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73" r:id="rId6"/>
  </p:sldMasterIdLst>
  <p:notesMasterIdLst>
    <p:notesMasterId r:id="rId69"/>
  </p:notesMasterIdLst>
  <p:sldIdLst>
    <p:sldId id="344" r:id="rId7"/>
    <p:sldId id="311" r:id="rId8"/>
    <p:sldId id="259" r:id="rId9"/>
    <p:sldId id="346" r:id="rId10"/>
    <p:sldId id="347" r:id="rId11"/>
    <p:sldId id="348" r:id="rId12"/>
    <p:sldId id="349" r:id="rId13"/>
    <p:sldId id="404" r:id="rId14"/>
    <p:sldId id="405" r:id="rId15"/>
    <p:sldId id="403" r:id="rId16"/>
    <p:sldId id="375" r:id="rId17"/>
    <p:sldId id="350" r:id="rId18"/>
    <p:sldId id="351" r:id="rId19"/>
    <p:sldId id="352" r:id="rId20"/>
    <p:sldId id="353" r:id="rId21"/>
    <p:sldId id="354" r:id="rId22"/>
    <p:sldId id="355" r:id="rId23"/>
    <p:sldId id="356" r:id="rId24"/>
    <p:sldId id="368" r:id="rId25"/>
    <p:sldId id="369" r:id="rId26"/>
    <p:sldId id="370" r:id="rId27"/>
    <p:sldId id="367" r:id="rId28"/>
    <p:sldId id="357" r:id="rId29"/>
    <p:sldId id="358" r:id="rId30"/>
    <p:sldId id="371" r:id="rId31"/>
    <p:sldId id="372" r:id="rId32"/>
    <p:sldId id="373" r:id="rId33"/>
    <p:sldId id="374" r:id="rId34"/>
    <p:sldId id="359" r:id="rId35"/>
    <p:sldId id="360" r:id="rId36"/>
    <p:sldId id="361" r:id="rId37"/>
    <p:sldId id="362" r:id="rId38"/>
    <p:sldId id="363" r:id="rId39"/>
    <p:sldId id="379" r:id="rId40"/>
    <p:sldId id="364" r:id="rId41"/>
    <p:sldId id="406" r:id="rId42"/>
    <p:sldId id="380" r:id="rId43"/>
    <p:sldId id="381" r:id="rId44"/>
    <p:sldId id="378" r:id="rId45"/>
    <p:sldId id="365" r:id="rId46"/>
    <p:sldId id="366" r:id="rId47"/>
    <p:sldId id="396" r:id="rId48"/>
    <p:sldId id="397" r:id="rId49"/>
    <p:sldId id="398" r:id="rId50"/>
    <p:sldId id="399" r:id="rId51"/>
    <p:sldId id="400" r:id="rId52"/>
    <p:sldId id="401" r:id="rId53"/>
    <p:sldId id="402"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Minh Tiến" initials="TMT" lastIdx="1" clrIdx="0">
    <p:extLst>
      <p:ext uri="{19B8F6BF-5375-455C-9EA6-DF929625EA0E}">
        <p15:presenceInfo xmlns:p15="http://schemas.microsoft.com/office/powerpoint/2012/main" userId="S::18521492@ms.uit.edu.vn::b2c8c2c2-1f52-430f-9662-d98868ad0d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2AEEE-0F9E-4BE5-A788-D6E81E9DAE0B}" v="148" dt="2020-11-30T19:08:36.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Kiểu Trung bình 3 - Màu chủ đề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Kiểu Trung bình 3 - Màu chủ đề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Kiểu Trung bình 3 - Màu chủ đề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Kiểu Trung bình 3 - Màu chủ đề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varScale="1">
        <p:scale>
          <a:sx n="48" d="100"/>
          <a:sy n="48" d="100"/>
        </p:scale>
        <p:origin x="67" y="787"/>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Tuấn Vỹ" userId="3e0279dd-71c4-4b2f-b453-3102bc874fa5" providerId="ADAL" clId="{B972AEEE-0F9E-4BE5-A788-D6E81E9DAE0B}"/>
    <pc:docChg chg="undo custSel addSld delSld modSld">
      <pc:chgData name="Trần Tuấn Vỹ" userId="3e0279dd-71c4-4b2f-b453-3102bc874fa5" providerId="ADAL" clId="{B972AEEE-0F9E-4BE5-A788-D6E81E9DAE0B}" dt="2020-11-30T19:09:24.411" v="3765" actId="20577"/>
      <pc:docMkLst>
        <pc:docMk/>
      </pc:docMkLst>
      <pc:sldChg chg="modSp mod modNotesTx">
        <pc:chgData name="Trần Tuấn Vỹ" userId="3e0279dd-71c4-4b2f-b453-3102bc874fa5" providerId="ADAL" clId="{B972AEEE-0F9E-4BE5-A788-D6E81E9DAE0B}" dt="2020-11-30T17:31:41.344" v="186" actId="20577"/>
        <pc:sldMkLst>
          <pc:docMk/>
          <pc:sldMk cId="1473529988" sldId="352"/>
        </pc:sldMkLst>
        <pc:spChg chg="mod">
          <ac:chgData name="Trần Tuấn Vỹ" userId="3e0279dd-71c4-4b2f-b453-3102bc874fa5" providerId="ADAL" clId="{B972AEEE-0F9E-4BE5-A788-D6E81E9DAE0B}" dt="2020-11-30T17:28:58.455" v="72" actId="255"/>
          <ac:spMkLst>
            <pc:docMk/>
            <pc:sldMk cId="1473529988" sldId="352"/>
            <ac:spMk id="8" creationId="{1E0CB1E4-2814-4D5B-9108-519211F8AC75}"/>
          </ac:spMkLst>
        </pc:spChg>
        <pc:picChg chg="mod">
          <ac:chgData name="Trần Tuấn Vỹ" userId="3e0279dd-71c4-4b2f-b453-3102bc874fa5" providerId="ADAL" clId="{B972AEEE-0F9E-4BE5-A788-D6E81E9DAE0B}" dt="2020-11-30T17:29:00.324" v="73" actId="1076"/>
          <ac:picMkLst>
            <pc:docMk/>
            <pc:sldMk cId="1473529988" sldId="352"/>
            <ac:picMk id="12" creationId="{8974E886-26E6-4845-A84F-B483DDCC2978}"/>
          </ac:picMkLst>
        </pc:picChg>
      </pc:sldChg>
      <pc:sldChg chg="modNotesTx">
        <pc:chgData name="Trần Tuấn Vỹ" userId="3e0279dd-71c4-4b2f-b453-3102bc874fa5" providerId="ADAL" clId="{B972AEEE-0F9E-4BE5-A788-D6E81E9DAE0B}" dt="2020-11-30T17:31:38.025" v="184" actId="20577"/>
        <pc:sldMkLst>
          <pc:docMk/>
          <pc:sldMk cId="2420905824" sldId="353"/>
        </pc:sldMkLst>
      </pc:sldChg>
      <pc:sldChg chg="modNotesTx">
        <pc:chgData name="Trần Tuấn Vỹ" userId="3e0279dd-71c4-4b2f-b453-3102bc874fa5" providerId="ADAL" clId="{B972AEEE-0F9E-4BE5-A788-D6E81E9DAE0B}" dt="2020-11-30T17:31:30.664" v="182" actId="20577"/>
        <pc:sldMkLst>
          <pc:docMk/>
          <pc:sldMk cId="1682947292" sldId="354"/>
        </pc:sldMkLst>
      </pc:sldChg>
      <pc:sldChg chg="addSp delSp modSp mod modNotesTx">
        <pc:chgData name="Trần Tuấn Vỹ" userId="3e0279dd-71c4-4b2f-b453-3102bc874fa5" providerId="ADAL" clId="{B972AEEE-0F9E-4BE5-A788-D6E81E9DAE0B}" dt="2020-11-30T17:31:27.047" v="180" actId="20577"/>
        <pc:sldMkLst>
          <pc:docMk/>
          <pc:sldMk cId="2444715172" sldId="355"/>
        </pc:sldMkLst>
        <pc:spChg chg="mod">
          <ac:chgData name="Trần Tuấn Vỹ" userId="3e0279dd-71c4-4b2f-b453-3102bc874fa5" providerId="ADAL" clId="{B972AEEE-0F9E-4BE5-A788-D6E81E9DAE0B}" dt="2020-11-30T17:29:13.739" v="103" actId="20577"/>
          <ac:spMkLst>
            <pc:docMk/>
            <pc:sldMk cId="2444715172" sldId="355"/>
            <ac:spMk id="8" creationId="{70764E45-D2D8-4B5A-BDB4-C73D74EC7115}"/>
          </ac:spMkLst>
        </pc:spChg>
        <pc:spChg chg="add del">
          <ac:chgData name="Trần Tuấn Vỹ" userId="3e0279dd-71c4-4b2f-b453-3102bc874fa5" providerId="ADAL" clId="{B972AEEE-0F9E-4BE5-A788-D6E81E9DAE0B}" dt="2020-11-30T17:31:24.579" v="178" actId="22"/>
          <ac:spMkLst>
            <pc:docMk/>
            <pc:sldMk cId="2444715172" sldId="355"/>
            <ac:spMk id="16" creationId="{1C87EB2D-6D25-471C-971F-3FB5D79B8AAB}"/>
          </ac:spMkLst>
        </pc:spChg>
        <pc:picChg chg="mod">
          <ac:chgData name="Trần Tuấn Vỹ" userId="3e0279dd-71c4-4b2f-b453-3102bc874fa5" providerId="ADAL" clId="{B972AEEE-0F9E-4BE5-A788-D6E81E9DAE0B}" dt="2020-11-30T17:29:35.022" v="110" actId="1076"/>
          <ac:picMkLst>
            <pc:docMk/>
            <pc:sldMk cId="2444715172" sldId="355"/>
            <ac:picMk id="10" creationId="{04AD7008-8301-4339-92A1-F269B3EE8F92}"/>
          </ac:picMkLst>
        </pc:picChg>
        <pc:picChg chg="mod">
          <ac:chgData name="Trần Tuấn Vỹ" userId="3e0279dd-71c4-4b2f-b453-3102bc874fa5" providerId="ADAL" clId="{B972AEEE-0F9E-4BE5-A788-D6E81E9DAE0B}" dt="2020-11-30T17:29:32.606" v="109" actId="1076"/>
          <ac:picMkLst>
            <pc:docMk/>
            <pc:sldMk cId="2444715172" sldId="355"/>
            <ac:picMk id="14" creationId="{1429CC88-36C1-45DA-8DD0-59E530DC0019}"/>
          </ac:picMkLst>
        </pc:picChg>
      </pc:sldChg>
      <pc:sldChg chg="modNotesTx">
        <pc:chgData name="Trần Tuấn Vỹ" userId="3e0279dd-71c4-4b2f-b453-3102bc874fa5" providerId="ADAL" clId="{B972AEEE-0F9E-4BE5-A788-D6E81E9DAE0B}" dt="2020-11-30T17:31:22.464" v="176"/>
        <pc:sldMkLst>
          <pc:docMk/>
          <pc:sldMk cId="2404348841" sldId="356"/>
        </pc:sldMkLst>
      </pc:sldChg>
      <pc:sldChg chg="modNotesTx">
        <pc:chgData name="Trần Tuấn Vỹ" userId="3e0279dd-71c4-4b2f-b453-3102bc874fa5" providerId="ADAL" clId="{B972AEEE-0F9E-4BE5-A788-D6E81E9DAE0B}" dt="2020-11-30T17:31:19.933" v="175"/>
        <pc:sldMkLst>
          <pc:docMk/>
          <pc:sldMk cId="638417532" sldId="357"/>
        </pc:sldMkLst>
      </pc:sldChg>
      <pc:sldChg chg="addSp delSp modSp mod modNotesTx">
        <pc:chgData name="Trần Tuấn Vỹ" userId="3e0279dd-71c4-4b2f-b453-3102bc874fa5" providerId="ADAL" clId="{B972AEEE-0F9E-4BE5-A788-D6E81E9DAE0B}" dt="2020-11-30T17:31:08.242" v="140"/>
        <pc:sldMkLst>
          <pc:docMk/>
          <pc:sldMk cId="579664552" sldId="358"/>
        </pc:sldMkLst>
        <pc:spChg chg="add mod">
          <ac:chgData name="Trần Tuấn Vỹ" userId="3e0279dd-71c4-4b2f-b453-3102bc874fa5" providerId="ADAL" clId="{B972AEEE-0F9E-4BE5-A788-D6E81E9DAE0B}" dt="2020-11-30T17:25:44.684" v="11"/>
          <ac:spMkLst>
            <pc:docMk/>
            <pc:sldMk cId="579664552" sldId="358"/>
            <ac:spMk id="9" creationId="{0EA8499F-65C3-44E6-B82B-14E8CA671BF7}"/>
          </ac:spMkLst>
        </pc:spChg>
        <pc:spChg chg="add mod">
          <ac:chgData name="Trần Tuấn Vỹ" userId="3e0279dd-71c4-4b2f-b453-3102bc874fa5" providerId="ADAL" clId="{B972AEEE-0F9E-4BE5-A788-D6E81E9DAE0B}" dt="2020-11-30T17:25:44.684" v="11"/>
          <ac:spMkLst>
            <pc:docMk/>
            <pc:sldMk cId="579664552" sldId="358"/>
            <ac:spMk id="10" creationId="{9AA926F6-6AB8-4B00-85E5-87D4D86A3830}"/>
          </ac:spMkLst>
        </pc:spChg>
        <pc:spChg chg="add mod">
          <ac:chgData name="Trần Tuấn Vỹ" userId="3e0279dd-71c4-4b2f-b453-3102bc874fa5" providerId="ADAL" clId="{B972AEEE-0F9E-4BE5-A788-D6E81E9DAE0B}" dt="2020-11-30T17:25:44.684" v="11"/>
          <ac:spMkLst>
            <pc:docMk/>
            <pc:sldMk cId="579664552" sldId="358"/>
            <ac:spMk id="11" creationId="{ADEFF09A-DA46-4704-A0DB-78786A05EBEC}"/>
          </ac:spMkLst>
        </pc:spChg>
        <pc:picChg chg="add del mod">
          <ac:chgData name="Trần Tuấn Vỹ" userId="3e0279dd-71c4-4b2f-b453-3102bc874fa5" providerId="ADAL" clId="{B972AEEE-0F9E-4BE5-A788-D6E81E9DAE0B}" dt="2020-11-30T17:24:02.703" v="1" actId="478"/>
          <ac:picMkLst>
            <pc:docMk/>
            <pc:sldMk cId="579664552" sldId="358"/>
            <ac:picMk id="4" creationId="{2EA8D3CE-9672-4648-912C-3A3E2F9B52C5}"/>
          </ac:picMkLst>
        </pc:picChg>
        <pc:picChg chg="add del mod">
          <ac:chgData name="Trần Tuấn Vỹ" userId="3e0279dd-71c4-4b2f-b453-3102bc874fa5" providerId="ADAL" clId="{B972AEEE-0F9E-4BE5-A788-D6E81E9DAE0B}" dt="2020-11-30T17:25:05.373" v="3"/>
          <ac:picMkLst>
            <pc:docMk/>
            <pc:sldMk cId="579664552" sldId="358"/>
            <ac:picMk id="6" creationId="{23266EC4-80C3-4C7A-B5EC-E4AD83747660}"/>
          </ac:picMkLst>
        </pc:picChg>
        <pc:picChg chg="add del mod">
          <ac:chgData name="Trần Tuấn Vỹ" userId="3e0279dd-71c4-4b2f-b453-3102bc874fa5" providerId="ADAL" clId="{B972AEEE-0F9E-4BE5-A788-D6E81E9DAE0B}" dt="2020-11-30T17:30:33.616" v="111" actId="478"/>
          <ac:picMkLst>
            <pc:docMk/>
            <pc:sldMk cId="579664552" sldId="358"/>
            <ac:picMk id="8" creationId="{BB041E7B-CD5A-44F0-B49A-F042D8F5A7B3}"/>
          </ac:picMkLst>
        </pc:picChg>
        <pc:picChg chg="add mod">
          <ac:chgData name="Trần Tuấn Vỹ" userId="3e0279dd-71c4-4b2f-b453-3102bc874fa5" providerId="ADAL" clId="{B972AEEE-0F9E-4BE5-A788-D6E81E9DAE0B}" dt="2020-11-30T17:30:54.031" v="116" actId="1076"/>
          <ac:picMkLst>
            <pc:docMk/>
            <pc:sldMk cId="579664552" sldId="358"/>
            <ac:picMk id="13" creationId="{EDAD14EE-DD8C-4518-97C3-561C2F00CF5F}"/>
          </ac:picMkLst>
        </pc:picChg>
      </pc:sldChg>
      <pc:sldChg chg="addSp delSp modSp new mod">
        <pc:chgData name="Trần Tuấn Vỹ" userId="3e0279dd-71c4-4b2f-b453-3102bc874fa5" providerId="ADAL" clId="{B972AEEE-0F9E-4BE5-A788-D6E81E9DAE0B}" dt="2020-11-30T17:46:22.633" v="1827" actId="20577"/>
        <pc:sldMkLst>
          <pc:docMk/>
          <pc:sldMk cId="123920996" sldId="359"/>
        </pc:sldMkLst>
        <pc:spChg chg="del">
          <ac:chgData name="Trần Tuấn Vỹ" userId="3e0279dd-71c4-4b2f-b453-3102bc874fa5" providerId="ADAL" clId="{B972AEEE-0F9E-4BE5-A788-D6E81E9DAE0B}" dt="2020-11-30T17:27:14.287" v="13" actId="478"/>
          <ac:spMkLst>
            <pc:docMk/>
            <pc:sldMk cId="123920996" sldId="359"/>
            <ac:spMk id="2" creationId="{78741D4F-A989-44FA-B71F-181D6F742DBD}"/>
          </ac:spMkLst>
        </pc:spChg>
        <pc:spChg chg="add mod">
          <ac:chgData name="Trần Tuấn Vỹ" userId="3e0279dd-71c4-4b2f-b453-3102bc874fa5" providerId="ADAL" clId="{B972AEEE-0F9E-4BE5-A788-D6E81E9DAE0B}" dt="2020-11-30T17:27:21.743" v="14"/>
          <ac:spMkLst>
            <pc:docMk/>
            <pc:sldMk cId="123920996" sldId="359"/>
            <ac:spMk id="3" creationId="{A026A459-E8CB-48F8-90E2-D54401677347}"/>
          </ac:spMkLst>
        </pc:spChg>
        <pc:spChg chg="add mod">
          <ac:chgData name="Trần Tuấn Vỹ" userId="3e0279dd-71c4-4b2f-b453-3102bc874fa5" providerId="ADAL" clId="{B972AEEE-0F9E-4BE5-A788-D6E81E9DAE0B}" dt="2020-11-30T17:27:21.743" v="14"/>
          <ac:spMkLst>
            <pc:docMk/>
            <pc:sldMk cId="123920996" sldId="359"/>
            <ac:spMk id="4" creationId="{1DB1DC1D-6AA6-418A-A954-1DB2B6B8F83D}"/>
          </ac:spMkLst>
        </pc:spChg>
        <pc:graphicFrameChg chg="add mod modGraphic">
          <ac:chgData name="Trần Tuấn Vỹ" userId="3e0279dd-71c4-4b2f-b453-3102bc874fa5" providerId="ADAL" clId="{B972AEEE-0F9E-4BE5-A788-D6E81E9DAE0B}" dt="2020-11-30T17:46:22.633" v="1827" actId="20577"/>
          <ac:graphicFrameMkLst>
            <pc:docMk/>
            <pc:sldMk cId="123920996" sldId="359"/>
            <ac:graphicFrameMk id="5" creationId="{52F38D40-995B-489A-ADA4-02151FC0C089}"/>
          </ac:graphicFrameMkLst>
        </pc:graphicFrameChg>
      </pc:sldChg>
      <pc:sldChg chg="new del">
        <pc:chgData name="Trần Tuấn Vỹ" userId="3e0279dd-71c4-4b2f-b453-3102bc874fa5" providerId="ADAL" clId="{B972AEEE-0F9E-4BE5-A788-D6E81E9DAE0B}" dt="2020-11-30T17:49:18.762" v="1831" actId="47"/>
        <pc:sldMkLst>
          <pc:docMk/>
          <pc:sldMk cId="254436728" sldId="360"/>
        </pc:sldMkLst>
      </pc:sldChg>
      <pc:sldChg chg="new del">
        <pc:chgData name="Trần Tuấn Vỹ" userId="3e0279dd-71c4-4b2f-b453-3102bc874fa5" providerId="ADAL" clId="{B972AEEE-0F9E-4BE5-A788-D6E81E9DAE0B}" dt="2020-11-30T17:49:06.036" v="1829" actId="2696"/>
        <pc:sldMkLst>
          <pc:docMk/>
          <pc:sldMk cId="2595236511" sldId="360"/>
        </pc:sldMkLst>
      </pc:sldChg>
      <pc:sldChg chg="addSp delSp modSp new mod">
        <pc:chgData name="Trần Tuấn Vỹ" userId="3e0279dd-71c4-4b2f-b453-3102bc874fa5" providerId="ADAL" clId="{B972AEEE-0F9E-4BE5-A788-D6E81E9DAE0B}" dt="2020-11-30T18:02:54.163" v="2025" actId="20577"/>
        <pc:sldMkLst>
          <pc:docMk/>
          <pc:sldMk cId="4140374569" sldId="360"/>
        </pc:sldMkLst>
        <pc:spChg chg="del">
          <ac:chgData name="Trần Tuấn Vỹ" userId="3e0279dd-71c4-4b2f-b453-3102bc874fa5" providerId="ADAL" clId="{B972AEEE-0F9E-4BE5-A788-D6E81E9DAE0B}" dt="2020-11-30T17:49:22.418" v="1833" actId="478"/>
          <ac:spMkLst>
            <pc:docMk/>
            <pc:sldMk cId="4140374569" sldId="360"/>
            <ac:spMk id="2" creationId="{DF5AE611-78DB-43ED-92B1-AE91D0485E4D}"/>
          </ac:spMkLst>
        </pc:spChg>
        <pc:spChg chg="add mod">
          <ac:chgData name="Trần Tuấn Vỹ" userId="3e0279dd-71c4-4b2f-b453-3102bc874fa5" providerId="ADAL" clId="{B972AEEE-0F9E-4BE5-A788-D6E81E9DAE0B}" dt="2020-11-30T17:49:39.799" v="1834"/>
          <ac:spMkLst>
            <pc:docMk/>
            <pc:sldMk cId="4140374569" sldId="360"/>
            <ac:spMk id="3" creationId="{621D9ED3-CA18-4771-9D78-BC12F11035A1}"/>
          </ac:spMkLst>
        </pc:spChg>
        <pc:spChg chg="add mod">
          <ac:chgData name="Trần Tuấn Vỹ" userId="3e0279dd-71c4-4b2f-b453-3102bc874fa5" providerId="ADAL" clId="{B972AEEE-0F9E-4BE5-A788-D6E81E9DAE0B}" dt="2020-11-30T17:49:55.170" v="1896" actId="20577"/>
          <ac:spMkLst>
            <pc:docMk/>
            <pc:sldMk cId="4140374569" sldId="360"/>
            <ac:spMk id="4" creationId="{D950335B-4EC8-4256-950E-00ABC3ADE88D}"/>
          </ac:spMkLst>
        </pc:spChg>
        <pc:spChg chg="add mod">
          <ac:chgData name="Trần Tuấn Vỹ" userId="3e0279dd-71c4-4b2f-b453-3102bc874fa5" providerId="ADAL" clId="{B972AEEE-0F9E-4BE5-A788-D6E81E9DAE0B}" dt="2020-11-30T17:54:45.147" v="1937" actId="20577"/>
          <ac:spMkLst>
            <pc:docMk/>
            <pc:sldMk cId="4140374569" sldId="360"/>
            <ac:spMk id="5" creationId="{657B5FDE-B4A3-4CA8-B01B-9CE12EEB647A}"/>
          </ac:spMkLst>
        </pc:spChg>
        <pc:spChg chg="add mod">
          <ac:chgData name="Trần Tuấn Vỹ" userId="3e0279dd-71c4-4b2f-b453-3102bc874fa5" providerId="ADAL" clId="{B972AEEE-0F9E-4BE5-A788-D6E81E9DAE0B}" dt="2020-11-30T18:02:54.163" v="2025" actId="20577"/>
          <ac:spMkLst>
            <pc:docMk/>
            <pc:sldMk cId="4140374569" sldId="360"/>
            <ac:spMk id="6" creationId="{A86793B2-8A9E-4BBF-AE12-A3A976FB4D8C}"/>
          </ac:spMkLst>
        </pc:spChg>
        <pc:spChg chg="add del">
          <ac:chgData name="Trần Tuấn Vỹ" userId="3e0279dd-71c4-4b2f-b453-3102bc874fa5" providerId="ADAL" clId="{B972AEEE-0F9E-4BE5-A788-D6E81E9DAE0B}" dt="2020-11-30T17:55:28.550" v="1939" actId="22"/>
          <ac:spMkLst>
            <pc:docMk/>
            <pc:sldMk cId="4140374569" sldId="360"/>
            <ac:spMk id="8" creationId="{22D328F7-AAD7-4C61-9600-66F1013E21B2}"/>
          </ac:spMkLst>
        </pc:spChg>
        <pc:picChg chg="add del mod">
          <ac:chgData name="Trần Tuấn Vỹ" userId="3e0279dd-71c4-4b2f-b453-3102bc874fa5" providerId="ADAL" clId="{B972AEEE-0F9E-4BE5-A788-D6E81E9DAE0B}" dt="2020-11-30T17:57:44.764" v="1948"/>
          <ac:picMkLst>
            <pc:docMk/>
            <pc:sldMk cId="4140374569" sldId="360"/>
            <ac:picMk id="8194" creationId="{541F695C-22DF-46C0-94B3-117415065357}"/>
          </ac:picMkLst>
        </pc:picChg>
        <pc:picChg chg="add mod">
          <ac:chgData name="Trần Tuấn Vỹ" userId="3e0279dd-71c4-4b2f-b453-3102bc874fa5" providerId="ADAL" clId="{B972AEEE-0F9E-4BE5-A788-D6E81E9DAE0B}" dt="2020-11-30T18:02:49.892" v="2022" actId="1076"/>
          <ac:picMkLst>
            <pc:docMk/>
            <pc:sldMk cId="4140374569" sldId="360"/>
            <ac:picMk id="8196" creationId="{1B42431F-B03C-4F2A-8117-3C74000FDA20}"/>
          </ac:picMkLst>
        </pc:picChg>
        <pc:picChg chg="add mod">
          <ac:chgData name="Trần Tuấn Vỹ" userId="3e0279dd-71c4-4b2f-b453-3102bc874fa5" providerId="ADAL" clId="{B972AEEE-0F9E-4BE5-A788-D6E81E9DAE0B}" dt="2020-11-30T18:02:46.276" v="2021" actId="1076"/>
          <ac:picMkLst>
            <pc:docMk/>
            <pc:sldMk cId="4140374569" sldId="360"/>
            <ac:picMk id="8198" creationId="{951E0A14-54A7-421F-9446-A7AFA4959264}"/>
          </ac:picMkLst>
        </pc:picChg>
      </pc:sldChg>
      <pc:sldChg chg="addSp delSp modSp new mod modNotesTx">
        <pc:chgData name="Trần Tuấn Vỹ" userId="3e0279dd-71c4-4b2f-b453-3102bc874fa5" providerId="ADAL" clId="{B972AEEE-0F9E-4BE5-A788-D6E81E9DAE0B}" dt="2020-11-30T18:16:03.420" v="2227" actId="1076"/>
        <pc:sldMkLst>
          <pc:docMk/>
          <pc:sldMk cId="1338887602" sldId="361"/>
        </pc:sldMkLst>
        <pc:spChg chg="del">
          <ac:chgData name="Trần Tuấn Vỹ" userId="3e0279dd-71c4-4b2f-b453-3102bc874fa5" providerId="ADAL" clId="{B972AEEE-0F9E-4BE5-A788-D6E81E9DAE0B}" dt="2020-11-30T17:59:19.802" v="1964" actId="478"/>
          <ac:spMkLst>
            <pc:docMk/>
            <pc:sldMk cId="1338887602" sldId="361"/>
            <ac:spMk id="2" creationId="{72E48D9F-26ED-459C-A8B3-18AC46C5F1C1}"/>
          </ac:spMkLst>
        </pc:spChg>
        <pc:spChg chg="add mod">
          <ac:chgData name="Trần Tuấn Vỹ" userId="3e0279dd-71c4-4b2f-b453-3102bc874fa5" providerId="ADAL" clId="{B972AEEE-0F9E-4BE5-A788-D6E81E9DAE0B}" dt="2020-11-30T18:15:52.738" v="2222" actId="1076"/>
          <ac:spMkLst>
            <pc:docMk/>
            <pc:sldMk cId="1338887602" sldId="361"/>
            <ac:spMk id="3" creationId="{8F6761EF-7E3B-4AA5-99D7-C1225471B3B6}"/>
          </ac:spMkLst>
        </pc:spChg>
        <pc:spChg chg="add mod">
          <ac:chgData name="Trần Tuấn Vỹ" userId="3e0279dd-71c4-4b2f-b453-3102bc874fa5" providerId="ADAL" clId="{B972AEEE-0F9E-4BE5-A788-D6E81E9DAE0B}" dt="2020-11-30T18:16:03.420" v="2227" actId="1076"/>
          <ac:spMkLst>
            <pc:docMk/>
            <pc:sldMk cId="1338887602" sldId="361"/>
            <ac:spMk id="4" creationId="{7A730267-292E-4416-A29E-31F0077A641F}"/>
          </ac:spMkLst>
        </pc:spChg>
        <pc:spChg chg="add mod">
          <ac:chgData name="Trần Tuấn Vỹ" userId="3e0279dd-71c4-4b2f-b453-3102bc874fa5" providerId="ADAL" clId="{B972AEEE-0F9E-4BE5-A788-D6E81E9DAE0B}" dt="2020-11-30T18:01:53.002" v="1965"/>
          <ac:spMkLst>
            <pc:docMk/>
            <pc:sldMk cId="1338887602" sldId="361"/>
            <ac:spMk id="5" creationId="{19253078-6DDB-442A-BA80-57A2AAAE4BD1}"/>
          </ac:spMkLst>
        </pc:spChg>
        <pc:spChg chg="add mod">
          <ac:chgData name="Trần Tuấn Vỹ" userId="3e0279dd-71c4-4b2f-b453-3102bc874fa5" providerId="ADAL" clId="{B972AEEE-0F9E-4BE5-A788-D6E81E9DAE0B}" dt="2020-11-30T18:04:30.767" v="2173" actId="20577"/>
          <ac:spMkLst>
            <pc:docMk/>
            <pc:sldMk cId="1338887602" sldId="361"/>
            <ac:spMk id="6" creationId="{0048BBD2-9730-45E4-8E3A-6E1B9513270B}"/>
          </ac:spMkLst>
        </pc:spChg>
        <pc:spChg chg="add mod">
          <ac:chgData name="Trần Tuấn Vỹ" userId="3e0279dd-71c4-4b2f-b453-3102bc874fa5" providerId="ADAL" clId="{B972AEEE-0F9E-4BE5-A788-D6E81E9DAE0B}" dt="2020-11-30T18:08:35.131" v="2213" actId="20577"/>
          <ac:spMkLst>
            <pc:docMk/>
            <pc:sldMk cId="1338887602" sldId="361"/>
            <ac:spMk id="9" creationId="{2F228E28-0E71-443F-8D93-EA5039BD45BA}"/>
          </ac:spMkLst>
        </pc:spChg>
        <pc:picChg chg="add mod">
          <ac:chgData name="Trần Tuấn Vỹ" userId="3e0279dd-71c4-4b2f-b453-3102bc874fa5" providerId="ADAL" clId="{B972AEEE-0F9E-4BE5-A788-D6E81E9DAE0B}" dt="2020-11-30T18:08:27.626" v="2205" actId="1076"/>
          <ac:picMkLst>
            <pc:docMk/>
            <pc:sldMk cId="1338887602" sldId="361"/>
            <ac:picMk id="16386" creationId="{755ACA52-7E85-4773-B20D-17AC24E6CC2C}"/>
          </ac:picMkLst>
        </pc:picChg>
      </pc:sldChg>
      <pc:sldChg chg="addSp delSp modSp new mod">
        <pc:chgData name="Trần Tuấn Vỹ" userId="3e0279dd-71c4-4b2f-b453-3102bc874fa5" providerId="ADAL" clId="{B972AEEE-0F9E-4BE5-A788-D6E81E9DAE0B}" dt="2020-11-30T19:07:12.746" v="3578"/>
        <pc:sldMkLst>
          <pc:docMk/>
          <pc:sldMk cId="1841149826" sldId="362"/>
        </pc:sldMkLst>
        <pc:spChg chg="del">
          <ac:chgData name="Trần Tuấn Vỹ" userId="3e0279dd-71c4-4b2f-b453-3102bc874fa5" providerId="ADAL" clId="{B972AEEE-0F9E-4BE5-A788-D6E81E9DAE0B}" dt="2020-11-30T18:15:41.588" v="2219" actId="478"/>
          <ac:spMkLst>
            <pc:docMk/>
            <pc:sldMk cId="1841149826" sldId="362"/>
            <ac:spMk id="2" creationId="{031D64EA-3F4E-408D-B18A-2D33578E007B}"/>
          </ac:spMkLst>
        </pc:spChg>
        <pc:spChg chg="add mod">
          <ac:chgData name="Trần Tuấn Vỹ" userId="3e0279dd-71c4-4b2f-b453-3102bc874fa5" providerId="ADAL" clId="{B972AEEE-0F9E-4BE5-A788-D6E81E9DAE0B}" dt="2020-11-30T18:15:41.882" v="2220"/>
          <ac:spMkLst>
            <pc:docMk/>
            <pc:sldMk cId="1841149826" sldId="362"/>
            <ac:spMk id="3" creationId="{4AE23965-6D85-411A-85F2-1F900387F589}"/>
          </ac:spMkLst>
        </pc:spChg>
        <pc:spChg chg="add mod">
          <ac:chgData name="Trần Tuấn Vỹ" userId="3e0279dd-71c4-4b2f-b453-3102bc874fa5" providerId="ADAL" clId="{B972AEEE-0F9E-4BE5-A788-D6E81E9DAE0B}" dt="2020-11-30T18:15:49.771" v="2221" actId="1076"/>
          <ac:spMkLst>
            <pc:docMk/>
            <pc:sldMk cId="1841149826" sldId="362"/>
            <ac:spMk id="4" creationId="{89FB84AC-5BAF-469B-AB31-7820EBA8350B}"/>
          </ac:spMkLst>
        </pc:spChg>
        <pc:spChg chg="add mod">
          <ac:chgData name="Trần Tuấn Vỹ" userId="3e0279dd-71c4-4b2f-b453-3102bc874fa5" providerId="ADAL" clId="{B972AEEE-0F9E-4BE5-A788-D6E81E9DAE0B}" dt="2020-11-30T18:15:41.882" v="2220"/>
          <ac:spMkLst>
            <pc:docMk/>
            <pc:sldMk cId="1841149826" sldId="362"/>
            <ac:spMk id="5" creationId="{9E6356E4-9401-4470-B5E8-424B437BC422}"/>
          </ac:spMkLst>
        </pc:spChg>
        <pc:spChg chg="add mod">
          <ac:chgData name="Trần Tuấn Vỹ" userId="3e0279dd-71c4-4b2f-b453-3102bc874fa5" providerId="ADAL" clId="{B972AEEE-0F9E-4BE5-A788-D6E81E9DAE0B}" dt="2020-11-30T18:22:01.349" v="2697" actId="20577"/>
          <ac:spMkLst>
            <pc:docMk/>
            <pc:sldMk cId="1841149826" sldId="362"/>
            <ac:spMk id="6" creationId="{92780B2A-9C54-4645-AF4F-43CC78821377}"/>
          </ac:spMkLst>
        </pc:spChg>
        <pc:picChg chg="add mod">
          <ac:chgData name="Trần Tuấn Vỹ" userId="3e0279dd-71c4-4b2f-b453-3102bc874fa5" providerId="ADAL" clId="{B972AEEE-0F9E-4BE5-A788-D6E81E9DAE0B}" dt="2020-11-30T19:07:09.015" v="3577"/>
          <ac:picMkLst>
            <pc:docMk/>
            <pc:sldMk cId="1841149826" sldId="362"/>
            <ac:picMk id="7" creationId="{727BC667-5BED-43FA-8A4E-4F11D0937357}"/>
          </ac:picMkLst>
        </pc:picChg>
        <pc:picChg chg="add mod">
          <ac:chgData name="Trần Tuấn Vỹ" userId="3e0279dd-71c4-4b2f-b453-3102bc874fa5" providerId="ADAL" clId="{B972AEEE-0F9E-4BE5-A788-D6E81E9DAE0B}" dt="2020-11-30T19:07:12.746" v="3578"/>
          <ac:picMkLst>
            <pc:docMk/>
            <pc:sldMk cId="1841149826" sldId="362"/>
            <ac:picMk id="8" creationId="{0D050538-0099-4AE8-AEC2-94BA166144E7}"/>
          </ac:picMkLst>
        </pc:picChg>
      </pc:sldChg>
      <pc:sldChg chg="addSp delSp modSp new del">
        <pc:chgData name="Trần Tuấn Vỹ" userId="3e0279dd-71c4-4b2f-b453-3102bc874fa5" providerId="ADAL" clId="{B972AEEE-0F9E-4BE5-A788-D6E81E9DAE0B}" dt="2020-11-30T18:15:38.060" v="2217" actId="680"/>
        <pc:sldMkLst>
          <pc:docMk/>
          <pc:sldMk cId="2761518167" sldId="362"/>
        </pc:sldMkLst>
        <pc:spChg chg="add del mod">
          <ac:chgData name="Trần Tuấn Vỹ" userId="3e0279dd-71c4-4b2f-b453-3102bc874fa5" providerId="ADAL" clId="{B972AEEE-0F9E-4BE5-A788-D6E81E9DAE0B}" dt="2020-11-30T18:15:37.237" v="2216"/>
          <ac:spMkLst>
            <pc:docMk/>
            <pc:sldMk cId="2761518167" sldId="362"/>
            <ac:spMk id="3" creationId="{40DB9497-5781-403D-B737-A97DE9FE70AB}"/>
          </ac:spMkLst>
        </pc:spChg>
        <pc:spChg chg="add del mod">
          <ac:chgData name="Trần Tuấn Vỹ" userId="3e0279dd-71c4-4b2f-b453-3102bc874fa5" providerId="ADAL" clId="{B972AEEE-0F9E-4BE5-A788-D6E81E9DAE0B}" dt="2020-11-30T18:15:37.237" v="2216"/>
          <ac:spMkLst>
            <pc:docMk/>
            <pc:sldMk cId="2761518167" sldId="362"/>
            <ac:spMk id="4" creationId="{ADEB3AD3-0DF5-4370-9F0B-6B3FD9C5384C}"/>
          </ac:spMkLst>
        </pc:spChg>
        <pc:spChg chg="add del mod">
          <ac:chgData name="Trần Tuấn Vỹ" userId="3e0279dd-71c4-4b2f-b453-3102bc874fa5" providerId="ADAL" clId="{B972AEEE-0F9E-4BE5-A788-D6E81E9DAE0B}" dt="2020-11-30T18:15:37.237" v="2216"/>
          <ac:spMkLst>
            <pc:docMk/>
            <pc:sldMk cId="2761518167" sldId="362"/>
            <ac:spMk id="5" creationId="{7D27398F-ED2F-4F7E-B794-60C1C125E6C6}"/>
          </ac:spMkLst>
        </pc:spChg>
      </pc:sldChg>
      <pc:sldChg chg="addSp delSp modSp new mod">
        <pc:chgData name="Trần Tuấn Vỹ" userId="3e0279dd-71c4-4b2f-b453-3102bc874fa5" providerId="ADAL" clId="{B972AEEE-0F9E-4BE5-A788-D6E81E9DAE0B}" dt="2020-11-30T19:07:07.384" v="3576"/>
        <pc:sldMkLst>
          <pc:docMk/>
          <pc:sldMk cId="1312789612" sldId="363"/>
        </pc:sldMkLst>
        <pc:spChg chg="del mod">
          <ac:chgData name="Trần Tuấn Vỹ" userId="3e0279dd-71c4-4b2f-b453-3102bc874fa5" providerId="ADAL" clId="{B972AEEE-0F9E-4BE5-A788-D6E81E9DAE0B}" dt="2020-11-30T18:21:21.399" v="2685" actId="478"/>
          <ac:spMkLst>
            <pc:docMk/>
            <pc:sldMk cId="1312789612" sldId="363"/>
            <ac:spMk id="2" creationId="{82B927F4-29BB-4751-917C-AA07D3837E6E}"/>
          </ac:spMkLst>
        </pc:spChg>
        <pc:spChg chg="add del mod">
          <ac:chgData name="Trần Tuấn Vỹ" userId="3e0279dd-71c4-4b2f-b453-3102bc874fa5" providerId="ADAL" clId="{B972AEEE-0F9E-4BE5-A788-D6E81E9DAE0B}" dt="2020-11-30T18:21:30.061" v="2688" actId="478"/>
          <ac:spMkLst>
            <pc:docMk/>
            <pc:sldMk cId="1312789612" sldId="363"/>
            <ac:spMk id="4" creationId="{875360C7-448E-419E-8C20-95D5CE0546E9}"/>
          </ac:spMkLst>
        </pc:spChg>
        <pc:spChg chg="add del mod">
          <ac:chgData name="Trần Tuấn Vỹ" userId="3e0279dd-71c4-4b2f-b453-3102bc874fa5" providerId="ADAL" clId="{B972AEEE-0F9E-4BE5-A788-D6E81E9DAE0B}" dt="2020-11-30T18:21:28.110" v="2687"/>
          <ac:spMkLst>
            <pc:docMk/>
            <pc:sldMk cId="1312789612" sldId="363"/>
            <ac:spMk id="5" creationId="{8AD671C1-B7BD-43F5-A2E4-9B0365DED5D6}"/>
          </ac:spMkLst>
        </pc:spChg>
        <pc:spChg chg="add del mod">
          <ac:chgData name="Trần Tuấn Vỹ" userId="3e0279dd-71c4-4b2f-b453-3102bc874fa5" providerId="ADAL" clId="{B972AEEE-0F9E-4BE5-A788-D6E81E9DAE0B}" dt="2020-11-30T18:21:28.110" v="2687"/>
          <ac:spMkLst>
            <pc:docMk/>
            <pc:sldMk cId="1312789612" sldId="363"/>
            <ac:spMk id="6" creationId="{8D013BE4-5FA4-4EE7-8850-64D64A90D601}"/>
          </ac:spMkLst>
        </pc:spChg>
        <pc:spChg chg="add del mod">
          <ac:chgData name="Trần Tuấn Vỹ" userId="3e0279dd-71c4-4b2f-b453-3102bc874fa5" providerId="ADAL" clId="{B972AEEE-0F9E-4BE5-A788-D6E81E9DAE0B}" dt="2020-11-30T18:21:28.110" v="2687"/>
          <ac:spMkLst>
            <pc:docMk/>
            <pc:sldMk cId="1312789612" sldId="363"/>
            <ac:spMk id="7" creationId="{67ABDA9E-0B65-4789-9B81-059DFA70401B}"/>
          </ac:spMkLst>
        </pc:spChg>
        <pc:spChg chg="add mod">
          <ac:chgData name="Trần Tuấn Vỹ" userId="3e0279dd-71c4-4b2f-b453-3102bc874fa5" providerId="ADAL" clId="{B972AEEE-0F9E-4BE5-A788-D6E81E9DAE0B}" dt="2020-11-30T18:21:30.412" v="2689"/>
          <ac:spMkLst>
            <pc:docMk/>
            <pc:sldMk cId="1312789612" sldId="363"/>
            <ac:spMk id="8" creationId="{F57A2EAA-2EE3-4C0E-BAD6-05B6243C1823}"/>
          </ac:spMkLst>
        </pc:spChg>
        <pc:spChg chg="add mod">
          <ac:chgData name="Trần Tuấn Vỹ" userId="3e0279dd-71c4-4b2f-b453-3102bc874fa5" providerId="ADAL" clId="{B972AEEE-0F9E-4BE5-A788-D6E81E9DAE0B}" dt="2020-11-30T18:21:30.412" v="2689"/>
          <ac:spMkLst>
            <pc:docMk/>
            <pc:sldMk cId="1312789612" sldId="363"/>
            <ac:spMk id="9" creationId="{D2FD3407-0A13-4B69-9431-33B7104EA92A}"/>
          </ac:spMkLst>
        </pc:spChg>
        <pc:spChg chg="add mod">
          <ac:chgData name="Trần Tuấn Vỹ" userId="3e0279dd-71c4-4b2f-b453-3102bc874fa5" providerId="ADAL" clId="{B972AEEE-0F9E-4BE5-A788-D6E81E9DAE0B}" dt="2020-11-30T18:33:00.818" v="2946" actId="1076"/>
          <ac:spMkLst>
            <pc:docMk/>
            <pc:sldMk cId="1312789612" sldId="363"/>
            <ac:spMk id="10" creationId="{6B482533-928E-4F9C-BB9D-1655E9EDC929}"/>
          </ac:spMkLst>
        </pc:spChg>
        <pc:spChg chg="add mod">
          <ac:chgData name="Trần Tuấn Vỹ" userId="3e0279dd-71c4-4b2f-b453-3102bc874fa5" providerId="ADAL" clId="{B972AEEE-0F9E-4BE5-A788-D6E81E9DAE0B}" dt="2020-11-30T18:38:05.593" v="3104" actId="20577"/>
          <ac:spMkLst>
            <pc:docMk/>
            <pc:sldMk cId="1312789612" sldId="363"/>
            <ac:spMk id="11" creationId="{C6C070C9-5B27-4DF6-BE42-3551185494DC}"/>
          </ac:spMkLst>
        </pc:spChg>
        <pc:spChg chg="add del">
          <ac:chgData name="Trần Tuấn Vỹ" userId="3e0279dd-71c4-4b2f-b453-3102bc874fa5" providerId="ADAL" clId="{B972AEEE-0F9E-4BE5-A788-D6E81E9DAE0B}" dt="2020-11-30T18:30:36.375" v="2869"/>
          <ac:spMkLst>
            <pc:docMk/>
            <pc:sldMk cId="1312789612" sldId="363"/>
            <ac:spMk id="12" creationId="{1AB6C8E3-382B-4511-AB9B-E20804843426}"/>
          </ac:spMkLst>
        </pc:spChg>
        <pc:spChg chg="add del">
          <ac:chgData name="Trần Tuấn Vỹ" userId="3e0279dd-71c4-4b2f-b453-3102bc874fa5" providerId="ADAL" clId="{B972AEEE-0F9E-4BE5-A788-D6E81E9DAE0B}" dt="2020-11-30T18:31:21.495" v="2871"/>
          <ac:spMkLst>
            <pc:docMk/>
            <pc:sldMk cId="1312789612" sldId="363"/>
            <ac:spMk id="13" creationId="{948B557B-2473-43F8-B71E-B081213A6B02}"/>
          </ac:spMkLst>
        </pc:spChg>
        <pc:picChg chg="add mod">
          <ac:chgData name="Trần Tuấn Vỹ" userId="3e0279dd-71c4-4b2f-b453-3102bc874fa5" providerId="ADAL" clId="{B972AEEE-0F9E-4BE5-A788-D6E81E9DAE0B}" dt="2020-11-30T19:07:07.384" v="3576"/>
          <ac:picMkLst>
            <pc:docMk/>
            <pc:sldMk cId="1312789612" sldId="363"/>
            <ac:picMk id="14" creationId="{DCCE1C89-ED02-413A-852E-2196DA5AEB25}"/>
          </ac:picMkLst>
        </pc:picChg>
      </pc:sldChg>
      <pc:sldChg chg="addSp delSp modSp new mod">
        <pc:chgData name="Trần Tuấn Vỹ" userId="3e0279dd-71c4-4b2f-b453-3102bc874fa5" providerId="ADAL" clId="{B972AEEE-0F9E-4BE5-A788-D6E81E9DAE0B}" dt="2020-11-30T19:07:21.431" v="3579"/>
        <pc:sldMkLst>
          <pc:docMk/>
          <pc:sldMk cId="2001260390" sldId="364"/>
        </pc:sldMkLst>
        <pc:spChg chg="del">
          <ac:chgData name="Trần Tuấn Vỹ" userId="3e0279dd-71c4-4b2f-b453-3102bc874fa5" providerId="ADAL" clId="{B972AEEE-0F9E-4BE5-A788-D6E81E9DAE0B}" dt="2020-11-30T18:34:20.438" v="2976" actId="478"/>
          <ac:spMkLst>
            <pc:docMk/>
            <pc:sldMk cId="2001260390" sldId="364"/>
            <ac:spMk id="2" creationId="{6461C939-6BCC-4C05-88FE-9BAC32FD36C0}"/>
          </ac:spMkLst>
        </pc:spChg>
        <pc:spChg chg="add mod">
          <ac:chgData name="Trần Tuấn Vỹ" userId="3e0279dd-71c4-4b2f-b453-3102bc874fa5" providerId="ADAL" clId="{B972AEEE-0F9E-4BE5-A788-D6E81E9DAE0B}" dt="2020-11-30T18:35:10.717" v="2978"/>
          <ac:spMkLst>
            <pc:docMk/>
            <pc:sldMk cId="2001260390" sldId="364"/>
            <ac:spMk id="5" creationId="{083995C1-16DC-4B70-A923-AE3AA929DF9D}"/>
          </ac:spMkLst>
        </pc:spChg>
        <pc:spChg chg="add mod">
          <ac:chgData name="Trần Tuấn Vỹ" userId="3e0279dd-71c4-4b2f-b453-3102bc874fa5" providerId="ADAL" clId="{B972AEEE-0F9E-4BE5-A788-D6E81E9DAE0B}" dt="2020-11-30T18:35:10.717" v="2978"/>
          <ac:spMkLst>
            <pc:docMk/>
            <pc:sldMk cId="2001260390" sldId="364"/>
            <ac:spMk id="6" creationId="{7C9D76E0-7A2D-413B-91A0-894245DF2B21}"/>
          </ac:spMkLst>
        </pc:spChg>
        <pc:spChg chg="add mod">
          <ac:chgData name="Trần Tuấn Vỹ" userId="3e0279dd-71c4-4b2f-b453-3102bc874fa5" providerId="ADAL" clId="{B972AEEE-0F9E-4BE5-A788-D6E81E9DAE0B}" dt="2020-11-30T18:35:10.717" v="2978"/>
          <ac:spMkLst>
            <pc:docMk/>
            <pc:sldMk cId="2001260390" sldId="364"/>
            <ac:spMk id="7" creationId="{09DAF753-3BDA-4859-A480-D5CF7912FDD2}"/>
          </ac:spMkLst>
        </pc:spChg>
        <pc:spChg chg="add mod">
          <ac:chgData name="Trần Tuấn Vỹ" userId="3e0279dd-71c4-4b2f-b453-3102bc874fa5" providerId="ADAL" clId="{B972AEEE-0F9E-4BE5-A788-D6E81E9DAE0B}" dt="2020-11-30T18:39:04.824" v="3113" actId="14100"/>
          <ac:spMkLst>
            <pc:docMk/>
            <pc:sldMk cId="2001260390" sldId="364"/>
            <ac:spMk id="9" creationId="{13C78391-087E-4703-96B4-4404BB63DBFF}"/>
          </ac:spMkLst>
        </pc:spChg>
        <pc:picChg chg="add mod">
          <ac:chgData name="Trần Tuấn Vỹ" userId="3e0279dd-71c4-4b2f-b453-3102bc874fa5" providerId="ADAL" clId="{B972AEEE-0F9E-4BE5-A788-D6E81E9DAE0B}" dt="2020-11-30T18:35:22.965" v="2980" actId="1076"/>
          <ac:picMkLst>
            <pc:docMk/>
            <pc:sldMk cId="2001260390" sldId="364"/>
            <ac:picMk id="4" creationId="{753E8C57-BC30-4124-A606-032B674BB518}"/>
          </ac:picMkLst>
        </pc:picChg>
        <pc:picChg chg="add mod">
          <ac:chgData name="Trần Tuấn Vỹ" userId="3e0279dd-71c4-4b2f-b453-3102bc874fa5" providerId="ADAL" clId="{B972AEEE-0F9E-4BE5-A788-D6E81E9DAE0B}" dt="2020-11-30T18:35:31.382" v="2981"/>
          <ac:picMkLst>
            <pc:docMk/>
            <pc:sldMk cId="2001260390" sldId="364"/>
            <ac:picMk id="8" creationId="{62D65562-9CB9-41CF-B65F-C6E2195236FF}"/>
          </ac:picMkLst>
        </pc:picChg>
        <pc:picChg chg="add mod">
          <ac:chgData name="Trần Tuấn Vỹ" userId="3e0279dd-71c4-4b2f-b453-3102bc874fa5" providerId="ADAL" clId="{B972AEEE-0F9E-4BE5-A788-D6E81E9DAE0B}" dt="2020-11-30T19:07:21.431" v="3579"/>
          <ac:picMkLst>
            <pc:docMk/>
            <pc:sldMk cId="2001260390" sldId="364"/>
            <ac:picMk id="10" creationId="{22A1F526-D361-424E-A276-514DF27FDD41}"/>
          </ac:picMkLst>
        </pc:picChg>
      </pc:sldChg>
      <pc:sldChg chg="new del">
        <pc:chgData name="Trần Tuấn Vỹ" userId="3e0279dd-71c4-4b2f-b453-3102bc874fa5" providerId="ADAL" clId="{B972AEEE-0F9E-4BE5-A788-D6E81E9DAE0B}" dt="2020-11-30T18:34:16.370" v="2974" actId="47"/>
        <pc:sldMkLst>
          <pc:docMk/>
          <pc:sldMk cId="3085794966" sldId="364"/>
        </pc:sldMkLst>
      </pc:sldChg>
      <pc:sldChg chg="addSp delSp modSp new mod">
        <pc:chgData name="Trần Tuấn Vỹ" userId="3e0279dd-71c4-4b2f-b453-3102bc874fa5" providerId="ADAL" clId="{B972AEEE-0F9E-4BE5-A788-D6E81E9DAE0B}" dt="2020-11-30T19:07:22.720" v="3580"/>
        <pc:sldMkLst>
          <pc:docMk/>
          <pc:sldMk cId="3958430737" sldId="365"/>
        </pc:sldMkLst>
        <pc:spChg chg="del">
          <ac:chgData name="Trần Tuấn Vỹ" userId="3e0279dd-71c4-4b2f-b453-3102bc874fa5" providerId="ADAL" clId="{B972AEEE-0F9E-4BE5-A788-D6E81E9DAE0B}" dt="2020-11-30T18:42:41.743" v="3115" actId="478"/>
          <ac:spMkLst>
            <pc:docMk/>
            <pc:sldMk cId="3958430737" sldId="365"/>
            <ac:spMk id="2" creationId="{13F86C09-F3B1-44BB-BA7C-50C3D1F770EC}"/>
          </ac:spMkLst>
        </pc:spChg>
        <pc:spChg chg="add mod">
          <ac:chgData name="Trần Tuấn Vỹ" userId="3e0279dd-71c4-4b2f-b453-3102bc874fa5" providerId="ADAL" clId="{B972AEEE-0F9E-4BE5-A788-D6E81E9DAE0B}" dt="2020-11-30T18:46:11.814" v="3116"/>
          <ac:spMkLst>
            <pc:docMk/>
            <pc:sldMk cId="3958430737" sldId="365"/>
            <ac:spMk id="3" creationId="{DC5E3D01-AB12-4588-AF4E-1C7DFAFF140A}"/>
          </ac:spMkLst>
        </pc:spChg>
        <pc:spChg chg="add mod">
          <ac:chgData name="Trần Tuấn Vỹ" userId="3e0279dd-71c4-4b2f-b453-3102bc874fa5" providerId="ADAL" clId="{B972AEEE-0F9E-4BE5-A788-D6E81E9DAE0B}" dt="2020-11-30T18:46:11.814" v="3116"/>
          <ac:spMkLst>
            <pc:docMk/>
            <pc:sldMk cId="3958430737" sldId="365"/>
            <ac:spMk id="4" creationId="{EDB9E812-261F-4623-B2FC-3F1080A06DD1}"/>
          </ac:spMkLst>
        </pc:spChg>
        <pc:spChg chg="add mod">
          <ac:chgData name="Trần Tuấn Vỹ" userId="3e0279dd-71c4-4b2f-b453-3102bc874fa5" providerId="ADAL" clId="{B972AEEE-0F9E-4BE5-A788-D6E81E9DAE0B}" dt="2020-11-30T18:46:11.814" v="3116"/>
          <ac:spMkLst>
            <pc:docMk/>
            <pc:sldMk cId="3958430737" sldId="365"/>
            <ac:spMk id="5" creationId="{6DCBB8EF-2D3B-4BC0-9F51-12918D5CB2A5}"/>
          </ac:spMkLst>
        </pc:spChg>
        <pc:spChg chg="add mod">
          <ac:chgData name="Trần Tuấn Vỹ" userId="3e0279dd-71c4-4b2f-b453-3102bc874fa5" providerId="ADAL" clId="{B972AEEE-0F9E-4BE5-A788-D6E81E9DAE0B}" dt="2020-11-30T19:04:45.481" v="3575" actId="20577"/>
          <ac:spMkLst>
            <pc:docMk/>
            <pc:sldMk cId="3958430737" sldId="365"/>
            <ac:spMk id="7" creationId="{4401D8AE-E4B5-4B2F-8C48-D7553C70E22A}"/>
          </ac:spMkLst>
        </pc:spChg>
        <pc:picChg chg="add mod">
          <ac:chgData name="Trần Tuấn Vỹ" userId="3e0279dd-71c4-4b2f-b453-3102bc874fa5" providerId="ADAL" clId="{B972AEEE-0F9E-4BE5-A788-D6E81E9DAE0B}" dt="2020-11-30T19:07:22.720" v="3580"/>
          <ac:picMkLst>
            <pc:docMk/>
            <pc:sldMk cId="3958430737" sldId="365"/>
            <ac:picMk id="8" creationId="{22D3916B-37FC-4D14-B09B-5D14EC229379}"/>
          </ac:picMkLst>
        </pc:picChg>
      </pc:sldChg>
      <pc:sldChg chg="addSp delSp modSp new mod">
        <pc:chgData name="Trần Tuấn Vỹ" userId="3e0279dd-71c4-4b2f-b453-3102bc874fa5" providerId="ADAL" clId="{B972AEEE-0F9E-4BE5-A788-D6E81E9DAE0B}" dt="2020-11-30T19:09:24.411" v="3765" actId="20577"/>
        <pc:sldMkLst>
          <pc:docMk/>
          <pc:sldMk cId="872781428" sldId="366"/>
        </pc:sldMkLst>
        <pc:spChg chg="del">
          <ac:chgData name="Trần Tuấn Vỹ" userId="3e0279dd-71c4-4b2f-b453-3102bc874fa5" providerId="ADAL" clId="{B972AEEE-0F9E-4BE5-A788-D6E81E9DAE0B}" dt="2020-11-30T19:07:46.010" v="3582" actId="478"/>
          <ac:spMkLst>
            <pc:docMk/>
            <pc:sldMk cId="872781428" sldId="366"/>
            <ac:spMk id="2" creationId="{AC315ABD-F6BA-4341-8D8A-A66DB96560BC}"/>
          </ac:spMkLst>
        </pc:spChg>
        <pc:spChg chg="add mod">
          <ac:chgData name="Trần Tuấn Vỹ" userId="3e0279dd-71c4-4b2f-b453-3102bc874fa5" providerId="ADAL" clId="{B972AEEE-0F9E-4BE5-A788-D6E81E9DAE0B}" dt="2020-11-30T19:07:50.016" v="3583"/>
          <ac:spMkLst>
            <pc:docMk/>
            <pc:sldMk cId="872781428" sldId="366"/>
            <ac:spMk id="3" creationId="{012FEF17-2B10-4646-A9C0-C1DC23CF3858}"/>
          </ac:spMkLst>
        </pc:spChg>
        <pc:spChg chg="add mod">
          <ac:chgData name="Trần Tuấn Vỹ" userId="3e0279dd-71c4-4b2f-b453-3102bc874fa5" providerId="ADAL" clId="{B972AEEE-0F9E-4BE5-A788-D6E81E9DAE0B}" dt="2020-11-30T19:07:50.016" v="3583"/>
          <ac:spMkLst>
            <pc:docMk/>
            <pc:sldMk cId="872781428" sldId="366"/>
            <ac:spMk id="4" creationId="{97DF23A3-7B29-44C8-A7F1-7487D0B554B1}"/>
          </ac:spMkLst>
        </pc:spChg>
        <pc:spChg chg="add mod">
          <ac:chgData name="Trần Tuấn Vỹ" userId="3e0279dd-71c4-4b2f-b453-3102bc874fa5" providerId="ADAL" clId="{B972AEEE-0F9E-4BE5-A788-D6E81E9DAE0B}" dt="2020-11-30T19:07:50.016" v="3583"/>
          <ac:spMkLst>
            <pc:docMk/>
            <pc:sldMk cId="872781428" sldId="366"/>
            <ac:spMk id="5" creationId="{F8440837-A426-4F0E-9453-F0753C748925}"/>
          </ac:spMkLst>
        </pc:spChg>
        <pc:spChg chg="add mod">
          <ac:chgData name="Trần Tuấn Vỹ" userId="3e0279dd-71c4-4b2f-b453-3102bc874fa5" providerId="ADAL" clId="{B972AEEE-0F9E-4BE5-A788-D6E81E9DAE0B}" dt="2020-11-30T19:09:24.411" v="3765" actId="20577"/>
          <ac:spMkLst>
            <pc:docMk/>
            <pc:sldMk cId="872781428" sldId="366"/>
            <ac:spMk id="11" creationId="{C435F54E-ABBC-44EA-9BB0-CC8D2417D69D}"/>
          </ac:spMkLst>
        </pc:spChg>
        <pc:picChg chg="add del mod">
          <ac:chgData name="Trần Tuấn Vỹ" userId="3e0279dd-71c4-4b2f-b453-3102bc874fa5" providerId="ADAL" clId="{B972AEEE-0F9E-4BE5-A788-D6E81E9DAE0B}" dt="2020-11-30T19:08:30.459" v="3589" actId="22"/>
          <ac:picMkLst>
            <pc:docMk/>
            <pc:sldMk cId="872781428" sldId="366"/>
            <ac:picMk id="7" creationId="{B928F1FD-EB19-4A8C-83B8-5F70A0CE8650}"/>
          </ac:picMkLst>
        </pc:picChg>
        <pc:picChg chg="add">
          <ac:chgData name="Trần Tuấn Vỹ" userId="3e0279dd-71c4-4b2f-b453-3102bc874fa5" providerId="ADAL" clId="{B972AEEE-0F9E-4BE5-A788-D6E81E9DAE0B}" dt="2020-11-30T19:08:31.112" v="3590" actId="22"/>
          <ac:picMkLst>
            <pc:docMk/>
            <pc:sldMk cId="872781428" sldId="366"/>
            <ac:picMk id="9" creationId="{F2EC5FDB-3B3C-4ABE-A75C-EE1FCECBFE69}"/>
          </ac:picMkLst>
        </pc:picChg>
        <pc:picChg chg="add mod">
          <ac:chgData name="Trần Tuấn Vỹ" userId="3e0279dd-71c4-4b2f-b453-3102bc874fa5" providerId="ADAL" clId="{B972AEEE-0F9E-4BE5-A788-D6E81E9DAE0B}" dt="2020-11-30T19:08:36.344" v="3591"/>
          <ac:picMkLst>
            <pc:docMk/>
            <pc:sldMk cId="872781428" sldId="366"/>
            <ac:picMk id="10" creationId="{1612CBD6-1DA9-4F05-80CD-3AD23AC7E1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Chain_rule"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s://en.wikipedia.org/wiki/Dynamic_programming" TargetMode="External"/><Relationship Id="rId4" Type="http://schemas.openxmlformats.org/officeDocument/2006/relationships/hyperlink" Target="https://en.wikipedia.org/wiki/Iteration"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researchgate.net/publication/226223420_A_dynamic_programming_segmentation_procedure_for_hydrological_and_environmental_time_series"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s://ieeexplore.ieee.org/document/381321" TargetMode="External"/><Relationship Id="rId4" Type="http://schemas.openxmlformats.org/officeDocument/2006/relationships/hyperlink" Target="https://www.sciencedirect.com/science/article/pii/S200103701630090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Năm 1950 ông </a:t>
            </a:r>
            <a:r>
              <a:rPr lang="vi-VN" sz="1200" b="0" i="0" u="none" strike="noStrike" kern="1200" dirty="0" err="1">
                <a:solidFill>
                  <a:schemeClr val="tx1"/>
                </a:solidFill>
                <a:effectLst/>
                <a:latin typeface="+mn-lt"/>
                <a:ea typeface="+mn-ea"/>
                <a:cs typeface="+mn-cs"/>
              </a:rPr>
              <a:t>làm</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việc</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tại</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phòng</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thí</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nghiệm</a:t>
            </a:r>
            <a:r>
              <a:rPr lang="vi-VN" sz="1200" b="0" i="0" u="none" strike="noStrike" kern="1200" dirty="0">
                <a:solidFill>
                  <a:schemeClr val="tx1"/>
                </a:solidFill>
                <a:effectLst/>
                <a:latin typeface="+mn-lt"/>
                <a:ea typeface="+mn-ea"/>
                <a:cs typeface="+mn-cs"/>
              </a:rPr>
              <a:t> RAND, năm </a:t>
            </a:r>
            <a:r>
              <a:rPr lang="vi-VN" sz="1200" b="0" i="0" u="none" strike="noStrike" kern="1200" dirty="0" err="1">
                <a:solidFill>
                  <a:schemeClr val="tx1"/>
                </a:solidFill>
                <a:effectLst/>
                <a:latin typeface="+mn-lt"/>
                <a:ea typeface="+mn-ea"/>
                <a:cs typeface="+mn-cs"/>
              </a:rPr>
              <a:t>này</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thì</a:t>
            </a:r>
            <a:r>
              <a:rPr lang="vi-VN" sz="1200" b="0" i="0" u="none" strike="noStrike" kern="1200" dirty="0">
                <a:solidFill>
                  <a:schemeClr val="tx1"/>
                </a:solidFill>
                <a:effectLst/>
                <a:latin typeface="+mn-lt"/>
                <a:ea typeface="+mn-ea"/>
                <a:cs typeface="+mn-cs"/>
              </a:rPr>
              <a:t> không </a:t>
            </a:r>
            <a:r>
              <a:rPr lang="vi-VN" sz="1200" b="0" i="0" u="none" strike="noStrike" kern="1200" dirty="0" err="1">
                <a:solidFill>
                  <a:schemeClr val="tx1"/>
                </a:solidFill>
                <a:effectLst/>
                <a:latin typeface="+mn-lt"/>
                <a:ea typeface="+mn-ea"/>
                <a:cs typeface="+mn-cs"/>
              </a:rPr>
              <a:t>thuận</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lợi</a:t>
            </a:r>
            <a:r>
              <a:rPr lang="vi-VN" sz="1200" b="0" i="0" u="none" strike="noStrike" kern="1200" dirty="0">
                <a:solidFill>
                  <a:schemeClr val="tx1"/>
                </a:solidFill>
                <a:effectLst/>
                <a:latin typeface="+mn-lt"/>
                <a:ea typeface="+mn-ea"/>
                <a:cs typeface="+mn-cs"/>
              </a:rPr>
              <a:t> cho </a:t>
            </a:r>
            <a:r>
              <a:rPr lang="vi-VN" sz="1200" b="0" i="0" u="none" strike="noStrike" kern="1200" dirty="0" err="1">
                <a:solidFill>
                  <a:schemeClr val="tx1"/>
                </a:solidFill>
                <a:effectLst/>
                <a:latin typeface="+mn-lt"/>
                <a:ea typeface="+mn-ea"/>
                <a:cs typeface="+mn-cs"/>
              </a:rPr>
              <a:t>toán</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học</a:t>
            </a:r>
            <a:r>
              <a:rPr lang="vi-VN" sz="1200" b="0" i="0" u="none" strike="noStrike" kern="1200" dirty="0">
                <a:solidFill>
                  <a:schemeClr val="tx1"/>
                </a:solidFill>
                <a:effectLst/>
                <a:latin typeface="+mn-lt"/>
                <a:ea typeface="+mn-ea"/>
                <a:cs typeface="+mn-cs"/>
              </a:rPr>
              <a:t>, ông </a:t>
            </a:r>
            <a:r>
              <a:rPr lang="vi-VN" sz="1200" b="0" i="0" u="none" strike="noStrike" kern="1200" dirty="0" err="1">
                <a:solidFill>
                  <a:schemeClr val="tx1"/>
                </a:solidFill>
                <a:effectLst/>
                <a:latin typeface="+mn-lt"/>
                <a:ea typeface="+mn-ea"/>
                <a:cs typeface="+mn-cs"/>
              </a:rPr>
              <a:t>làm</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dưới</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quyền</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một</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bộ</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trưởng</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bộ</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quốc</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phòng</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một</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người</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cực</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kì</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ghét</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phải</a:t>
            </a:r>
            <a:r>
              <a:rPr lang="vi-VN" sz="1200" b="0" i="0" u="none" strike="noStrike" kern="1200" dirty="0">
                <a:solidFill>
                  <a:schemeClr val="tx1"/>
                </a:solidFill>
                <a:effectLst/>
                <a:latin typeface="+mn-lt"/>
                <a:ea typeface="+mn-ea"/>
                <a:cs typeface="+mn-cs"/>
              </a:rPr>
              <a:t> nghe </a:t>
            </a:r>
            <a:r>
              <a:rPr lang="vi-VN" sz="1200" b="0" i="0" u="none" strike="noStrike" kern="1200" dirty="0" err="1">
                <a:solidFill>
                  <a:schemeClr val="tx1"/>
                </a:solidFill>
                <a:effectLst/>
                <a:latin typeface="+mn-lt"/>
                <a:ea typeface="+mn-ea"/>
                <a:cs typeface="+mn-cs"/>
              </a:rPr>
              <a:t>thuật</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ngữ</a:t>
            </a:r>
            <a:r>
              <a:rPr lang="vi-VN" sz="1200" b="0" i="0" u="none" strike="noStrike" kern="1200" dirty="0">
                <a:solidFill>
                  <a:schemeClr val="tx1"/>
                </a:solidFill>
                <a:effectLst/>
                <a:latin typeface="+mn-lt"/>
                <a:ea typeface="+mn-ea"/>
                <a:cs typeface="+mn-cs"/>
              </a:rPr>
              <a:t> nghiên </a:t>
            </a:r>
            <a:r>
              <a:rPr lang="vi-VN" sz="1200" b="0" i="0" u="none" strike="noStrike" kern="1200" dirty="0" err="1">
                <a:solidFill>
                  <a:schemeClr val="tx1"/>
                </a:solidFill>
                <a:effectLst/>
                <a:latin typeface="+mn-lt"/>
                <a:ea typeface="+mn-ea"/>
                <a:cs typeface="+mn-cs"/>
              </a:rPr>
              <a:t>cứu</a:t>
            </a:r>
            <a:r>
              <a:rPr lang="vi-VN" sz="1200" b="0" i="0" u="none" strike="noStrike" kern="1200" dirty="0">
                <a:solidFill>
                  <a:schemeClr val="tx1"/>
                </a:solidFill>
                <a:effectLst/>
                <a:latin typeface="+mn-lt"/>
                <a:ea typeface="+mn-ea"/>
                <a:cs typeface="+mn-cs"/>
              </a:rPr>
              <a:t>, nên </a:t>
            </a:r>
            <a:r>
              <a:rPr lang="vi-VN" sz="1200" b="0" i="0" u="none" strike="noStrike" kern="1200" dirty="0" err="1">
                <a:solidFill>
                  <a:schemeClr val="tx1"/>
                </a:solidFill>
                <a:effectLst/>
                <a:latin typeface="+mn-lt"/>
                <a:ea typeface="+mn-ea"/>
                <a:cs typeface="+mn-cs"/>
              </a:rPr>
              <a:t>để</a:t>
            </a:r>
            <a:r>
              <a:rPr lang="vi-VN" sz="1200" b="0" i="0" u="none" strike="noStrike" kern="1200" dirty="0">
                <a:solidFill>
                  <a:schemeClr val="tx1"/>
                </a:solidFill>
                <a:effectLst/>
                <a:latin typeface="+mn-lt"/>
                <a:ea typeface="+mn-ea"/>
                <a:cs typeface="+mn-cs"/>
              </a:rPr>
              <a:t> che </a:t>
            </a:r>
            <a:r>
              <a:rPr lang="vi-VN" sz="1200" b="0" i="0" u="none" strike="noStrike" kern="1200" dirty="0" err="1">
                <a:solidFill>
                  <a:schemeClr val="tx1"/>
                </a:solidFill>
                <a:effectLst/>
                <a:latin typeface="+mn-lt"/>
                <a:ea typeface="+mn-ea"/>
                <a:cs typeface="+mn-cs"/>
              </a:rPr>
              <a:t>giấu</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rằng</a:t>
            </a:r>
            <a:r>
              <a:rPr lang="vi-VN" sz="1200" b="0" i="0" u="none" strike="noStrike" kern="1200" dirty="0">
                <a:solidFill>
                  <a:schemeClr val="tx1"/>
                </a:solidFill>
                <a:effectLst/>
                <a:latin typeface="+mn-lt"/>
                <a:ea typeface="+mn-ea"/>
                <a:cs typeface="+mn-cs"/>
              </a:rPr>
              <a:t> ông đang nghiên </a:t>
            </a:r>
            <a:r>
              <a:rPr lang="vi-VN" sz="1200" b="0" i="0" u="none" strike="noStrike" kern="1200" dirty="0" err="1">
                <a:solidFill>
                  <a:schemeClr val="tx1"/>
                </a:solidFill>
                <a:effectLst/>
                <a:latin typeface="+mn-lt"/>
                <a:ea typeface="+mn-ea"/>
                <a:cs typeface="+mn-cs"/>
              </a:rPr>
              <a:t>cứu</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về</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toán</a:t>
            </a:r>
            <a:r>
              <a:rPr lang="vi-VN" sz="1200" b="0" i="0" u="none" strike="noStrike" kern="1200" dirty="0">
                <a:solidFill>
                  <a:schemeClr val="tx1"/>
                </a:solidFill>
                <a:effectLst/>
                <a:latin typeface="+mn-lt"/>
                <a:ea typeface="+mn-ea"/>
                <a:cs typeface="+mn-cs"/>
              </a:rPr>
              <a:t> ông </a:t>
            </a:r>
            <a:r>
              <a:rPr lang="vi-VN" sz="1200" b="0" i="0" u="none" strike="noStrike" kern="1200" dirty="0" err="1">
                <a:solidFill>
                  <a:schemeClr val="tx1"/>
                </a:solidFill>
                <a:effectLst/>
                <a:latin typeface="+mn-lt"/>
                <a:ea typeface="+mn-ea"/>
                <a:cs typeface="+mn-cs"/>
              </a:rPr>
              <a:t>mới</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nghĩ</a:t>
            </a:r>
            <a:r>
              <a:rPr lang="vi-VN" sz="1200" b="0" i="0" u="none" strike="noStrike" kern="1200" dirty="0">
                <a:solidFill>
                  <a:schemeClr val="tx1"/>
                </a:solidFill>
                <a:effectLst/>
                <a:latin typeface="+mn-lt"/>
                <a:ea typeface="+mn-ea"/>
                <a:cs typeface="+mn-cs"/>
              </a:rPr>
              <a:t> ra </a:t>
            </a:r>
            <a:r>
              <a:rPr lang="vi-VN" sz="1200" b="0" i="0" u="none" strike="noStrike" kern="1200" dirty="0" err="1">
                <a:solidFill>
                  <a:schemeClr val="tx1"/>
                </a:solidFill>
                <a:effectLst/>
                <a:latin typeface="+mn-lt"/>
                <a:ea typeface="+mn-ea"/>
                <a:cs typeface="+mn-cs"/>
              </a:rPr>
              <a:t>cái</a:t>
            </a:r>
            <a:r>
              <a:rPr lang="vi-VN" sz="1200" b="0" i="0" u="none" strike="noStrike" kern="1200" dirty="0">
                <a:solidFill>
                  <a:schemeClr val="tx1"/>
                </a:solidFill>
                <a:effectLst/>
                <a:latin typeface="+mn-lt"/>
                <a:ea typeface="+mn-ea"/>
                <a:cs typeface="+mn-cs"/>
              </a:rPr>
              <a:t> tên</a:t>
            </a:r>
            <a:r>
              <a:rPr lang="en-US" sz="1200" b="0" i="0" u="none" strike="noStrike" kern="1200" dirty="0">
                <a:solidFill>
                  <a:schemeClr val="tx1"/>
                </a:solidFill>
                <a:effectLst/>
                <a:latin typeface="+mn-lt"/>
                <a:ea typeface="+mn-ea"/>
                <a:cs typeface="+mn-cs"/>
              </a:rPr>
              <a:t> DP</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để</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bộ</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trưởng</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chấp</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nhận</a:t>
            </a:r>
            <a:r>
              <a:rPr lang="vi-VN" sz="1200" b="0" i="0" u="none" strike="noStrike" kern="1200" dirty="0">
                <a:solidFill>
                  <a:schemeClr val="tx1"/>
                </a:solidFill>
                <a:effectLst/>
                <a:latin typeface="+mn-lt"/>
                <a:ea typeface="+mn-ea"/>
                <a:cs typeface="+mn-cs"/>
              </a:rPr>
              <a:t>. Hay </a:t>
            </a:r>
            <a:r>
              <a:rPr lang="vi-VN" sz="1200" b="0" i="0" u="none" strike="noStrike" kern="1200" dirty="0" err="1">
                <a:solidFill>
                  <a:schemeClr val="tx1"/>
                </a:solidFill>
                <a:effectLst/>
                <a:latin typeface="+mn-lt"/>
                <a:ea typeface="+mn-ea"/>
                <a:cs typeface="+mn-cs"/>
              </a:rPr>
              <a:t>tóm</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tắt</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lại</a:t>
            </a:r>
            <a:r>
              <a:rPr lang="vi-VN" sz="1200" b="0" i="0" u="none" strike="noStrike" kern="1200" dirty="0">
                <a:solidFill>
                  <a:schemeClr val="tx1"/>
                </a:solidFill>
                <a:effectLst/>
                <a:latin typeface="+mn-lt"/>
                <a:ea typeface="+mn-ea"/>
                <a:cs typeface="+mn-cs"/>
              </a:rPr>
              <a:t> nguyên </a:t>
            </a:r>
            <a:r>
              <a:rPr lang="vi-VN" sz="1200" b="0" i="0" u="none" strike="noStrike" kern="1200" dirty="0" err="1">
                <a:solidFill>
                  <a:schemeClr val="tx1"/>
                </a:solidFill>
                <a:effectLst/>
                <a:latin typeface="+mn-lt"/>
                <a:ea typeface="+mn-ea"/>
                <a:cs typeface="+mn-cs"/>
              </a:rPr>
              <a:t>một</a:t>
            </a:r>
            <a:r>
              <a:rPr lang="vi-VN" sz="1200" b="0" i="0" u="none" strike="noStrike" kern="1200" dirty="0">
                <a:solidFill>
                  <a:schemeClr val="tx1"/>
                </a:solidFill>
                <a:effectLst/>
                <a:latin typeface="+mn-lt"/>
                <a:ea typeface="+mn-ea"/>
                <a:cs typeface="+mn-cs"/>
              </a:rPr>
              <a:t> trang </a:t>
            </a:r>
            <a:r>
              <a:rPr lang="vi-VN" sz="1200" b="0" i="0" u="none" strike="noStrike" kern="1200" dirty="0" err="1">
                <a:solidFill>
                  <a:schemeClr val="tx1"/>
                </a:solidFill>
                <a:effectLst/>
                <a:latin typeface="+mn-lt"/>
                <a:ea typeface="+mn-ea"/>
                <a:cs typeface="+mn-cs"/>
              </a:rPr>
              <a:t>đó</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là</a:t>
            </a:r>
            <a:r>
              <a:rPr lang="vi-VN" sz="1200" b="0" i="0" u="none" strike="noStrike" kern="1200" dirty="0">
                <a:solidFill>
                  <a:schemeClr val="tx1"/>
                </a:solidFill>
                <a:effectLst/>
                <a:latin typeface="+mn-lt"/>
                <a:ea typeface="+mn-ea"/>
                <a:cs typeface="+mn-cs"/>
              </a:rPr>
              <a:t> </a:t>
            </a:r>
            <a:r>
              <a:rPr lang="vi-VN" sz="1200" b="0" i="0" u="none" strike="noStrike" kern="1200" dirty="0" err="1">
                <a:solidFill>
                  <a:schemeClr val="tx1"/>
                </a:solidFill>
                <a:effectLst/>
                <a:latin typeface="+mn-lt"/>
                <a:ea typeface="+mn-ea"/>
                <a:cs typeface="+mn-cs"/>
              </a:rPr>
              <a:t>vì</a:t>
            </a:r>
            <a:r>
              <a:rPr lang="vi-VN" sz="1200" b="0" i="0" u="none" strike="noStrike" kern="1200" dirty="0">
                <a:solidFill>
                  <a:schemeClr val="tx1"/>
                </a:solidFill>
                <a:effectLst/>
                <a:latin typeface="+mn-lt"/>
                <a:ea typeface="+mn-ea"/>
                <a:cs typeface="+mn-cs"/>
              </a:rPr>
              <a:t> tên </a:t>
            </a:r>
            <a:r>
              <a:rPr lang="vi-VN" sz="1200" b="0" i="0" u="none" strike="noStrike" kern="1200" dirty="0" err="1">
                <a:solidFill>
                  <a:schemeClr val="tx1"/>
                </a:solidFill>
                <a:effectLst/>
                <a:latin typeface="+mn-lt"/>
                <a:ea typeface="+mn-ea"/>
                <a:cs typeface="+mn-cs"/>
              </a:rPr>
              <a:t>đó</a:t>
            </a:r>
            <a:r>
              <a:rPr lang="vi-VN" sz="1200" b="0" i="0" u="none" strike="noStrike" kern="1200" dirty="0">
                <a:solidFill>
                  <a:schemeClr val="tx1"/>
                </a:solidFill>
                <a:effectLst/>
                <a:latin typeface="+mn-lt"/>
                <a:ea typeface="+mn-ea"/>
                <a:cs typeface="+mn-cs"/>
              </a:rPr>
              <a:t> nghe </a:t>
            </a:r>
            <a:r>
              <a:rPr lang="vi-VN" sz="1200" b="0" i="0" u="none" strike="noStrike" kern="1200" dirty="0" err="1">
                <a:solidFill>
                  <a:schemeClr val="tx1"/>
                </a:solidFill>
                <a:effectLst/>
                <a:latin typeface="+mn-lt"/>
                <a:ea typeface="+mn-ea"/>
                <a:cs typeface="+mn-cs"/>
              </a:rPr>
              <a:t>ngầu</a:t>
            </a:r>
            <a:r>
              <a:rPr lang="vi-VN" sz="1200" b="0" i="0" u="none" strike="noStrike" kern="1200" dirty="0">
                <a:solidFill>
                  <a:schemeClr val="tx1"/>
                </a:solidFill>
                <a:effectLst/>
                <a:latin typeface="+mn-lt"/>
                <a:ea typeface="+mn-ea"/>
                <a:cs typeface="+mn-cs"/>
              </a:rPr>
              <a:t>.</a:t>
            </a:r>
            <a:endParaRPr lang="en-US" dirty="0"/>
          </a:p>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261512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248815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223513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172886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329108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262037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4010997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178294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1858035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4270406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193124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292190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1747100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0" i="0" dirty="0" err="1">
                <a:solidFill>
                  <a:srgbClr val="222222"/>
                </a:solidFill>
                <a:effectLst/>
                <a:latin typeface="Verdana" panose="020B0604030504040204" pitchFamily="34" charset="0"/>
              </a:rPr>
              <a:t>Nếu</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như trên, </a:t>
            </a:r>
            <a:r>
              <a:rPr lang="vi-VN" b="0" i="0" dirty="0" err="1">
                <a:solidFill>
                  <a:srgbClr val="222222"/>
                </a:solidFill>
                <a:effectLst/>
                <a:latin typeface="Verdana" panose="020B0604030504040204" pitchFamily="34" charset="0"/>
              </a:rPr>
              <a:t>chúng</a:t>
            </a:r>
            <a:r>
              <a:rPr lang="vi-VN" b="0" i="0" dirty="0">
                <a:solidFill>
                  <a:srgbClr val="222222"/>
                </a:solidFill>
                <a:effectLst/>
                <a:latin typeface="Verdana" panose="020B0604030504040204" pitchFamily="34" charset="0"/>
              </a:rPr>
              <a:t> ta </a:t>
            </a:r>
            <a:r>
              <a:rPr lang="vi-VN" b="0" i="0" dirty="0" err="1">
                <a:solidFill>
                  <a:srgbClr val="222222"/>
                </a:solidFill>
                <a:effectLst/>
                <a:latin typeface="Verdana" panose="020B0604030504040204" pitchFamily="34" charset="0"/>
              </a:rPr>
              <a:t>rất</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nhiều</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bài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con </a:t>
            </a:r>
            <a:r>
              <a:rPr lang="vi-VN" b="0" i="0" dirty="0" err="1">
                <a:solidFill>
                  <a:srgbClr val="222222"/>
                </a:solidFill>
                <a:effectLst/>
                <a:latin typeface="Verdana" panose="020B0604030504040204" pitchFamily="34" charset="0"/>
              </a:rPr>
              <a:t>sẽ</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được</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đi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lại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điển</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hình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là</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các</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số</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fib</a:t>
            </a:r>
            <a:r>
              <a:rPr lang="vi-VN" b="0" i="0" dirty="0">
                <a:solidFill>
                  <a:srgbClr val="222222"/>
                </a:solidFill>
                <a:effectLst/>
                <a:latin typeface="Verdana" panose="020B0604030504040204" pitchFamily="34" charset="0"/>
              </a:rPr>
              <a:t>(0) </a:t>
            </a:r>
            <a:r>
              <a:rPr lang="vi-VN" b="0" i="0" dirty="0" err="1">
                <a:solidFill>
                  <a:srgbClr val="222222"/>
                </a:solidFill>
                <a:effectLst/>
                <a:latin typeface="Verdana" panose="020B0604030504040204" pitchFamily="34" charset="0"/>
              </a:rPr>
              <a:t>và</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fib</a:t>
            </a:r>
            <a:r>
              <a:rPr lang="vi-VN" b="0" i="0" dirty="0">
                <a:solidFill>
                  <a:srgbClr val="222222"/>
                </a:solidFill>
                <a:effectLst/>
                <a:latin typeface="Verdana" panose="020B0604030504040204" pitchFamily="34" charset="0"/>
              </a:rPr>
              <a:t>(1).</a:t>
            </a:r>
          </a:p>
          <a:p>
            <a:pPr algn="just"/>
            <a:r>
              <a:rPr lang="vi-VN" b="0" i="0" dirty="0" err="1">
                <a:solidFill>
                  <a:srgbClr val="222222"/>
                </a:solidFill>
                <a:effectLst/>
                <a:latin typeface="Verdana" panose="020B0604030504040204" pitchFamily="34" charset="0"/>
              </a:rPr>
              <a:t>Và</a:t>
            </a:r>
            <a:r>
              <a:rPr lang="vi-VN" b="0" i="0" dirty="0">
                <a:solidFill>
                  <a:srgbClr val="222222"/>
                </a:solidFill>
                <a:effectLst/>
                <a:latin typeface="Verdana" panose="020B0604030504040204" pitchFamily="34" charset="0"/>
              </a:rPr>
              <a:t> quy </a:t>
            </a:r>
            <a:r>
              <a:rPr lang="vi-VN" b="0" i="0" dirty="0" err="1">
                <a:solidFill>
                  <a:srgbClr val="222222"/>
                </a:solidFill>
                <a:effectLst/>
                <a:latin typeface="Verdana" panose="020B0604030504040204" pitchFamily="34" charset="0"/>
              </a:rPr>
              <a:t>hoạch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động</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chính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là</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một</a:t>
            </a:r>
            <a:r>
              <a:rPr lang="vi-VN" b="0" i="0" dirty="0">
                <a:solidFill>
                  <a:srgbClr val="222222"/>
                </a:solidFill>
                <a:effectLst/>
                <a:latin typeface="Verdana" panose="020B0604030504040204" pitchFamily="34" charset="0"/>
              </a:rPr>
              <a:t> trong </a:t>
            </a:r>
            <a:r>
              <a:rPr lang="vi-VN" b="0" i="0" dirty="0" err="1">
                <a:solidFill>
                  <a:srgbClr val="222222"/>
                </a:solidFill>
                <a:effectLst/>
                <a:latin typeface="Verdana" panose="020B0604030504040204" pitchFamily="34" charset="0"/>
              </a:rPr>
              <a:t>số</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những</a:t>
            </a:r>
            <a:r>
              <a:rPr lang="vi-VN" b="0" i="0" dirty="0">
                <a:solidFill>
                  <a:srgbClr val="222222"/>
                </a:solidFill>
                <a:effectLst/>
                <a:latin typeface="Verdana" panose="020B0604030504040204" pitchFamily="34" charset="0"/>
              </a:rPr>
              <a:t> phương </a:t>
            </a:r>
            <a:r>
              <a:rPr lang="vi-VN" b="0" i="0" dirty="0" err="1">
                <a:solidFill>
                  <a:srgbClr val="222222"/>
                </a:solidFill>
                <a:effectLst/>
                <a:latin typeface="Verdana" panose="020B0604030504040204" pitchFamily="34" charset="0"/>
              </a:rPr>
              <a:t>pháp</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có</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thể</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giúp</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chúng</a:t>
            </a:r>
            <a:r>
              <a:rPr lang="vi-VN" b="0" i="0" dirty="0">
                <a:solidFill>
                  <a:srgbClr val="222222"/>
                </a:solidFill>
                <a:effectLst/>
                <a:latin typeface="Verdana" panose="020B0604030504040204" pitchFamily="34" charset="0"/>
              </a:rPr>
              <a:t> ta </a:t>
            </a:r>
            <a:r>
              <a:rPr lang="vi-VN" b="0" i="0" dirty="0" err="1">
                <a:solidFill>
                  <a:srgbClr val="222222"/>
                </a:solidFill>
                <a:effectLst/>
                <a:latin typeface="Verdana" panose="020B0604030504040204" pitchFamily="34" charset="0"/>
              </a:rPr>
              <a:t>tối</a:t>
            </a:r>
            <a:r>
              <a:rPr lang="vi-VN" b="0" i="0" dirty="0">
                <a:solidFill>
                  <a:srgbClr val="222222"/>
                </a:solidFill>
                <a:effectLst/>
                <a:latin typeface="Verdana" panose="020B0604030504040204" pitchFamily="34" charset="0"/>
              </a:rPr>
              <a:t> ưu </a:t>
            </a:r>
            <a:r>
              <a:rPr lang="vi-VN" b="0" i="0" dirty="0" err="1">
                <a:solidFill>
                  <a:srgbClr val="222222"/>
                </a:solidFill>
                <a:effectLst/>
                <a:latin typeface="Verdana" panose="020B0604030504040204" pitchFamily="34" charset="0"/>
              </a:rPr>
              <a:t>hóa</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quá</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trình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này</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Mỗi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bài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con (</a:t>
            </a:r>
            <a:r>
              <a:rPr lang="vi-VN" b="0" i="0" dirty="0" err="1">
                <a:solidFill>
                  <a:srgbClr val="222222"/>
                </a:solidFill>
                <a:effectLst/>
                <a:latin typeface="Verdana" panose="020B0604030504040204" pitchFamily="34" charset="0"/>
              </a:rPr>
              <a:t>số</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fib</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sẽ</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được</a:t>
            </a:r>
            <a:r>
              <a:rPr lang="vi-VN" b="0" i="0" dirty="0">
                <a:solidFill>
                  <a:srgbClr val="222222"/>
                </a:solidFill>
                <a:effectLst/>
                <a:latin typeface="Verdana" panose="020B0604030504040204" pitchFamily="34" charset="0"/>
              </a:rPr>
              <a:t> lưu </a:t>
            </a:r>
            <a:r>
              <a:rPr lang="vi-VN" b="0" i="0" dirty="0" err="1">
                <a:solidFill>
                  <a:srgbClr val="222222"/>
                </a:solidFill>
                <a:effectLst/>
                <a:latin typeface="Verdana" panose="020B0604030504040204" pitchFamily="34" charset="0"/>
              </a:rPr>
              <a:t>lại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trước</a:t>
            </a:r>
            <a:r>
              <a:rPr lang="vi-VN" b="0" i="0" dirty="0">
                <a:solidFill>
                  <a:srgbClr val="222222"/>
                </a:solidFill>
                <a:effectLst/>
                <a:latin typeface="Verdana" panose="020B0604030504040204" pitchFamily="34" charset="0"/>
              </a:rPr>
              <a:t> khi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những</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bài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con </a:t>
            </a:r>
            <a:r>
              <a:rPr lang="vi-VN" b="0" i="0" dirty="0" err="1">
                <a:solidFill>
                  <a:srgbClr val="222222"/>
                </a:solidFill>
                <a:effectLst/>
                <a:latin typeface="Verdana" panose="020B0604030504040204" pitchFamily="34" charset="0"/>
              </a:rPr>
              <a:t>lớn</a:t>
            </a:r>
            <a:r>
              <a:rPr lang="vi-VN" b="0" i="0" dirty="0">
                <a:solidFill>
                  <a:srgbClr val="222222"/>
                </a:solidFill>
                <a:effectLst/>
                <a:latin typeface="Verdana" panose="020B0604030504040204" pitchFamily="34" charset="0"/>
              </a:rPr>
              <a:t> hơn. </a:t>
            </a:r>
            <a:r>
              <a:rPr lang="vi-VN" b="0" i="0" dirty="0" err="1">
                <a:solidFill>
                  <a:srgbClr val="222222"/>
                </a:solidFill>
                <a:effectLst/>
                <a:latin typeface="Verdana" panose="020B0604030504040204" pitchFamily="34" charset="0"/>
              </a:rPr>
              <a:t>Nhờ</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đó</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mà</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việc</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giảm</a:t>
            </a:r>
            <a:r>
              <a:rPr lang="vi-VN" b="0" i="0" dirty="0">
                <a:solidFill>
                  <a:srgbClr val="222222"/>
                </a:solidFill>
                <a:effectLst/>
                <a:latin typeface="Verdana" panose="020B0604030504040204" pitchFamily="34" charset="0"/>
              </a:rPr>
              <a:t> đi </a:t>
            </a:r>
            <a:r>
              <a:rPr lang="vi-VN" b="0" i="0" dirty="0" err="1">
                <a:solidFill>
                  <a:srgbClr val="222222"/>
                </a:solidFill>
                <a:effectLst/>
                <a:latin typeface="Verdana" panose="020B0604030504040204" pitchFamily="34" charset="0"/>
              </a:rPr>
              <a:t>đáng</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kể</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mỗi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bài</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toán</a:t>
            </a:r>
            <a:r>
              <a:rPr lang="vi-VN" b="0" i="0" dirty="0">
                <a:solidFill>
                  <a:srgbClr val="222222"/>
                </a:solidFill>
                <a:effectLst/>
                <a:latin typeface="Verdana" panose="020B0604030504040204" pitchFamily="34" charset="0"/>
              </a:rPr>
              <a:t> con </a:t>
            </a:r>
            <a:r>
              <a:rPr lang="vi-VN" b="0" i="0" dirty="0" err="1">
                <a:solidFill>
                  <a:srgbClr val="222222"/>
                </a:solidFill>
                <a:effectLst/>
                <a:latin typeface="Verdana" panose="020B0604030504040204" pitchFamily="34" charset="0"/>
              </a:rPr>
              <a:t>chỉ</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cần</a:t>
            </a:r>
            <a:r>
              <a:rPr lang="vi-VN" b="0" i="0" dirty="0">
                <a:solidFill>
                  <a:srgbClr val="222222"/>
                </a:solidFill>
                <a:effectLst/>
                <a:latin typeface="Verdana" panose="020B0604030504040204" pitchFamily="34" charset="0"/>
              </a:rPr>
              <a:t> </a:t>
            </a:r>
            <a:r>
              <a:rPr lang="vi-VN" b="0" i="0" dirty="0" err="1">
                <a:solidFill>
                  <a:srgbClr val="222222"/>
                </a:solidFill>
                <a:effectLst/>
                <a:latin typeface="Verdana" panose="020B0604030504040204" pitchFamily="34" charset="0"/>
              </a:rPr>
              <a:t>tính</a:t>
            </a:r>
            <a:r>
              <a:rPr lang="vi-VN" b="0" i="0" dirty="0">
                <a:solidFill>
                  <a:srgbClr val="222222"/>
                </a:solidFill>
                <a:effectLst/>
                <a:latin typeface="Verdana" panose="020B0604030504040204" pitchFamily="34" charset="0"/>
              </a:rPr>
              <a:t> </a:t>
            </a:r>
            <a:r>
              <a:rPr lang="vi-VN" b="1" i="0" dirty="0" err="1">
                <a:solidFill>
                  <a:srgbClr val="222222"/>
                </a:solidFill>
                <a:effectLst/>
                <a:latin typeface="Verdana" panose="020B0604030504040204" pitchFamily="34" charset="0"/>
              </a:rPr>
              <a:t>đúng</a:t>
            </a:r>
            <a:r>
              <a:rPr lang="vi-VN" b="1" i="0" dirty="0">
                <a:solidFill>
                  <a:srgbClr val="222222"/>
                </a:solidFill>
                <a:effectLst/>
                <a:latin typeface="Verdana" panose="020B0604030504040204" pitchFamily="34" charset="0"/>
              </a:rPr>
              <a:t> </a:t>
            </a:r>
            <a:r>
              <a:rPr lang="vi-VN" b="1" i="0" dirty="0" err="1">
                <a:solidFill>
                  <a:srgbClr val="222222"/>
                </a:solidFill>
                <a:effectLst/>
                <a:latin typeface="Verdana" panose="020B0604030504040204" pitchFamily="34" charset="0"/>
              </a:rPr>
              <a:t>một</a:t>
            </a:r>
            <a:r>
              <a:rPr lang="vi-VN" b="1" i="0" dirty="0">
                <a:solidFill>
                  <a:srgbClr val="222222"/>
                </a:solidFill>
                <a:effectLst/>
                <a:latin typeface="Verdana" panose="020B0604030504040204" pitchFamily="34" charset="0"/>
              </a:rPr>
              <a:t> </a:t>
            </a:r>
            <a:r>
              <a:rPr lang="vi-VN" b="1" i="0" dirty="0" err="1">
                <a:solidFill>
                  <a:srgbClr val="222222"/>
                </a:solidFill>
                <a:effectLst/>
                <a:latin typeface="Verdana" panose="020B0604030504040204" pitchFamily="34" charset="0"/>
              </a:rPr>
              <a:t>lần</a:t>
            </a:r>
            <a:r>
              <a:rPr lang="vi-VN" b="0" i="0" dirty="0">
                <a:solidFill>
                  <a:srgbClr val="222222"/>
                </a:solidFill>
                <a:effectLst/>
                <a:latin typeface="Verdana" panose="020B0604030504040204" pitchFamily="34" charset="0"/>
              </a:rPr>
              <a:t>.</a:t>
            </a:r>
          </a:p>
          <a:p>
            <a:endParaRPr lang="en-US" dirty="0"/>
          </a:p>
          <a:p>
            <a:r>
              <a:rPr lang="vi-VN" dirty="0" err="1"/>
              <a:t>Nguồn</a:t>
            </a:r>
            <a:r>
              <a:rPr lang="vi-VN" dirty="0"/>
              <a:t>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28</a:t>
            </a:fld>
            <a:endParaRPr lang="en-US"/>
          </a:p>
        </p:txBody>
      </p:sp>
    </p:spTree>
    <p:extLst>
      <p:ext uri="{BB962C8B-B14F-4D97-AF65-F5344CB8AC3E}">
        <p14:creationId xmlns:p14="http://schemas.microsoft.com/office/powerpoint/2010/main" val="4007381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Nguồn tham khảo: https://en.wikipedia.org/wiki/Knapsack_problem</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31</a:t>
            </a:fld>
            <a:endParaRPr lang="en-US"/>
          </a:p>
        </p:txBody>
      </p:sp>
    </p:spTree>
    <p:extLst>
      <p:ext uri="{BB962C8B-B14F-4D97-AF65-F5344CB8AC3E}">
        <p14:creationId xmlns:p14="http://schemas.microsoft.com/office/powerpoint/2010/main" val="2816850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dirty="0">
                <a:solidFill>
                  <a:schemeClr val="tx1"/>
                </a:solidFill>
                <a:effectLst/>
                <a:latin typeface="+mn-lt"/>
                <a:ea typeface="+mn-ea"/>
                <a:cs typeface="+mn-cs"/>
              </a:rPr>
              <a:t>“The backpropagation algorithm works by computing the gradient of the loss function with respect to each weight by the </a:t>
            </a:r>
            <a:r>
              <a:rPr lang="en-US" sz="1200" u="sng" kern="1200" dirty="0">
                <a:solidFill>
                  <a:schemeClr val="tx1"/>
                </a:solidFill>
                <a:effectLst/>
                <a:latin typeface="+mn-lt"/>
                <a:ea typeface="+mn-ea"/>
                <a:cs typeface="+mn-cs"/>
                <a:hlinkClick r:id="rId3" tooltip="Chain rule"/>
              </a:rPr>
              <a:t>chain rule</a:t>
            </a:r>
            <a:r>
              <a:rPr lang="en-US" sz="1200" kern="1200" dirty="0">
                <a:solidFill>
                  <a:schemeClr val="tx1"/>
                </a:solidFill>
                <a:effectLst/>
                <a:latin typeface="+mn-lt"/>
                <a:ea typeface="+mn-ea"/>
                <a:cs typeface="+mn-cs"/>
              </a:rPr>
              <a:t>, computing the gradient one layer at a time, </a:t>
            </a:r>
            <a:r>
              <a:rPr lang="en-US" sz="1200" u="sng" kern="1200" dirty="0">
                <a:solidFill>
                  <a:schemeClr val="tx1"/>
                </a:solidFill>
                <a:effectLst/>
                <a:latin typeface="+mn-lt"/>
                <a:ea typeface="+mn-ea"/>
                <a:cs typeface="+mn-cs"/>
                <a:hlinkClick r:id="rId4" tooltip="Iteration"/>
              </a:rPr>
              <a:t>iterating</a:t>
            </a:r>
            <a:r>
              <a:rPr lang="en-US" sz="1200" kern="1200" dirty="0">
                <a:solidFill>
                  <a:schemeClr val="tx1"/>
                </a:solidFill>
                <a:effectLst/>
                <a:latin typeface="+mn-lt"/>
                <a:ea typeface="+mn-ea"/>
                <a:cs typeface="+mn-cs"/>
              </a:rPr>
              <a:t> backward from the last layer to avoid redundant calculations of intermediate terms in the chain rule; this is an example of </a:t>
            </a:r>
            <a:r>
              <a:rPr lang="en-US" sz="1200" u="sng" kern="1200" dirty="0">
                <a:solidFill>
                  <a:schemeClr val="tx1"/>
                </a:solidFill>
                <a:effectLst/>
                <a:latin typeface="+mn-lt"/>
                <a:ea typeface="+mn-ea"/>
                <a:cs typeface="+mn-cs"/>
                <a:hlinkClick r:id="rId5" tooltip="Dynamic programming"/>
              </a:rPr>
              <a:t>dynamic programming</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Theo Wikipedia</a:t>
            </a:r>
          </a:p>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55</a:t>
            </a:fld>
            <a:endParaRPr lang="en-US"/>
          </a:p>
        </p:txBody>
      </p:sp>
    </p:spTree>
    <p:extLst>
      <p:ext uri="{BB962C8B-B14F-4D97-AF65-F5344CB8AC3E}">
        <p14:creationId xmlns:p14="http://schemas.microsoft.com/office/powerpoint/2010/main" val="3277765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dirty="0">
                <a:solidFill>
                  <a:schemeClr val="tx1"/>
                </a:solidFill>
                <a:effectLst/>
                <a:latin typeface="+mn-lt"/>
                <a:ea typeface="+mn-ea"/>
                <a:cs typeface="+mn-cs"/>
              </a:rPr>
              <a:t>link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p>
          <a:p>
            <a:r>
              <a:rPr lang="en-US" sz="1200" u="sng" kern="1200" dirty="0">
                <a:solidFill>
                  <a:schemeClr val="tx1"/>
                </a:solidFill>
                <a:effectLst/>
                <a:latin typeface="+mn-lt"/>
                <a:ea typeface="+mn-ea"/>
                <a:cs typeface="+mn-cs"/>
                <a:hlinkClick r:id="rId3"/>
              </a:rPr>
              <a:t>https://www.researchgate.net/publication/226223420_A_dynamic_programming_segmentation_procedure_for_hydrological_and_environmental_time_series</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4"/>
              </a:rPr>
              <a:t>https://www.sciencedirect.com/science/article/pii/S2001037016300903</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5"/>
              </a:rPr>
              <a:t>https://ieeexplore.ieee.org/document/381321</a:t>
            </a:r>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56</a:t>
            </a:fld>
            <a:endParaRPr lang="en-US"/>
          </a:p>
        </p:txBody>
      </p:sp>
    </p:spTree>
    <p:extLst>
      <p:ext uri="{BB962C8B-B14F-4D97-AF65-F5344CB8AC3E}">
        <p14:creationId xmlns:p14="http://schemas.microsoft.com/office/powerpoint/2010/main" val="385265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213043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400526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23452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203619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291220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351091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Nguồn tham khảo: https://www.baeldung.com/cs/fibonacci-top-down-vs-bottom-up-dynamic-programming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3473512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2004904-D56F-4946-9D0E-32BE83ABFAD5}"/>
              </a:ext>
            </a:extLst>
          </p:cNvPr>
          <p:cNvSpPr>
            <a:spLocks noGrp="1"/>
          </p:cNvSpPr>
          <p:nvPr>
            <p:ph type="sldNum" sz="quarter" idx="10"/>
          </p:nvPr>
        </p:nvSpPr>
        <p:spPr/>
        <p:txBody>
          <a:bodyPr/>
          <a:lstStyle/>
          <a:p>
            <a:fld id="{23A7EE11-CC5C-4DDA-8B70-7325C4E5296C}" type="slidenum">
              <a:rPr lang="en-US" smtClean="0"/>
              <a:pPr/>
              <a:t>‹#›</a:t>
            </a:fld>
            <a:endParaRPr lang="en-US"/>
          </a:p>
        </p:txBody>
      </p:sp>
    </p:spTree>
    <p:extLst>
      <p:ext uri="{BB962C8B-B14F-4D97-AF65-F5344CB8AC3E}">
        <p14:creationId xmlns:p14="http://schemas.microsoft.com/office/powerpoint/2010/main" val="394769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46BE5A3-BDBA-45D2-A401-A7CC26BB7828}"/>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64868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Chỗ dành sẵn cho Số hiệu Bản chiếu 5">
            <a:extLst>
              <a:ext uri="{FF2B5EF4-FFF2-40B4-BE49-F238E27FC236}">
                <a16:creationId xmlns:a16="http://schemas.microsoft.com/office/drawing/2014/main" id="{0F1D3178-89D1-4677-9E58-B8D9E620D092}"/>
              </a:ext>
            </a:extLst>
          </p:cNvPr>
          <p:cNvSpPr>
            <a:spLocks noGrp="1"/>
          </p:cNvSpPr>
          <p:nvPr>
            <p:ph type="sldNum" sz="quarter" idx="12"/>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264557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5F48296-17E9-4ADE-BB34-B4F8A9F46B94}"/>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75097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Chỗ dành sẵn cho Số hiệu Bản chiếu 3">
            <a:extLst>
              <a:ext uri="{FF2B5EF4-FFF2-40B4-BE49-F238E27FC236}">
                <a16:creationId xmlns:a16="http://schemas.microsoft.com/office/drawing/2014/main" id="{4B7FE994-8926-4618-83D6-C17E0AE45C38}"/>
              </a:ext>
            </a:extLst>
          </p:cNvPr>
          <p:cNvSpPr>
            <a:spLocks noGrp="1"/>
          </p:cNvSpPr>
          <p:nvPr>
            <p:ph type="sldNum" sz="quarter" idx="12"/>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9649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17E5D8F-A1C4-4DDB-818D-5EFFFBA3528C}"/>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97483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BA9D804E-00D0-4EE9-831F-91CA4B2FFF7D}"/>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127960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
        <p:nvSpPr>
          <p:cNvPr id="3" name="Chỗ dành sẵn cho Số hiệu Bản chiếu 2">
            <a:extLst>
              <a:ext uri="{FF2B5EF4-FFF2-40B4-BE49-F238E27FC236}">
                <a16:creationId xmlns:a16="http://schemas.microsoft.com/office/drawing/2014/main" id="{C1A687D6-D05E-4EC4-B544-9035C9F2FA58}"/>
              </a:ext>
            </a:extLst>
          </p:cNvPr>
          <p:cNvSpPr>
            <a:spLocks noGrp="1"/>
          </p:cNvSpPr>
          <p:nvPr>
            <p:ph type="sldNum" sz="quarter" idx="11"/>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244639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
        <p:nvSpPr>
          <p:cNvPr id="6" name="Chỗ dành sẵn cho Số hiệu Bản chiếu 5">
            <a:extLst>
              <a:ext uri="{FF2B5EF4-FFF2-40B4-BE49-F238E27FC236}">
                <a16:creationId xmlns:a16="http://schemas.microsoft.com/office/drawing/2014/main" id="{7A3500CF-81E7-4F11-BBE1-C9D54015F6AE}"/>
              </a:ext>
            </a:extLst>
          </p:cNvPr>
          <p:cNvSpPr>
            <a:spLocks noGrp="1"/>
          </p:cNvSpPr>
          <p:nvPr>
            <p:ph type="sldNum" sz="quarter" idx="11"/>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136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8DB0853-638A-4E61-B5E8-C6E80C6465C0}"/>
              </a:ext>
            </a:extLst>
          </p:cNvPr>
          <p:cNvSpPr>
            <a:spLocks noGrp="1"/>
          </p:cNvSpPr>
          <p:nvPr>
            <p:ph type="sldNum" sz="quarter" idx="10"/>
          </p:nvPr>
        </p:nvSpPr>
        <p:spPr/>
        <p:txBody>
          <a:bodyPr/>
          <a:lstStyle/>
          <a:p>
            <a:fld id="{4E36E241-8A2C-466A-AF14-6C68EC101D99}" type="slidenum">
              <a:rPr lang="en-US" smtClean="0"/>
              <a:pPr/>
              <a:t>‹#›</a:t>
            </a:fld>
            <a:endParaRPr lang="en-US"/>
          </a:p>
        </p:txBody>
      </p:sp>
    </p:spTree>
    <p:extLst>
      <p:ext uri="{BB962C8B-B14F-4D97-AF65-F5344CB8AC3E}">
        <p14:creationId xmlns:p14="http://schemas.microsoft.com/office/powerpoint/2010/main" val="298472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03C5C1BE-41A2-4D23-9412-40D01D4EC816}"/>
              </a:ext>
            </a:extLst>
          </p:cNvPr>
          <p:cNvSpPr>
            <a:spLocks noGrp="1"/>
          </p:cNvSpPr>
          <p:nvPr>
            <p:ph type="sldNum" sz="quarter" idx="10"/>
          </p:nvPr>
        </p:nvSpPr>
        <p:spPr/>
        <p:txBody>
          <a:bodyPr/>
          <a:lstStyle/>
          <a:p>
            <a:fld id="{23A7EE11-CC5C-4DDA-8B70-7325C4E5296C}" type="slidenum">
              <a:rPr lang="en-US" smtClean="0"/>
              <a:pPr/>
              <a:t>‹#›</a:t>
            </a:fld>
            <a:endParaRPr lang="en-US"/>
          </a:p>
        </p:txBody>
      </p:sp>
    </p:spTree>
    <p:extLst>
      <p:ext uri="{BB962C8B-B14F-4D97-AF65-F5344CB8AC3E}">
        <p14:creationId xmlns:p14="http://schemas.microsoft.com/office/powerpoint/2010/main" val="175066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Chỗ dành sẵn cho Số hiệu Bản chiếu 2">
            <a:extLst>
              <a:ext uri="{FF2B5EF4-FFF2-40B4-BE49-F238E27FC236}">
                <a16:creationId xmlns:a16="http://schemas.microsoft.com/office/drawing/2014/main" id="{FFDFD38D-96BA-4C60-A55E-D914873931EA}"/>
              </a:ext>
            </a:extLst>
          </p:cNvPr>
          <p:cNvSpPr>
            <a:spLocks noGrp="1"/>
          </p:cNvSpPr>
          <p:nvPr>
            <p:ph type="sldNum" sz="quarter" idx="11"/>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189932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5" name="Chỗ dành sẵn cho Số hiệu Bản chiếu 4">
            <a:extLst>
              <a:ext uri="{FF2B5EF4-FFF2-40B4-BE49-F238E27FC236}">
                <a16:creationId xmlns:a16="http://schemas.microsoft.com/office/drawing/2014/main" id="{E4B18D6E-0CEC-499D-A954-9AF21E4C9D96}"/>
              </a:ext>
            </a:extLst>
          </p:cNvPr>
          <p:cNvSpPr>
            <a:spLocks noGrp="1"/>
          </p:cNvSpPr>
          <p:nvPr>
            <p:ph type="sldNum" sz="quarter" idx="11"/>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3449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0684AEB-13B0-43A1-B765-3878383AC32D}"/>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14583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06380440-D083-4C3E-BB80-4CD348F17A5F}"/>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78232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
        <p:nvSpPr>
          <p:cNvPr id="2" name="Chỗ dành sẵn cho Số hiệu Bản chiếu 1">
            <a:extLst>
              <a:ext uri="{FF2B5EF4-FFF2-40B4-BE49-F238E27FC236}">
                <a16:creationId xmlns:a16="http://schemas.microsoft.com/office/drawing/2014/main" id="{74BC2664-0B76-4CA2-BDAE-6DD56045915F}"/>
              </a:ext>
            </a:extLst>
          </p:cNvPr>
          <p:cNvSpPr>
            <a:spLocks noGrp="1"/>
          </p:cNvSpPr>
          <p:nvPr>
            <p:ph type="sldNum" sz="quarter" idx="15"/>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76866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9212A078-3750-404F-80F3-B09304B5618F}"/>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322044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B6958BDF-A9B6-4AC3-AABC-E783F3942407}"/>
              </a:ext>
            </a:extLst>
          </p:cNvPr>
          <p:cNvSpPr>
            <a:spLocks noGrp="1"/>
          </p:cNvSpPr>
          <p:nvPr>
            <p:ph type="sldNum" sz="quarter" idx="10"/>
          </p:nvPr>
        </p:nvSpPr>
        <p:spPr/>
        <p:txBody>
          <a:bodyPr/>
          <a:lstStyle/>
          <a:p>
            <a:fld id="{7F6268A4-6132-456F-828A-C4773E289BF2}" type="slidenum">
              <a:rPr lang="en-US" smtClean="0"/>
              <a:pPr/>
              <a:t>‹#›</a:t>
            </a:fld>
            <a:endParaRPr lang="en-US"/>
          </a:p>
        </p:txBody>
      </p:sp>
    </p:spTree>
    <p:extLst>
      <p:ext uri="{BB962C8B-B14F-4D97-AF65-F5344CB8AC3E}">
        <p14:creationId xmlns:p14="http://schemas.microsoft.com/office/powerpoint/2010/main" val="429266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CC2298D5-F00F-4D3B-AF9B-487755C95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solidFill>
              </a:defRPr>
            </a:lvl1pPr>
          </a:lstStyle>
          <a:p>
            <a:fld id="{23A7EE11-CC5C-4DDA-8B70-7325C4E5296C}" type="slidenum">
              <a:rPr lang="en-US" smtClean="0"/>
              <a:pPr/>
              <a:t>‹#›</a:t>
            </a:fld>
            <a:endParaRPr lang="en-US"/>
          </a:p>
        </p:txBody>
      </p:sp>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F821490-CE32-46BD-A302-076D5E2ED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solidFill>
              </a:defRPr>
            </a:lvl1pPr>
          </a:lstStyle>
          <a:p>
            <a:fld id="{7F6268A4-6132-456F-828A-C4773E289BF2}" type="slidenum">
              <a:rPr lang="en-US" smtClean="0"/>
              <a:pPr/>
              <a:t>‹#›</a:t>
            </a:fld>
            <a:endParaRPr lang="en-US"/>
          </a:p>
        </p:txBody>
      </p:sp>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84" r:id="rId9"/>
    <p:sldLayoutId id="2147483685" r:id="rId10"/>
    <p:sldLayoutId id="2147483689" r:id="rId11"/>
    <p:sldLayoutId id="2147483687" r:id="rId12"/>
    <p:sldLayoutId id="2147483688" r:id="rId13"/>
    <p:sldLayoutId id="2147483671" r:id="rId14"/>
    <p:sldLayoutId id="214748367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8877E7B0-7DF2-44DB-A66C-FA7E9AEF7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solidFill>
              </a:defRPr>
            </a:lvl1pPr>
          </a:lstStyle>
          <a:p>
            <a:fld id="{4E36E241-8A2C-466A-AF14-6C68EC101D99}" type="slidenum">
              <a:rPr lang="en-US" smtClean="0"/>
              <a:pPr/>
              <a:t>‹#›</a:t>
            </a:fld>
            <a:endParaRPr lang="en-US"/>
          </a:p>
        </p:txBody>
      </p:sp>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jpe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image" Target="../media/image18.sv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image" Target="../media/image18.sv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2815683"/>
            <a:ext cx="12192000" cy="1754326"/>
          </a:xfrm>
          <a:prstGeom prst="rect">
            <a:avLst/>
          </a:prstGeom>
          <a:noFill/>
        </p:spPr>
        <p:txBody>
          <a:bodyPr wrap="square" rtlCol="0" anchor="ctr">
            <a:spAutoFit/>
          </a:bodyPr>
          <a:lstStyle/>
          <a:p>
            <a:pPr algn="ctr"/>
            <a:r>
              <a:rPr lang="vi-VN" sz="5400" b="1" dirty="0">
                <a:ln w="10160">
                  <a:solidFill>
                    <a:schemeClr val="tx1"/>
                  </a:solidFill>
                  <a:prstDash val="solid"/>
                </a:ln>
                <a:solidFill>
                  <a:srgbClr val="FFFFFF"/>
                </a:solidFill>
              </a:rPr>
              <a:t>PHÂN TÍCH THIẾT KẾ THUẬT TOÁN</a:t>
            </a:r>
            <a:br>
              <a:rPr lang="vi-VN" sz="5400" b="1" dirty="0">
                <a:ln w="10160">
                  <a:solidFill>
                    <a:schemeClr val="tx1"/>
                  </a:solidFill>
                  <a:prstDash val="solid"/>
                </a:ln>
                <a:solidFill>
                  <a:srgbClr val="FFFFFF"/>
                </a:solidFill>
              </a:rPr>
            </a:br>
            <a:r>
              <a:rPr lang="vi-VN" sz="5400" b="1" dirty="0">
                <a:ln w="10160">
                  <a:solidFill>
                    <a:schemeClr val="tx1"/>
                  </a:solidFill>
                  <a:prstDash val="solid"/>
                </a:ln>
                <a:solidFill>
                  <a:srgbClr val="FFFFFF"/>
                </a:solidFill>
              </a:rPr>
              <a:t>DYNAMIC PROGRAMMING</a:t>
            </a:r>
            <a:endParaRPr lang="ko-KR" altLang="en-US" sz="5400" b="1" dirty="0">
              <a:ln w="10160">
                <a:solidFill>
                  <a:schemeClr val="tx1"/>
                </a:solidFill>
                <a:prstDash val="solid"/>
              </a:ln>
              <a:solidFill>
                <a:srgbClr val="FFFFFF"/>
              </a:solidFill>
              <a:latin typeface="+mj-lt"/>
              <a:cs typeface="Arial" pitchFamily="34" charset="0"/>
            </a:endParaRPr>
          </a:p>
        </p:txBody>
      </p:sp>
      <p:sp>
        <p:nvSpPr>
          <p:cNvPr id="17" name="TextBox 16">
            <a:extLst>
              <a:ext uri="{FF2B5EF4-FFF2-40B4-BE49-F238E27FC236}">
                <a16:creationId xmlns:a16="http://schemas.microsoft.com/office/drawing/2014/main" id="{BCAC56B9-7D3A-4659-A580-D823A6355509}"/>
              </a:ext>
            </a:extLst>
          </p:cNvPr>
          <p:cNvSpPr txBox="1"/>
          <p:nvPr/>
        </p:nvSpPr>
        <p:spPr>
          <a:xfrm>
            <a:off x="4742986" y="4570009"/>
            <a:ext cx="7036419" cy="461665"/>
          </a:xfrm>
          <a:prstGeom prst="rect">
            <a:avLst/>
          </a:prstGeom>
          <a:noFill/>
        </p:spPr>
        <p:txBody>
          <a:bodyPr wrap="square">
            <a:spAutoFit/>
          </a:bodyPr>
          <a:lstStyle/>
          <a:p>
            <a:r>
              <a:rPr lang="vi-VN" sz="2400" b="1" dirty="0">
                <a:ln>
                  <a:solidFill>
                    <a:schemeClr val="bg1"/>
                  </a:solidFill>
                </a:ln>
                <a:solidFill>
                  <a:schemeClr val="bg1"/>
                </a:solidFill>
              </a:rPr>
              <a:t>Giảng viên hướng dẫn</a:t>
            </a:r>
            <a:r>
              <a:rPr lang="vi-VN" sz="2400" dirty="0">
                <a:ln>
                  <a:solidFill>
                    <a:schemeClr val="bg1"/>
                  </a:solidFill>
                </a:ln>
                <a:solidFill>
                  <a:schemeClr val="bg1"/>
                </a:solidFill>
              </a:rPr>
              <a:t>: Thầy Nguyễn Thanh Sơn</a:t>
            </a:r>
          </a:p>
        </p:txBody>
      </p:sp>
      <p:sp>
        <p:nvSpPr>
          <p:cNvPr id="2" name="Chỗ dành sẵn cho Số hiệu Bản chiếu 1">
            <a:extLst>
              <a:ext uri="{FF2B5EF4-FFF2-40B4-BE49-F238E27FC236}">
                <a16:creationId xmlns:a16="http://schemas.microsoft.com/office/drawing/2014/main" id="{9869FF04-D41A-4F55-A81F-C0A4FF6D98C1}"/>
              </a:ext>
            </a:extLst>
          </p:cNvPr>
          <p:cNvSpPr>
            <a:spLocks noGrp="1"/>
          </p:cNvSpPr>
          <p:nvPr>
            <p:ph type="sldNum" sz="quarter" idx="10"/>
          </p:nvPr>
        </p:nvSpPr>
        <p:spPr/>
        <p:txBody>
          <a:bodyPr/>
          <a:lstStyle/>
          <a:p>
            <a:fld id="{23A7EE11-CC5C-4DDA-8B70-7325C4E5296C}" type="slidenum">
              <a:rPr lang="en-US" smtClean="0">
                <a:solidFill>
                  <a:schemeClr val="bg1"/>
                </a:solidFill>
              </a:rPr>
              <a:pPr/>
              <a:t>1</a:t>
            </a:fld>
            <a:endParaRPr lang="en-US">
              <a:solidFill>
                <a:schemeClr val="bg1"/>
              </a:solidFill>
            </a:endParaRPr>
          </a:p>
        </p:txBody>
      </p:sp>
    </p:spTree>
    <p:extLst>
      <p:ext uri="{BB962C8B-B14F-4D97-AF65-F5344CB8AC3E}">
        <p14:creationId xmlns:p14="http://schemas.microsoft.com/office/powerpoint/2010/main" val="30573403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0466D5-7CD1-474B-A483-8DB4E934CE34}"/>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7" name="Title 3">
            <a:extLst>
              <a:ext uri="{FF2B5EF4-FFF2-40B4-BE49-F238E27FC236}">
                <a16:creationId xmlns:a16="http://schemas.microsoft.com/office/drawing/2014/main" id="{8391C914-2F20-4EC4-99F5-0B5A740224D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8" name="TextBox 7">
            <a:extLst>
              <a:ext uri="{FF2B5EF4-FFF2-40B4-BE49-F238E27FC236}">
                <a16:creationId xmlns:a16="http://schemas.microsoft.com/office/drawing/2014/main" id="{F7D88C06-0163-4622-8EE2-333AEAB22136}"/>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4</a:t>
            </a:r>
            <a:r>
              <a:rPr lang="vi-VN"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Các</a:t>
            </a:r>
            <a:r>
              <a:rPr lang="en-US" sz="3200" dirty="0">
                <a:effectLst/>
                <a:ea typeface="Calibri" panose="020F0502020204030204" pitchFamily="34" charset="0"/>
                <a:cs typeface="Times New Roman" panose="02020603050405020304" pitchFamily="18" charset="0"/>
              </a:rPr>
              <a:t> b</a:t>
            </a:r>
            <a:r>
              <a:rPr lang="vi-VN" sz="3200" dirty="0">
                <a:effectLst/>
                <a:ea typeface="Calibri" panose="020F0502020204030204" pitchFamily="34" charset="0"/>
                <a:cs typeface="Times New Roman" panose="02020603050405020304" pitchFamily="18" charset="0"/>
              </a:rPr>
              <a:t>ư</a:t>
            </a:r>
            <a:r>
              <a:rPr lang="en-US" sz="3200" dirty="0" err="1">
                <a:ea typeface="Calibri" panose="020F0502020204030204" pitchFamily="34" charset="0"/>
                <a:cs typeface="Times New Roman" panose="02020603050405020304" pitchFamily="18" charset="0"/>
              </a:rPr>
              <a:t>ớc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chung</a:t>
            </a:r>
            <a:r>
              <a:rPr lang="vi-VN" sz="3200" dirty="0">
                <a:effectLst/>
                <a:ea typeface="Calibri" panose="020F0502020204030204" pitchFamily="34" charset="0"/>
                <a:cs typeface="Times New Roman" panose="02020603050405020304" pitchFamily="18" charset="0"/>
              </a:rPr>
              <a:t> phân tích bài </a:t>
            </a:r>
            <a:r>
              <a:rPr lang="vi-VN" sz="3200" dirty="0" err="1">
                <a:effectLst/>
                <a:ea typeface="Calibri" panose="020F0502020204030204" pitchFamily="34" charset="0"/>
                <a:cs typeface="Times New Roman" panose="02020603050405020304" pitchFamily="18" charset="0"/>
              </a:rPr>
              <a:t>toán</a:t>
            </a:r>
            <a:r>
              <a:rPr lang="vi-VN" sz="3200" dirty="0">
                <a:effectLst/>
                <a:ea typeface="Calibri" panose="020F0502020204030204" pitchFamily="34" charset="0"/>
                <a:cs typeface="Times New Roman" panose="02020603050405020304" pitchFamily="18" charset="0"/>
              </a:rPr>
              <a:t> </a:t>
            </a:r>
            <a:r>
              <a:rPr lang="vi-VN" sz="3200" dirty="0" err="1">
                <a:effectLst/>
                <a:ea typeface="Calibri" panose="020F0502020204030204" pitchFamily="34" charset="0"/>
                <a:cs typeface="Times New Roman" panose="02020603050405020304" pitchFamily="18" charset="0"/>
              </a:rPr>
              <a:t>Dynamic</a:t>
            </a:r>
            <a:r>
              <a:rPr lang="vi-VN" sz="3200" dirty="0">
                <a:effectLst/>
                <a:ea typeface="Calibri" panose="020F0502020204030204" pitchFamily="34" charset="0"/>
                <a:cs typeface="Times New Roman" panose="02020603050405020304" pitchFamily="18" charset="0"/>
              </a:rPr>
              <a:t> Programming</a:t>
            </a:r>
            <a:endParaRPr lang="en-US" sz="3200" dirty="0">
              <a:effectLst/>
              <a:ea typeface="Calibri" panose="020F0502020204030204" pitchFamily="34" charset="0"/>
              <a:cs typeface="Times New Roman" panose="02020603050405020304" pitchFamily="18" charset="0"/>
            </a:endParaRPr>
          </a:p>
        </p:txBody>
      </p:sp>
      <p:sp>
        <p:nvSpPr>
          <p:cNvPr id="11" name="Chỗ dành sẵn cho Nội dung 2">
            <a:extLst>
              <a:ext uri="{FF2B5EF4-FFF2-40B4-BE49-F238E27FC236}">
                <a16:creationId xmlns:a16="http://schemas.microsoft.com/office/drawing/2014/main" id="{7506CDC2-F2B6-4C2A-ADB5-909FEDAD1644}"/>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vi-VN" sz="2400" b="1" dirty="0">
                <a:cs typeface="Arial" panose="020B0604020202020204" pitchFamily="34" charset="0"/>
              </a:rPr>
              <a:t>Bước 1</a:t>
            </a:r>
            <a:r>
              <a:rPr lang="vi-VN" sz="2400" dirty="0">
                <a:cs typeface="Arial" panose="020B0604020202020204" pitchFamily="34" charset="0"/>
              </a:rPr>
              <a:t>: </a:t>
            </a:r>
            <a:r>
              <a:rPr lang="en-US" sz="2400" dirty="0" err="1">
                <a:cs typeface="Arial" panose="020B0604020202020204" pitchFamily="34" charset="0"/>
              </a:rPr>
              <a:t>Bắt</a:t>
            </a:r>
            <a:r>
              <a:rPr lang="en-US" sz="2400" dirty="0">
                <a:cs typeface="Arial" panose="020B0604020202020204" pitchFamily="34" charset="0"/>
              </a:rPr>
              <a:t> </a:t>
            </a:r>
            <a:r>
              <a:rPr lang="en-US" sz="2400" dirty="0" err="1">
                <a:cs typeface="Arial" panose="020B0604020202020204" pitchFamily="34" charset="0"/>
              </a:rPr>
              <a:t>đầu</a:t>
            </a:r>
            <a:r>
              <a:rPr lang="en-US" sz="2400" dirty="0">
                <a:cs typeface="Arial" panose="020B0604020202020204" pitchFamily="34" charset="0"/>
              </a:rPr>
              <a:t> </a:t>
            </a:r>
            <a:r>
              <a:rPr lang="en-US" sz="2400" dirty="0" err="1">
                <a:cs typeface="Arial" panose="020B0604020202020204" pitchFamily="34" charset="0"/>
              </a:rPr>
              <a:t>bằng</a:t>
            </a:r>
            <a:r>
              <a:rPr lang="en-US" sz="2400" dirty="0">
                <a:cs typeface="Arial" panose="020B0604020202020204" pitchFamily="34" charset="0"/>
              </a:rPr>
              <a:t> </a:t>
            </a:r>
            <a:r>
              <a:rPr lang="en-US" sz="2400" b="1" u="sng" dirty="0" err="1">
                <a:cs typeface="Arial" panose="020B0604020202020204" pitchFamily="34" charset="0"/>
              </a:rPr>
              <a:t>các</a:t>
            </a:r>
            <a:r>
              <a:rPr lang="en-US" sz="2400" b="1" u="sng" dirty="0">
                <a:cs typeface="Arial" panose="020B0604020202020204" pitchFamily="34" charset="0"/>
              </a:rPr>
              <a:t> </a:t>
            </a:r>
            <a:r>
              <a:rPr lang="en-US" sz="2400" b="1" u="sng" dirty="0" err="1">
                <a:cs typeface="Arial" panose="020B0604020202020204" pitchFamily="34" charset="0"/>
              </a:rPr>
              <a:t>bài</a:t>
            </a:r>
            <a:r>
              <a:rPr lang="en-US" sz="2400" b="1" u="sng" dirty="0">
                <a:cs typeface="Arial" panose="020B0604020202020204" pitchFamily="34" charset="0"/>
              </a:rPr>
              <a:t> </a:t>
            </a:r>
            <a:r>
              <a:rPr lang="en-US" sz="2400" b="1" u="sng" dirty="0" err="1">
                <a:cs typeface="Arial" panose="020B0604020202020204" pitchFamily="34" charset="0"/>
              </a:rPr>
              <a:t>toán</a:t>
            </a:r>
            <a:r>
              <a:rPr lang="en-US" sz="2400" b="1" u="sng" dirty="0">
                <a:cs typeface="Arial" panose="020B0604020202020204" pitchFamily="34" charset="0"/>
              </a:rPr>
              <a:t> c</a:t>
            </a:r>
            <a:r>
              <a:rPr lang="vi-VN" sz="2400" b="1" u="sng" dirty="0">
                <a:cs typeface="Arial" panose="020B0604020202020204" pitchFamily="34" charset="0"/>
              </a:rPr>
              <a:t>ơ</a:t>
            </a:r>
            <a:r>
              <a:rPr lang="en-US" sz="2400" b="1" u="sng" dirty="0">
                <a:cs typeface="Arial" panose="020B0604020202020204" pitchFamily="34" charset="0"/>
              </a:rPr>
              <a:t> </a:t>
            </a:r>
            <a:r>
              <a:rPr lang="en-US" sz="2400" b="1" u="sng" dirty="0" err="1">
                <a:cs typeface="Arial" panose="020B0604020202020204" pitchFamily="34" charset="0"/>
              </a:rPr>
              <a:t>sở</a:t>
            </a:r>
            <a:r>
              <a:rPr lang="en-US" sz="2400" dirty="0">
                <a:cs typeface="Arial" panose="020B0604020202020204" pitchFamily="34" charset="0"/>
              </a:rPr>
              <a:t> (</a:t>
            </a:r>
            <a:r>
              <a:rPr lang="en-US" sz="2400" dirty="0" err="1">
                <a:cs typeface="Arial" panose="020B0604020202020204" pitchFamily="34" charset="0"/>
              </a:rPr>
              <a:t>thông</a:t>
            </a:r>
            <a:r>
              <a:rPr lang="en-US" sz="2400" dirty="0">
                <a:cs typeface="Arial" panose="020B0604020202020204" pitchFamily="34" charset="0"/>
              </a:rPr>
              <a:t> </a:t>
            </a:r>
            <a:r>
              <a:rPr lang="en-US" sz="2400" dirty="0" err="1">
                <a:cs typeface="Arial" panose="020B0604020202020204" pitchFamily="34" charset="0"/>
              </a:rPr>
              <a:t>th</a:t>
            </a:r>
            <a:r>
              <a:rPr lang="vi-VN" sz="2400" dirty="0">
                <a:cs typeface="Arial" panose="020B0604020202020204" pitchFamily="34" charset="0"/>
              </a:rPr>
              <a:t>ư</a:t>
            </a:r>
            <a:r>
              <a:rPr lang="en-US" sz="2400" dirty="0" err="1">
                <a:cs typeface="Arial" panose="020B0604020202020204" pitchFamily="34" charset="0"/>
              </a:rPr>
              <a:t>ờng</a:t>
            </a:r>
            <a:r>
              <a:rPr lang="en-US" sz="2400" dirty="0">
                <a:cs typeface="Arial" panose="020B0604020202020204" pitchFamily="34" charset="0"/>
              </a:rPr>
              <a:t> </a:t>
            </a:r>
            <a:r>
              <a:rPr lang="en-US" sz="2400" dirty="0" err="1">
                <a:cs typeface="Arial" panose="020B0604020202020204" pitchFamily="34" charset="0"/>
              </a:rPr>
              <a:t>rất</a:t>
            </a:r>
            <a:r>
              <a:rPr lang="en-US" sz="2400" dirty="0">
                <a:cs typeface="Arial" panose="020B0604020202020204" pitchFamily="34" charset="0"/>
              </a:rPr>
              <a:t> </a:t>
            </a:r>
            <a:r>
              <a:rPr lang="en-US" sz="2400" dirty="0" err="1">
                <a:cs typeface="Arial" panose="020B0604020202020204" pitchFamily="34" charset="0"/>
              </a:rPr>
              <a:t>dễ</a:t>
            </a:r>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l</a:t>
            </a:r>
            <a:r>
              <a:rPr lang="vi-VN" sz="2400" dirty="0">
                <a:cs typeface="Arial" panose="020B0604020202020204" pitchFamily="34" charset="0"/>
              </a:rPr>
              <a:t>ư</a:t>
            </a:r>
            <a:r>
              <a:rPr lang="en-US" sz="2400" dirty="0">
                <a:cs typeface="Arial" panose="020B0604020202020204" pitchFamily="34" charset="0"/>
              </a:rPr>
              <a:t>u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bảng</a:t>
            </a:r>
            <a:r>
              <a:rPr lang="en-US" sz="2400" dirty="0">
                <a:cs typeface="Arial" panose="020B0604020202020204" pitchFamily="34" charset="0"/>
              </a:rPr>
              <a:t> </a:t>
            </a:r>
            <a:r>
              <a:rPr lang="en-US" sz="2400" dirty="0" err="1">
                <a:cs typeface="Arial" panose="020B0604020202020204" pitchFamily="34" charset="0"/>
              </a:rPr>
              <a:t>ph</a:t>
            </a:r>
            <a:r>
              <a:rPr lang="vi-VN" sz="2400" dirty="0">
                <a:cs typeface="Arial" panose="020B0604020202020204" pitchFamily="34" charset="0"/>
              </a:rPr>
              <a:t>ư</a:t>
            </a:r>
            <a:r>
              <a:rPr lang="en-US" sz="2400" dirty="0" err="1">
                <a:cs typeface="Arial" panose="020B0604020202020204" pitchFamily="34" charset="0"/>
              </a:rPr>
              <a:t>ơng</a:t>
            </a:r>
            <a:r>
              <a:rPr lang="en-US" sz="2400" dirty="0">
                <a:cs typeface="Arial" panose="020B0604020202020204" pitchFamily="34" charset="0"/>
              </a:rPr>
              <a:t> </a:t>
            </a:r>
            <a:r>
              <a:rPr lang="en-US" sz="2400" dirty="0" err="1">
                <a:cs typeface="Arial" panose="020B0604020202020204" pitchFamily="34" charset="0"/>
              </a:rPr>
              <a:t>án</a:t>
            </a:r>
            <a:endParaRPr lang="en-US" sz="2400" dirty="0">
              <a:cs typeface="Arial" panose="020B0604020202020204" pitchFamily="34" charset="0"/>
            </a:endParaRPr>
          </a:p>
          <a:p>
            <a:pPr lvl="0"/>
            <a:endParaRPr lang="vi-VN" sz="1500" dirty="0">
              <a:cs typeface="Arial" panose="020B0604020202020204" pitchFamily="34" charset="0"/>
            </a:endParaRPr>
          </a:p>
          <a:p>
            <a:pPr lvl="0"/>
            <a:r>
              <a:rPr lang="vi-VN" sz="2400" b="1" dirty="0">
                <a:cs typeface="Arial" panose="020B0604020202020204" pitchFamily="34" charset="0"/>
              </a:rPr>
              <a:t>Bước 2</a:t>
            </a:r>
            <a:r>
              <a:rPr lang="vi-VN" sz="2400" dirty="0">
                <a:cs typeface="Arial" panose="020B0604020202020204" pitchFamily="34" charset="0"/>
              </a:rPr>
              <a:t>: </a:t>
            </a:r>
            <a:r>
              <a:rPr lang="en-US" sz="2400" dirty="0" err="1">
                <a:cs typeface="Arial" panose="020B0604020202020204" pitchFamily="34" charset="0"/>
              </a:rPr>
              <a:t>Dùng</a:t>
            </a:r>
            <a:r>
              <a:rPr lang="en-US" sz="2400" dirty="0">
                <a:cs typeface="Arial" panose="020B0604020202020204" pitchFamily="34" charset="0"/>
              </a:rPr>
              <a:t> </a:t>
            </a:r>
            <a:r>
              <a:rPr lang="en-US" sz="2400" dirty="0" err="1">
                <a:cs typeface="Arial" panose="020B0604020202020204" pitchFamily="34" charset="0"/>
              </a:rPr>
              <a:t>công</a:t>
            </a:r>
            <a:r>
              <a:rPr lang="en-US" sz="2400" dirty="0">
                <a:cs typeface="Arial" panose="020B0604020202020204" pitchFamily="34" charset="0"/>
              </a:rPr>
              <a:t> </a:t>
            </a:r>
            <a:r>
              <a:rPr lang="en-US" sz="2400" dirty="0" err="1">
                <a:cs typeface="Arial" panose="020B0604020202020204" pitchFamily="34" charset="0"/>
              </a:rPr>
              <a:t>thức</a:t>
            </a:r>
            <a:r>
              <a:rPr lang="en-US" sz="2400" dirty="0">
                <a:cs typeface="Arial" panose="020B0604020202020204" pitchFamily="34" charset="0"/>
              </a:rPr>
              <a:t> </a:t>
            </a:r>
            <a:r>
              <a:rPr lang="en-US" sz="2400" dirty="0" err="1">
                <a:cs typeface="Arial" panose="020B0604020202020204" pitchFamily="34" charset="0"/>
              </a:rPr>
              <a:t>truy</a:t>
            </a:r>
            <a:r>
              <a:rPr lang="en-US" sz="2400" dirty="0">
                <a:cs typeface="Arial" panose="020B0604020202020204" pitchFamily="34" charset="0"/>
              </a:rPr>
              <a:t> </a:t>
            </a:r>
            <a:r>
              <a:rPr lang="en-US" sz="2400" dirty="0" err="1">
                <a:cs typeface="Arial" panose="020B0604020202020204" pitchFamily="34" charset="0"/>
              </a:rPr>
              <a:t>hồi</a:t>
            </a:r>
            <a:r>
              <a:rPr lang="en-US" sz="2400" dirty="0">
                <a:cs typeface="Arial" panose="020B0604020202020204" pitchFamily="34" charset="0"/>
              </a:rPr>
              <a:t> </a:t>
            </a:r>
            <a:r>
              <a:rPr lang="en-US" sz="2400" dirty="0" err="1">
                <a:cs typeface="Arial" panose="020B0604020202020204" pitchFamily="34" charset="0"/>
              </a:rPr>
              <a:t>phối</a:t>
            </a:r>
            <a:r>
              <a:rPr lang="en-US" sz="2400" dirty="0">
                <a:cs typeface="Arial" panose="020B0604020202020204" pitchFamily="34" charset="0"/>
              </a:rPr>
              <a:t> </a:t>
            </a:r>
            <a:r>
              <a:rPr lang="en-US" sz="2400" dirty="0" err="1">
                <a:cs typeface="Arial" panose="020B0604020202020204" pitchFamily="34" charset="0"/>
              </a:rPr>
              <a:t>hợp</a:t>
            </a:r>
            <a:r>
              <a:rPr lang="en-US" sz="2400" dirty="0">
                <a:cs typeface="Arial" panose="020B0604020202020204" pitchFamily="34" charset="0"/>
              </a:rPr>
              <a:t> </a:t>
            </a:r>
            <a:r>
              <a:rPr lang="en-US" sz="2400" dirty="0" err="1">
                <a:cs typeface="Arial" panose="020B0604020202020204" pitchFamily="34" charset="0"/>
              </a:rPr>
              <a:t>với</a:t>
            </a:r>
            <a:r>
              <a:rPr lang="en-US" sz="2400" dirty="0">
                <a:cs typeface="Arial" panose="020B0604020202020204" pitchFamily="34" charset="0"/>
              </a:rPr>
              <a:t> </a:t>
            </a:r>
            <a:r>
              <a:rPr lang="en-US" sz="2400" b="1" u="sng" dirty="0" err="1">
                <a:cs typeface="Arial" panose="020B0604020202020204" pitchFamily="34" charset="0"/>
              </a:rPr>
              <a:t>lời</a:t>
            </a:r>
            <a:r>
              <a:rPr lang="en-US" sz="2400" b="1" u="sng" dirty="0">
                <a:cs typeface="Arial" panose="020B0604020202020204" pitchFamily="34" charset="0"/>
              </a:rPr>
              <a:t> </a:t>
            </a:r>
            <a:r>
              <a:rPr lang="en-US" sz="2400" b="1" u="sng" dirty="0" err="1">
                <a:cs typeface="Arial" panose="020B0604020202020204" pitchFamily="34" charset="0"/>
              </a:rPr>
              <a:t>giải</a:t>
            </a:r>
            <a:r>
              <a:rPr lang="en-US" sz="2400" b="1" u="sng" dirty="0">
                <a:cs typeface="Arial" panose="020B0604020202020204" pitchFamily="34" charset="0"/>
              </a:rPr>
              <a:t> </a:t>
            </a:r>
            <a:r>
              <a:rPr lang="en-US" sz="2400" b="1" u="sng" dirty="0" err="1">
                <a:cs typeface="Arial" panose="020B0604020202020204" pitchFamily="34" charset="0"/>
              </a:rPr>
              <a:t>của</a:t>
            </a:r>
            <a:r>
              <a:rPr lang="en-US" sz="2400" b="1" u="sng" dirty="0">
                <a:cs typeface="Arial" panose="020B0604020202020204" pitchFamily="34" charset="0"/>
              </a:rPr>
              <a:t> </a:t>
            </a:r>
            <a:r>
              <a:rPr lang="en-US" sz="2400" b="1" u="sng" dirty="0" err="1">
                <a:cs typeface="Arial" panose="020B0604020202020204" pitchFamily="34" charset="0"/>
              </a:rPr>
              <a:t>các</a:t>
            </a:r>
            <a:r>
              <a:rPr lang="en-US" sz="2400" b="1" u="sng" dirty="0">
                <a:cs typeface="Arial" panose="020B0604020202020204" pitchFamily="34" charset="0"/>
              </a:rPr>
              <a:t> </a:t>
            </a:r>
            <a:r>
              <a:rPr lang="en-US" sz="2400" b="1" u="sng" dirty="0" err="1">
                <a:cs typeface="Arial" panose="020B0604020202020204" pitchFamily="34" charset="0"/>
              </a:rPr>
              <a:t>bài</a:t>
            </a:r>
            <a:r>
              <a:rPr lang="en-US" sz="2400" b="1" u="sng" dirty="0">
                <a:cs typeface="Arial" panose="020B0604020202020204" pitchFamily="34" charset="0"/>
              </a:rPr>
              <a:t> </a:t>
            </a:r>
            <a:r>
              <a:rPr lang="en-US" sz="2400" b="1" u="sng" dirty="0" err="1">
                <a:cs typeface="Arial" panose="020B0604020202020204" pitchFamily="34" charset="0"/>
              </a:rPr>
              <a:t>toán</a:t>
            </a:r>
            <a:r>
              <a:rPr lang="en-US" sz="2400" b="1" u="sng" dirty="0">
                <a:cs typeface="Arial" panose="020B0604020202020204" pitchFamily="34" charset="0"/>
              </a:rPr>
              <a:t> </a:t>
            </a:r>
            <a:r>
              <a:rPr lang="en-US" sz="2400" b="1" u="sng" dirty="0" err="1">
                <a:cs typeface="Arial" panose="020B0604020202020204" pitchFamily="34" charset="0"/>
              </a:rPr>
              <a:t>nhỏ</a:t>
            </a:r>
            <a:r>
              <a:rPr lang="en-US" sz="2400" b="1" u="sng" dirty="0">
                <a:cs typeface="Arial" panose="020B0604020202020204" pitchFamily="34" charset="0"/>
              </a:rPr>
              <a:t> </a:t>
            </a:r>
            <a:r>
              <a:rPr lang="en-US" sz="2400" b="1" u="sng" dirty="0" err="1">
                <a:cs typeface="Arial" panose="020B0604020202020204" pitchFamily="34" charset="0"/>
              </a:rPr>
              <a:t>đã</a:t>
            </a:r>
            <a:r>
              <a:rPr lang="en-US" sz="2400" b="1" u="sng" dirty="0">
                <a:cs typeface="Arial" panose="020B0604020202020204" pitchFamily="34" charset="0"/>
              </a:rPr>
              <a:t> l</a:t>
            </a:r>
            <a:r>
              <a:rPr lang="vi-VN" sz="2400" b="1" u="sng" dirty="0">
                <a:cs typeface="Arial" panose="020B0604020202020204" pitchFamily="34" charset="0"/>
              </a:rPr>
              <a:t>ư</a:t>
            </a:r>
            <a:r>
              <a:rPr lang="en-US" sz="2400" b="1" u="sng" dirty="0">
                <a:cs typeface="Arial" panose="020B0604020202020204" pitchFamily="34" charset="0"/>
              </a:rPr>
              <a:t>u </a:t>
            </a:r>
            <a:r>
              <a:rPr lang="en-US" sz="2400" dirty="0" err="1">
                <a:cs typeface="Arial" panose="020B0604020202020204" pitchFamily="34" charset="0"/>
              </a:rPr>
              <a:t>trong</a:t>
            </a:r>
            <a:r>
              <a:rPr lang="en-US" sz="2400" dirty="0">
                <a:cs typeface="Arial" panose="020B0604020202020204" pitchFamily="34" charset="0"/>
              </a:rPr>
              <a:t> </a:t>
            </a:r>
            <a:r>
              <a:rPr lang="en-US" sz="2400" dirty="0" err="1">
                <a:cs typeface="Arial" panose="020B0604020202020204" pitchFamily="34" charset="0"/>
              </a:rPr>
              <a:t>bảng</a:t>
            </a:r>
            <a:r>
              <a:rPr lang="en-US" sz="2400" dirty="0">
                <a:cs typeface="Arial" panose="020B0604020202020204" pitchFamily="34" charset="0"/>
              </a:rPr>
              <a:t> </a:t>
            </a:r>
            <a:r>
              <a:rPr lang="en-US" sz="2400" dirty="0" err="1">
                <a:cs typeface="Arial" panose="020B0604020202020204" pitchFamily="34" charset="0"/>
              </a:rPr>
              <a:t>ph</a:t>
            </a:r>
            <a:r>
              <a:rPr lang="vi-VN" sz="2400" dirty="0">
                <a:cs typeface="Arial" panose="020B0604020202020204" pitchFamily="34" charset="0"/>
              </a:rPr>
              <a:t>ư</a:t>
            </a:r>
            <a:r>
              <a:rPr lang="en-US" sz="2400" dirty="0" err="1">
                <a:cs typeface="Arial" panose="020B0604020202020204" pitchFamily="34" charset="0"/>
              </a:rPr>
              <a:t>ơng</a:t>
            </a:r>
            <a:r>
              <a:rPr lang="en-US" sz="2400" dirty="0">
                <a:cs typeface="Arial" panose="020B0604020202020204" pitchFamily="34" charset="0"/>
              </a:rPr>
              <a:t> </a:t>
            </a:r>
            <a:r>
              <a:rPr lang="en-US" sz="2400" dirty="0" err="1">
                <a:cs typeface="Arial" panose="020B0604020202020204" pitchFamily="34" charset="0"/>
              </a:rPr>
              <a:t>án</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en-US" sz="2400" dirty="0" err="1">
                <a:cs typeface="Arial" panose="020B0604020202020204" pitchFamily="34" charset="0"/>
              </a:rPr>
              <a:t>tìm</a:t>
            </a:r>
            <a:r>
              <a:rPr lang="en-US" sz="2400" dirty="0">
                <a:cs typeface="Arial" panose="020B0604020202020204" pitchFamily="34" charset="0"/>
              </a:rPr>
              <a:t> </a:t>
            </a:r>
            <a:r>
              <a:rPr lang="en-US" sz="2400" dirty="0" err="1">
                <a:cs typeface="Arial" panose="020B0604020202020204" pitchFamily="34" charset="0"/>
              </a:rPr>
              <a:t>lời</a:t>
            </a:r>
            <a:r>
              <a:rPr lang="en-US" sz="2400" dirty="0">
                <a:cs typeface="Arial" panose="020B0604020202020204" pitchFamily="34" charset="0"/>
              </a:rPr>
              <a:t> </a:t>
            </a:r>
            <a:r>
              <a:rPr lang="en-US" sz="2400" dirty="0" err="1">
                <a:cs typeface="Arial" panose="020B0604020202020204" pitchFamily="34" charset="0"/>
              </a:rPr>
              <a:t>giải</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toán</a:t>
            </a:r>
            <a:r>
              <a:rPr lang="en-US" sz="2400" dirty="0">
                <a:cs typeface="Arial" panose="020B0604020202020204" pitchFamily="34" charset="0"/>
              </a:rPr>
              <a:t> </a:t>
            </a:r>
            <a:r>
              <a:rPr lang="en-US" sz="2400" dirty="0" err="1">
                <a:cs typeface="Arial" panose="020B0604020202020204" pitchFamily="34" charset="0"/>
              </a:rPr>
              <a:t>lớn</a:t>
            </a:r>
            <a:r>
              <a:rPr lang="en-US" sz="2400" dirty="0">
                <a:cs typeface="Arial" panose="020B0604020202020204" pitchFamily="34" charset="0"/>
              </a:rPr>
              <a:t> </a:t>
            </a:r>
            <a:r>
              <a:rPr lang="en-US" sz="2400" dirty="0" err="1">
                <a:cs typeface="Arial" panose="020B0604020202020204" pitchFamily="34" charset="0"/>
              </a:rPr>
              <a:t>hơn</a:t>
            </a:r>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a:t>
            </a:r>
            <a:r>
              <a:rPr lang="en-US" sz="2400" dirty="0" err="1">
                <a:cs typeface="Arial" panose="020B0604020202020204" pitchFamily="34" charset="0"/>
              </a:rPr>
              <a:t>tiếp</a:t>
            </a:r>
            <a:r>
              <a:rPr lang="en-US" sz="2400" dirty="0">
                <a:cs typeface="Arial" panose="020B0604020202020204" pitchFamily="34" charset="0"/>
              </a:rPr>
              <a:t> </a:t>
            </a:r>
            <a:r>
              <a:rPr lang="en-US" sz="2400" dirty="0" err="1">
                <a:cs typeface="Arial" panose="020B0604020202020204" pitchFamily="34" charset="0"/>
              </a:rPr>
              <a:t>tục</a:t>
            </a:r>
            <a:r>
              <a:rPr lang="en-US" sz="2400" dirty="0">
                <a:cs typeface="Arial" panose="020B0604020202020204" pitchFamily="34" charset="0"/>
              </a:rPr>
              <a:t> l</a:t>
            </a:r>
            <a:r>
              <a:rPr lang="vi-VN" sz="2400" dirty="0">
                <a:cs typeface="Arial" panose="020B0604020202020204" pitchFamily="34" charset="0"/>
              </a:rPr>
              <a:t>ư</a:t>
            </a:r>
            <a:r>
              <a:rPr lang="en-US" sz="2400" dirty="0">
                <a:cs typeface="Arial" panose="020B0604020202020204" pitchFamily="34" charset="0"/>
              </a:rPr>
              <a:t>u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bảng</a:t>
            </a:r>
            <a:r>
              <a:rPr lang="en-US" sz="2400" dirty="0">
                <a:cs typeface="Arial" panose="020B0604020202020204" pitchFamily="34" charset="0"/>
              </a:rPr>
              <a:t> </a:t>
            </a:r>
            <a:r>
              <a:rPr lang="en-US" sz="2400" dirty="0" err="1">
                <a:cs typeface="Arial" panose="020B0604020202020204" pitchFamily="34" charset="0"/>
              </a:rPr>
              <a:t>ph</a:t>
            </a:r>
            <a:r>
              <a:rPr lang="vi-VN" sz="2400" dirty="0">
                <a:cs typeface="Arial" panose="020B0604020202020204" pitchFamily="34" charset="0"/>
              </a:rPr>
              <a:t>ư</a:t>
            </a:r>
            <a:r>
              <a:rPr lang="en-US" sz="2400" dirty="0" err="1">
                <a:cs typeface="Arial" panose="020B0604020202020204" pitchFamily="34" charset="0"/>
              </a:rPr>
              <a:t>ơng</a:t>
            </a:r>
            <a:r>
              <a:rPr lang="en-US" sz="2400" dirty="0">
                <a:cs typeface="Arial" panose="020B0604020202020204" pitchFamily="34" charset="0"/>
              </a:rPr>
              <a:t> </a:t>
            </a:r>
            <a:r>
              <a:rPr lang="en-US" sz="2400" dirty="0" err="1">
                <a:cs typeface="Arial" panose="020B0604020202020204" pitchFamily="34" charset="0"/>
              </a:rPr>
              <a:t>án</a:t>
            </a:r>
            <a:endParaRPr lang="en-US" sz="2400" dirty="0">
              <a:cs typeface="Arial" panose="020B0604020202020204" pitchFamily="34" charset="0"/>
            </a:endParaRPr>
          </a:p>
          <a:p>
            <a:pPr lvl="0"/>
            <a:endParaRPr lang="vi-VN" sz="1500" dirty="0">
              <a:cs typeface="Arial" panose="020B0604020202020204" pitchFamily="34" charset="0"/>
            </a:endParaRPr>
          </a:p>
          <a:p>
            <a:pPr lvl="0"/>
            <a:r>
              <a:rPr lang="vi-VN" sz="2400" b="1" dirty="0">
                <a:cs typeface="Arial" panose="020B0604020202020204" pitchFamily="34" charset="0"/>
              </a:rPr>
              <a:t>Bước 3</a:t>
            </a:r>
            <a:r>
              <a:rPr lang="vi-VN" sz="2400" dirty="0">
                <a:cs typeface="Arial" panose="020B0604020202020204" pitchFamily="34" charset="0"/>
              </a:rPr>
              <a:t>: </a:t>
            </a:r>
            <a:r>
              <a:rPr lang="en-US" sz="2400" dirty="0" err="1">
                <a:cs typeface="Arial" panose="020B0604020202020204" pitchFamily="34" charset="0"/>
              </a:rPr>
              <a:t>Lặp</a:t>
            </a:r>
            <a:r>
              <a:rPr lang="en-US" sz="2400" dirty="0">
                <a:cs typeface="Arial" panose="020B0604020202020204" pitchFamily="34" charset="0"/>
              </a:rPr>
              <a:t> </a:t>
            </a:r>
            <a:r>
              <a:rPr lang="en-US" sz="2400" dirty="0" err="1">
                <a:cs typeface="Arial" panose="020B0604020202020204" pitchFamily="34" charset="0"/>
              </a:rPr>
              <a:t>lại</a:t>
            </a:r>
            <a:r>
              <a:rPr lang="en-US" sz="2400" dirty="0">
                <a:cs typeface="Arial" panose="020B0604020202020204" pitchFamily="34" charset="0"/>
              </a:rPr>
              <a:t> </a:t>
            </a:r>
            <a:r>
              <a:rPr lang="en-US" sz="2400" dirty="0" err="1">
                <a:cs typeface="Arial" panose="020B0604020202020204" pitchFamily="34" charset="0"/>
              </a:rPr>
              <a:t>cho</a:t>
            </a:r>
            <a:r>
              <a:rPr lang="en-US" sz="2400" dirty="0">
                <a:cs typeface="Arial" panose="020B0604020202020204" pitchFamily="34" charset="0"/>
              </a:rPr>
              <a:t> </a:t>
            </a:r>
            <a:r>
              <a:rPr lang="en-US" sz="2400" dirty="0" err="1">
                <a:cs typeface="Arial" panose="020B0604020202020204" pitchFamily="34" charset="0"/>
              </a:rPr>
              <a:t>đến</a:t>
            </a:r>
            <a:r>
              <a:rPr lang="en-US" sz="2400" dirty="0">
                <a:cs typeface="Arial" panose="020B0604020202020204" pitchFamily="34" charset="0"/>
              </a:rPr>
              <a:t> </a:t>
            </a:r>
            <a:r>
              <a:rPr lang="en-US" sz="2400" dirty="0" err="1">
                <a:cs typeface="Arial" panose="020B0604020202020204" pitchFamily="34" charset="0"/>
              </a:rPr>
              <a:t>khi</a:t>
            </a:r>
            <a:r>
              <a:rPr lang="en-US" sz="2400" dirty="0">
                <a:cs typeface="Arial" panose="020B0604020202020204" pitchFamily="34" charset="0"/>
              </a:rPr>
              <a:t> </a:t>
            </a: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toán</a:t>
            </a:r>
            <a:r>
              <a:rPr lang="en-US" sz="2400" dirty="0">
                <a:cs typeface="Arial" panose="020B0604020202020204" pitchFamily="34" charset="0"/>
              </a:rPr>
              <a:t> </a:t>
            </a:r>
            <a:r>
              <a:rPr lang="en-US" sz="2400" dirty="0" err="1">
                <a:cs typeface="Arial" panose="020B0604020202020204" pitchFamily="34" charset="0"/>
              </a:rPr>
              <a:t>chính</a:t>
            </a:r>
            <a:r>
              <a:rPr lang="en-US" sz="2400" dirty="0">
                <a:cs typeface="Arial" panose="020B0604020202020204" pitchFamily="34" charset="0"/>
              </a:rPr>
              <a:t> đ</a:t>
            </a:r>
            <a:r>
              <a:rPr lang="vi-VN" sz="2400" dirty="0">
                <a:cs typeface="Arial" panose="020B0604020202020204" pitchFamily="34" charset="0"/>
              </a:rPr>
              <a:t>ư</a:t>
            </a:r>
            <a:r>
              <a:rPr lang="en-US" sz="2400" dirty="0" err="1">
                <a:cs typeface="Arial" panose="020B0604020202020204" pitchFamily="34" charset="0"/>
              </a:rPr>
              <a:t>ợc</a:t>
            </a:r>
            <a:r>
              <a:rPr lang="en-US" sz="2400" dirty="0">
                <a:cs typeface="Arial" panose="020B0604020202020204" pitchFamily="34" charset="0"/>
              </a:rPr>
              <a:t> </a:t>
            </a:r>
            <a:r>
              <a:rPr lang="en-US" sz="2400" dirty="0" err="1">
                <a:cs typeface="Arial" panose="020B0604020202020204" pitchFamily="34" charset="0"/>
              </a:rPr>
              <a:t>giải</a:t>
            </a:r>
            <a:endParaRPr lang="en-US" sz="2400" dirty="0">
              <a:cs typeface="Arial" panose="020B0604020202020204" pitchFamily="34" charset="0"/>
            </a:endParaRPr>
          </a:p>
          <a:p>
            <a:pPr lvl="0"/>
            <a:endParaRPr lang="vi-VN" sz="1500" dirty="0">
              <a:cs typeface="Arial" panose="020B0604020202020204" pitchFamily="34" charset="0"/>
            </a:endParaRPr>
          </a:p>
          <a:p>
            <a:pPr lvl="0"/>
            <a:r>
              <a:rPr lang="vi-VN" sz="2400" b="1" dirty="0">
                <a:cs typeface="Arial" panose="020B0604020202020204" pitchFamily="34" charset="0"/>
              </a:rPr>
              <a:t>Bước 4</a:t>
            </a:r>
            <a:r>
              <a:rPr lang="vi-VN" sz="2400" dirty="0">
                <a:cs typeface="Arial" panose="020B0604020202020204" pitchFamily="34" charset="0"/>
              </a:rPr>
              <a:t>: </a:t>
            </a:r>
            <a:r>
              <a:rPr lang="en-US" sz="2400" dirty="0" err="1">
                <a:cs typeface="Arial" panose="020B0604020202020204" pitchFamily="34" charset="0"/>
              </a:rPr>
              <a:t>Từ</a:t>
            </a:r>
            <a:r>
              <a:rPr lang="en-US" sz="2400" dirty="0">
                <a:cs typeface="Arial" panose="020B0604020202020204" pitchFamily="34" charset="0"/>
              </a:rPr>
              <a:t> </a:t>
            </a:r>
            <a:r>
              <a:rPr lang="en-US" sz="2400" dirty="0" err="1">
                <a:cs typeface="Arial" panose="020B0604020202020204" pitchFamily="34" charset="0"/>
              </a:rPr>
              <a:t>bảng</a:t>
            </a:r>
            <a:r>
              <a:rPr lang="en-US" sz="2400" dirty="0">
                <a:cs typeface="Arial" panose="020B0604020202020204" pitchFamily="34" charset="0"/>
              </a:rPr>
              <a:t> </a:t>
            </a:r>
            <a:r>
              <a:rPr lang="en-US" sz="2400" dirty="0" err="1">
                <a:cs typeface="Arial" panose="020B0604020202020204" pitchFamily="34" charset="0"/>
              </a:rPr>
              <a:t>ph</a:t>
            </a:r>
            <a:r>
              <a:rPr lang="vi-VN" sz="2400" dirty="0">
                <a:cs typeface="Arial" panose="020B0604020202020204" pitchFamily="34" charset="0"/>
              </a:rPr>
              <a:t>ư</a:t>
            </a:r>
            <a:r>
              <a:rPr lang="en-US" sz="2400" dirty="0" err="1">
                <a:cs typeface="Arial" panose="020B0604020202020204" pitchFamily="34" charset="0"/>
              </a:rPr>
              <a:t>ơng</a:t>
            </a:r>
            <a:r>
              <a:rPr lang="en-US" sz="2400" dirty="0">
                <a:cs typeface="Arial" panose="020B0604020202020204" pitchFamily="34" charset="0"/>
              </a:rPr>
              <a:t> </a:t>
            </a:r>
            <a:r>
              <a:rPr lang="en-US" sz="2400" dirty="0" err="1">
                <a:cs typeface="Arial" panose="020B0604020202020204" pitchFamily="34" charset="0"/>
              </a:rPr>
              <a:t>án</a:t>
            </a:r>
            <a:r>
              <a:rPr lang="en-US" sz="2400" dirty="0">
                <a:cs typeface="Arial" panose="020B0604020202020204" pitchFamily="34" charset="0"/>
              </a:rPr>
              <a:t> ta đ</a:t>
            </a:r>
            <a:r>
              <a:rPr lang="vi-VN" sz="2400" dirty="0">
                <a:cs typeface="Arial" panose="020B0604020202020204" pitchFamily="34" charset="0"/>
              </a:rPr>
              <a:t>ư</a:t>
            </a:r>
            <a:r>
              <a:rPr lang="en-US" sz="2400" dirty="0">
                <a:cs typeface="Arial" panose="020B0604020202020204" pitchFamily="34" charset="0"/>
              </a:rPr>
              <a:t>a ra đ</a:t>
            </a:r>
            <a:r>
              <a:rPr lang="vi-VN" sz="2400" dirty="0">
                <a:cs typeface="Arial" panose="020B0604020202020204" pitchFamily="34" charset="0"/>
              </a:rPr>
              <a:t>ư</a:t>
            </a:r>
            <a:r>
              <a:rPr lang="en-US" sz="2400" dirty="0" err="1">
                <a:cs typeface="Arial" panose="020B0604020202020204" pitchFamily="34" charset="0"/>
              </a:rPr>
              <a:t>ợc</a:t>
            </a:r>
            <a:r>
              <a:rPr lang="en-US" sz="2400" dirty="0">
                <a:cs typeface="Arial" panose="020B0604020202020204" pitchFamily="34" charset="0"/>
              </a:rPr>
              <a:t> </a:t>
            </a:r>
            <a:r>
              <a:rPr lang="en-US" sz="2400" dirty="0" err="1">
                <a:cs typeface="Arial" panose="020B0604020202020204" pitchFamily="34" charset="0"/>
              </a:rPr>
              <a:t>nghiệm</a:t>
            </a:r>
            <a:r>
              <a:rPr lang="en-US" sz="2400" dirty="0">
                <a:cs typeface="Arial" panose="020B0604020202020204" pitchFamily="34" charset="0"/>
              </a:rPr>
              <a:t> </a:t>
            </a:r>
            <a:r>
              <a:rPr lang="en-US" sz="2400" dirty="0" err="1">
                <a:cs typeface="Arial" panose="020B0604020202020204" pitchFamily="34" charset="0"/>
              </a:rPr>
              <a:t>tối</a:t>
            </a:r>
            <a:r>
              <a:rPr lang="en-US" sz="2400" dirty="0">
                <a:cs typeface="Arial" panose="020B0604020202020204" pitchFamily="34" charset="0"/>
              </a:rPr>
              <a:t> </a:t>
            </a:r>
            <a:r>
              <a:rPr lang="vi-VN" sz="2400" dirty="0">
                <a:cs typeface="Arial" panose="020B0604020202020204" pitchFamily="34" charset="0"/>
              </a:rPr>
              <a:t>ư</a:t>
            </a:r>
            <a:r>
              <a:rPr lang="en-US" sz="2400" dirty="0">
                <a:cs typeface="Arial" panose="020B0604020202020204" pitchFamily="34" charset="0"/>
              </a:rPr>
              <a:t>u </a:t>
            </a:r>
            <a:r>
              <a:rPr lang="en-US" sz="2400" dirty="0" err="1">
                <a:cs typeface="Arial" panose="020B0604020202020204" pitchFamily="34" charset="0"/>
              </a:rPr>
              <a:t>cho</a:t>
            </a:r>
            <a:r>
              <a:rPr lang="en-US" sz="2400" dirty="0">
                <a:cs typeface="Arial" panose="020B0604020202020204" pitchFamily="34" charset="0"/>
              </a:rPr>
              <a:t> </a:t>
            </a: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toán</a:t>
            </a:r>
            <a:endParaRPr lang="en-US" sz="2400" dirty="0">
              <a:cs typeface="Arial" panose="020B0604020202020204" pitchFamily="34" charset="0"/>
            </a:endParaRPr>
          </a:p>
        </p:txBody>
      </p:sp>
      <p:sp>
        <p:nvSpPr>
          <p:cNvPr id="2" name="Chỗ dành sẵn cho Số hiệu Bản chiếu 1">
            <a:extLst>
              <a:ext uri="{FF2B5EF4-FFF2-40B4-BE49-F238E27FC236}">
                <a16:creationId xmlns:a16="http://schemas.microsoft.com/office/drawing/2014/main" id="{EA5033AD-AB1E-42D5-8CC1-1BFFF28FFBF1}"/>
              </a:ext>
            </a:extLst>
          </p:cNvPr>
          <p:cNvSpPr>
            <a:spLocks noGrp="1"/>
          </p:cNvSpPr>
          <p:nvPr>
            <p:ph type="sldNum" sz="quarter" idx="12"/>
          </p:nvPr>
        </p:nvSpPr>
        <p:spPr/>
        <p:txBody>
          <a:bodyPr/>
          <a:lstStyle/>
          <a:p>
            <a:fld id="{7F6268A4-6132-456F-828A-C4773E289BF2}" type="slidenum">
              <a:rPr lang="en-US" smtClean="0"/>
              <a:pPr/>
              <a:t>10</a:t>
            </a:fld>
            <a:endParaRPr lang="en-US"/>
          </a:p>
        </p:txBody>
      </p:sp>
    </p:spTree>
    <p:extLst>
      <p:ext uri="{BB962C8B-B14F-4D97-AF65-F5344CB8AC3E}">
        <p14:creationId xmlns:p14="http://schemas.microsoft.com/office/powerpoint/2010/main" val="213291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a:extLst>
              <a:ext uri="{FF2B5EF4-FFF2-40B4-BE49-F238E27FC236}">
                <a16:creationId xmlns:a16="http://schemas.microsoft.com/office/drawing/2014/main" id="{359188F9-DECC-4631-844B-B38A17DCF589}"/>
              </a:ext>
            </a:extLst>
          </p:cNvPr>
          <p:cNvPicPr>
            <a:picLocks noChangeAspect="1"/>
          </p:cNvPicPr>
          <p:nvPr/>
        </p:nvPicPr>
        <p:blipFill>
          <a:blip r:embed="rId3"/>
          <a:stretch>
            <a:fillRect/>
          </a:stretch>
        </p:blipFill>
        <p:spPr>
          <a:xfrm>
            <a:off x="10853185" y="4911268"/>
            <a:ext cx="1338795" cy="1722971"/>
          </a:xfrm>
          <a:prstGeom prst="rect">
            <a:avLst/>
          </a:prstGeom>
        </p:spPr>
      </p:pic>
      <p:sp>
        <p:nvSpPr>
          <p:cNvPr id="6" name="Rectangle 5">
            <a:extLst>
              <a:ext uri="{FF2B5EF4-FFF2-40B4-BE49-F238E27FC236}">
                <a16:creationId xmlns:a16="http://schemas.microsoft.com/office/drawing/2014/main" id="{EC0466D5-7CD1-474B-A483-8DB4E934CE34}"/>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7" name="Title 3">
            <a:extLst>
              <a:ext uri="{FF2B5EF4-FFF2-40B4-BE49-F238E27FC236}">
                <a16:creationId xmlns:a16="http://schemas.microsoft.com/office/drawing/2014/main" id="{8391C914-2F20-4EC4-99F5-0B5A740224D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8" name="TextBox 7">
            <a:extLst>
              <a:ext uri="{FF2B5EF4-FFF2-40B4-BE49-F238E27FC236}">
                <a16:creationId xmlns:a16="http://schemas.microsoft.com/office/drawing/2014/main" id="{F7D88C06-0163-4622-8EE2-333AEAB22136}"/>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ffectLst/>
                <a:ea typeface="Calibri" panose="020F0502020204030204" pitchFamily="34" charset="0"/>
                <a:cs typeface="Times New Roman" panose="02020603050405020304" pitchFamily="18" charset="0"/>
              </a:rPr>
              <a:t>5</a:t>
            </a:r>
            <a:r>
              <a:rPr lang="vi-VN"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Công</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th</a:t>
            </a:r>
            <a:r>
              <a:rPr lang="en-US" sz="3200" dirty="0" err="1">
                <a:ea typeface="Calibri" panose="020F0502020204030204" pitchFamily="34" charset="0"/>
                <a:cs typeface="Times New Roman" panose="02020603050405020304" pitchFamily="18" charset="0"/>
              </a:rPr>
              <a:t>ức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chung</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để</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xác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định</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thuật</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toán</a:t>
            </a:r>
            <a:endParaRPr lang="en-US" sz="3200" dirty="0">
              <a:effectLst/>
              <a:ea typeface="Calibri" panose="020F0502020204030204" pitchFamily="34" charset="0"/>
              <a:cs typeface="Times New Roman" panose="02020603050405020304" pitchFamily="18" charset="0"/>
            </a:endParaRPr>
          </a:p>
        </p:txBody>
      </p:sp>
      <p:sp>
        <p:nvSpPr>
          <p:cNvPr id="11" name="Chỗ dành sẵn cho Nội dung 2">
            <a:extLst>
              <a:ext uri="{FF2B5EF4-FFF2-40B4-BE49-F238E27FC236}">
                <a16:creationId xmlns:a16="http://schemas.microsoft.com/office/drawing/2014/main" id="{7506CDC2-F2B6-4C2A-ADB5-909FEDAD1644}"/>
              </a:ext>
            </a:extLst>
          </p:cNvPr>
          <p:cNvSpPr txBox="1">
            <a:spLocks/>
          </p:cNvSpPr>
          <p:nvPr/>
        </p:nvSpPr>
        <p:spPr>
          <a:xfrm>
            <a:off x="390295" y="1837084"/>
            <a:ext cx="10643466"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r>
              <a:rPr lang="en-US" sz="2400" dirty="0">
                <a:cs typeface="Arial" panose="020B0604020202020204" pitchFamily="34" charset="0"/>
              </a:rPr>
              <a:t>Cho </a:t>
            </a:r>
            <a:r>
              <a:rPr lang="en-US" sz="2400" dirty="0" err="1">
                <a:cs typeface="Arial" panose="020B0604020202020204" pitchFamily="34" charset="0"/>
              </a:rPr>
              <a:t>đến</a:t>
            </a:r>
            <a:r>
              <a:rPr lang="en-US" sz="2400" dirty="0">
                <a:cs typeface="Arial" panose="020B0604020202020204" pitchFamily="34" charset="0"/>
              </a:rPr>
              <a:t> nay </a:t>
            </a:r>
            <a:r>
              <a:rPr lang="en-US" sz="2400" dirty="0" err="1">
                <a:cs typeface="Arial" panose="020B0604020202020204" pitchFamily="34" charset="0"/>
              </a:rPr>
              <a:t>vẫn</a:t>
            </a:r>
            <a:r>
              <a:rPr lang="en-US" sz="2400" dirty="0">
                <a:cs typeface="Arial" panose="020B0604020202020204" pitchFamily="34" charset="0"/>
              </a:rPr>
              <a:t> </a:t>
            </a:r>
            <a:r>
              <a:rPr lang="en-US" sz="2400" dirty="0" err="1">
                <a:cs typeface="Arial" panose="020B0604020202020204" pitchFamily="34" charset="0"/>
              </a:rPr>
              <a:t>ch</a:t>
            </a:r>
            <a:r>
              <a:rPr lang="vi-VN" sz="2400" dirty="0">
                <a:cs typeface="Arial" panose="020B0604020202020204" pitchFamily="34" charset="0"/>
              </a:rPr>
              <a:t>ư</a:t>
            </a:r>
            <a:r>
              <a:rPr lang="en-US" sz="2400" dirty="0">
                <a:cs typeface="Arial" panose="020B0604020202020204" pitchFamily="34" charset="0"/>
              </a:rPr>
              <a:t>a </a:t>
            </a:r>
            <a:r>
              <a:rPr lang="en-US" sz="2400" dirty="0" err="1">
                <a:cs typeface="Arial" panose="020B0604020202020204" pitchFamily="34" charset="0"/>
              </a:rPr>
              <a:t>có</a:t>
            </a:r>
            <a:r>
              <a:rPr lang="en-US" sz="2400" dirty="0">
                <a:cs typeface="Arial" panose="020B0604020202020204" pitchFamily="34" charset="0"/>
              </a:rPr>
              <a:t> </a:t>
            </a:r>
            <a:r>
              <a:rPr lang="en-US" sz="2400" dirty="0" err="1">
                <a:cs typeface="Arial" panose="020B0604020202020204" pitchFamily="34" charset="0"/>
              </a:rPr>
              <a:t>lý</a:t>
            </a:r>
            <a:r>
              <a:rPr lang="en-US" sz="2400" dirty="0">
                <a:cs typeface="Arial" panose="020B0604020202020204" pitchFamily="34" charset="0"/>
              </a:rPr>
              <a:t> </a:t>
            </a:r>
            <a:r>
              <a:rPr lang="en-US" sz="2400" dirty="0" err="1">
                <a:cs typeface="Arial" panose="020B0604020202020204" pitchFamily="34" charset="0"/>
              </a:rPr>
              <a:t>thuyết</a:t>
            </a:r>
            <a:r>
              <a:rPr lang="en-US" sz="2400" dirty="0">
                <a:cs typeface="Arial" panose="020B0604020202020204" pitchFamily="34" charset="0"/>
              </a:rPr>
              <a:t> </a:t>
            </a:r>
            <a:r>
              <a:rPr lang="en-US" sz="2400" dirty="0" err="1">
                <a:cs typeface="Arial" panose="020B0604020202020204" pitchFamily="34" charset="0"/>
              </a:rPr>
              <a:t>nào</a:t>
            </a:r>
            <a:r>
              <a:rPr lang="en-US" sz="2400" dirty="0">
                <a:cs typeface="Arial" panose="020B0604020202020204" pitchFamily="34" charset="0"/>
              </a:rPr>
              <a:t> </a:t>
            </a:r>
            <a:r>
              <a:rPr lang="en-US" sz="2400" dirty="0" err="1">
                <a:cs typeface="Arial" panose="020B0604020202020204" pitchFamily="34" charset="0"/>
              </a:rPr>
              <a:t>cho</a:t>
            </a:r>
            <a:r>
              <a:rPr lang="en-US" sz="2400" dirty="0">
                <a:cs typeface="Arial" panose="020B0604020202020204" pitchFamily="34" charset="0"/>
              </a:rPr>
              <a:t> </a:t>
            </a:r>
            <a:r>
              <a:rPr lang="en-US" sz="2400" dirty="0" err="1">
                <a:cs typeface="Arial" panose="020B0604020202020204" pitchFamily="34" charset="0"/>
              </a:rPr>
              <a:t>biết</a:t>
            </a:r>
            <a:r>
              <a:rPr lang="en-US" sz="2400" dirty="0">
                <a:cs typeface="Arial" panose="020B0604020202020204" pitchFamily="34" charset="0"/>
              </a:rPr>
              <a:t> </a:t>
            </a:r>
            <a:r>
              <a:rPr lang="en-US" sz="2400" dirty="0" err="1">
                <a:cs typeface="Arial" panose="020B0604020202020204" pitchFamily="34" charset="0"/>
              </a:rPr>
              <a:t>chính</a:t>
            </a:r>
            <a:r>
              <a:rPr lang="en-US" sz="2400" dirty="0">
                <a:cs typeface="Arial" panose="020B0604020202020204" pitchFamily="34" charset="0"/>
              </a:rPr>
              <a:t> </a:t>
            </a:r>
            <a:r>
              <a:rPr lang="en-US" sz="2400" dirty="0" err="1">
                <a:cs typeface="Arial" panose="020B0604020202020204" pitchFamily="34" charset="0"/>
              </a:rPr>
              <a:t>xác</a:t>
            </a:r>
            <a:r>
              <a:rPr lang="en-US" sz="2400" dirty="0">
                <a:cs typeface="Arial" panose="020B0604020202020204" pitchFamily="34" charset="0"/>
              </a:rPr>
              <a:t> </a:t>
            </a:r>
            <a:r>
              <a:rPr lang="en-US" sz="2400" dirty="0" err="1">
                <a:cs typeface="Arial" panose="020B0604020202020204" pitchFamily="34" charset="0"/>
              </a:rPr>
              <a:t>cụ</a:t>
            </a:r>
            <a:r>
              <a:rPr lang="en-US" sz="2400" dirty="0">
                <a:cs typeface="Arial" panose="020B0604020202020204" pitchFamily="34" charset="0"/>
              </a:rPr>
              <a:t> </a:t>
            </a:r>
            <a:r>
              <a:rPr lang="en-US" sz="2400" dirty="0" err="1">
                <a:cs typeface="Arial" panose="020B0604020202020204" pitchFamily="34" charset="0"/>
              </a:rPr>
              <a:t>thể</a:t>
            </a:r>
            <a:r>
              <a:rPr lang="en-US" sz="2400" dirty="0">
                <a:cs typeface="Arial" panose="020B0604020202020204" pitchFamily="34" charset="0"/>
              </a:rPr>
              <a:t> </a:t>
            </a:r>
            <a:r>
              <a:rPr lang="en-US" sz="2400" dirty="0" err="1">
                <a:cs typeface="Arial" panose="020B0604020202020204" pitchFamily="34" charset="0"/>
              </a:rPr>
              <a:t>những</a:t>
            </a:r>
            <a:r>
              <a:rPr lang="en-US" sz="2400" dirty="0">
                <a:cs typeface="Arial" panose="020B0604020202020204" pitchFamily="34" charset="0"/>
              </a:rPr>
              <a:t> </a:t>
            </a: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toán</a:t>
            </a:r>
            <a:r>
              <a:rPr lang="en-US" sz="2400" dirty="0">
                <a:cs typeface="Arial" panose="020B0604020202020204" pitchFamily="34" charset="0"/>
              </a:rPr>
              <a:t> </a:t>
            </a:r>
            <a:r>
              <a:rPr lang="en-US" sz="2400" dirty="0" err="1">
                <a:cs typeface="Arial" panose="020B0604020202020204" pitchFamily="34" charset="0"/>
              </a:rPr>
              <a:t>nào</a:t>
            </a:r>
            <a:r>
              <a:rPr lang="en-US" sz="2400" dirty="0">
                <a:cs typeface="Arial" panose="020B0604020202020204" pitchFamily="34" charset="0"/>
              </a:rPr>
              <a:t> </a:t>
            </a:r>
            <a:r>
              <a:rPr lang="en-US" sz="2400" dirty="0" err="1">
                <a:cs typeface="Arial" panose="020B0604020202020204" pitchFamily="34" charset="0"/>
              </a:rPr>
              <a:t>có</a:t>
            </a:r>
            <a:r>
              <a:rPr lang="en-US" sz="2400" dirty="0">
                <a:cs typeface="Arial" panose="020B0604020202020204" pitchFamily="34" charset="0"/>
              </a:rPr>
              <a:t> </a:t>
            </a:r>
            <a:r>
              <a:rPr lang="en-US" sz="2400" dirty="0" err="1">
                <a:cs typeface="Arial" panose="020B0604020202020204" pitchFamily="34" charset="0"/>
              </a:rPr>
              <a:t>thể</a:t>
            </a:r>
            <a:r>
              <a:rPr lang="en-US" sz="2400" dirty="0">
                <a:cs typeface="Arial" panose="020B0604020202020204" pitchFamily="34" charset="0"/>
              </a:rPr>
              <a:t> </a:t>
            </a:r>
            <a:r>
              <a:rPr lang="en-US" sz="2400" dirty="0" err="1">
                <a:cs typeface="Arial" panose="020B0604020202020204" pitchFamily="34" charset="0"/>
              </a:rPr>
              <a:t>giải</a:t>
            </a:r>
            <a:r>
              <a:rPr lang="en-US" sz="2400" dirty="0">
                <a:cs typeface="Arial" panose="020B0604020202020204" pitchFamily="34" charset="0"/>
              </a:rPr>
              <a:t> </a:t>
            </a:r>
            <a:r>
              <a:rPr lang="en-US" sz="2400" dirty="0" err="1">
                <a:cs typeface="Arial" panose="020B0604020202020204" pitchFamily="34" charset="0"/>
              </a:rPr>
              <a:t>quyết</a:t>
            </a:r>
            <a:r>
              <a:rPr lang="en-US" sz="2400" dirty="0">
                <a:cs typeface="Arial" panose="020B0604020202020204" pitchFamily="34" charset="0"/>
              </a:rPr>
              <a:t> </a:t>
            </a:r>
            <a:r>
              <a:rPr lang="en-US" sz="2400" dirty="0" err="1">
                <a:cs typeface="Arial" panose="020B0604020202020204" pitchFamily="34" charset="0"/>
              </a:rPr>
              <a:t>bằng</a:t>
            </a:r>
            <a:r>
              <a:rPr lang="en-US" sz="2400" dirty="0">
                <a:cs typeface="Arial" panose="020B0604020202020204" pitchFamily="34" charset="0"/>
              </a:rPr>
              <a:t> </a:t>
            </a:r>
            <a:r>
              <a:rPr lang="en-US" sz="2400" dirty="0" err="1">
                <a:cs typeface="Arial" panose="020B0604020202020204" pitchFamily="34" charset="0"/>
              </a:rPr>
              <a:t>quy</a:t>
            </a:r>
            <a:r>
              <a:rPr lang="en-US" sz="2400" dirty="0">
                <a:cs typeface="Arial" panose="020B0604020202020204" pitchFamily="34" charset="0"/>
              </a:rPr>
              <a:t> </a:t>
            </a:r>
            <a:r>
              <a:rPr lang="en-US" sz="2400" dirty="0" err="1">
                <a:cs typeface="Arial" panose="020B0604020202020204" pitchFamily="34" charset="0"/>
              </a:rPr>
              <a:t>hoạch</a:t>
            </a:r>
            <a:r>
              <a:rPr lang="en-US" sz="2400" dirty="0">
                <a:cs typeface="Arial" panose="020B0604020202020204" pitchFamily="34" charset="0"/>
              </a:rPr>
              <a:t> </a:t>
            </a:r>
            <a:r>
              <a:rPr lang="en-US" sz="2400" dirty="0" err="1">
                <a:cs typeface="Arial" panose="020B0604020202020204" pitchFamily="34" charset="0"/>
              </a:rPr>
              <a:t>động</a:t>
            </a:r>
            <a:r>
              <a:rPr lang="en-US" sz="2400" dirty="0">
                <a:cs typeface="Arial" panose="020B0604020202020204" pitchFamily="34" charset="0"/>
              </a:rPr>
              <a:t>!</a:t>
            </a:r>
          </a:p>
          <a:p>
            <a:pPr lvl="0" algn="just"/>
            <a:endParaRPr lang="vi-VN" sz="1500" dirty="0">
              <a:cs typeface="Arial" panose="020B0604020202020204" pitchFamily="34" charset="0"/>
            </a:endParaRPr>
          </a:p>
          <a:p>
            <a:pPr lvl="0" algn="just"/>
            <a:r>
              <a:rPr lang="en-US" sz="2400" dirty="0" err="1">
                <a:cs typeface="Arial" panose="020B0604020202020204" pitchFamily="34" charset="0"/>
              </a:rPr>
              <a:t>Tuy</a:t>
            </a:r>
            <a:r>
              <a:rPr lang="en-US" sz="2400" dirty="0">
                <a:cs typeface="Arial" panose="020B0604020202020204" pitchFamily="34" charset="0"/>
              </a:rPr>
              <a:t> </a:t>
            </a:r>
            <a:r>
              <a:rPr lang="en-US" sz="2400" dirty="0" err="1">
                <a:cs typeface="Arial" panose="020B0604020202020204" pitchFamily="34" charset="0"/>
              </a:rPr>
              <a:t>nhiên</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en-US" sz="2400" dirty="0" err="1">
                <a:cs typeface="Arial" panose="020B0604020202020204" pitchFamily="34" charset="0"/>
              </a:rPr>
              <a:t>biết</a:t>
            </a:r>
            <a:r>
              <a:rPr lang="en-US" sz="2400" dirty="0">
                <a:cs typeface="Arial" panose="020B0604020202020204" pitchFamily="34" charset="0"/>
              </a:rPr>
              <a:t> </a:t>
            </a: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toán</a:t>
            </a:r>
            <a:r>
              <a:rPr lang="en-US" sz="2400" dirty="0">
                <a:cs typeface="Arial" panose="020B0604020202020204" pitchFamily="34" charset="0"/>
              </a:rPr>
              <a:t> </a:t>
            </a:r>
            <a:r>
              <a:rPr lang="en-US" sz="2400" dirty="0" err="1">
                <a:cs typeface="Arial" panose="020B0604020202020204" pitchFamily="34" charset="0"/>
              </a:rPr>
              <a:t>có</a:t>
            </a:r>
            <a:r>
              <a:rPr lang="en-US" sz="2400" dirty="0">
                <a:cs typeface="Arial" panose="020B0604020202020204" pitchFamily="34" charset="0"/>
              </a:rPr>
              <a:t> </a:t>
            </a:r>
            <a:r>
              <a:rPr lang="en-US" sz="2400" dirty="0" err="1">
                <a:cs typeface="Arial" panose="020B0604020202020204" pitchFamily="34" charset="0"/>
              </a:rPr>
              <a:t>thể</a:t>
            </a:r>
            <a:r>
              <a:rPr lang="en-US" sz="2400" dirty="0">
                <a:cs typeface="Arial" panose="020B0604020202020204" pitchFamily="34" charset="0"/>
              </a:rPr>
              <a:t> </a:t>
            </a:r>
            <a:r>
              <a:rPr lang="en-US" sz="2400" dirty="0" err="1">
                <a:cs typeface="Arial" panose="020B0604020202020204" pitchFamily="34" charset="0"/>
              </a:rPr>
              <a:t>giải</a:t>
            </a:r>
            <a:r>
              <a:rPr lang="en-US" sz="2400" dirty="0">
                <a:cs typeface="Arial" panose="020B0604020202020204" pitchFamily="34" charset="0"/>
              </a:rPr>
              <a:t> </a:t>
            </a:r>
            <a:r>
              <a:rPr lang="en-US" sz="2400" dirty="0" err="1">
                <a:cs typeface="Arial" panose="020B0604020202020204" pitchFamily="34" charset="0"/>
              </a:rPr>
              <a:t>bằng</a:t>
            </a:r>
            <a:r>
              <a:rPr lang="en-US" sz="2400" dirty="0">
                <a:cs typeface="Arial" panose="020B0604020202020204" pitchFamily="34" charset="0"/>
              </a:rPr>
              <a:t> </a:t>
            </a:r>
            <a:r>
              <a:rPr lang="en-US" sz="2400" dirty="0" err="1">
                <a:cs typeface="Arial" panose="020B0604020202020204" pitchFamily="34" charset="0"/>
              </a:rPr>
              <a:t>quy</a:t>
            </a:r>
            <a:r>
              <a:rPr lang="en-US" sz="2400" dirty="0">
                <a:cs typeface="Arial" panose="020B0604020202020204" pitchFamily="34" charset="0"/>
              </a:rPr>
              <a:t> </a:t>
            </a:r>
            <a:r>
              <a:rPr lang="en-US" sz="2400" dirty="0" err="1">
                <a:cs typeface="Arial" panose="020B0604020202020204" pitchFamily="34" charset="0"/>
              </a:rPr>
              <a:t>hoạch</a:t>
            </a:r>
            <a:r>
              <a:rPr lang="en-US" sz="2400" dirty="0">
                <a:cs typeface="Arial" panose="020B0604020202020204" pitchFamily="34" charset="0"/>
              </a:rPr>
              <a:t> </a:t>
            </a:r>
            <a:r>
              <a:rPr lang="en-US" sz="2400" dirty="0" err="1">
                <a:cs typeface="Arial" panose="020B0604020202020204" pitchFamily="34" charset="0"/>
              </a:rPr>
              <a:t>động</a:t>
            </a:r>
            <a:r>
              <a:rPr lang="en-US" sz="2400" dirty="0">
                <a:cs typeface="Arial" panose="020B0604020202020204" pitchFamily="34" charset="0"/>
              </a:rPr>
              <a:t> hay </a:t>
            </a:r>
            <a:r>
              <a:rPr lang="en-US" sz="2400" dirty="0" err="1">
                <a:cs typeface="Arial" panose="020B0604020202020204" pitchFamily="34" charset="0"/>
              </a:rPr>
              <a:t>không</a:t>
            </a:r>
            <a:r>
              <a:rPr lang="en-US" sz="2400" dirty="0">
                <a:cs typeface="Arial" panose="020B0604020202020204" pitchFamily="34" charset="0"/>
              </a:rPr>
              <a:t>, ta </a:t>
            </a:r>
            <a:r>
              <a:rPr lang="en-US" sz="2400" dirty="0" err="1">
                <a:cs typeface="Arial" panose="020B0604020202020204" pitchFamily="34" charset="0"/>
              </a:rPr>
              <a:t>có</a:t>
            </a:r>
            <a:r>
              <a:rPr lang="en-US" sz="2400" dirty="0">
                <a:cs typeface="Arial" panose="020B0604020202020204" pitchFamily="34" charset="0"/>
              </a:rPr>
              <a:t> </a:t>
            </a:r>
            <a:r>
              <a:rPr lang="en-US" sz="2400" dirty="0" err="1">
                <a:cs typeface="Arial" panose="020B0604020202020204" pitchFamily="34" charset="0"/>
              </a:rPr>
              <a:t>thể</a:t>
            </a:r>
            <a:r>
              <a:rPr lang="en-US" sz="2400" dirty="0">
                <a:cs typeface="Arial" panose="020B0604020202020204" pitchFamily="34" charset="0"/>
              </a:rPr>
              <a:t> </a:t>
            </a:r>
            <a:r>
              <a:rPr lang="en-US" sz="2400" dirty="0" err="1">
                <a:cs typeface="Arial" panose="020B0604020202020204" pitchFamily="34" charset="0"/>
              </a:rPr>
              <a:t>tự</a:t>
            </a:r>
            <a:r>
              <a:rPr lang="en-US" sz="2400" dirty="0">
                <a:cs typeface="Arial" panose="020B0604020202020204" pitchFamily="34" charset="0"/>
              </a:rPr>
              <a:t> </a:t>
            </a:r>
            <a:r>
              <a:rPr lang="en-US" sz="2400" dirty="0" err="1">
                <a:cs typeface="Arial" panose="020B0604020202020204" pitchFamily="34" charset="0"/>
              </a:rPr>
              <a:t>đặt</a:t>
            </a:r>
            <a:r>
              <a:rPr lang="en-US" sz="2400" dirty="0">
                <a:cs typeface="Arial" panose="020B0604020202020204" pitchFamily="34" charset="0"/>
              </a:rPr>
              <a:t> </a:t>
            </a:r>
            <a:r>
              <a:rPr lang="en-US" sz="2400" dirty="0" err="1">
                <a:cs typeface="Arial" panose="020B0604020202020204" pitchFamily="34" charset="0"/>
              </a:rPr>
              <a:t>câu</a:t>
            </a:r>
            <a:r>
              <a:rPr lang="en-US" sz="2400" dirty="0">
                <a:cs typeface="Arial" panose="020B0604020202020204" pitchFamily="34" charset="0"/>
              </a:rPr>
              <a:t> </a:t>
            </a:r>
            <a:r>
              <a:rPr lang="en-US" sz="2400" dirty="0" err="1">
                <a:cs typeface="Arial" panose="020B0604020202020204" pitchFamily="34" charset="0"/>
              </a:rPr>
              <a:t>hỏi</a:t>
            </a:r>
            <a:r>
              <a:rPr lang="en-US" sz="2400" dirty="0">
                <a:cs typeface="Arial" panose="020B0604020202020204" pitchFamily="34" charset="0"/>
              </a:rPr>
              <a:t>:</a:t>
            </a:r>
          </a:p>
          <a:p>
            <a:pPr lvl="0" algn="just"/>
            <a:endParaRPr lang="vi-VN" sz="1500" dirty="0">
              <a:cs typeface="Arial" panose="020B0604020202020204" pitchFamily="34" charset="0"/>
            </a:endParaRPr>
          </a:p>
          <a:p>
            <a:pPr lvl="0" algn="just">
              <a:buFont typeface="Wingdings" panose="05000000000000000000" pitchFamily="2" charset="2"/>
              <a:buChar char="Ø"/>
            </a:pPr>
            <a:r>
              <a:rPr lang="en-US" sz="2400" dirty="0" err="1">
                <a:solidFill>
                  <a:srgbClr val="FF0000"/>
                </a:solidFill>
                <a:cs typeface="Arial" panose="020B0604020202020204" pitchFamily="34" charset="0"/>
              </a:rPr>
              <a:t>Một</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nghiệm</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tối</a:t>
            </a:r>
            <a:r>
              <a:rPr lang="en-US" sz="2400" dirty="0">
                <a:solidFill>
                  <a:srgbClr val="FF0000"/>
                </a:solidFill>
                <a:cs typeface="Arial" panose="020B0604020202020204" pitchFamily="34" charset="0"/>
              </a:rPr>
              <a:t> </a:t>
            </a:r>
            <a:r>
              <a:rPr lang="vi-VN" sz="2400" dirty="0">
                <a:solidFill>
                  <a:srgbClr val="FF0000"/>
                </a:solidFill>
                <a:cs typeface="Arial" panose="020B0604020202020204" pitchFamily="34" charset="0"/>
              </a:rPr>
              <a:t>ư</a:t>
            </a:r>
            <a:r>
              <a:rPr lang="en-US" sz="2400" dirty="0">
                <a:solidFill>
                  <a:srgbClr val="FF0000"/>
                </a:solidFill>
                <a:cs typeface="Arial" panose="020B0604020202020204" pitchFamily="34" charset="0"/>
              </a:rPr>
              <a:t>u </a:t>
            </a:r>
            <a:r>
              <a:rPr lang="en-US" sz="2400" dirty="0" err="1">
                <a:solidFill>
                  <a:srgbClr val="FF0000"/>
                </a:solidFill>
                <a:cs typeface="Arial" panose="020B0604020202020204" pitchFamily="34" charset="0"/>
              </a:rPr>
              <a:t>của</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bài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toán</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có</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phải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là</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sự</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phối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hợp</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của</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các</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nghiệm</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tối</a:t>
            </a:r>
            <a:r>
              <a:rPr lang="en-US" sz="2400" dirty="0">
                <a:solidFill>
                  <a:srgbClr val="FF0000"/>
                </a:solidFill>
                <a:cs typeface="Arial" panose="020B0604020202020204" pitchFamily="34" charset="0"/>
              </a:rPr>
              <a:t> </a:t>
            </a:r>
            <a:r>
              <a:rPr lang="vi-VN" sz="2400" dirty="0">
                <a:solidFill>
                  <a:srgbClr val="FF0000"/>
                </a:solidFill>
                <a:cs typeface="Arial" panose="020B0604020202020204" pitchFamily="34" charset="0"/>
              </a:rPr>
              <a:t>ư</a:t>
            </a:r>
            <a:r>
              <a:rPr lang="en-US" sz="2400" dirty="0">
                <a:solidFill>
                  <a:srgbClr val="FF0000"/>
                </a:solidFill>
                <a:cs typeface="Arial" panose="020B0604020202020204" pitchFamily="34" charset="0"/>
              </a:rPr>
              <a:t>u </a:t>
            </a:r>
            <a:r>
              <a:rPr lang="en-US" sz="2400" dirty="0" err="1">
                <a:solidFill>
                  <a:srgbClr val="FF0000"/>
                </a:solidFill>
                <a:cs typeface="Arial" panose="020B0604020202020204" pitchFamily="34" charset="0"/>
              </a:rPr>
              <a:t>của</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các</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bài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toán</a:t>
            </a:r>
            <a:r>
              <a:rPr lang="en-US" sz="2400" dirty="0">
                <a:solidFill>
                  <a:srgbClr val="FF0000"/>
                </a:solidFill>
                <a:cs typeface="Arial" panose="020B0604020202020204" pitchFamily="34" charset="0"/>
              </a:rPr>
              <a:t> con?</a:t>
            </a:r>
          </a:p>
          <a:p>
            <a:pPr lvl="0" algn="just">
              <a:buFont typeface="Wingdings" panose="05000000000000000000" pitchFamily="2" charset="2"/>
              <a:buChar char="Ø"/>
            </a:pPr>
            <a:endParaRPr lang="vi-VN" sz="1500" dirty="0">
              <a:solidFill>
                <a:srgbClr val="FF0000"/>
              </a:solidFill>
              <a:cs typeface="Arial" panose="020B0604020202020204" pitchFamily="34" charset="0"/>
            </a:endParaRPr>
          </a:p>
          <a:p>
            <a:pPr lvl="0" algn="just">
              <a:buFont typeface="Wingdings" panose="05000000000000000000" pitchFamily="2" charset="2"/>
              <a:buChar char="Ø"/>
            </a:pPr>
            <a:r>
              <a:rPr lang="en-US" sz="2400" dirty="0" err="1">
                <a:solidFill>
                  <a:srgbClr val="FF0000"/>
                </a:solidFill>
                <a:cs typeface="Arial" panose="020B0604020202020204" pitchFamily="34" charset="0"/>
              </a:rPr>
              <a:t>Có</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cách</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nào</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sử</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dụng</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lại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nghiệm</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của</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các</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bài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toán</a:t>
            </a:r>
            <a:r>
              <a:rPr lang="en-US" sz="2400" dirty="0">
                <a:solidFill>
                  <a:srgbClr val="FF0000"/>
                </a:solidFill>
                <a:cs typeface="Arial" panose="020B0604020202020204" pitchFamily="34" charset="0"/>
              </a:rPr>
              <a:t> con </a:t>
            </a:r>
            <a:r>
              <a:rPr lang="en-US" sz="2400" dirty="0" err="1">
                <a:solidFill>
                  <a:srgbClr val="FF0000"/>
                </a:solidFill>
                <a:cs typeface="Arial" panose="020B0604020202020204" pitchFamily="34" charset="0"/>
              </a:rPr>
              <a:t>để</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giải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quyết</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bài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toán</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lớn</a:t>
            </a:r>
            <a:r>
              <a:rPr lang="en-US" sz="2400" dirty="0">
                <a:solidFill>
                  <a:srgbClr val="FF0000"/>
                </a:solidFill>
                <a:cs typeface="Arial" panose="020B0604020202020204" pitchFamily="34" charset="0"/>
              </a:rPr>
              <a:t>?</a:t>
            </a:r>
          </a:p>
        </p:txBody>
      </p:sp>
      <p:sp>
        <p:nvSpPr>
          <p:cNvPr id="2" name="Chỗ dành sẵn cho Số hiệu Bản chiếu 1">
            <a:extLst>
              <a:ext uri="{FF2B5EF4-FFF2-40B4-BE49-F238E27FC236}">
                <a16:creationId xmlns:a16="http://schemas.microsoft.com/office/drawing/2014/main" id="{4486A367-AB5C-4424-9534-A8A9D9FD5DEB}"/>
              </a:ext>
            </a:extLst>
          </p:cNvPr>
          <p:cNvSpPr>
            <a:spLocks noGrp="1"/>
          </p:cNvSpPr>
          <p:nvPr>
            <p:ph type="sldNum" sz="quarter" idx="12"/>
          </p:nvPr>
        </p:nvSpPr>
        <p:spPr/>
        <p:txBody>
          <a:bodyPr/>
          <a:lstStyle/>
          <a:p>
            <a:fld id="{7F6268A4-6132-456F-828A-C4773E289BF2}" type="slidenum">
              <a:rPr lang="en-US" smtClean="0"/>
              <a:pPr/>
              <a:t>11</a:t>
            </a:fld>
            <a:endParaRPr lang="en-US"/>
          </a:p>
        </p:txBody>
      </p:sp>
    </p:spTree>
    <p:extLst>
      <p:ext uri="{BB962C8B-B14F-4D97-AF65-F5344CB8AC3E}">
        <p14:creationId xmlns:p14="http://schemas.microsoft.com/office/powerpoint/2010/main" val="58730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539D84-A552-4192-BA75-1104FBF29165}"/>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5" name="Title 3">
            <a:extLst>
              <a:ext uri="{FF2B5EF4-FFF2-40B4-BE49-F238E27FC236}">
                <a16:creationId xmlns:a16="http://schemas.microsoft.com/office/drawing/2014/main" id="{4EB368CD-D158-4B54-9A49-353CDB03CBCF}"/>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6" name="TextBox 5">
            <a:extLst>
              <a:ext uri="{FF2B5EF4-FFF2-40B4-BE49-F238E27FC236}">
                <a16:creationId xmlns:a16="http://schemas.microsoft.com/office/drawing/2014/main" id="{B5919BF7-0849-4A3B-8B5E-52D83C4B31C0}"/>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6</a:t>
            </a:r>
            <a:r>
              <a:rPr lang="vi-VN" sz="3200" dirty="0">
                <a:effectLst/>
                <a:ea typeface="Calibri" panose="020F0502020204030204" pitchFamily="34" charset="0"/>
                <a:cs typeface="Times New Roman" panose="02020603050405020304" pitchFamily="18" charset="0"/>
              </a:rPr>
              <a:t>. Hướng tiếp cận:</a:t>
            </a:r>
            <a:endParaRPr lang="en-US" sz="32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797464C-EE18-4392-9D70-5031E471FA79}"/>
              </a:ext>
            </a:extLst>
          </p:cNvPr>
          <p:cNvSpPr txBox="1"/>
          <p:nvPr/>
        </p:nvSpPr>
        <p:spPr>
          <a:xfrm>
            <a:off x="390294" y="1837085"/>
            <a:ext cx="11285032" cy="580993"/>
          </a:xfrm>
          <a:prstGeom prst="rect">
            <a:avLst/>
          </a:prstGeom>
          <a:noFill/>
        </p:spPr>
        <p:txBody>
          <a:bodyPr wrap="square">
            <a:spAutoFit/>
          </a:bodyPr>
          <a:lstStyle/>
          <a:p>
            <a:pPr marR="0" lvl="0">
              <a:lnSpc>
                <a:spcPct val="107000"/>
              </a:lnSpc>
              <a:spcBef>
                <a:spcPts val="0"/>
              </a:spcBef>
              <a:spcAft>
                <a:spcPts val="0"/>
              </a:spcAft>
            </a:pPr>
            <a:r>
              <a:rPr lang="en-US" sz="3200" b="1" u="sng" dirty="0">
                <a:solidFill>
                  <a:srgbClr val="000000"/>
                </a:solidFill>
                <a:effectLst/>
                <a:ea typeface="Calibri" panose="020F0502020204030204" pitchFamily="34" charset="0"/>
                <a:cs typeface="Calibri" panose="020F0502020204030204" pitchFamily="34" charset="0"/>
              </a:rPr>
              <a:t>Tabulation Method – Bottom Up</a:t>
            </a:r>
            <a:r>
              <a:rPr lang="vi-VN" sz="3200" b="1" u="sng" dirty="0">
                <a:solidFill>
                  <a:srgbClr val="000000"/>
                </a:solidFill>
                <a:effectLst/>
                <a:ea typeface="Calibri" panose="020F0502020204030204" pitchFamily="34" charset="0"/>
                <a:cs typeface="Calibri" panose="020F0502020204030204" pitchFamily="34" charset="0"/>
              </a:rPr>
              <a:t>:</a:t>
            </a:r>
            <a:endParaRPr lang="en-US" sz="3200" b="1" u="sng"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4D72586-9CC6-4B62-A866-0380C8F57B3D}"/>
              </a:ext>
            </a:extLst>
          </p:cNvPr>
          <p:cNvSpPr txBox="1"/>
          <p:nvPr/>
        </p:nvSpPr>
        <p:spPr>
          <a:xfrm>
            <a:off x="390294" y="2586756"/>
            <a:ext cx="11285032" cy="2142061"/>
          </a:xfrm>
          <a:prstGeom prst="rect">
            <a:avLst/>
          </a:prstGeom>
          <a:noFill/>
        </p:spPr>
        <p:txBody>
          <a:bodyPr wrap="square">
            <a:spAutoFit/>
          </a:bodyPr>
          <a:lstStyle/>
          <a:p>
            <a:pPr marL="800100" marR="0" lvl="1" indent="-342900" algn="just">
              <a:lnSpc>
                <a:spcPct val="107000"/>
              </a:lnSpc>
              <a:spcBef>
                <a:spcPts val="0"/>
              </a:spcBef>
              <a:spcAft>
                <a:spcPts val="800"/>
              </a:spcAft>
              <a:buFont typeface="Arial" panose="020B0604020202020204" pitchFamily="34" charset="0"/>
              <a:buChar char="•"/>
            </a:pPr>
            <a:r>
              <a:rPr lang="en-US" sz="2400" dirty="0">
                <a:solidFill>
                  <a:srgbClr val="000000"/>
                </a:solidFill>
                <a:effectLst/>
                <a:ea typeface="Calibri" panose="020F0502020204030204" pitchFamily="34" charset="0"/>
                <a:cs typeface="Calibri" panose="020F0502020204030204" pitchFamily="34" charset="0"/>
              </a:rPr>
              <a:t>Tabulation Method – Bottom Up</a:t>
            </a:r>
            <a:r>
              <a:rPr lang="vi-VN" sz="2400" dirty="0">
                <a:solidFill>
                  <a:srgbClr val="000000"/>
                </a:solidFill>
                <a:effectLst/>
                <a:ea typeface="Calibri" panose="020F0502020204030204" pitchFamily="34" charset="0"/>
                <a:cs typeface="Calibri" panose="020F0502020204030204" pitchFamily="34" charset="0"/>
              </a:rPr>
              <a:t>: Từ dưới lên, ví dụ ta có n trạng thái và a[i] đại diện cho một trạng thái và a[n] là trạng thái cần tìm, phương pháp giải bottom up sẽ bắt đầu từ những trạng thái đầu tiên a[0], a[1], ... để giải quyết đến a[n]</a:t>
            </a:r>
          </a:p>
          <a:p>
            <a:pPr marL="800100" marR="0" lvl="1" indent="-342900">
              <a:lnSpc>
                <a:spcPct val="107000"/>
              </a:lnSpc>
              <a:spcBef>
                <a:spcPts val="0"/>
              </a:spcBef>
              <a:spcAft>
                <a:spcPts val="800"/>
              </a:spcAft>
              <a:buFont typeface="Arial" panose="020B0604020202020204" pitchFamily="34" charset="0"/>
              <a:buChar char="•"/>
            </a:pPr>
            <a:endParaRPr lang="en-US" sz="2400" dirty="0">
              <a:effectLst/>
              <a:ea typeface="Calibri" panose="020F0502020204030204" pitchFamily="34" charset="0"/>
              <a:cs typeface="Times New Roman" panose="02020603050405020304" pitchFamily="18" charset="0"/>
            </a:endParaRPr>
          </a:p>
        </p:txBody>
      </p:sp>
      <p:pic>
        <p:nvPicPr>
          <p:cNvPr id="13" name="Graphic 12" descr="Arrow Right">
            <a:extLst>
              <a:ext uri="{FF2B5EF4-FFF2-40B4-BE49-F238E27FC236}">
                <a16:creationId xmlns:a16="http://schemas.microsoft.com/office/drawing/2014/main" id="{5770CC0A-B91A-4FD4-8732-599CDE2DDD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294" y="4895283"/>
            <a:ext cx="914400" cy="914400"/>
          </a:xfrm>
          <a:prstGeom prst="rect">
            <a:avLst/>
          </a:prstGeom>
        </p:spPr>
      </p:pic>
      <p:sp>
        <p:nvSpPr>
          <p:cNvPr id="15" name="TextBox 14">
            <a:extLst>
              <a:ext uri="{FF2B5EF4-FFF2-40B4-BE49-F238E27FC236}">
                <a16:creationId xmlns:a16="http://schemas.microsoft.com/office/drawing/2014/main" id="{D0B680A0-009E-4204-A5CE-0BC029C93D0D}"/>
              </a:ext>
            </a:extLst>
          </p:cNvPr>
          <p:cNvSpPr txBox="1"/>
          <p:nvPr/>
        </p:nvSpPr>
        <p:spPr>
          <a:xfrm>
            <a:off x="1304693" y="5090873"/>
            <a:ext cx="6657279" cy="523220"/>
          </a:xfrm>
          <a:prstGeom prst="rect">
            <a:avLst/>
          </a:prstGeom>
          <a:noFill/>
        </p:spPr>
        <p:txBody>
          <a:bodyPr wrap="square">
            <a:spAutoFit/>
          </a:bodyPr>
          <a:lstStyle/>
          <a:p>
            <a:r>
              <a:rPr lang="vi-VN" sz="2800" dirty="0"/>
              <a:t>Bài toán được giải quyết từ gốc lên ngọn</a:t>
            </a:r>
            <a:endParaRPr lang="en-US" sz="2800" dirty="0"/>
          </a:p>
        </p:txBody>
      </p:sp>
      <p:pic>
        <p:nvPicPr>
          <p:cNvPr id="16" name="Picture 15">
            <a:extLst>
              <a:ext uri="{FF2B5EF4-FFF2-40B4-BE49-F238E27FC236}">
                <a16:creationId xmlns:a16="http://schemas.microsoft.com/office/drawing/2014/main" id="{CDE4B279-5912-4AEF-BCFF-683326EAE3FF}"/>
              </a:ext>
            </a:extLst>
          </p:cNvPr>
          <p:cNvPicPr>
            <a:picLocks noChangeAspect="1"/>
          </p:cNvPicPr>
          <p:nvPr/>
        </p:nvPicPr>
        <p:blipFill>
          <a:blip r:embed="rId4"/>
          <a:stretch>
            <a:fillRect/>
          </a:stretch>
        </p:blipFill>
        <p:spPr>
          <a:xfrm>
            <a:off x="7961972" y="4409626"/>
            <a:ext cx="2800000" cy="1885714"/>
          </a:xfrm>
          <a:prstGeom prst="rect">
            <a:avLst/>
          </a:prstGeom>
        </p:spPr>
      </p:pic>
      <p:sp>
        <p:nvSpPr>
          <p:cNvPr id="2" name="Chỗ dành sẵn cho Số hiệu Bản chiếu 1">
            <a:extLst>
              <a:ext uri="{FF2B5EF4-FFF2-40B4-BE49-F238E27FC236}">
                <a16:creationId xmlns:a16="http://schemas.microsoft.com/office/drawing/2014/main" id="{C3104846-17DD-4EE0-846C-8B9BFF9CCB74}"/>
              </a:ext>
            </a:extLst>
          </p:cNvPr>
          <p:cNvSpPr>
            <a:spLocks noGrp="1"/>
          </p:cNvSpPr>
          <p:nvPr>
            <p:ph type="sldNum" sz="quarter" idx="12"/>
          </p:nvPr>
        </p:nvSpPr>
        <p:spPr/>
        <p:txBody>
          <a:bodyPr/>
          <a:lstStyle/>
          <a:p>
            <a:fld id="{7F6268A4-6132-456F-828A-C4773E289BF2}" type="slidenum">
              <a:rPr lang="en-US" smtClean="0"/>
              <a:pPr/>
              <a:t>12</a:t>
            </a:fld>
            <a:endParaRPr lang="en-US"/>
          </a:p>
        </p:txBody>
      </p:sp>
    </p:spTree>
    <p:extLst>
      <p:ext uri="{BB962C8B-B14F-4D97-AF65-F5344CB8AC3E}">
        <p14:creationId xmlns:p14="http://schemas.microsoft.com/office/powerpoint/2010/main" val="395106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4A7D7E-958F-4774-995B-AC717320C61B}"/>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5" name="Title 3">
            <a:extLst>
              <a:ext uri="{FF2B5EF4-FFF2-40B4-BE49-F238E27FC236}">
                <a16:creationId xmlns:a16="http://schemas.microsoft.com/office/drawing/2014/main" id="{82E7F11E-CC06-4350-9C49-9F2641986336}"/>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410773CB-43D1-440B-B865-2FB5FA214587}"/>
              </a:ext>
            </a:extLst>
          </p:cNvPr>
          <p:cNvSpPr txBox="1"/>
          <p:nvPr/>
        </p:nvSpPr>
        <p:spPr>
          <a:xfrm>
            <a:off x="390294" y="1837085"/>
            <a:ext cx="11285032" cy="580993"/>
          </a:xfrm>
          <a:prstGeom prst="rect">
            <a:avLst/>
          </a:prstGeom>
          <a:noFill/>
        </p:spPr>
        <p:txBody>
          <a:bodyPr wrap="square">
            <a:spAutoFit/>
          </a:bodyPr>
          <a:lstStyle/>
          <a:p>
            <a:pPr marR="0" lvl="0">
              <a:lnSpc>
                <a:spcPct val="107000"/>
              </a:lnSpc>
              <a:spcBef>
                <a:spcPts val="0"/>
              </a:spcBef>
              <a:spcAft>
                <a:spcPts val="0"/>
              </a:spcAft>
            </a:pPr>
            <a:r>
              <a:rPr lang="en-US" sz="3200" b="1" u="sng" dirty="0" err="1">
                <a:solidFill>
                  <a:srgbClr val="000000"/>
                </a:solidFill>
                <a:effectLst/>
                <a:ea typeface="Calibri" panose="020F0502020204030204" pitchFamily="34" charset="0"/>
              </a:rPr>
              <a:t>Memoization</a:t>
            </a:r>
            <a:r>
              <a:rPr lang="en-US" sz="3200" b="1" u="sng" dirty="0">
                <a:solidFill>
                  <a:srgbClr val="000000"/>
                </a:solidFill>
                <a:effectLst/>
                <a:ea typeface="Calibri" panose="020F0502020204030204" pitchFamily="34" charset="0"/>
              </a:rPr>
              <a:t> Method – Top </a:t>
            </a:r>
            <a:r>
              <a:rPr lang="vi-VN" sz="3200" b="1" u="sng" dirty="0">
                <a:solidFill>
                  <a:srgbClr val="000000"/>
                </a:solidFill>
                <a:effectLst/>
                <a:ea typeface="Calibri" panose="020F0502020204030204" pitchFamily="34" charset="0"/>
              </a:rPr>
              <a:t>Down:</a:t>
            </a:r>
            <a:endParaRPr lang="en-US" sz="3200" b="1" u="sng" dirty="0">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FDA5D3E-8758-44D7-A99C-0B77786A63B4}"/>
              </a:ext>
            </a:extLst>
          </p:cNvPr>
          <p:cNvSpPr txBox="1"/>
          <p:nvPr/>
        </p:nvSpPr>
        <p:spPr>
          <a:xfrm>
            <a:off x="390294" y="2588924"/>
            <a:ext cx="11285032" cy="1249125"/>
          </a:xfrm>
          <a:prstGeom prst="rect">
            <a:avLst/>
          </a:prstGeom>
          <a:noFill/>
        </p:spPr>
        <p:txBody>
          <a:bodyPr wrap="square">
            <a:spAutoFit/>
          </a:bodyPr>
          <a:lstStyle/>
          <a:p>
            <a:pPr marL="800100" marR="0" lvl="1" indent="-342900">
              <a:lnSpc>
                <a:spcPct val="107000"/>
              </a:lnSpc>
              <a:spcBef>
                <a:spcPts val="0"/>
              </a:spcBef>
              <a:spcAft>
                <a:spcPts val="800"/>
              </a:spcAft>
              <a:buFont typeface="Arial" panose="020B0604020202020204" pitchFamily="34" charset="0"/>
              <a:buChar char="•"/>
            </a:pPr>
            <a:r>
              <a:rPr lang="en-US" sz="2400" dirty="0">
                <a:solidFill>
                  <a:srgbClr val="000000"/>
                </a:solidFill>
                <a:effectLst/>
                <a:ea typeface="Calibri" panose="020F0502020204030204" pitchFamily="34" charset="0"/>
                <a:cs typeface="Calibri" panose="020F0502020204030204" pitchFamily="34" charset="0"/>
              </a:rPr>
              <a:t>Tabulation Method – Bottom Up</a:t>
            </a:r>
            <a:r>
              <a:rPr lang="vi-VN" sz="2400" dirty="0">
                <a:solidFill>
                  <a:srgbClr val="000000"/>
                </a:solidFill>
                <a:effectLst/>
                <a:ea typeface="Calibri" panose="020F0502020204030204" pitchFamily="34" charset="0"/>
                <a:cs typeface="Calibri" panose="020F0502020204030204" pitchFamily="34" charset="0"/>
              </a:rPr>
              <a:t>: Tự trên xuống, để giải được trạng thái a[n] thay vì giải từ trạng thái a[0] như Bottom up, ta tìm lời giải từ các trạng thái có liên quan tới trạng thái cần tìm và giảm đi các trạng thái không cần thiết.</a:t>
            </a:r>
            <a:endParaRPr lang="en-US" sz="2400" dirty="0">
              <a:effectLst/>
              <a:ea typeface="Calibri" panose="020F0502020204030204" pitchFamily="34" charset="0"/>
              <a:cs typeface="Times New Roman" panose="02020603050405020304" pitchFamily="18" charset="0"/>
            </a:endParaRPr>
          </a:p>
        </p:txBody>
      </p:sp>
      <p:pic>
        <p:nvPicPr>
          <p:cNvPr id="9" name="Graphic 8" descr="Arrow Right">
            <a:extLst>
              <a:ext uri="{FF2B5EF4-FFF2-40B4-BE49-F238E27FC236}">
                <a16:creationId xmlns:a16="http://schemas.microsoft.com/office/drawing/2014/main" id="{F2A44CEA-E7A7-4CDB-83F0-8294D8D8A0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294" y="4895283"/>
            <a:ext cx="914400" cy="914400"/>
          </a:xfrm>
          <a:prstGeom prst="rect">
            <a:avLst/>
          </a:prstGeom>
        </p:spPr>
      </p:pic>
      <p:sp>
        <p:nvSpPr>
          <p:cNvPr id="10" name="TextBox 9">
            <a:extLst>
              <a:ext uri="{FF2B5EF4-FFF2-40B4-BE49-F238E27FC236}">
                <a16:creationId xmlns:a16="http://schemas.microsoft.com/office/drawing/2014/main" id="{114B740A-098C-4890-B37D-59ED574FB88E}"/>
              </a:ext>
            </a:extLst>
          </p:cNvPr>
          <p:cNvSpPr txBox="1"/>
          <p:nvPr/>
        </p:nvSpPr>
        <p:spPr>
          <a:xfrm>
            <a:off x="1304693" y="5090873"/>
            <a:ext cx="7292897" cy="523220"/>
          </a:xfrm>
          <a:prstGeom prst="rect">
            <a:avLst/>
          </a:prstGeom>
          <a:noFill/>
        </p:spPr>
        <p:txBody>
          <a:bodyPr wrap="square">
            <a:spAutoFit/>
          </a:bodyPr>
          <a:lstStyle/>
          <a:p>
            <a:r>
              <a:rPr lang="vi-VN" sz="2800" dirty="0"/>
              <a:t>Bài toán được giải quyết từ ngọn xuống gốc</a:t>
            </a:r>
            <a:endParaRPr lang="en-US" sz="2800" dirty="0"/>
          </a:p>
        </p:txBody>
      </p:sp>
      <p:sp>
        <p:nvSpPr>
          <p:cNvPr id="19" name="TextBox 18">
            <a:extLst>
              <a:ext uri="{FF2B5EF4-FFF2-40B4-BE49-F238E27FC236}">
                <a16:creationId xmlns:a16="http://schemas.microsoft.com/office/drawing/2014/main" id="{3F28C075-1025-4020-AF6C-DEFA89523476}"/>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6</a:t>
            </a:r>
            <a:r>
              <a:rPr lang="vi-VN" sz="3200" dirty="0">
                <a:effectLst/>
                <a:ea typeface="Calibri" panose="020F0502020204030204" pitchFamily="34" charset="0"/>
                <a:cs typeface="Times New Roman" panose="02020603050405020304" pitchFamily="18" charset="0"/>
              </a:rPr>
              <a:t>. Hướng tiếp cận:</a:t>
            </a:r>
            <a:endParaRPr lang="en-US" sz="3200" dirty="0">
              <a:effectLst/>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4453C066-E838-4094-B39B-96C725683946}"/>
              </a:ext>
            </a:extLst>
          </p:cNvPr>
          <p:cNvPicPr>
            <a:picLocks noChangeAspect="1"/>
          </p:cNvPicPr>
          <p:nvPr/>
        </p:nvPicPr>
        <p:blipFill>
          <a:blip r:embed="rId4"/>
          <a:stretch>
            <a:fillRect/>
          </a:stretch>
        </p:blipFill>
        <p:spPr>
          <a:xfrm>
            <a:off x="8597591" y="4414388"/>
            <a:ext cx="2800000" cy="1876190"/>
          </a:xfrm>
          <a:prstGeom prst="rect">
            <a:avLst/>
          </a:prstGeom>
        </p:spPr>
      </p:pic>
      <p:sp>
        <p:nvSpPr>
          <p:cNvPr id="2" name="Chỗ dành sẵn cho Số hiệu Bản chiếu 1">
            <a:extLst>
              <a:ext uri="{FF2B5EF4-FFF2-40B4-BE49-F238E27FC236}">
                <a16:creationId xmlns:a16="http://schemas.microsoft.com/office/drawing/2014/main" id="{FC323D28-B774-4E3A-8107-FBA5048FF221}"/>
              </a:ext>
            </a:extLst>
          </p:cNvPr>
          <p:cNvSpPr>
            <a:spLocks noGrp="1"/>
          </p:cNvSpPr>
          <p:nvPr>
            <p:ph type="sldNum" sz="quarter" idx="12"/>
          </p:nvPr>
        </p:nvSpPr>
        <p:spPr/>
        <p:txBody>
          <a:bodyPr/>
          <a:lstStyle/>
          <a:p>
            <a:fld id="{7F6268A4-6132-456F-828A-C4773E289BF2}" type="slidenum">
              <a:rPr lang="en-US" smtClean="0"/>
              <a:pPr/>
              <a:t>13</a:t>
            </a:fld>
            <a:endParaRPr lang="en-US"/>
          </a:p>
        </p:txBody>
      </p:sp>
    </p:spTree>
    <p:extLst>
      <p:ext uri="{BB962C8B-B14F-4D97-AF65-F5344CB8AC3E}">
        <p14:creationId xmlns:p14="http://schemas.microsoft.com/office/powerpoint/2010/main" val="69458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939C7-BDE8-429D-A845-DB02B0867DB1}"/>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5" name="Title 3">
            <a:extLst>
              <a:ext uri="{FF2B5EF4-FFF2-40B4-BE49-F238E27FC236}">
                <a16:creationId xmlns:a16="http://schemas.microsoft.com/office/drawing/2014/main" id="{AE7C8D09-6ED7-4ACB-8D6A-A143A3C2111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6" name="TextBox 5">
            <a:extLst>
              <a:ext uri="{FF2B5EF4-FFF2-40B4-BE49-F238E27FC236}">
                <a16:creationId xmlns:a16="http://schemas.microsoft.com/office/drawing/2014/main" id="{151D9284-7879-493C-BE16-9EC12CB2B76D}"/>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b="1" u="sng" dirty="0">
                <a:effectLst/>
                <a:ea typeface="Calibri" panose="020F0502020204030204" pitchFamily="34" charset="0"/>
                <a:cs typeface="Times New Roman" panose="02020603050405020304" pitchFamily="18" charset="0"/>
              </a:rPr>
              <a:t>Bottom up vs Top down – Dãy Fibonacci:</a:t>
            </a:r>
            <a:endParaRPr lang="en-US" sz="3200" b="1" u="sng"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CC5D1DA-4820-48A9-A531-94FFEC818153}"/>
              </a:ext>
            </a:extLst>
          </p:cNvPr>
          <p:cNvSpPr txBox="1"/>
          <p:nvPr/>
        </p:nvSpPr>
        <p:spPr>
          <a:xfrm>
            <a:off x="390294" y="1666239"/>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Đệ quy thông thường:</a:t>
            </a:r>
            <a:endParaRPr lang="en-US" sz="32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0CB1E4-2814-4D5B-9108-519211F8AC75}"/>
                  </a:ext>
                </a:extLst>
              </p:cNvPr>
              <p:cNvSpPr txBox="1"/>
              <p:nvPr/>
            </p:nvSpPr>
            <p:spPr>
              <a:xfrm>
                <a:off x="390294" y="2247232"/>
                <a:ext cx="11285032" cy="2454711"/>
              </a:xfrm>
              <a:prstGeom prst="rect">
                <a:avLst/>
              </a:prstGeom>
              <a:noFill/>
            </p:spPr>
            <p:txBody>
              <a:bodyPr wrap="square">
                <a:spAutoFit/>
              </a:bodyPr>
              <a:lstStyle/>
              <a:p>
                <a:pPr marL="800100" marR="0" lvl="1" indent="-342900">
                  <a:lnSpc>
                    <a:spcPct val="107000"/>
                  </a:lnSpc>
                  <a:spcBef>
                    <a:spcPts val="0"/>
                  </a:spcBef>
                  <a:spcAft>
                    <a:spcPts val="800"/>
                  </a:spcAft>
                  <a:buFont typeface="Arial" panose="020B0604020202020204" pitchFamily="34" charset="0"/>
                  <a:buChar char="•"/>
                </a:pPr>
                <a:r>
                  <a:rPr lang="vi-VN" sz="2400" dirty="0">
                    <a:effectLst/>
                    <a:ea typeface="Calibri" panose="020F0502020204030204" pitchFamily="34" charset="0"/>
                    <a:cs typeface="Times New Roman" panose="02020603050405020304" pitchFamily="18" charset="0"/>
                  </a:rPr>
                  <a:t>Khi ta cần tìm số Fibonacci thứ n.</a:t>
                </a:r>
              </a:p>
              <a:p>
                <a:pPr marL="800100" marR="0" lvl="1" indent="-342900">
                  <a:lnSpc>
                    <a:spcPct val="107000"/>
                  </a:lnSpc>
                  <a:spcBef>
                    <a:spcPts val="0"/>
                  </a:spcBef>
                  <a:spcAft>
                    <a:spcPts val="800"/>
                  </a:spcAft>
                  <a:buFont typeface="Arial" panose="020B0604020202020204" pitchFamily="34" charset="0"/>
                  <a:buChar char="•"/>
                </a:pPr>
                <a:r>
                  <a:rPr lang="vi-VN" sz="2400" dirty="0">
                    <a:effectLst/>
                    <a:ea typeface="Calibri" panose="020F0502020204030204" pitchFamily="34" charset="0"/>
                    <a:cs typeface="Times New Roman" panose="02020603050405020304" pitchFamily="18" charset="0"/>
                  </a:rPr>
                  <a:t>F(n) ta cần tìm F(n-1) và F(n-2).</a:t>
                </a:r>
              </a:p>
              <a:p>
                <a:pPr marL="800100" marR="0" lvl="1" indent="-342900">
                  <a:lnSpc>
                    <a:spcPct val="107000"/>
                  </a:lnSpc>
                  <a:spcBef>
                    <a:spcPts val="0"/>
                  </a:spcBef>
                  <a:spcAft>
                    <a:spcPts val="800"/>
                  </a:spcAft>
                  <a:buFont typeface="Arial" panose="020B0604020202020204" pitchFamily="34" charset="0"/>
                  <a:buChar char="•"/>
                </a:pPr>
                <a:r>
                  <a:rPr lang="vi-VN" sz="2400" dirty="0">
                    <a:effectLst/>
                    <a:ea typeface="Calibri" panose="020F0502020204030204" pitchFamily="34" charset="0"/>
                    <a:cs typeface="Times New Roman" panose="02020603050405020304" pitchFamily="18" charset="0"/>
                  </a:rPr>
                  <a:t>Để tìm F(n-1), ta cần tìm F(n-2) và F(n-3).</a:t>
                </a:r>
              </a:p>
              <a:p>
                <a:pPr marL="800100" marR="0" lvl="1" indent="-342900">
                  <a:lnSpc>
                    <a:spcPct val="107000"/>
                  </a:lnSpc>
                  <a:spcBef>
                    <a:spcPts val="0"/>
                  </a:spcBef>
                  <a:spcAft>
                    <a:spcPts val="800"/>
                  </a:spcAft>
                  <a:buFont typeface="Arial" panose="020B0604020202020204" pitchFamily="34" charset="0"/>
                  <a:buChar char="•"/>
                </a:pPr>
                <a:r>
                  <a:rPr lang="vi-VN" sz="2400" dirty="0">
                    <a:effectLst/>
                    <a:ea typeface="Calibri" panose="020F0502020204030204" pitchFamily="34" charset="0"/>
                    <a:cs typeface="Times New Roman" panose="02020603050405020304" pitchFamily="18" charset="0"/>
                  </a:rPr>
                  <a:t>Việc tìm F(n-2) bị lặp lại nên sẽ bị tiêu tốn bộ nhớ và xử lý chậm.</a:t>
                </a:r>
              </a:p>
              <a:p>
                <a:pPr marL="800100" marR="0" lvl="1" indent="-342900">
                  <a:lnSpc>
                    <a:spcPct val="107000"/>
                  </a:lnSpc>
                  <a:spcBef>
                    <a:spcPts val="0"/>
                  </a:spcBef>
                  <a:spcAft>
                    <a:spcPts val="800"/>
                  </a:spcAft>
                  <a:buFont typeface="Arial" panose="020B0604020202020204" pitchFamily="34" charset="0"/>
                  <a:buChar char="•"/>
                </a:pPr>
                <a:r>
                  <a:rPr lang="vi-VN" sz="2400" dirty="0">
                    <a:ea typeface="Calibri" panose="020F0502020204030204" pitchFamily="34" charset="0"/>
                    <a:cs typeface="Times New Roman" panose="02020603050405020304" pitchFamily="18" charset="0"/>
                  </a:rPr>
                  <a:t>Độ phức tạp: O(</a:t>
                </a:r>
                <a14:m>
                  <m:oMath xmlns:m="http://schemas.openxmlformats.org/officeDocument/2006/math">
                    <m:sSup>
                      <m:sSupPr>
                        <m:ctrlPr>
                          <a:rPr lang="vi-VN" sz="2400" i="1" smtClean="0">
                            <a:latin typeface="Cambria Math" panose="02040503050406030204" pitchFamily="18" charset="0"/>
                            <a:cs typeface="Times New Roman" panose="02020603050405020304" pitchFamily="18" charset="0"/>
                          </a:rPr>
                        </m:ctrlPr>
                      </m:sSupPr>
                      <m:e>
                        <m:r>
                          <a:rPr lang="vi-VN" sz="2400" i="1">
                            <a:latin typeface="Cambria Math" panose="02040503050406030204" pitchFamily="18" charset="0"/>
                            <a:cs typeface="Times New Roman" panose="02020603050405020304" pitchFamily="18" charset="0"/>
                          </a:rPr>
                          <m:t>2</m:t>
                        </m:r>
                      </m:e>
                      <m:sup>
                        <m:r>
                          <m:rPr>
                            <m:sty m:val="p"/>
                          </m:rPr>
                          <a:rPr lang="vi-VN" sz="2400" i="1">
                            <a:latin typeface="Cambria Math" panose="02040503050406030204" pitchFamily="18" charset="0"/>
                            <a:cs typeface="Times New Roman" panose="02020603050405020304" pitchFamily="18" charset="0"/>
                          </a:rPr>
                          <m:t>N</m:t>
                        </m:r>
                      </m:sup>
                    </m:sSup>
                  </m:oMath>
                </a14:m>
                <a:r>
                  <a:rPr lang="vi-VN" sz="2400" dirty="0">
                    <a:effectLst/>
                    <a:ea typeface="Calibri" panose="020F0502020204030204" pitchFamily="34" charset="0"/>
                    <a:cs typeface="Times New Roman" panose="02020603050405020304" pitchFamily="18" charset="0"/>
                  </a:rPr>
                  <a:t>)</a:t>
                </a:r>
                <a:endParaRPr lang="en-US" sz="2400" dirty="0">
                  <a:effectLst/>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E0CB1E4-2814-4D5B-9108-519211F8AC75}"/>
                  </a:ext>
                </a:extLst>
              </p:cNvPr>
              <p:cNvSpPr txBox="1">
                <a:spLocks noRot="1" noChangeAspect="1" noMove="1" noResize="1" noEditPoints="1" noAdjustHandles="1" noChangeArrowheads="1" noChangeShapeType="1" noTextEdit="1"/>
              </p:cNvSpPr>
              <p:nvPr/>
            </p:nvSpPr>
            <p:spPr>
              <a:xfrm>
                <a:off x="390294" y="2247232"/>
                <a:ext cx="11285032" cy="2454711"/>
              </a:xfrm>
              <a:prstGeom prst="rect">
                <a:avLst/>
              </a:prstGeom>
              <a:blipFill>
                <a:blip r:embed="rId3"/>
                <a:stretch>
                  <a:fillRect t="-1990" b="-4975"/>
                </a:stretch>
              </a:blipFill>
            </p:spPr>
            <p:txBody>
              <a:bodyPr/>
              <a:lstStyle/>
              <a:p>
                <a:r>
                  <a:rPr lang="en-US">
                    <a:noFill/>
                  </a:rPr>
                  <a:t> </a:t>
                </a:r>
              </a:p>
            </p:txBody>
          </p:sp>
        </mc:Fallback>
      </mc:AlternateContent>
      <p:pic>
        <p:nvPicPr>
          <p:cNvPr id="12" name="Graphic 11">
            <a:extLst>
              <a:ext uri="{FF2B5EF4-FFF2-40B4-BE49-F238E27FC236}">
                <a16:creationId xmlns:a16="http://schemas.microsoft.com/office/drawing/2014/main" id="{8974E886-26E6-4845-A84F-B483DDCC29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1157" y="4701943"/>
            <a:ext cx="7739960" cy="2128489"/>
          </a:xfrm>
          <a:prstGeom prst="rect">
            <a:avLst/>
          </a:prstGeom>
        </p:spPr>
      </p:pic>
      <p:sp>
        <p:nvSpPr>
          <p:cNvPr id="2" name="Chỗ dành sẵn cho Số hiệu Bản chiếu 1">
            <a:extLst>
              <a:ext uri="{FF2B5EF4-FFF2-40B4-BE49-F238E27FC236}">
                <a16:creationId xmlns:a16="http://schemas.microsoft.com/office/drawing/2014/main" id="{57897ED5-D74C-4854-8540-4ADDFD40678E}"/>
              </a:ext>
            </a:extLst>
          </p:cNvPr>
          <p:cNvSpPr>
            <a:spLocks noGrp="1"/>
          </p:cNvSpPr>
          <p:nvPr>
            <p:ph type="sldNum" sz="quarter" idx="12"/>
          </p:nvPr>
        </p:nvSpPr>
        <p:spPr/>
        <p:txBody>
          <a:bodyPr/>
          <a:lstStyle/>
          <a:p>
            <a:fld id="{7F6268A4-6132-456F-828A-C4773E289BF2}" type="slidenum">
              <a:rPr lang="en-US" smtClean="0"/>
              <a:pPr/>
              <a:t>14</a:t>
            </a:fld>
            <a:endParaRPr lang="en-US"/>
          </a:p>
        </p:txBody>
      </p:sp>
    </p:spTree>
    <p:extLst>
      <p:ext uri="{BB962C8B-B14F-4D97-AF65-F5344CB8AC3E}">
        <p14:creationId xmlns:p14="http://schemas.microsoft.com/office/powerpoint/2010/main" val="147352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E65AAE-7E41-486B-A3B7-FA47589BBE2E}"/>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E97818AC-EC78-4A0D-82D4-08E5EFC15F68}"/>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B0C6AB02-2DE2-4B76-8914-DAC181D9D2D7}"/>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Đệ quy thông </a:t>
            </a:r>
            <a:r>
              <a:rPr lang="vi-VN" sz="3200" dirty="0" err="1">
                <a:effectLst/>
                <a:ea typeface="Calibri" panose="020F0502020204030204" pitchFamily="34" charset="0"/>
                <a:cs typeface="Times New Roman" panose="02020603050405020304" pitchFamily="18" charset="0"/>
              </a:rPr>
              <a:t>thường</a:t>
            </a:r>
            <a:r>
              <a:rPr lang="vi-VN" sz="3200" dirty="0">
                <a:effectLst/>
                <a:ea typeface="Calibri" panose="020F0502020204030204" pitchFamily="34" charset="0"/>
                <a:cs typeface="Times New Roman" panose="02020603050405020304" pitchFamily="18" charset="0"/>
              </a:rPr>
              <a:t>:</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tìm</a:t>
            </a:r>
            <a:r>
              <a:rPr lang="en-US" sz="3200" dirty="0">
                <a:effectLst/>
                <a:ea typeface="Calibri" panose="020F0502020204030204" pitchFamily="34" charset="0"/>
                <a:cs typeface="Times New Roman" panose="02020603050405020304" pitchFamily="18" charset="0"/>
              </a:rPr>
              <a:t> Fib(5)</a:t>
            </a:r>
          </a:p>
        </p:txBody>
      </p:sp>
      <p:pic>
        <p:nvPicPr>
          <p:cNvPr id="9" name="Picture 8">
            <a:extLst>
              <a:ext uri="{FF2B5EF4-FFF2-40B4-BE49-F238E27FC236}">
                <a16:creationId xmlns:a16="http://schemas.microsoft.com/office/drawing/2014/main" id="{330E9A0F-4F01-4A21-890D-30A2169DF087}"/>
              </a:ext>
            </a:extLst>
          </p:cNvPr>
          <p:cNvPicPr>
            <a:picLocks noChangeAspect="1"/>
          </p:cNvPicPr>
          <p:nvPr/>
        </p:nvPicPr>
        <p:blipFill>
          <a:blip r:embed="rId3"/>
          <a:stretch>
            <a:fillRect/>
          </a:stretch>
        </p:blipFill>
        <p:spPr>
          <a:xfrm>
            <a:off x="1857870" y="1772286"/>
            <a:ext cx="9933333" cy="5085714"/>
          </a:xfrm>
          <a:prstGeom prst="rect">
            <a:avLst/>
          </a:prstGeom>
        </p:spPr>
      </p:pic>
      <p:sp>
        <p:nvSpPr>
          <p:cNvPr id="2" name="Chỗ dành sẵn cho Số hiệu Bản chiếu 1">
            <a:extLst>
              <a:ext uri="{FF2B5EF4-FFF2-40B4-BE49-F238E27FC236}">
                <a16:creationId xmlns:a16="http://schemas.microsoft.com/office/drawing/2014/main" id="{AC735C66-CF2D-410B-AB54-EB42338084FF}"/>
              </a:ext>
            </a:extLst>
          </p:cNvPr>
          <p:cNvSpPr>
            <a:spLocks noGrp="1"/>
          </p:cNvSpPr>
          <p:nvPr>
            <p:ph type="sldNum" sz="quarter" idx="11"/>
          </p:nvPr>
        </p:nvSpPr>
        <p:spPr/>
        <p:txBody>
          <a:bodyPr/>
          <a:lstStyle/>
          <a:p>
            <a:fld id="{7F6268A4-6132-456F-828A-C4773E289BF2}" type="slidenum">
              <a:rPr lang="en-US" smtClean="0"/>
              <a:pPr/>
              <a:t>15</a:t>
            </a:fld>
            <a:endParaRPr lang="en-US"/>
          </a:p>
        </p:txBody>
      </p:sp>
    </p:spTree>
    <p:extLst>
      <p:ext uri="{BB962C8B-B14F-4D97-AF65-F5344CB8AC3E}">
        <p14:creationId xmlns:p14="http://schemas.microsoft.com/office/powerpoint/2010/main" val="24209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E65AAE-7E41-486B-A3B7-FA47589BBE2E}"/>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E97818AC-EC78-4A0D-82D4-08E5EFC15F68}"/>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B0C6AB02-2DE2-4B76-8914-DAC181D9D2D7}"/>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Đệ quy thông thường:</a:t>
            </a:r>
            <a:endParaRPr lang="en-US" sz="32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C12ABA0-49BC-48C0-A766-A738FBCC285E}"/>
              </a:ext>
            </a:extLst>
          </p:cNvPr>
          <p:cNvPicPr>
            <a:picLocks noChangeAspect="1"/>
          </p:cNvPicPr>
          <p:nvPr/>
        </p:nvPicPr>
        <p:blipFill>
          <a:blip r:embed="rId3"/>
          <a:stretch>
            <a:fillRect/>
          </a:stretch>
        </p:blipFill>
        <p:spPr>
          <a:xfrm>
            <a:off x="1867131" y="1693249"/>
            <a:ext cx="9934575" cy="5086350"/>
          </a:xfrm>
          <a:prstGeom prst="rect">
            <a:avLst/>
          </a:prstGeom>
        </p:spPr>
      </p:pic>
      <p:sp>
        <p:nvSpPr>
          <p:cNvPr id="2" name="Hình chữ nhật 1">
            <a:extLst>
              <a:ext uri="{FF2B5EF4-FFF2-40B4-BE49-F238E27FC236}">
                <a16:creationId xmlns:a16="http://schemas.microsoft.com/office/drawing/2014/main" id="{A9AD0DE9-A625-4FCD-9753-AB447E16788B}"/>
              </a:ext>
            </a:extLst>
          </p:cNvPr>
          <p:cNvSpPr/>
          <p:nvPr/>
        </p:nvSpPr>
        <p:spPr>
          <a:xfrm>
            <a:off x="-88843" y="1889755"/>
            <a:ext cx="6184835" cy="861774"/>
          </a:xfrm>
          <a:prstGeom prst="rect">
            <a:avLst/>
          </a:prstGeom>
          <a:noFill/>
        </p:spPr>
        <p:txBody>
          <a:bodyPr wrap="square" lIns="91440" tIns="45720" rIns="91440" bIns="45720">
            <a:spAutoFit/>
          </a:bodyPr>
          <a:lstStyle/>
          <a:p>
            <a:pPr algn="ctr"/>
            <a:r>
              <a:rPr lang="en-US" sz="5000" b="1" cap="none" spc="0" dirty="0" err="1">
                <a:ln w="12700">
                  <a:solidFill>
                    <a:schemeClr val="accent5"/>
                  </a:solidFill>
                  <a:prstDash val="solid"/>
                </a:ln>
                <a:pattFill prst="ltDnDiag">
                  <a:fgClr>
                    <a:schemeClr val="accent5">
                      <a:lumMod val="60000"/>
                      <a:lumOff val="40000"/>
                    </a:schemeClr>
                  </a:fgClr>
                  <a:bgClr>
                    <a:schemeClr val="bg1"/>
                  </a:bgClr>
                </a:pattFill>
                <a:effectLst/>
              </a:rPr>
              <a:t>C</a:t>
            </a:r>
            <a:r>
              <a:rPr lang="en-US" sz="5000" b="1" dirty="0" err="1">
                <a:ln w="12700">
                  <a:solidFill>
                    <a:schemeClr val="accent5"/>
                  </a:solidFill>
                  <a:prstDash val="solid"/>
                </a:ln>
                <a:pattFill prst="ltDnDiag">
                  <a:fgClr>
                    <a:schemeClr val="accent5">
                      <a:lumMod val="60000"/>
                      <a:lumOff val="40000"/>
                    </a:schemeClr>
                  </a:fgClr>
                  <a:bgClr>
                    <a:schemeClr val="bg1"/>
                  </a:bgClr>
                </a:pattFill>
              </a:rPr>
              <a:t>ó</a:t>
            </a:r>
            <a:r>
              <a:rPr lang="en-US" sz="5000" b="1" dirty="0">
                <a:ln w="12700">
                  <a:solidFill>
                    <a:schemeClr val="accent5"/>
                  </a:solidFill>
                  <a:prstDash val="solid"/>
                </a:ln>
                <a:pattFill prst="ltDnDiag">
                  <a:fgClr>
                    <a:schemeClr val="accent5">
                      <a:lumMod val="60000"/>
                      <a:lumOff val="40000"/>
                    </a:schemeClr>
                  </a:fgClr>
                  <a:bgClr>
                    <a:schemeClr val="bg1"/>
                  </a:bgClr>
                </a:pattFill>
              </a:rPr>
              <a:t> </a:t>
            </a:r>
            <a:r>
              <a:rPr lang="en-US" sz="5000" b="1" dirty="0" err="1">
                <a:ln w="12700">
                  <a:solidFill>
                    <a:schemeClr val="accent5"/>
                  </a:solidFill>
                  <a:prstDash val="solid"/>
                </a:ln>
                <a:pattFill prst="ltDnDiag">
                  <a:fgClr>
                    <a:schemeClr val="accent5">
                      <a:lumMod val="60000"/>
                      <a:lumOff val="40000"/>
                    </a:schemeClr>
                  </a:fgClr>
                  <a:bgClr>
                    <a:schemeClr val="bg1"/>
                  </a:bgClr>
                </a:pattFill>
              </a:rPr>
              <a:t>sợ</a:t>
            </a:r>
            <a:r>
              <a:rPr lang="en-US" sz="5000" b="1" dirty="0">
                <a:ln w="12700">
                  <a:solidFill>
                    <a:schemeClr val="accent5"/>
                  </a:solidFill>
                  <a:prstDash val="solid"/>
                </a:ln>
                <a:pattFill prst="ltDnDiag">
                  <a:fgClr>
                    <a:schemeClr val="accent5">
                      <a:lumMod val="60000"/>
                      <a:lumOff val="40000"/>
                    </a:schemeClr>
                  </a:fgClr>
                  <a:bgClr>
                    <a:schemeClr val="bg1"/>
                  </a:bgClr>
                </a:pattFill>
              </a:rPr>
              <a:t> </a:t>
            </a:r>
            <a:r>
              <a:rPr lang="en-US" sz="5000" b="1" dirty="0" err="1">
                <a:ln w="12700">
                  <a:solidFill>
                    <a:schemeClr val="accent5"/>
                  </a:solidFill>
                  <a:prstDash val="solid"/>
                </a:ln>
                <a:pattFill prst="ltDnDiag">
                  <a:fgClr>
                    <a:schemeClr val="accent5">
                      <a:lumMod val="60000"/>
                      <a:lumOff val="40000"/>
                    </a:schemeClr>
                  </a:fgClr>
                  <a:bgClr>
                    <a:schemeClr val="bg1"/>
                  </a:bgClr>
                </a:pattFill>
              </a:rPr>
              <a:t>trùng</a:t>
            </a:r>
            <a:r>
              <a:rPr lang="en-US" sz="5000" b="1" dirty="0">
                <a:ln w="12700">
                  <a:solidFill>
                    <a:schemeClr val="accent5"/>
                  </a:solidFill>
                  <a:prstDash val="solid"/>
                </a:ln>
                <a:pattFill prst="ltDnDiag">
                  <a:fgClr>
                    <a:schemeClr val="accent5">
                      <a:lumMod val="60000"/>
                      <a:lumOff val="40000"/>
                    </a:schemeClr>
                  </a:fgClr>
                  <a:bgClr>
                    <a:schemeClr val="bg1"/>
                  </a:bgClr>
                </a:pattFill>
              </a:rPr>
              <a:t> </a:t>
            </a:r>
            <a:r>
              <a:rPr lang="en-US" sz="5000" b="1" dirty="0" err="1">
                <a:ln w="12700">
                  <a:solidFill>
                    <a:schemeClr val="accent5"/>
                  </a:solidFill>
                  <a:prstDash val="solid"/>
                </a:ln>
                <a:pattFill prst="ltDnDiag">
                  <a:fgClr>
                    <a:schemeClr val="accent5">
                      <a:lumMod val="60000"/>
                      <a:lumOff val="40000"/>
                    </a:schemeClr>
                  </a:fgClr>
                  <a:bgClr>
                    <a:schemeClr val="bg1"/>
                  </a:bgClr>
                </a:pattFill>
              </a:rPr>
              <a:t>lặp</a:t>
            </a:r>
            <a:r>
              <a:rPr lang="en-US" sz="5000" b="1" dirty="0">
                <a:ln w="12700">
                  <a:solidFill>
                    <a:schemeClr val="accent5"/>
                  </a:solidFill>
                  <a:prstDash val="solid"/>
                </a:ln>
                <a:pattFill prst="ltDnDiag">
                  <a:fgClr>
                    <a:schemeClr val="accent5">
                      <a:lumMod val="60000"/>
                      <a:lumOff val="40000"/>
                    </a:schemeClr>
                  </a:fgClr>
                  <a:bgClr>
                    <a:schemeClr val="bg1"/>
                  </a:bgClr>
                </a:pattFill>
              </a:rPr>
              <a:t>!!!</a:t>
            </a:r>
            <a:endParaRPr lang="vi-VN" sz="5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Chỗ dành sẵn cho Số hiệu Bản chiếu 5">
            <a:extLst>
              <a:ext uri="{FF2B5EF4-FFF2-40B4-BE49-F238E27FC236}">
                <a16:creationId xmlns:a16="http://schemas.microsoft.com/office/drawing/2014/main" id="{12FB217A-B002-4F1F-BB2D-E3E6F8E9EDDC}"/>
              </a:ext>
            </a:extLst>
          </p:cNvPr>
          <p:cNvSpPr>
            <a:spLocks noGrp="1"/>
          </p:cNvSpPr>
          <p:nvPr>
            <p:ph type="sldNum" sz="quarter" idx="11"/>
          </p:nvPr>
        </p:nvSpPr>
        <p:spPr/>
        <p:txBody>
          <a:bodyPr/>
          <a:lstStyle/>
          <a:p>
            <a:fld id="{7F6268A4-6132-456F-828A-C4773E289BF2}" type="slidenum">
              <a:rPr lang="en-US" smtClean="0"/>
              <a:pPr/>
              <a:t>16</a:t>
            </a:fld>
            <a:endParaRPr lang="en-US"/>
          </a:p>
        </p:txBody>
      </p:sp>
    </p:spTree>
    <p:extLst>
      <p:ext uri="{BB962C8B-B14F-4D97-AF65-F5344CB8AC3E}">
        <p14:creationId xmlns:p14="http://schemas.microsoft.com/office/powerpoint/2010/main" val="168294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35D76-9633-415B-9658-7381CF5167FF}"/>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F52548D4-802B-4399-A6CF-19C7F7EB4E3F}"/>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8B463E9C-BB02-425B-B8F6-855B995E8C53}"/>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Top down:</a:t>
            </a:r>
            <a:endParaRPr lang="en-US" sz="3200" dirty="0">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0764E45-D2D8-4B5A-BDB4-C73D74EC7115}"/>
              </a:ext>
            </a:extLst>
          </p:cNvPr>
          <p:cNvSpPr txBox="1"/>
          <p:nvPr/>
        </p:nvSpPr>
        <p:spPr>
          <a:xfrm>
            <a:off x="390294" y="1810678"/>
            <a:ext cx="11285032" cy="1351717"/>
          </a:xfrm>
          <a:prstGeom prst="rect">
            <a:avLst/>
          </a:prstGeom>
          <a:noFill/>
        </p:spPr>
        <p:txBody>
          <a:bodyPr wrap="square">
            <a:spAutoFit/>
          </a:bodyPr>
          <a:lstStyle/>
          <a:p>
            <a:pPr marL="800100" marR="0" lvl="1" indent="-342900">
              <a:lnSpc>
                <a:spcPct val="107000"/>
              </a:lnSpc>
              <a:spcBef>
                <a:spcPts val="0"/>
              </a:spcBef>
              <a:spcAft>
                <a:spcPts val="800"/>
              </a:spcAft>
              <a:buFont typeface="Arial" panose="020B0604020202020204" pitchFamily="34" charset="0"/>
              <a:buChar char="•"/>
            </a:pPr>
            <a:r>
              <a:rPr lang="vi-VN" sz="2400" dirty="0">
                <a:effectLst/>
                <a:ea typeface="Calibri" panose="020F0502020204030204" pitchFamily="34" charset="0"/>
                <a:cs typeface="Times New Roman" panose="02020603050405020304" pitchFamily="18" charset="0"/>
              </a:rPr>
              <a:t>Ý tưởng tương tự như đệ quy thông thường, tuy nhiên, ta gọi những bài toán con và giải chúng đúng một lần và lưu lại kết quả.</a:t>
            </a:r>
          </a:p>
          <a:p>
            <a:pPr marL="800100" marR="0" lvl="1" indent="-342900">
              <a:lnSpc>
                <a:spcPct val="107000"/>
              </a:lnSpc>
              <a:spcBef>
                <a:spcPts val="0"/>
              </a:spcBef>
              <a:spcAft>
                <a:spcPts val="800"/>
              </a:spcAft>
              <a:buFont typeface="Arial" panose="020B0604020202020204" pitchFamily="34" charset="0"/>
              <a:buChar char="•"/>
            </a:pPr>
            <a:r>
              <a:rPr lang="vi-VN" sz="2400" dirty="0">
                <a:ea typeface="Calibri" panose="020F0502020204030204" pitchFamily="34" charset="0"/>
                <a:cs typeface="Times New Roman" panose="02020603050405020304" pitchFamily="18" charset="0"/>
              </a:rPr>
              <a:t>Độ phức tạp: O(N)</a:t>
            </a:r>
          </a:p>
        </p:txBody>
      </p:sp>
      <p:pic>
        <p:nvPicPr>
          <p:cNvPr id="10" name="Graphic 9">
            <a:extLst>
              <a:ext uri="{FF2B5EF4-FFF2-40B4-BE49-F238E27FC236}">
                <a16:creationId xmlns:a16="http://schemas.microsoft.com/office/drawing/2014/main" id="{04AD7008-8301-4339-92A1-F269B3EE8F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2780" y="3213751"/>
            <a:ext cx="5656711" cy="1213835"/>
          </a:xfrm>
          <a:prstGeom prst="rect">
            <a:avLst/>
          </a:prstGeom>
        </p:spPr>
      </p:pic>
      <p:pic>
        <p:nvPicPr>
          <p:cNvPr id="14" name="Graphic 13">
            <a:extLst>
              <a:ext uri="{FF2B5EF4-FFF2-40B4-BE49-F238E27FC236}">
                <a16:creationId xmlns:a16="http://schemas.microsoft.com/office/drawing/2014/main" id="{1429CC88-36C1-45DA-8DD0-59E530DC00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8454" y="4478942"/>
            <a:ext cx="5385365" cy="2333658"/>
          </a:xfrm>
          <a:prstGeom prst="rect">
            <a:avLst/>
          </a:prstGeom>
        </p:spPr>
      </p:pic>
      <p:sp>
        <p:nvSpPr>
          <p:cNvPr id="2" name="Chỗ dành sẵn cho Số hiệu Bản chiếu 1">
            <a:extLst>
              <a:ext uri="{FF2B5EF4-FFF2-40B4-BE49-F238E27FC236}">
                <a16:creationId xmlns:a16="http://schemas.microsoft.com/office/drawing/2014/main" id="{6C1A6FEC-3FB9-4454-9A30-C133D8196619}"/>
              </a:ext>
            </a:extLst>
          </p:cNvPr>
          <p:cNvSpPr>
            <a:spLocks noGrp="1"/>
          </p:cNvSpPr>
          <p:nvPr>
            <p:ph type="sldNum" sz="quarter" idx="11"/>
          </p:nvPr>
        </p:nvSpPr>
        <p:spPr/>
        <p:txBody>
          <a:bodyPr/>
          <a:lstStyle/>
          <a:p>
            <a:fld id="{7F6268A4-6132-456F-828A-C4773E289BF2}" type="slidenum">
              <a:rPr lang="en-US" smtClean="0"/>
              <a:pPr/>
              <a:t>17</a:t>
            </a:fld>
            <a:endParaRPr lang="en-US"/>
          </a:p>
        </p:txBody>
      </p:sp>
    </p:spTree>
    <p:extLst>
      <p:ext uri="{BB962C8B-B14F-4D97-AF65-F5344CB8AC3E}">
        <p14:creationId xmlns:p14="http://schemas.microsoft.com/office/powerpoint/2010/main" val="244471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B5177C-AFD1-48CD-BD23-66389E682E1C}"/>
              </a:ext>
            </a:extLst>
          </p:cNvPr>
          <p:cNvPicPr>
            <a:picLocks noChangeAspect="1"/>
          </p:cNvPicPr>
          <p:nvPr/>
        </p:nvPicPr>
        <p:blipFill>
          <a:blip r:embed="rId3"/>
          <a:stretch>
            <a:fillRect/>
          </a:stretch>
        </p:blipFill>
        <p:spPr>
          <a:xfrm>
            <a:off x="3472166" y="2272909"/>
            <a:ext cx="8634356" cy="4420658"/>
          </a:xfrm>
          <a:prstGeom prst="rect">
            <a:avLst/>
          </a:prstGeom>
        </p:spPr>
      </p:pic>
      <p:sp>
        <p:nvSpPr>
          <p:cNvPr id="20" name="Rectangle 19">
            <a:extLst>
              <a:ext uri="{FF2B5EF4-FFF2-40B4-BE49-F238E27FC236}">
                <a16:creationId xmlns:a16="http://schemas.microsoft.com/office/drawing/2014/main" id="{3A90A719-6CC2-4A9A-8A9D-E373AFA5AF6A}"/>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2" name="Title 3">
            <a:extLst>
              <a:ext uri="{FF2B5EF4-FFF2-40B4-BE49-F238E27FC236}">
                <a16:creationId xmlns:a16="http://schemas.microsoft.com/office/drawing/2014/main" id="{DC0E2609-8AA0-4F44-B4B4-15435D417002}"/>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26" name="TextBox 25">
            <a:extLst>
              <a:ext uri="{FF2B5EF4-FFF2-40B4-BE49-F238E27FC236}">
                <a16:creationId xmlns:a16="http://schemas.microsoft.com/office/drawing/2014/main" id="{22A07E52-2872-48DF-9289-FD0ED3C5247B}"/>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Top down:</a:t>
            </a:r>
            <a:endParaRPr lang="en-US" sz="3200" dirty="0">
              <a:effectLst/>
              <a:ea typeface="Calibri" panose="020F0502020204030204" pitchFamily="34" charset="0"/>
              <a:cs typeface="Times New Roman" panose="02020603050405020304" pitchFamily="18" charset="0"/>
            </a:endParaRPr>
          </a:p>
        </p:txBody>
      </p:sp>
      <p:graphicFrame>
        <p:nvGraphicFramePr>
          <p:cNvPr id="2" name="Bảng 2">
            <a:extLst>
              <a:ext uri="{FF2B5EF4-FFF2-40B4-BE49-F238E27FC236}">
                <a16:creationId xmlns:a16="http://schemas.microsoft.com/office/drawing/2014/main" id="{0550FFEF-A5D7-4AC4-8420-569CA6EAA8C5}"/>
              </a:ext>
            </a:extLst>
          </p:cNvPr>
          <p:cNvGraphicFramePr>
            <a:graphicFrameLocks noGrp="1"/>
          </p:cNvGraphicFramePr>
          <p:nvPr>
            <p:extLst>
              <p:ext uri="{D42A27DB-BD31-4B8C-83A1-F6EECF244321}">
                <p14:modId xmlns:p14="http://schemas.microsoft.com/office/powerpoint/2010/main" val="1183954722"/>
              </p:ext>
            </p:extLst>
          </p:nvPr>
        </p:nvGraphicFramePr>
        <p:xfrm>
          <a:off x="390294" y="237222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11734592"/>
                  </a:ext>
                </a:extLst>
              </a:tr>
            </a:tbl>
          </a:graphicData>
        </a:graphic>
      </p:graphicFrame>
      <p:sp>
        <p:nvSpPr>
          <p:cNvPr id="4" name="Hộp Văn bản 3">
            <a:extLst>
              <a:ext uri="{FF2B5EF4-FFF2-40B4-BE49-F238E27FC236}">
                <a16:creationId xmlns:a16="http://schemas.microsoft.com/office/drawing/2014/main" id="{A8AE672D-F7B5-4E0C-AF17-98F3323D4DB6}"/>
              </a:ext>
            </a:extLst>
          </p:cNvPr>
          <p:cNvSpPr txBox="1"/>
          <p:nvPr/>
        </p:nvSpPr>
        <p:spPr>
          <a:xfrm>
            <a:off x="273774" y="1857095"/>
            <a:ext cx="6508513" cy="461665"/>
          </a:xfrm>
          <a:prstGeom prst="rect">
            <a:avLst/>
          </a:prstGeom>
          <a:noFill/>
        </p:spPr>
        <p:txBody>
          <a:bodyPr wrap="none" rtlCol="0">
            <a:spAutoFit/>
          </a:bodyPr>
          <a:lstStyle/>
          <a:p>
            <a:r>
              <a:rPr lang="en-US" sz="2400" dirty="0" err="1"/>
              <a:t>Khởi</a:t>
            </a:r>
            <a:r>
              <a:rPr lang="en-US" sz="2400" dirty="0"/>
              <a:t> </a:t>
            </a:r>
            <a:r>
              <a:rPr lang="en-US" sz="2400" dirty="0" err="1"/>
              <a:t>tạo</a:t>
            </a:r>
            <a:r>
              <a:rPr lang="en-US" sz="2400" dirty="0"/>
              <a:t> </a:t>
            </a:r>
            <a:r>
              <a:rPr lang="en-US" sz="2400" dirty="0" err="1"/>
              <a:t>bảng</a:t>
            </a:r>
            <a:r>
              <a:rPr lang="en-US" sz="2400" dirty="0"/>
              <a:t> </a:t>
            </a:r>
            <a:r>
              <a:rPr lang="en-US" sz="2400" dirty="0" err="1"/>
              <a:t>ghi</a:t>
            </a:r>
            <a:r>
              <a:rPr lang="en-US" sz="2400" dirty="0"/>
              <a:t> </a:t>
            </a:r>
            <a:r>
              <a:rPr lang="en-US" sz="2400" dirty="0" err="1"/>
              <a:t>nhớ</a:t>
            </a:r>
            <a:r>
              <a:rPr lang="en-US" sz="2400" dirty="0"/>
              <a:t> </a:t>
            </a:r>
            <a:r>
              <a:rPr lang="en-US" sz="2400" dirty="0" err="1"/>
              <a:t>với</a:t>
            </a:r>
            <a:r>
              <a:rPr lang="en-US" sz="2400" dirty="0"/>
              <a:t> </a:t>
            </a:r>
            <a:r>
              <a:rPr lang="en-US" sz="2400" dirty="0" err="1"/>
              <a:t>giá</a:t>
            </a:r>
            <a:r>
              <a:rPr lang="en-US" sz="2400" dirty="0"/>
              <a:t> </a:t>
            </a:r>
            <a:r>
              <a:rPr lang="en-US" sz="2400" dirty="0" err="1"/>
              <a:t>trị</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0</a:t>
            </a:r>
          </a:p>
        </p:txBody>
      </p:sp>
      <p:cxnSp>
        <p:nvCxnSpPr>
          <p:cNvPr id="12" name="Đường kết nối: Cong 11">
            <a:extLst>
              <a:ext uri="{FF2B5EF4-FFF2-40B4-BE49-F238E27FC236}">
                <a16:creationId xmlns:a16="http://schemas.microsoft.com/office/drawing/2014/main" id="{58AC1C07-D767-4D8E-A5D5-3426BBD20725}"/>
              </a:ext>
            </a:extLst>
          </p:cNvPr>
          <p:cNvCxnSpPr/>
          <p:nvPr/>
        </p:nvCxnSpPr>
        <p:spPr>
          <a:xfrm rot="10800000" flipV="1">
            <a:off x="7421880" y="2941320"/>
            <a:ext cx="1112520" cy="6248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Đường kết nối: Cong 13">
            <a:extLst>
              <a:ext uri="{FF2B5EF4-FFF2-40B4-BE49-F238E27FC236}">
                <a16:creationId xmlns:a16="http://schemas.microsoft.com/office/drawing/2014/main" id="{A750079C-6B05-47A5-88FA-CB466A4753CB}"/>
              </a:ext>
            </a:extLst>
          </p:cNvPr>
          <p:cNvCxnSpPr>
            <a:cxnSpLocks/>
          </p:cNvCxnSpPr>
          <p:nvPr/>
        </p:nvCxnSpPr>
        <p:spPr>
          <a:xfrm rot="10800000" flipV="1">
            <a:off x="5227320" y="3566160"/>
            <a:ext cx="746760" cy="716280"/>
          </a:xfrm>
          <a:prstGeom prst="curvedConnector3">
            <a:avLst>
              <a:gd name="adj1" fmla="val 1153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ờng kết nối: Cong 18">
            <a:extLst>
              <a:ext uri="{FF2B5EF4-FFF2-40B4-BE49-F238E27FC236}">
                <a16:creationId xmlns:a16="http://schemas.microsoft.com/office/drawing/2014/main" id="{13AE0A27-8EEA-49E4-8069-DAEDB9C17FE3}"/>
              </a:ext>
            </a:extLst>
          </p:cNvPr>
          <p:cNvCxnSpPr>
            <a:cxnSpLocks/>
          </p:cNvCxnSpPr>
          <p:nvPr/>
        </p:nvCxnSpPr>
        <p:spPr>
          <a:xfrm rot="5400000">
            <a:off x="4305300" y="4716780"/>
            <a:ext cx="457200" cy="411480"/>
          </a:xfrm>
          <a:prstGeom prst="curvedConnector3">
            <a:avLst>
              <a:gd name="adj1" fmla="val 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Đường kết nối: Cong 26">
            <a:extLst>
              <a:ext uri="{FF2B5EF4-FFF2-40B4-BE49-F238E27FC236}">
                <a16:creationId xmlns:a16="http://schemas.microsoft.com/office/drawing/2014/main" id="{FF3AB06D-8B23-4D22-9B84-69458B81EF28}"/>
              </a:ext>
            </a:extLst>
          </p:cNvPr>
          <p:cNvCxnSpPr/>
          <p:nvPr/>
        </p:nvCxnSpPr>
        <p:spPr>
          <a:xfrm rot="5400000">
            <a:off x="3421380" y="5570220"/>
            <a:ext cx="716280" cy="243840"/>
          </a:xfrm>
          <a:prstGeom prst="curvedConnector3">
            <a:avLst>
              <a:gd name="adj1" fmla="val 22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Đường kết nối: Cong 29">
            <a:extLst>
              <a:ext uri="{FF2B5EF4-FFF2-40B4-BE49-F238E27FC236}">
                <a16:creationId xmlns:a16="http://schemas.microsoft.com/office/drawing/2014/main" id="{B4B8F5F5-DC41-40D5-AD27-479FEA85BF2A}"/>
              </a:ext>
            </a:extLst>
          </p:cNvPr>
          <p:cNvCxnSpPr>
            <a:cxnSpLocks/>
          </p:cNvCxnSpPr>
          <p:nvPr/>
        </p:nvCxnSpPr>
        <p:spPr>
          <a:xfrm rot="16200000" flipH="1">
            <a:off x="5318760" y="5882640"/>
            <a:ext cx="518160" cy="396240"/>
          </a:xfrm>
          <a:prstGeom prst="curvedConnector3">
            <a:avLst>
              <a:gd name="adj1" fmla="val 1764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hỗ dành sẵn cho Số hiệu Bản chiếu 33">
            <a:extLst>
              <a:ext uri="{FF2B5EF4-FFF2-40B4-BE49-F238E27FC236}">
                <a16:creationId xmlns:a16="http://schemas.microsoft.com/office/drawing/2014/main" id="{2CB8FD2B-7AFF-429C-8681-C35E89F49B78}"/>
              </a:ext>
            </a:extLst>
          </p:cNvPr>
          <p:cNvSpPr>
            <a:spLocks noGrp="1"/>
          </p:cNvSpPr>
          <p:nvPr>
            <p:ph type="sldNum" sz="quarter" idx="11"/>
          </p:nvPr>
        </p:nvSpPr>
        <p:spPr/>
        <p:txBody>
          <a:bodyPr/>
          <a:lstStyle/>
          <a:p>
            <a:fld id="{7F6268A4-6132-456F-828A-C4773E289BF2}" type="slidenum">
              <a:rPr lang="en-US" smtClean="0"/>
              <a:pPr/>
              <a:t>18</a:t>
            </a:fld>
            <a:endParaRPr lang="en-US"/>
          </a:p>
        </p:txBody>
      </p:sp>
    </p:spTree>
    <p:extLst>
      <p:ext uri="{BB962C8B-B14F-4D97-AF65-F5344CB8AC3E}">
        <p14:creationId xmlns:p14="http://schemas.microsoft.com/office/powerpoint/2010/main" val="24043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B5177C-AFD1-48CD-BD23-66389E682E1C}"/>
              </a:ext>
            </a:extLst>
          </p:cNvPr>
          <p:cNvPicPr>
            <a:picLocks noChangeAspect="1"/>
          </p:cNvPicPr>
          <p:nvPr/>
        </p:nvPicPr>
        <p:blipFill>
          <a:blip r:embed="rId3"/>
          <a:stretch>
            <a:fillRect/>
          </a:stretch>
        </p:blipFill>
        <p:spPr>
          <a:xfrm>
            <a:off x="3472166" y="2272909"/>
            <a:ext cx="8634356" cy="4420658"/>
          </a:xfrm>
          <a:prstGeom prst="rect">
            <a:avLst/>
          </a:prstGeom>
        </p:spPr>
      </p:pic>
      <p:sp>
        <p:nvSpPr>
          <p:cNvPr id="20" name="Rectangle 19">
            <a:extLst>
              <a:ext uri="{FF2B5EF4-FFF2-40B4-BE49-F238E27FC236}">
                <a16:creationId xmlns:a16="http://schemas.microsoft.com/office/drawing/2014/main" id="{3A90A719-6CC2-4A9A-8A9D-E373AFA5AF6A}"/>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2" name="Title 3">
            <a:extLst>
              <a:ext uri="{FF2B5EF4-FFF2-40B4-BE49-F238E27FC236}">
                <a16:creationId xmlns:a16="http://schemas.microsoft.com/office/drawing/2014/main" id="{DC0E2609-8AA0-4F44-B4B4-15435D417002}"/>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26" name="TextBox 25">
            <a:extLst>
              <a:ext uri="{FF2B5EF4-FFF2-40B4-BE49-F238E27FC236}">
                <a16:creationId xmlns:a16="http://schemas.microsoft.com/office/drawing/2014/main" id="{22A07E52-2872-48DF-9289-FD0ED3C5247B}"/>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Top down:</a:t>
            </a:r>
            <a:endParaRPr lang="en-US" sz="3200" dirty="0">
              <a:effectLst/>
              <a:ea typeface="Calibri" panose="020F0502020204030204" pitchFamily="34" charset="0"/>
              <a:cs typeface="Times New Roman" panose="02020603050405020304" pitchFamily="18" charset="0"/>
            </a:endParaRPr>
          </a:p>
        </p:txBody>
      </p:sp>
      <p:graphicFrame>
        <p:nvGraphicFramePr>
          <p:cNvPr id="2" name="Bảng 2">
            <a:extLst>
              <a:ext uri="{FF2B5EF4-FFF2-40B4-BE49-F238E27FC236}">
                <a16:creationId xmlns:a16="http://schemas.microsoft.com/office/drawing/2014/main" id="{0550FFEF-A5D7-4AC4-8420-569CA6EAA8C5}"/>
              </a:ext>
            </a:extLst>
          </p:cNvPr>
          <p:cNvGraphicFramePr>
            <a:graphicFrameLocks noGrp="1"/>
          </p:cNvGraphicFramePr>
          <p:nvPr>
            <p:extLst>
              <p:ext uri="{D42A27DB-BD31-4B8C-83A1-F6EECF244321}">
                <p14:modId xmlns:p14="http://schemas.microsoft.com/office/powerpoint/2010/main" val="2963391668"/>
              </p:ext>
            </p:extLst>
          </p:nvPr>
        </p:nvGraphicFramePr>
        <p:xfrm>
          <a:off x="390294" y="237222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11734592"/>
                  </a:ext>
                </a:extLst>
              </a:tr>
            </a:tbl>
          </a:graphicData>
        </a:graphic>
      </p:graphicFrame>
      <p:sp>
        <p:nvSpPr>
          <p:cNvPr id="4" name="Hộp Văn bản 3">
            <a:extLst>
              <a:ext uri="{FF2B5EF4-FFF2-40B4-BE49-F238E27FC236}">
                <a16:creationId xmlns:a16="http://schemas.microsoft.com/office/drawing/2014/main" id="{A8AE672D-F7B5-4E0C-AF17-98F3323D4DB6}"/>
              </a:ext>
            </a:extLst>
          </p:cNvPr>
          <p:cNvSpPr txBox="1"/>
          <p:nvPr/>
        </p:nvSpPr>
        <p:spPr>
          <a:xfrm>
            <a:off x="273774" y="1857095"/>
            <a:ext cx="6601487" cy="461665"/>
          </a:xfrm>
          <a:prstGeom prst="rect">
            <a:avLst/>
          </a:prstGeom>
          <a:noFill/>
        </p:spPr>
        <p:txBody>
          <a:bodyPr wrap="none" rtlCol="0">
            <a:spAutoFit/>
          </a:bodyPr>
          <a:lstStyle/>
          <a:p>
            <a:r>
              <a:rPr lang="en-US" sz="2400" dirty="0" err="1"/>
              <a:t>Từ</a:t>
            </a:r>
            <a:r>
              <a:rPr lang="en-US" sz="2400" dirty="0"/>
              <a:t> Fib(5) </a:t>
            </a:r>
            <a:r>
              <a:rPr lang="en-US" sz="2400" dirty="0" err="1"/>
              <a:t>đệ</a:t>
            </a:r>
            <a:r>
              <a:rPr lang="en-US" sz="2400" dirty="0"/>
              <a:t> </a:t>
            </a:r>
            <a:r>
              <a:rPr lang="en-US" sz="2400" dirty="0" err="1"/>
              <a:t>quy</a:t>
            </a:r>
            <a:r>
              <a:rPr lang="en-US" sz="2400" dirty="0"/>
              <a:t> </a:t>
            </a:r>
            <a:r>
              <a:rPr lang="en-US" sz="2400" dirty="0" err="1"/>
              <a:t>xuống</a:t>
            </a:r>
            <a:r>
              <a:rPr lang="en-US" sz="2400" dirty="0"/>
              <a:t> </a:t>
            </a:r>
            <a:r>
              <a:rPr lang="en-US" sz="2400" dirty="0" err="1"/>
              <a:t>phần</a:t>
            </a:r>
            <a:r>
              <a:rPr lang="en-US" sz="2400" dirty="0"/>
              <a:t> </a:t>
            </a:r>
            <a:r>
              <a:rPr lang="en-US" sz="2400" dirty="0" err="1"/>
              <a:t>tử</a:t>
            </a:r>
            <a:r>
              <a:rPr lang="en-US" sz="2400" dirty="0"/>
              <a:t> n = 1 </a:t>
            </a:r>
            <a:r>
              <a:rPr lang="en-US" sz="2400" dirty="0" err="1"/>
              <a:t>và</a:t>
            </a:r>
            <a:r>
              <a:rPr lang="en-US" sz="2400" dirty="0"/>
              <a:t> n = 0 </a:t>
            </a:r>
          </a:p>
        </p:txBody>
      </p:sp>
      <p:cxnSp>
        <p:nvCxnSpPr>
          <p:cNvPr id="12" name="Đường kết nối: Cong 11">
            <a:extLst>
              <a:ext uri="{FF2B5EF4-FFF2-40B4-BE49-F238E27FC236}">
                <a16:creationId xmlns:a16="http://schemas.microsoft.com/office/drawing/2014/main" id="{58AC1C07-D767-4D8E-A5D5-3426BBD20725}"/>
              </a:ext>
            </a:extLst>
          </p:cNvPr>
          <p:cNvCxnSpPr/>
          <p:nvPr/>
        </p:nvCxnSpPr>
        <p:spPr>
          <a:xfrm rot="10800000" flipV="1">
            <a:off x="7421880" y="2941320"/>
            <a:ext cx="1112520" cy="6248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Đường kết nối: Cong 13">
            <a:extLst>
              <a:ext uri="{FF2B5EF4-FFF2-40B4-BE49-F238E27FC236}">
                <a16:creationId xmlns:a16="http://schemas.microsoft.com/office/drawing/2014/main" id="{A750079C-6B05-47A5-88FA-CB466A4753CB}"/>
              </a:ext>
            </a:extLst>
          </p:cNvPr>
          <p:cNvCxnSpPr>
            <a:cxnSpLocks/>
          </p:cNvCxnSpPr>
          <p:nvPr/>
        </p:nvCxnSpPr>
        <p:spPr>
          <a:xfrm rot="10800000" flipV="1">
            <a:off x="5227320" y="3566160"/>
            <a:ext cx="746760" cy="716280"/>
          </a:xfrm>
          <a:prstGeom prst="curvedConnector3">
            <a:avLst>
              <a:gd name="adj1" fmla="val 1153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ờng kết nối: Cong 18">
            <a:extLst>
              <a:ext uri="{FF2B5EF4-FFF2-40B4-BE49-F238E27FC236}">
                <a16:creationId xmlns:a16="http://schemas.microsoft.com/office/drawing/2014/main" id="{13AE0A27-8EEA-49E4-8069-DAEDB9C17FE3}"/>
              </a:ext>
            </a:extLst>
          </p:cNvPr>
          <p:cNvCxnSpPr>
            <a:cxnSpLocks/>
          </p:cNvCxnSpPr>
          <p:nvPr/>
        </p:nvCxnSpPr>
        <p:spPr>
          <a:xfrm rot="5400000">
            <a:off x="4305300" y="4716780"/>
            <a:ext cx="457200" cy="411480"/>
          </a:xfrm>
          <a:prstGeom prst="curvedConnector3">
            <a:avLst>
              <a:gd name="adj1" fmla="val 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Đường kết nối: Cong 26">
            <a:extLst>
              <a:ext uri="{FF2B5EF4-FFF2-40B4-BE49-F238E27FC236}">
                <a16:creationId xmlns:a16="http://schemas.microsoft.com/office/drawing/2014/main" id="{FF3AB06D-8B23-4D22-9B84-69458B81EF28}"/>
              </a:ext>
            </a:extLst>
          </p:cNvPr>
          <p:cNvCxnSpPr/>
          <p:nvPr/>
        </p:nvCxnSpPr>
        <p:spPr>
          <a:xfrm rot="5400000">
            <a:off x="3421380" y="5570220"/>
            <a:ext cx="716280" cy="243840"/>
          </a:xfrm>
          <a:prstGeom prst="curvedConnector3">
            <a:avLst>
              <a:gd name="adj1" fmla="val 22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Đường kết nối: Cong 29">
            <a:extLst>
              <a:ext uri="{FF2B5EF4-FFF2-40B4-BE49-F238E27FC236}">
                <a16:creationId xmlns:a16="http://schemas.microsoft.com/office/drawing/2014/main" id="{B4B8F5F5-DC41-40D5-AD27-479FEA85BF2A}"/>
              </a:ext>
            </a:extLst>
          </p:cNvPr>
          <p:cNvCxnSpPr>
            <a:cxnSpLocks/>
          </p:cNvCxnSpPr>
          <p:nvPr/>
        </p:nvCxnSpPr>
        <p:spPr>
          <a:xfrm rot="16200000" flipH="1">
            <a:off x="5318760" y="5882640"/>
            <a:ext cx="518160" cy="396240"/>
          </a:xfrm>
          <a:prstGeom prst="curvedConnector3">
            <a:avLst>
              <a:gd name="adj1" fmla="val 17647"/>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Hình chữ nhật: Góc Tròn 4">
            <a:extLst>
              <a:ext uri="{FF2B5EF4-FFF2-40B4-BE49-F238E27FC236}">
                <a16:creationId xmlns:a16="http://schemas.microsoft.com/office/drawing/2014/main" id="{F2779A31-2E77-4CBE-9694-AE02F70EF72E}"/>
              </a:ext>
            </a:extLst>
          </p:cNvPr>
          <p:cNvSpPr/>
          <p:nvPr/>
        </p:nvSpPr>
        <p:spPr>
          <a:xfrm>
            <a:off x="3261360" y="61139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Góc Tròn 14">
            <a:extLst>
              <a:ext uri="{FF2B5EF4-FFF2-40B4-BE49-F238E27FC236}">
                <a16:creationId xmlns:a16="http://schemas.microsoft.com/office/drawing/2014/main" id="{88C00C66-D146-45CB-B144-A5E1D32D074F}"/>
              </a:ext>
            </a:extLst>
          </p:cNvPr>
          <p:cNvSpPr/>
          <p:nvPr/>
        </p:nvSpPr>
        <p:spPr>
          <a:xfrm>
            <a:off x="4556760" y="61139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Đường kết nối: Mũi tên Gấp khúc 9">
            <a:extLst>
              <a:ext uri="{FF2B5EF4-FFF2-40B4-BE49-F238E27FC236}">
                <a16:creationId xmlns:a16="http://schemas.microsoft.com/office/drawing/2014/main" id="{7E310B71-1B5A-43B6-9CD2-A377460AAB63}"/>
              </a:ext>
            </a:extLst>
          </p:cNvPr>
          <p:cNvCxnSpPr>
            <a:cxnSpLocks/>
          </p:cNvCxnSpPr>
          <p:nvPr/>
        </p:nvCxnSpPr>
        <p:spPr>
          <a:xfrm rot="16200000" flipH="1">
            <a:off x="32374" y="3912231"/>
            <a:ext cx="3398520" cy="1456697"/>
          </a:xfrm>
          <a:prstGeom prst="bentConnector3">
            <a:avLst>
              <a:gd name="adj1" fmla="val 993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285C6EA0-EAAC-4422-B329-AEDC2B469196}"/>
              </a:ext>
            </a:extLst>
          </p:cNvPr>
          <p:cNvCxnSpPr/>
          <p:nvPr/>
        </p:nvCxnSpPr>
        <p:spPr>
          <a:xfrm>
            <a:off x="502920" y="2941320"/>
            <a:ext cx="194816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Chỗ dành sẵn cho Số hiệu Bản chiếu 30">
            <a:extLst>
              <a:ext uri="{FF2B5EF4-FFF2-40B4-BE49-F238E27FC236}">
                <a16:creationId xmlns:a16="http://schemas.microsoft.com/office/drawing/2014/main" id="{B70BABD1-A7F4-4873-816B-EB741E980B90}"/>
              </a:ext>
            </a:extLst>
          </p:cNvPr>
          <p:cNvSpPr>
            <a:spLocks noGrp="1"/>
          </p:cNvSpPr>
          <p:nvPr>
            <p:ph type="sldNum" sz="quarter" idx="11"/>
          </p:nvPr>
        </p:nvSpPr>
        <p:spPr/>
        <p:txBody>
          <a:bodyPr/>
          <a:lstStyle/>
          <a:p>
            <a:fld id="{7F6268A4-6132-456F-828A-C4773E289BF2}" type="slidenum">
              <a:rPr lang="en-US" smtClean="0"/>
              <a:pPr/>
              <a:t>19</a:t>
            </a:fld>
            <a:endParaRPr lang="en-US"/>
          </a:p>
        </p:txBody>
      </p:sp>
    </p:spTree>
    <p:extLst>
      <p:ext uri="{BB962C8B-B14F-4D97-AF65-F5344CB8AC3E}">
        <p14:creationId xmlns:p14="http://schemas.microsoft.com/office/powerpoint/2010/main" val="134672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17477083-B6B2-4BD0-8C9A-037FBD699500}"/>
              </a:ext>
            </a:extLst>
          </p:cNvPr>
          <p:cNvGraphicFramePr>
            <a:graphicFrameLocks noGrp="1"/>
          </p:cNvGraphicFramePr>
          <p:nvPr>
            <p:extLst>
              <p:ext uri="{D42A27DB-BD31-4B8C-83A1-F6EECF244321}">
                <p14:modId xmlns:p14="http://schemas.microsoft.com/office/powerpoint/2010/main" val="3252735529"/>
              </p:ext>
            </p:extLst>
          </p:nvPr>
        </p:nvGraphicFramePr>
        <p:xfrm>
          <a:off x="2032000" y="2514600"/>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57365682"/>
                    </a:ext>
                  </a:extLst>
                </a:gridCol>
                <a:gridCol w="4064000">
                  <a:extLst>
                    <a:ext uri="{9D8B030D-6E8A-4147-A177-3AD203B41FA5}">
                      <a16:colId xmlns:a16="http://schemas.microsoft.com/office/drawing/2014/main" val="3120436308"/>
                    </a:ext>
                  </a:extLst>
                </a:gridCol>
              </a:tblGrid>
              <a:tr h="457200">
                <a:tc>
                  <a:txBody>
                    <a:bodyPr/>
                    <a:lstStyle/>
                    <a:p>
                      <a:pPr algn="ctr"/>
                      <a:r>
                        <a:rPr lang="vi-VN" dirty="0"/>
                        <a:t>Họ tên</a:t>
                      </a:r>
                      <a:endParaRPr lang="en-US" dirty="0"/>
                    </a:p>
                  </a:txBody>
                  <a:tcPr/>
                </a:tc>
                <a:tc>
                  <a:txBody>
                    <a:bodyPr/>
                    <a:lstStyle/>
                    <a:p>
                      <a:pPr algn="ctr"/>
                      <a:r>
                        <a:rPr lang="vi-VN" dirty="0"/>
                        <a:t>MSSV</a:t>
                      </a:r>
                      <a:endParaRPr lang="en-US" dirty="0"/>
                    </a:p>
                  </a:txBody>
                  <a:tcPr/>
                </a:tc>
                <a:extLst>
                  <a:ext uri="{0D108BD9-81ED-4DB2-BD59-A6C34878D82A}">
                    <a16:rowId xmlns:a16="http://schemas.microsoft.com/office/drawing/2014/main" val="3841999961"/>
                  </a:ext>
                </a:extLst>
              </a:tr>
              <a:tr h="457200">
                <a:tc>
                  <a:txBody>
                    <a:bodyPr/>
                    <a:lstStyle/>
                    <a:p>
                      <a:r>
                        <a:rPr lang="vi-VN" dirty="0"/>
                        <a:t>Trần Tuấn Vỹ</a:t>
                      </a:r>
                      <a:endParaRPr lang="en-US" dirty="0"/>
                    </a:p>
                  </a:txBody>
                  <a:tcPr/>
                </a:tc>
                <a:tc>
                  <a:txBody>
                    <a:bodyPr/>
                    <a:lstStyle/>
                    <a:p>
                      <a:r>
                        <a:rPr lang="vi-VN" dirty="0"/>
                        <a:t>18520406</a:t>
                      </a:r>
                      <a:endParaRPr lang="en-US" dirty="0"/>
                    </a:p>
                  </a:txBody>
                  <a:tcPr/>
                </a:tc>
                <a:extLst>
                  <a:ext uri="{0D108BD9-81ED-4DB2-BD59-A6C34878D82A}">
                    <a16:rowId xmlns:a16="http://schemas.microsoft.com/office/drawing/2014/main" val="3375981809"/>
                  </a:ext>
                </a:extLst>
              </a:tr>
              <a:tr h="457200">
                <a:tc>
                  <a:txBody>
                    <a:bodyPr/>
                    <a:lstStyle/>
                    <a:p>
                      <a:r>
                        <a:rPr lang="vi-VN" dirty="0"/>
                        <a:t>Trần Minh Tiến</a:t>
                      </a:r>
                      <a:endParaRPr lang="en-US" dirty="0"/>
                    </a:p>
                  </a:txBody>
                  <a:tcPr/>
                </a:tc>
                <a:tc>
                  <a:txBody>
                    <a:bodyPr/>
                    <a:lstStyle/>
                    <a:p>
                      <a:r>
                        <a:rPr lang="vi-VN" dirty="0"/>
                        <a:t>18521492</a:t>
                      </a:r>
                      <a:endParaRPr lang="en-US" dirty="0"/>
                    </a:p>
                  </a:txBody>
                  <a:tcPr/>
                </a:tc>
                <a:extLst>
                  <a:ext uri="{0D108BD9-81ED-4DB2-BD59-A6C34878D82A}">
                    <a16:rowId xmlns:a16="http://schemas.microsoft.com/office/drawing/2014/main" val="427787063"/>
                  </a:ext>
                </a:extLst>
              </a:tr>
              <a:tr h="457200">
                <a:tc>
                  <a:txBody>
                    <a:bodyPr/>
                    <a:lstStyle/>
                    <a:p>
                      <a:r>
                        <a:rPr lang="vi-VN" dirty="0"/>
                        <a:t>Đinh Duyên Bảo Duy</a:t>
                      </a:r>
                      <a:endParaRPr lang="en-US" dirty="0"/>
                    </a:p>
                  </a:txBody>
                  <a:tcPr/>
                </a:tc>
                <a:tc>
                  <a:txBody>
                    <a:bodyPr/>
                    <a:lstStyle/>
                    <a:p>
                      <a:r>
                        <a:rPr lang="vi-VN" dirty="0"/>
                        <a:t>18520658</a:t>
                      </a:r>
                      <a:endParaRPr lang="en-US" dirty="0"/>
                    </a:p>
                  </a:txBody>
                  <a:tcPr/>
                </a:tc>
                <a:extLst>
                  <a:ext uri="{0D108BD9-81ED-4DB2-BD59-A6C34878D82A}">
                    <a16:rowId xmlns:a16="http://schemas.microsoft.com/office/drawing/2014/main" val="868005138"/>
                  </a:ext>
                </a:extLst>
              </a:tr>
            </a:tbl>
          </a:graphicData>
        </a:graphic>
      </p:graphicFrame>
      <p:sp>
        <p:nvSpPr>
          <p:cNvPr id="6" name="TextBox 5">
            <a:extLst>
              <a:ext uri="{FF2B5EF4-FFF2-40B4-BE49-F238E27FC236}">
                <a16:creationId xmlns:a16="http://schemas.microsoft.com/office/drawing/2014/main" id="{67C42527-71AD-4EB4-90C4-8F892063CC79}"/>
              </a:ext>
            </a:extLst>
          </p:cNvPr>
          <p:cNvSpPr txBox="1"/>
          <p:nvPr/>
        </p:nvSpPr>
        <p:spPr>
          <a:xfrm>
            <a:off x="0" y="0"/>
            <a:ext cx="12192000" cy="923330"/>
          </a:xfrm>
          <a:prstGeom prst="rect">
            <a:avLst/>
          </a:prstGeom>
          <a:noFill/>
        </p:spPr>
        <p:txBody>
          <a:bodyPr wrap="square" rtlCol="0" anchor="ctr">
            <a:spAutoFit/>
          </a:bodyPr>
          <a:lstStyle/>
          <a:p>
            <a:pPr algn="ctr"/>
            <a:r>
              <a:rPr lang="vi-VN" altLang="ko-KR" sz="5400" dirty="0">
                <a:solidFill>
                  <a:schemeClr val="bg1"/>
                </a:solidFill>
                <a:cs typeface="Arial" pitchFamily="34" charset="0"/>
              </a:rPr>
              <a:t>Thông tin </a:t>
            </a:r>
            <a:r>
              <a:rPr lang="vi-VN" altLang="ko-KR" sz="5400" dirty="0" err="1">
                <a:solidFill>
                  <a:schemeClr val="bg1"/>
                </a:solidFill>
                <a:cs typeface="Arial" pitchFamily="34" charset="0"/>
              </a:rPr>
              <a:t>nhóm</a:t>
            </a:r>
            <a:r>
              <a:rPr lang="en-US" altLang="ko-KR" sz="5400" dirty="0">
                <a:solidFill>
                  <a:schemeClr val="bg1"/>
                </a:solidFill>
                <a:cs typeface="Arial" pitchFamily="34" charset="0"/>
              </a:rPr>
              <a:t> 1</a:t>
            </a:r>
            <a:endParaRPr lang="ko-KR" altLang="en-US" sz="5400" dirty="0">
              <a:solidFill>
                <a:schemeClr val="bg1"/>
              </a:solidFill>
              <a:cs typeface="Arial" pitchFamily="34" charset="0"/>
            </a:endParaRPr>
          </a:p>
        </p:txBody>
      </p:sp>
      <p:sp>
        <p:nvSpPr>
          <p:cNvPr id="2" name="Chỗ dành sẵn cho Số hiệu Bản chiếu 1">
            <a:extLst>
              <a:ext uri="{FF2B5EF4-FFF2-40B4-BE49-F238E27FC236}">
                <a16:creationId xmlns:a16="http://schemas.microsoft.com/office/drawing/2014/main" id="{3D3D1EAD-7B30-41FA-AB94-E875C30FB84B}"/>
              </a:ext>
            </a:extLst>
          </p:cNvPr>
          <p:cNvSpPr>
            <a:spLocks noGrp="1"/>
          </p:cNvSpPr>
          <p:nvPr>
            <p:ph type="sldNum" sz="quarter" idx="10"/>
          </p:nvPr>
        </p:nvSpPr>
        <p:spPr/>
        <p:txBody>
          <a:bodyPr/>
          <a:lstStyle/>
          <a:p>
            <a:fld id="{7F6268A4-6132-456F-828A-C4773E289BF2}" type="slidenum">
              <a:rPr lang="en-US" smtClean="0">
                <a:solidFill>
                  <a:schemeClr val="bg1"/>
                </a:solidFill>
              </a:rPr>
              <a:pPr/>
              <a:t>2</a:t>
            </a:fld>
            <a:endParaRPr lang="en-US">
              <a:solidFill>
                <a:schemeClr val="bg1"/>
              </a:solidFill>
            </a:endParaRPr>
          </a:p>
        </p:txBody>
      </p:sp>
    </p:spTree>
    <p:extLst>
      <p:ext uri="{BB962C8B-B14F-4D97-AF65-F5344CB8AC3E}">
        <p14:creationId xmlns:p14="http://schemas.microsoft.com/office/powerpoint/2010/main" val="24981610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B5177C-AFD1-48CD-BD23-66389E682E1C}"/>
              </a:ext>
            </a:extLst>
          </p:cNvPr>
          <p:cNvPicPr>
            <a:picLocks noChangeAspect="1"/>
          </p:cNvPicPr>
          <p:nvPr/>
        </p:nvPicPr>
        <p:blipFill>
          <a:blip r:embed="rId3"/>
          <a:stretch>
            <a:fillRect/>
          </a:stretch>
        </p:blipFill>
        <p:spPr>
          <a:xfrm>
            <a:off x="3472166" y="2272909"/>
            <a:ext cx="8634356" cy="4420658"/>
          </a:xfrm>
          <a:prstGeom prst="rect">
            <a:avLst/>
          </a:prstGeom>
        </p:spPr>
      </p:pic>
      <p:sp>
        <p:nvSpPr>
          <p:cNvPr id="20" name="Rectangle 19">
            <a:extLst>
              <a:ext uri="{FF2B5EF4-FFF2-40B4-BE49-F238E27FC236}">
                <a16:creationId xmlns:a16="http://schemas.microsoft.com/office/drawing/2014/main" id="{3A90A719-6CC2-4A9A-8A9D-E373AFA5AF6A}"/>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2" name="Title 3">
            <a:extLst>
              <a:ext uri="{FF2B5EF4-FFF2-40B4-BE49-F238E27FC236}">
                <a16:creationId xmlns:a16="http://schemas.microsoft.com/office/drawing/2014/main" id="{DC0E2609-8AA0-4F44-B4B4-15435D417002}"/>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26" name="TextBox 25">
            <a:extLst>
              <a:ext uri="{FF2B5EF4-FFF2-40B4-BE49-F238E27FC236}">
                <a16:creationId xmlns:a16="http://schemas.microsoft.com/office/drawing/2014/main" id="{22A07E52-2872-48DF-9289-FD0ED3C5247B}"/>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Top down:</a:t>
            </a:r>
            <a:endParaRPr lang="en-US" sz="3200" dirty="0">
              <a:effectLst/>
              <a:ea typeface="Calibri" panose="020F0502020204030204" pitchFamily="34" charset="0"/>
              <a:cs typeface="Times New Roman" panose="02020603050405020304" pitchFamily="18" charset="0"/>
            </a:endParaRPr>
          </a:p>
        </p:txBody>
      </p:sp>
      <p:graphicFrame>
        <p:nvGraphicFramePr>
          <p:cNvPr id="2" name="Bảng 2">
            <a:extLst>
              <a:ext uri="{FF2B5EF4-FFF2-40B4-BE49-F238E27FC236}">
                <a16:creationId xmlns:a16="http://schemas.microsoft.com/office/drawing/2014/main" id="{0550FFEF-A5D7-4AC4-8420-569CA6EAA8C5}"/>
              </a:ext>
            </a:extLst>
          </p:cNvPr>
          <p:cNvGraphicFramePr>
            <a:graphicFrameLocks noGrp="1"/>
          </p:cNvGraphicFramePr>
          <p:nvPr>
            <p:extLst>
              <p:ext uri="{D42A27DB-BD31-4B8C-83A1-F6EECF244321}">
                <p14:modId xmlns:p14="http://schemas.microsoft.com/office/powerpoint/2010/main" val="3134288469"/>
              </p:ext>
            </p:extLst>
          </p:nvPr>
        </p:nvGraphicFramePr>
        <p:xfrm>
          <a:off x="390294" y="237222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11734592"/>
                  </a:ext>
                </a:extLst>
              </a:tr>
            </a:tbl>
          </a:graphicData>
        </a:graphic>
      </p:graphicFrame>
      <p:sp>
        <p:nvSpPr>
          <p:cNvPr id="4" name="Hộp Văn bản 3">
            <a:extLst>
              <a:ext uri="{FF2B5EF4-FFF2-40B4-BE49-F238E27FC236}">
                <a16:creationId xmlns:a16="http://schemas.microsoft.com/office/drawing/2014/main" id="{A8AE672D-F7B5-4E0C-AF17-98F3323D4DB6}"/>
              </a:ext>
            </a:extLst>
          </p:cNvPr>
          <p:cNvSpPr txBox="1"/>
          <p:nvPr/>
        </p:nvSpPr>
        <p:spPr>
          <a:xfrm>
            <a:off x="273774" y="1857095"/>
            <a:ext cx="6122189" cy="461665"/>
          </a:xfrm>
          <a:prstGeom prst="rect">
            <a:avLst/>
          </a:prstGeom>
          <a:noFill/>
        </p:spPr>
        <p:txBody>
          <a:bodyPr wrap="none" rtlCol="0">
            <a:spAutoFit/>
          </a:bodyPr>
          <a:lstStyle/>
          <a:p>
            <a:r>
              <a:rPr lang="en-US" sz="2400" dirty="0" err="1"/>
              <a:t>Dùng</a:t>
            </a:r>
            <a:r>
              <a:rPr lang="en-US" sz="2400" dirty="0"/>
              <a:t> </a:t>
            </a:r>
            <a:r>
              <a:rPr lang="en-US" sz="2400" dirty="0" err="1"/>
              <a:t>kết</a:t>
            </a:r>
            <a:r>
              <a:rPr lang="en-US" sz="2400" dirty="0"/>
              <a:t> </a:t>
            </a:r>
            <a:r>
              <a:rPr lang="en-US" sz="2400" dirty="0" err="1"/>
              <a:t>quả</a:t>
            </a:r>
            <a:r>
              <a:rPr lang="en-US" sz="2400" dirty="0"/>
              <a:t> Fib(0) </a:t>
            </a:r>
            <a:r>
              <a:rPr lang="en-US" sz="2400" dirty="0" err="1"/>
              <a:t>và</a:t>
            </a:r>
            <a:r>
              <a:rPr lang="en-US" sz="2400" dirty="0"/>
              <a:t> Fib(1) </a:t>
            </a:r>
            <a:r>
              <a:rPr lang="en-US" sz="2400" dirty="0" err="1"/>
              <a:t>để</a:t>
            </a:r>
            <a:r>
              <a:rPr lang="en-US" sz="2400" dirty="0"/>
              <a:t> </a:t>
            </a:r>
            <a:r>
              <a:rPr lang="en-US" sz="2400" dirty="0" err="1"/>
              <a:t>tính</a:t>
            </a:r>
            <a:r>
              <a:rPr lang="en-US" sz="2400" dirty="0"/>
              <a:t> Fib(2)</a:t>
            </a:r>
          </a:p>
        </p:txBody>
      </p:sp>
      <p:cxnSp>
        <p:nvCxnSpPr>
          <p:cNvPr id="12" name="Đường kết nối: Cong 11">
            <a:extLst>
              <a:ext uri="{FF2B5EF4-FFF2-40B4-BE49-F238E27FC236}">
                <a16:creationId xmlns:a16="http://schemas.microsoft.com/office/drawing/2014/main" id="{58AC1C07-D767-4D8E-A5D5-3426BBD20725}"/>
              </a:ext>
            </a:extLst>
          </p:cNvPr>
          <p:cNvCxnSpPr/>
          <p:nvPr/>
        </p:nvCxnSpPr>
        <p:spPr>
          <a:xfrm rot="10800000" flipV="1">
            <a:off x="7421880" y="2941320"/>
            <a:ext cx="1112520" cy="6248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Đường kết nối: Cong 13">
            <a:extLst>
              <a:ext uri="{FF2B5EF4-FFF2-40B4-BE49-F238E27FC236}">
                <a16:creationId xmlns:a16="http://schemas.microsoft.com/office/drawing/2014/main" id="{A750079C-6B05-47A5-88FA-CB466A4753CB}"/>
              </a:ext>
            </a:extLst>
          </p:cNvPr>
          <p:cNvCxnSpPr>
            <a:cxnSpLocks/>
          </p:cNvCxnSpPr>
          <p:nvPr/>
        </p:nvCxnSpPr>
        <p:spPr>
          <a:xfrm rot="10800000" flipV="1">
            <a:off x="5227320" y="3566160"/>
            <a:ext cx="746760" cy="716280"/>
          </a:xfrm>
          <a:prstGeom prst="curvedConnector3">
            <a:avLst>
              <a:gd name="adj1" fmla="val 1153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ờng kết nối: Cong 18">
            <a:extLst>
              <a:ext uri="{FF2B5EF4-FFF2-40B4-BE49-F238E27FC236}">
                <a16:creationId xmlns:a16="http://schemas.microsoft.com/office/drawing/2014/main" id="{13AE0A27-8EEA-49E4-8069-DAEDB9C17FE3}"/>
              </a:ext>
            </a:extLst>
          </p:cNvPr>
          <p:cNvCxnSpPr>
            <a:cxnSpLocks/>
          </p:cNvCxnSpPr>
          <p:nvPr/>
        </p:nvCxnSpPr>
        <p:spPr>
          <a:xfrm rot="5400000">
            <a:off x="4305300" y="4716780"/>
            <a:ext cx="457200" cy="411480"/>
          </a:xfrm>
          <a:prstGeom prst="curvedConnector3">
            <a:avLst>
              <a:gd name="adj1" fmla="val 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Đường kết nối: Cong 26">
            <a:extLst>
              <a:ext uri="{FF2B5EF4-FFF2-40B4-BE49-F238E27FC236}">
                <a16:creationId xmlns:a16="http://schemas.microsoft.com/office/drawing/2014/main" id="{FF3AB06D-8B23-4D22-9B84-69458B81EF28}"/>
              </a:ext>
            </a:extLst>
          </p:cNvPr>
          <p:cNvCxnSpPr/>
          <p:nvPr/>
        </p:nvCxnSpPr>
        <p:spPr>
          <a:xfrm rot="5400000">
            <a:off x="3421380" y="5570220"/>
            <a:ext cx="716280" cy="243840"/>
          </a:xfrm>
          <a:prstGeom prst="curvedConnector3">
            <a:avLst>
              <a:gd name="adj1" fmla="val 22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Đường kết nối: Cong 29">
            <a:extLst>
              <a:ext uri="{FF2B5EF4-FFF2-40B4-BE49-F238E27FC236}">
                <a16:creationId xmlns:a16="http://schemas.microsoft.com/office/drawing/2014/main" id="{B4B8F5F5-DC41-40D5-AD27-479FEA85BF2A}"/>
              </a:ext>
            </a:extLst>
          </p:cNvPr>
          <p:cNvCxnSpPr>
            <a:cxnSpLocks/>
          </p:cNvCxnSpPr>
          <p:nvPr/>
        </p:nvCxnSpPr>
        <p:spPr>
          <a:xfrm rot="16200000" flipH="1">
            <a:off x="5318760" y="5882640"/>
            <a:ext cx="518160" cy="396240"/>
          </a:xfrm>
          <a:prstGeom prst="curvedConnector3">
            <a:avLst>
              <a:gd name="adj1" fmla="val 17647"/>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Hình chữ nhật: Góc Tròn 4">
            <a:extLst>
              <a:ext uri="{FF2B5EF4-FFF2-40B4-BE49-F238E27FC236}">
                <a16:creationId xmlns:a16="http://schemas.microsoft.com/office/drawing/2014/main" id="{F2779A31-2E77-4CBE-9694-AE02F70EF72E}"/>
              </a:ext>
            </a:extLst>
          </p:cNvPr>
          <p:cNvSpPr/>
          <p:nvPr/>
        </p:nvSpPr>
        <p:spPr>
          <a:xfrm>
            <a:off x="3261360" y="61139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Góc Tròn 14">
            <a:extLst>
              <a:ext uri="{FF2B5EF4-FFF2-40B4-BE49-F238E27FC236}">
                <a16:creationId xmlns:a16="http://schemas.microsoft.com/office/drawing/2014/main" id="{88C00C66-D146-45CB-B144-A5E1D32D074F}"/>
              </a:ext>
            </a:extLst>
          </p:cNvPr>
          <p:cNvSpPr/>
          <p:nvPr/>
        </p:nvSpPr>
        <p:spPr>
          <a:xfrm>
            <a:off x="4556760" y="61139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Góc Tròn 15">
            <a:extLst>
              <a:ext uri="{FF2B5EF4-FFF2-40B4-BE49-F238E27FC236}">
                <a16:creationId xmlns:a16="http://schemas.microsoft.com/office/drawing/2014/main" id="{A73F33FD-0FDC-43AD-9894-0F711FCEE44B}"/>
              </a:ext>
            </a:extLst>
          </p:cNvPr>
          <p:cNvSpPr/>
          <p:nvPr/>
        </p:nvSpPr>
        <p:spPr>
          <a:xfrm>
            <a:off x="4023360" y="51995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Đường kết nối Mũi tên Thẳng 5">
            <a:extLst>
              <a:ext uri="{FF2B5EF4-FFF2-40B4-BE49-F238E27FC236}">
                <a16:creationId xmlns:a16="http://schemas.microsoft.com/office/drawing/2014/main" id="{6882CE2D-790C-4838-A6DC-BB09D677DFB7}"/>
              </a:ext>
            </a:extLst>
          </p:cNvPr>
          <p:cNvCxnSpPr>
            <a:cxnSpLocks/>
          </p:cNvCxnSpPr>
          <p:nvPr/>
        </p:nvCxnSpPr>
        <p:spPr>
          <a:xfrm>
            <a:off x="3048000" y="2941320"/>
            <a:ext cx="975360" cy="201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hỗ dành sẵn cho Số hiệu Bản chiếu 7">
            <a:extLst>
              <a:ext uri="{FF2B5EF4-FFF2-40B4-BE49-F238E27FC236}">
                <a16:creationId xmlns:a16="http://schemas.microsoft.com/office/drawing/2014/main" id="{B1396CCF-47E3-4A58-8232-2A04DE9ECA7B}"/>
              </a:ext>
            </a:extLst>
          </p:cNvPr>
          <p:cNvSpPr>
            <a:spLocks noGrp="1"/>
          </p:cNvSpPr>
          <p:nvPr>
            <p:ph type="sldNum" sz="quarter" idx="11"/>
          </p:nvPr>
        </p:nvSpPr>
        <p:spPr/>
        <p:txBody>
          <a:bodyPr/>
          <a:lstStyle/>
          <a:p>
            <a:fld id="{7F6268A4-6132-456F-828A-C4773E289BF2}" type="slidenum">
              <a:rPr lang="en-US" smtClean="0"/>
              <a:pPr/>
              <a:t>20</a:t>
            </a:fld>
            <a:endParaRPr lang="en-US"/>
          </a:p>
        </p:txBody>
      </p:sp>
    </p:spTree>
    <p:extLst>
      <p:ext uri="{BB962C8B-B14F-4D97-AF65-F5344CB8AC3E}">
        <p14:creationId xmlns:p14="http://schemas.microsoft.com/office/powerpoint/2010/main" val="426105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B5177C-AFD1-48CD-BD23-66389E682E1C}"/>
              </a:ext>
            </a:extLst>
          </p:cNvPr>
          <p:cNvPicPr>
            <a:picLocks noChangeAspect="1"/>
          </p:cNvPicPr>
          <p:nvPr/>
        </p:nvPicPr>
        <p:blipFill>
          <a:blip r:embed="rId3"/>
          <a:stretch>
            <a:fillRect/>
          </a:stretch>
        </p:blipFill>
        <p:spPr>
          <a:xfrm>
            <a:off x="3472166" y="2272909"/>
            <a:ext cx="8634356" cy="4420658"/>
          </a:xfrm>
          <a:prstGeom prst="rect">
            <a:avLst/>
          </a:prstGeom>
        </p:spPr>
      </p:pic>
      <p:sp>
        <p:nvSpPr>
          <p:cNvPr id="20" name="Rectangle 19">
            <a:extLst>
              <a:ext uri="{FF2B5EF4-FFF2-40B4-BE49-F238E27FC236}">
                <a16:creationId xmlns:a16="http://schemas.microsoft.com/office/drawing/2014/main" id="{3A90A719-6CC2-4A9A-8A9D-E373AFA5AF6A}"/>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2" name="Title 3">
            <a:extLst>
              <a:ext uri="{FF2B5EF4-FFF2-40B4-BE49-F238E27FC236}">
                <a16:creationId xmlns:a16="http://schemas.microsoft.com/office/drawing/2014/main" id="{DC0E2609-8AA0-4F44-B4B4-15435D417002}"/>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26" name="TextBox 25">
            <a:extLst>
              <a:ext uri="{FF2B5EF4-FFF2-40B4-BE49-F238E27FC236}">
                <a16:creationId xmlns:a16="http://schemas.microsoft.com/office/drawing/2014/main" id="{22A07E52-2872-48DF-9289-FD0ED3C5247B}"/>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Top down:</a:t>
            </a:r>
            <a:endParaRPr lang="en-US" sz="3200" dirty="0">
              <a:effectLst/>
              <a:ea typeface="Calibri" panose="020F0502020204030204" pitchFamily="34" charset="0"/>
              <a:cs typeface="Times New Roman" panose="02020603050405020304" pitchFamily="18" charset="0"/>
            </a:endParaRPr>
          </a:p>
        </p:txBody>
      </p:sp>
      <p:sp>
        <p:nvSpPr>
          <p:cNvPr id="4" name="Hộp Văn bản 3">
            <a:extLst>
              <a:ext uri="{FF2B5EF4-FFF2-40B4-BE49-F238E27FC236}">
                <a16:creationId xmlns:a16="http://schemas.microsoft.com/office/drawing/2014/main" id="{A8AE672D-F7B5-4E0C-AF17-98F3323D4DB6}"/>
              </a:ext>
            </a:extLst>
          </p:cNvPr>
          <p:cNvSpPr txBox="1"/>
          <p:nvPr/>
        </p:nvSpPr>
        <p:spPr>
          <a:xfrm>
            <a:off x="273774" y="1857095"/>
            <a:ext cx="6700873" cy="461665"/>
          </a:xfrm>
          <a:prstGeom prst="rect">
            <a:avLst/>
          </a:prstGeom>
          <a:noFill/>
        </p:spPr>
        <p:txBody>
          <a:bodyPr wrap="none" rtlCol="0">
            <a:spAutoFit/>
          </a:bodyPr>
          <a:lstStyle/>
          <a:p>
            <a:r>
              <a:rPr lang="en-US" sz="2400" dirty="0" err="1"/>
              <a:t>Dùng</a:t>
            </a:r>
            <a:r>
              <a:rPr lang="en-US" sz="2400" dirty="0"/>
              <a:t> </a:t>
            </a:r>
            <a:r>
              <a:rPr lang="en-US" sz="2400" dirty="0" err="1"/>
              <a:t>kết</a:t>
            </a:r>
            <a:r>
              <a:rPr lang="en-US" sz="2400" dirty="0"/>
              <a:t> </a:t>
            </a:r>
            <a:r>
              <a:rPr lang="en-US" sz="2400" dirty="0" err="1"/>
              <a:t>quả</a:t>
            </a:r>
            <a:r>
              <a:rPr lang="en-US" sz="2400" dirty="0"/>
              <a:t> tr</a:t>
            </a:r>
            <a:r>
              <a:rPr lang="vi-VN" sz="2400" dirty="0"/>
              <a:t>ư</a:t>
            </a:r>
            <a:r>
              <a:rPr lang="en-US" sz="2400" dirty="0" err="1"/>
              <a:t>ớc</a:t>
            </a:r>
            <a:r>
              <a:rPr lang="en-US" sz="2400" dirty="0"/>
              <a:t> </a:t>
            </a:r>
            <a:r>
              <a:rPr lang="en-US" sz="2400" dirty="0" err="1"/>
              <a:t>để</a:t>
            </a:r>
            <a:r>
              <a:rPr lang="en-US" sz="2400" dirty="0"/>
              <a:t> </a:t>
            </a:r>
            <a:r>
              <a:rPr lang="en-US" sz="2400" dirty="0" err="1"/>
              <a:t>tính</a:t>
            </a:r>
            <a:r>
              <a:rPr lang="en-US" sz="2400" dirty="0"/>
              <a:t> </a:t>
            </a:r>
            <a:r>
              <a:rPr lang="en-US" sz="2400" dirty="0" err="1"/>
              <a:t>cho</a:t>
            </a:r>
            <a:r>
              <a:rPr lang="en-US" sz="2400" dirty="0"/>
              <a:t> </a:t>
            </a:r>
            <a:r>
              <a:rPr lang="en-US" sz="2400" dirty="0" err="1"/>
              <a:t>các</a:t>
            </a:r>
            <a:r>
              <a:rPr lang="en-US" sz="2400" dirty="0"/>
              <a:t> </a:t>
            </a:r>
            <a:r>
              <a:rPr lang="en-US" sz="2400" dirty="0" err="1"/>
              <a:t>kết</a:t>
            </a:r>
            <a:r>
              <a:rPr lang="en-US" sz="2400" dirty="0"/>
              <a:t> </a:t>
            </a:r>
            <a:r>
              <a:rPr lang="en-US" sz="2400" dirty="0" err="1"/>
              <a:t>quả</a:t>
            </a:r>
            <a:r>
              <a:rPr lang="en-US" sz="2400" dirty="0"/>
              <a:t> </a:t>
            </a:r>
            <a:r>
              <a:rPr lang="en-US" sz="2400" dirty="0" err="1"/>
              <a:t>sau</a:t>
            </a:r>
            <a:endParaRPr lang="en-US" sz="2400" dirty="0"/>
          </a:p>
        </p:txBody>
      </p:sp>
      <p:cxnSp>
        <p:nvCxnSpPr>
          <p:cNvPr id="12" name="Đường kết nối: Cong 11">
            <a:extLst>
              <a:ext uri="{FF2B5EF4-FFF2-40B4-BE49-F238E27FC236}">
                <a16:creationId xmlns:a16="http://schemas.microsoft.com/office/drawing/2014/main" id="{58AC1C07-D767-4D8E-A5D5-3426BBD20725}"/>
              </a:ext>
            </a:extLst>
          </p:cNvPr>
          <p:cNvCxnSpPr/>
          <p:nvPr/>
        </p:nvCxnSpPr>
        <p:spPr>
          <a:xfrm rot="10800000" flipV="1">
            <a:off x="7421880" y="2941320"/>
            <a:ext cx="1112520" cy="6248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Đường kết nối: Cong 13">
            <a:extLst>
              <a:ext uri="{FF2B5EF4-FFF2-40B4-BE49-F238E27FC236}">
                <a16:creationId xmlns:a16="http://schemas.microsoft.com/office/drawing/2014/main" id="{A750079C-6B05-47A5-88FA-CB466A4753CB}"/>
              </a:ext>
            </a:extLst>
          </p:cNvPr>
          <p:cNvCxnSpPr>
            <a:cxnSpLocks/>
          </p:cNvCxnSpPr>
          <p:nvPr/>
        </p:nvCxnSpPr>
        <p:spPr>
          <a:xfrm rot="10800000" flipV="1">
            <a:off x="5227320" y="3566160"/>
            <a:ext cx="746760" cy="716280"/>
          </a:xfrm>
          <a:prstGeom prst="curvedConnector3">
            <a:avLst>
              <a:gd name="adj1" fmla="val 1153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ờng kết nối: Cong 18">
            <a:extLst>
              <a:ext uri="{FF2B5EF4-FFF2-40B4-BE49-F238E27FC236}">
                <a16:creationId xmlns:a16="http://schemas.microsoft.com/office/drawing/2014/main" id="{13AE0A27-8EEA-49E4-8069-DAEDB9C17FE3}"/>
              </a:ext>
            </a:extLst>
          </p:cNvPr>
          <p:cNvCxnSpPr>
            <a:cxnSpLocks/>
          </p:cNvCxnSpPr>
          <p:nvPr/>
        </p:nvCxnSpPr>
        <p:spPr>
          <a:xfrm rot="5400000">
            <a:off x="4305300" y="4716780"/>
            <a:ext cx="457200" cy="411480"/>
          </a:xfrm>
          <a:prstGeom prst="curvedConnector3">
            <a:avLst>
              <a:gd name="adj1" fmla="val 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Đường kết nối: Cong 26">
            <a:extLst>
              <a:ext uri="{FF2B5EF4-FFF2-40B4-BE49-F238E27FC236}">
                <a16:creationId xmlns:a16="http://schemas.microsoft.com/office/drawing/2014/main" id="{FF3AB06D-8B23-4D22-9B84-69458B81EF28}"/>
              </a:ext>
            </a:extLst>
          </p:cNvPr>
          <p:cNvCxnSpPr/>
          <p:nvPr/>
        </p:nvCxnSpPr>
        <p:spPr>
          <a:xfrm rot="5400000">
            <a:off x="3421380" y="5570220"/>
            <a:ext cx="716280" cy="243840"/>
          </a:xfrm>
          <a:prstGeom prst="curvedConnector3">
            <a:avLst>
              <a:gd name="adj1" fmla="val 22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Đường kết nối: Cong 29">
            <a:extLst>
              <a:ext uri="{FF2B5EF4-FFF2-40B4-BE49-F238E27FC236}">
                <a16:creationId xmlns:a16="http://schemas.microsoft.com/office/drawing/2014/main" id="{B4B8F5F5-DC41-40D5-AD27-479FEA85BF2A}"/>
              </a:ext>
            </a:extLst>
          </p:cNvPr>
          <p:cNvCxnSpPr>
            <a:cxnSpLocks/>
          </p:cNvCxnSpPr>
          <p:nvPr/>
        </p:nvCxnSpPr>
        <p:spPr>
          <a:xfrm rot="16200000" flipH="1">
            <a:off x="5318760" y="5882640"/>
            <a:ext cx="518160" cy="396240"/>
          </a:xfrm>
          <a:prstGeom prst="curvedConnector3">
            <a:avLst>
              <a:gd name="adj1" fmla="val 17647"/>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Hình chữ nhật: Góc Tròn 4">
            <a:extLst>
              <a:ext uri="{FF2B5EF4-FFF2-40B4-BE49-F238E27FC236}">
                <a16:creationId xmlns:a16="http://schemas.microsoft.com/office/drawing/2014/main" id="{F2779A31-2E77-4CBE-9694-AE02F70EF72E}"/>
              </a:ext>
            </a:extLst>
          </p:cNvPr>
          <p:cNvSpPr/>
          <p:nvPr/>
        </p:nvSpPr>
        <p:spPr>
          <a:xfrm>
            <a:off x="3261360" y="61139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Góc Tròn 14">
            <a:extLst>
              <a:ext uri="{FF2B5EF4-FFF2-40B4-BE49-F238E27FC236}">
                <a16:creationId xmlns:a16="http://schemas.microsoft.com/office/drawing/2014/main" id="{88C00C66-D146-45CB-B144-A5E1D32D074F}"/>
              </a:ext>
            </a:extLst>
          </p:cNvPr>
          <p:cNvSpPr/>
          <p:nvPr/>
        </p:nvSpPr>
        <p:spPr>
          <a:xfrm>
            <a:off x="4556760" y="61139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Góc Tròn 15">
            <a:extLst>
              <a:ext uri="{FF2B5EF4-FFF2-40B4-BE49-F238E27FC236}">
                <a16:creationId xmlns:a16="http://schemas.microsoft.com/office/drawing/2014/main" id="{A73F33FD-0FDC-43AD-9894-0F711FCEE44B}"/>
              </a:ext>
            </a:extLst>
          </p:cNvPr>
          <p:cNvSpPr/>
          <p:nvPr/>
        </p:nvSpPr>
        <p:spPr>
          <a:xfrm>
            <a:off x="4023360" y="51995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Góc Tròn 16">
            <a:extLst>
              <a:ext uri="{FF2B5EF4-FFF2-40B4-BE49-F238E27FC236}">
                <a16:creationId xmlns:a16="http://schemas.microsoft.com/office/drawing/2014/main" id="{F250AB0B-26D7-467F-A325-EB5FD8C114A1}"/>
              </a:ext>
            </a:extLst>
          </p:cNvPr>
          <p:cNvSpPr/>
          <p:nvPr/>
        </p:nvSpPr>
        <p:spPr>
          <a:xfrm>
            <a:off x="4739640" y="437654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Góc Tròn 17">
            <a:extLst>
              <a:ext uri="{FF2B5EF4-FFF2-40B4-BE49-F238E27FC236}">
                <a16:creationId xmlns:a16="http://schemas.microsoft.com/office/drawing/2014/main" id="{5956FEEC-1263-43A7-B8E3-79985A291F35}"/>
              </a:ext>
            </a:extLst>
          </p:cNvPr>
          <p:cNvSpPr/>
          <p:nvPr/>
        </p:nvSpPr>
        <p:spPr>
          <a:xfrm>
            <a:off x="5928360" y="3218307"/>
            <a:ext cx="1284378" cy="5796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Góc Tròn 20">
            <a:extLst>
              <a:ext uri="{FF2B5EF4-FFF2-40B4-BE49-F238E27FC236}">
                <a16:creationId xmlns:a16="http://schemas.microsoft.com/office/drawing/2014/main" id="{D6C05289-E5EF-4151-A0F4-B4FAD7B544B7}"/>
              </a:ext>
            </a:extLst>
          </p:cNvPr>
          <p:cNvSpPr/>
          <p:nvPr/>
        </p:nvSpPr>
        <p:spPr>
          <a:xfrm>
            <a:off x="7955280" y="2227707"/>
            <a:ext cx="1284378" cy="57966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Đường kết nối Mũi tên Thẳng 12">
            <a:extLst>
              <a:ext uri="{FF2B5EF4-FFF2-40B4-BE49-F238E27FC236}">
                <a16:creationId xmlns:a16="http://schemas.microsoft.com/office/drawing/2014/main" id="{FFBF3B6C-A3E8-42E7-9789-CA22D6BACEC0}"/>
              </a:ext>
            </a:extLst>
          </p:cNvPr>
          <p:cNvCxnSpPr>
            <a:cxnSpLocks/>
          </p:cNvCxnSpPr>
          <p:nvPr/>
        </p:nvCxnSpPr>
        <p:spPr>
          <a:xfrm flipV="1">
            <a:off x="4023360" y="2807367"/>
            <a:ext cx="716280" cy="133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a:extLst>
              <a:ext uri="{FF2B5EF4-FFF2-40B4-BE49-F238E27FC236}">
                <a16:creationId xmlns:a16="http://schemas.microsoft.com/office/drawing/2014/main" id="{EA697C20-A2A6-4755-A9A3-97F74C73AD26}"/>
              </a:ext>
            </a:extLst>
          </p:cNvPr>
          <p:cNvCxnSpPr>
            <a:cxnSpLocks/>
          </p:cNvCxnSpPr>
          <p:nvPr/>
        </p:nvCxnSpPr>
        <p:spPr>
          <a:xfrm flipV="1">
            <a:off x="5379720" y="2743069"/>
            <a:ext cx="644298" cy="19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Đường kết nối Mũi tên Thẳng 28">
            <a:extLst>
              <a:ext uri="{FF2B5EF4-FFF2-40B4-BE49-F238E27FC236}">
                <a16:creationId xmlns:a16="http://schemas.microsoft.com/office/drawing/2014/main" id="{9C10CBF2-5B0D-46A6-B056-A78F96B60879}"/>
              </a:ext>
            </a:extLst>
          </p:cNvPr>
          <p:cNvCxnSpPr/>
          <p:nvPr/>
        </p:nvCxnSpPr>
        <p:spPr>
          <a:xfrm>
            <a:off x="7040880" y="2387469"/>
            <a:ext cx="67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Bảng 2">
            <a:extLst>
              <a:ext uri="{FF2B5EF4-FFF2-40B4-BE49-F238E27FC236}">
                <a16:creationId xmlns:a16="http://schemas.microsoft.com/office/drawing/2014/main" id="{2CFB3A6E-6B3A-4959-B727-2CDF2A10E37F}"/>
              </a:ext>
            </a:extLst>
          </p:cNvPr>
          <p:cNvGraphicFramePr>
            <a:graphicFrameLocks noGrp="1"/>
          </p:cNvGraphicFramePr>
          <p:nvPr>
            <p:extLst>
              <p:ext uri="{D42A27DB-BD31-4B8C-83A1-F6EECF244321}">
                <p14:modId xmlns:p14="http://schemas.microsoft.com/office/powerpoint/2010/main" val="1633688976"/>
              </p:ext>
            </p:extLst>
          </p:nvPr>
        </p:nvGraphicFramePr>
        <p:xfrm>
          <a:off x="390294" y="237222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411734592"/>
                  </a:ext>
                </a:extLst>
              </a:tr>
            </a:tbl>
          </a:graphicData>
        </a:graphic>
      </p:graphicFrame>
      <p:sp>
        <p:nvSpPr>
          <p:cNvPr id="34" name="Chỗ dành sẵn cho Số hiệu Bản chiếu 33">
            <a:extLst>
              <a:ext uri="{FF2B5EF4-FFF2-40B4-BE49-F238E27FC236}">
                <a16:creationId xmlns:a16="http://schemas.microsoft.com/office/drawing/2014/main" id="{A04F4EE4-C88A-4D39-96CD-24989FAA7BDF}"/>
              </a:ext>
            </a:extLst>
          </p:cNvPr>
          <p:cNvSpPr>
            <a:spLocks noGrp="1"/>
          </p:cNvSpPr>
          <p:nvPr>
            <p:ph type="sldNum" sz="quarter" idx="11"/>
          </p:nvPr>
        </p:nvSpPr>
        <p:spPr/>
        <p:txBody>
          <a:bodyPr/>
          <a:lstStyle/>
          <a:p>
            <a:fld id="{7F6268A4-6132-456F-828A-C4773E289BF2}" type="slidenum">
              <a:rPr lang="en-US" smtClean="0"/>
              <a:pPr/>
              <a:t>21</a:t>
            </a:fld>
            <a:endParaRPr lang="en-US"/>
          </a:p>
        </p:txBody>
      </p:sp>
    </p:spTree>
    <p:extLst>
      <p:ext uri="{BB962C8B-B14F-4D97-AF65-F5344CB8AC3E}">
        <p14:creationId xmlns:p14="http://schemas.microsoft.com/office/powerpoint/2010/main" val="7023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DAAA4E-E7C6-40CE-82D2-04A41C9D2E49}"/>
              </a:ext>
            </a:extLst>
          </p:cNvPr>
          <p:cNvPicPr>
            <a:picLocks noChangeAspect="1"/>
          </p:cNvPicPr>
          <p:nvPr/>
        </p:nvPicPr>
        <p:blipFill>
          <a:blip r:embed="rId3"/>
          <a:stretch>
            <a:fillRect/>
          </a:stretch>
        </p:blipFill>
        <p:spPr>
          <a:xfrm>
            <a:off x="4395196" y="1660462"/>
            <a:ext cx="7796784" cy="5133764"/>
          </a:xfrm>
          <a:prstGeom prst="rect">
            <a:avLst/>
          </a:prstGeom>
        </p:spPr>
      </p:pic>
      <p:sp>
        <p:nvSpPr>
          <p:cNvPr id="20" name="Rectangle 19">
            <a:extLst>
              <a:ext uri="{FF2B5EF4-FFF2-40B4-BE49-F238E27FC236}">
                <a16:creationId xmlns:a16="http://schemas.microsoft.com/office/drawing/2014/main" id="{3A90A719-6CC2-4A9A-8A9D-E373AFA5AF6A}"/>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2" name="Title 3">
            <a:extLst>
              <a:ext uri="{FF2B5EF4-FFF2-40B4-BE49-F238E27FC236}">
                <a16:creationId xmlns:a16="http://schemas.microsoft.com/office/drawing/2014/main" id="{DC0E2609-8AA0-4F44-B4B4-15435D417002}"/>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26" name="TextBox 25">
            <a:extLst>
              <a:ext uri="{FF2B5EF4-FFF2-40B4-BE49-F238E27FC236}">
                <a16:creationId xmlns:a16="http://schemas.microsoft.com/office/drawing/2014/main" id="{22A07E52-2872-48DF-9289-FD0ED3C5247B}"/>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Top down:</a:t>
            </a:r>
            <a:endParaRPr lang="en-US" sz="3200" dirty="0">
              <a:effectLst/>
              <a:ea typeface="Calibri" panose="020F0502020204030204" pitchFamily="34" charset="0"/>
              <a:cs typeface="Times New Roman" panose="02020603050405020304" pitchFamily="18" charset="0"/>
            </a:endParaRPr>
          </a:p>
        </p:txBody>
      </p:sp>
      <p:sp>
        <p:nvSpPr>
          <p:cNvPr id="4" name="Hộp Văn bản 3">
            <a:extLst>
              <a:ext uri="{FF2B5EF4-FFF2-40B4-BE49-F238E27FC236}">
                <a16:creationId xmlns:a16="http://schemas.microsoft.com/office/drawing/2014/main" id="{A8AE672D-F7B5-4E0C-AF17-98F3323D4DB6}"/>
              </a:ext>
            </a:extLst>
          </p:cNvPr>
          <p:cNvSpPr txBox="1"/>
          <p:nvPr/>
        </p:nvSpPr>
        <p:spPr>
          <a:xfrm>
            <a:off x="273774" y="1857095"/>
            <a:ext cx="7150868" cy="461665"/>
          </a:xfrm>
          <a:prstGeom prst="rect">
            <a:avLst/>
          </a:prstGeom>
          <a:noFill/>
        </p:spPr>
        <p:txBody>
          <a:bodyPr wrap="none" rtlCol="0">
            <a:spAutoFit/>
          </a:bodyPr>
          <a:lstStyle/>
          <a:p>
            <a:r>
              <a:rPr lang="en-US" sz="2400" dirty="0"/>
              <a:t>Ta </a:t>
            </a:r>
            <a:r>
              <a:rPr lang="en-US" sz="2400" dirty="0" err="1"/>
              <a:t>có</a:t>
            </a:r>
            <a:r>
              <a:rPr lang="en-US" sz="2400" dirty="0"/>
              <a:t> </a:t>
            </a:r>
            <a:r>
              <a:rPr lang="en-US" sz="2400" dirty="0" err="1"/>
              <a:t>kết</a:t>
            </a:r>
            <a:r>
              <a:rPr lang="en-US" sz="2400" dirty="0"/>
              <a:t> </a:t>
            </a:r>
            <a:r>
              <a:rPr lang="en-US" sz="2400" dirty="0" err="1"/>
              <a:t>quả</a:t>
            </a:r>
            <a:r>
              <a:rPr lang="en-US" sz="2400" dirty="0"/>
              <a:t> </a:t>
            </a:r>
            <a:r>
              <a:rPr lang="en-US" sz="2400" dirty="0" err="1"/>
              <a:t>của</a:t>
            </a:r>
            <a:r>
              <a:rPr lang="en-US" sz="2400" dirty="0"/>
              <a:t> </a:t>
            </a:r>
            <a:r>
              <a:rPr lang="en-US" sz="2400" dirty="0" err="1"/>
              <a:t>dãy</a:t>
            </a:r>
            <a:r>
              <a:rPr lang="en-US" sz="2400" dirty="0"/>
              <a:t> </a:t>
            </a:r>
            <a:r>
              <a:rPr lang="en-US" sz="2400" dirty="0" err="1"/>
              <a:t>mà</a:t>
            </a:r>
            <a:r>
              <a:rPr lang="en-US" sz="2400" dirty="0"/>
              <a:t> </a:t>
            </a:r>
            <a:r>
              <a:rPr lang="en-US" sz="2400" dirty="0" err="1">
                <a:solidFill>
                  <a:srgbClr val="FF0000"/>
                </a:solidFill>
              </a:rPr>
              <a:t>không</a:t>
            </a:r>
            <a:r>
              <a:rPr lang="en-US" sz="2400" dirty="0">
                <a:solidFill>
                  <a:srgbClr val="FF0000"/>
                </a:solidFill>
              </a:rPr>
              <a:t> </a:t>
            </a:r>
            <a:r>
              <a:rPr lang="en-US" sz="2400" dirty="0" err="1">
                <a:solidFill>
                  <a:srgbClr val="FF0000"/>
                </a:solidFill>
              </a:rPr>
              <a:t>cần</a:t>
            </a:r>
            <a:r>
              <a:rPr lang="en-US" sz="2400" dirty="0">
                <a:solidFill>
                  <a:srgbClr val="FF0000"/>
                </a:solidFill>
              </a:rPr>
              <a:t> </a:t>
            </a:r>
            <a:r>
              <a:rPr lang="en-US" sz="2400" dirty="0" err="1">
                <a:solidFill>
                  <a:srgbClr val="FF0000"/>
                </a:solidFill>
              </a:rPr>
              <a:t>duyệt</a:t>
            </a:r>
            <a:r>
              <a:rPr lang="en-US" sz="2400" dirty="0">
                <a:solidFill>
                  <a:srgbClr val="FF0000"/>
                </a:solidFill>
              </a:rPr>
              <a:t> </a:t>
            </a:r>
            <a:r>
              <a:rPr lang="en-US" sz="2400" dirty="0" err="1">
                <a:solidFill>
                  <a:srgbClr val="FF0000"/>
                </a:solidFill>
              </a:rPr>
              <a:t>lại</a:t>
            </a:r>
            <a:r>
              <a:rPr lang="en-US" sz="2400" dirty="0">
                <a:solidFill>
                  <a:srgbClr val="FF0000"/>
                </a:solidFill>
              </a:rPr>
              <a:t> </a:t>
            </a:r>
            <a:r>
              <a:rPr lang="en-US" sz="2400" dirty="0" err="1"/>
              <a:t>nữa</a:t>
            </a:r>
            <a:r>
              <a:rPr lang="en-US" sz="2400" dirty="0"/>
              <a:t>!</a:t>
            </a:r>
          </a:p>
        </p:txBody>
      </p:sp>
      <p:pic>
        <p:nvPicPr>
          <p:cNvPr id="3" name="Hình ảnh 2">
            <a:extLst>
              <a:ext uri="{FF2B5EF4-FFF2-40B4-BE49-F238E27FC236}">
                <a16:creationId xmlns:a16="http://schemas.microsoft.com/office/drawing/2014/main" id="{14BF8D4F-861E-48DE-BAE7-F0ACFB5F7BE6}"/>
              </a:ext>
            </a:extLst>
          </p:cNvPr>
          <p:cNvPicPr>
            <a:picLocks noChangeAspect="1"/>
          </p:cNvPicPr>
          <p:nvPr/>
        </p:nvPicPr>
        <p:blipFill>
          <a:blip r:embed="rId4"/>
          <a:stretch>
            <a:fillRect/>
          </a:stretch>
        </p:blipFill>
        <p:spPr>
          <a:xfrm>
            <a:off x="959102" y="3745555"/>
            <a:ext cx="2774698" cy="2782671"/>
          </a:xfrm>
          <a:prstGeom prst="rect">
            <a:avLst/>
          </a:prstGeom>
        </p:spPr>
      </p:pic>
      <p:sp>
        <p:nvSpPr>
          <p:cNvPr id="5" name="Mũi tên: Phải 4">
            <a:extLst>
              <a:ext uri="{FF2B5EF4-FFF2-40B4-BE49-F238E27FC236}">
                <a16:creationId xmlns:a16="http://schemas.microsoft.com/office/drawing/2014/main" id="{EF15FFE9-D72A-441D-B3D4-1E693B6C1500}"/>
              </a:ext>
            </a:extLst>
          </p:cNvPr>
          <p:cNvSpPr/>
          <p:nvPr/>
        </p:nvSpPr>
        <p:spPr>
          <a:xfrm>
            <a:off x="419834" y="3023427"/>
            <a:ext cx="799366" cy="370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B1FBE7DB-6D2B-4C62-B10E-C9B3DCB14644}"/>
              </a:ext>
            </a:extLst>
          </p:cNvPr>
          <p:cNvSpPr txBox="1"/>
          <p:nvPr/>
        </p:nvSpPr>
        <p:spPr>
          <a:xfrm>
            <a:off x="1230716" y="3003532"/>
            <a:ext cx="5668090" cy="461665"/>
          </a:xfrm>
          <a:prstGeom prst="rect">
            <a:avLst/>
          </a:prstGeom>
          <a:noFill/>
        </p:spPr>
        <p:txBody>
          <a:bodyPr wrap="none" rtlCol="0">
            <a:spAutoFit/>
          </a:bodyPr>
          <a:lstStyle/>
          <a:p>
            <a:r>
              <a:rPr lang="en-US" sz="2400" dirty="0">
                <a:solidFill>
                  <a:srgbClr val="FF0000"/>
                </a:solidFill>
              </a:rPr>
              <a:t>Ta </a:t>
            </a:r>
            <a:r>
              <a:rPr lang="en-US" sz="2400" dirty="0" err="1">
                <a:solidFill>
                  <a:srgbClr val="FF0000"/>
                </a:solidFill>
              </a:rPr>
              <a:t>có</a:t>
            </a:r>
            <a:r>
              <a:rPr lang="en-US" sz="2400" dirty="0">
                <a:solidFill>
                  <a:srgbClr val="FF0000"/>
                </a:solidFill>
              </a:rPr>
              <a:t> </a:t>
            </a:r>
            <a:r>
              <a:rPr lang="en-US" sz="2400" dirty="0" err="1">
                <a:solidFill>
                  <a:srgbClr val="FF0000"/>
                </a:solidFill>
              </a:rPr>
              <a:t>kết</a:t>
            </a:r>
            <a:r>
              <a:rPr lang="en-US" sz="2400" dirty="0">
                <a:solidFill>
                  <a:srgbClr val="FF0000"/>
                </a:solidFill>
              </a:rPr>
              <a:t> </a:t>
            </a:r>
            <a:r>
              <a:rPr lang="en-US" sz="2400" dirty="0" err="1">
                <a:solidFill>
                  <a:srgbClr val="FF0000"/>
                </a:solidFill>
              </a:rPr>
              <a:t>quả</a:t>
            </a:r>
            <a:r>
              <a:rPr lang="en-US" sz="2400" dirty="0">
                <a:solidFill>
                  <a:srgbClr val="FF0000"/>
                </a:solidFill>
              </a:rPr>
              <a:t> Fib(5) = 5 </a:t>
            </a:r>
            <a:r>
              <a:rPr lang="en-US" sz="2400" dirty="0" err="1">
                <a:solidFill>
                  <a:srgbClr val="FF0000"/>
                </a:solidFill>
              </a:rPr>
              <a:t>từ</a:t>
            </a:r>
            <a:r>
              <a:rPr lang="en-US" sz="2400" dirty="0">
                <a:solidFill>
                  <a:srgbClr val="FF0000"/>
                </a:solidFill>
              </a:rPr>
              <a:t> </a:t>
            </a:r>
            <a:r>
              <a:rPr lang="en-US" sz="2400" dirty="0" err="1">
                <a:solidFill>
                  <a:srgbClr val="FF0000"/>
                </a:solidFill>
              </a:rPr>
              <a:t>bảng</a:t>
            </a:r>
            <a:r>
              <a:rPr lang="en-US" sz="2400" dirty="0">
                <a:solidFill>
                  <a:srgbClr val="FF0000"/>
                </a:solidFill>
              </a:rPr>
              <a:t> </a:t>
            </a:r>
            <a:r>
              <a:rPr lang="en-US" sz="2400" dirty="0" err="1">
                <a:solidFill>
                  <a:srgbClr val="FF0000"/>
                </a:solidFill>
              </a:rPr>
              <a:t>kết</a:t>
            </a:r>
            <a:r>
              <a:rPr lang="en-US" sz="2400" dirty="0">
                <a:solidFill>
                  <a:srgbClr val="FF0000"/>
                </a:solidFill>
              </a:rPr>
              <a:t> </a:t>
            </a:r>
            <a:r>
              <a:rPr lang="en-US" sz="2400" dirty="0" err="1">
                <a:solidFill>
                  <a:srgbClr val="FF0000"/>
                </a:solidFill>
              </a:rPr>
              <a:t>quả</a:t>
            </a:r>
            <a:endParaRPr lang="en-US" sz="2400" dirty="0">
              <a:solidFill>
                <a:srgbClr val="FF0000"/>
              </a:solidFill>
            </a:endParaRPr>
          </a:p>
        </p:txBody>
      </p:sp>
      <p:graphicFrame>
        <p:nvGraphicFramePr>
          <p:cNvPr id="12" name="Bảng 2">
            <a:extLst>
              <a:ext uri="{FF2B5EF4-FFF2-40B4-BE49-F238E27FC236}">
                <a16:creationId xmlns:a16="http://schemas.microsoft.com/office/drawing/2014/main" id="{5DFD6513-D3FE-4EBC-B9E3-E5DE463BDA4C}"/>
              </a:ext>
            </a:extLst>
          </p:cNvPr>
          <p:cNvGraphicFramePr>
            <a:graphicFrameLocks noGrp="1"/>
          </p:cNvGraphicFramePr>
          <p:nvPr>
            <p:extLst>
              <p:ext uri="{D42A27DB-BD31-4B8C-83A1-F6EECF244321}">
                <p14:modId xmlns:p14="http://schemas.microsoft.com/office/powerpoint/2010/main" val="861790305"/>
              </p:ext>
            </p:extLst>
          </p:nvPr>
        </p:nvGraphicFramePr>
        <p:xfrm>
          <a:off x="390294" y="237222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411734592"/>
                  </a:ext>
                </a:extLst>
              </a:tr>
            </a:tbl>
          </a:graphicData>
        </a:graphic>
      </p:graphicFrame>
      <p:sp>
        <p:nvSpPr>
          <p:cNvPr id="7" name="Chỗ dành sẵn cho Số hiệu Bản chiếu 6">
            <a:extLst>
              <a:ext uri="{FF2B5EF4-FFF2-40B4-BE49-F238E27FC236}">
                <a16:creationId xmlns:a16="http://schemas.microsoft.com/office/drawing/2014/main" id="{6F1FB722-5234-426E-850B-8A4D34B3BEFF}"/>
              </a:ext>
            </a:extLst>
          </p:cNvPr>
          <p:cNvSpPr>
            <a:spLocks noGrp="1"/>
          </p:cNvSpPr>
          <p:nvPr>
            <p:ph type="sldNum" sz="quarter" idx="11"/>
          </p:nvPr>
        </p:nvSpPr>
        <p:spPr/>
        <p:txBody>
          <a:bodyPr/>
          <a:lstStyle/>
          <a:p>
            <a:fld id="{7F6268A4-6132-456F-828A-C4773E289BF2}" type="slidenum">
              <a:rPr lang="en-US" smtClean="0"/>
              <a:pPr/>
              <a:t>22</a:t>
            </a:fld>
            <a:endParaRPr lang="en-US"/>
          </a:p>
        </p:txBody>
      </p:sp>
    </p:spTree>
    <p:extLst>
      <p:ext uri="{BB962C8B-B14F-4D97-AF65-F5344CB8AC3E}">
        <p14:creationId xmlns:p14="http://schemas.microsoft.com/office/powerpoint/2010/main" val="27148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05FCEF-40C8-42E2-A4E6-371FAB080DC0}"/>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876606B1-B8A9-4E10-ACF2-6D9F8D06FF68}"/>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273C7EC-46DE-428C-BE17-580E94969AFB}"/>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Bottom up:</a:t>
            </a:r>
            <a:endParaRPr lang="en-US" sz="32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3EAF332-5E0A-4F28-BAE1-4E283FB41340}"/>
              </a:ext>
            </a:extLst>
          </p:cNvPr>
          <p:cNvSpPr txBox="1"/>
          <p:nvPr/>
        </p:nvSpPr>
        <p:spPr>
          <a:xfrm>
            <a:off x="390294" y="1810678"/>
            <a:ext cx="11285032" cy="1249125"/>
          </a:xfrm>
          <a:prstGeom prst="rect">
            <a:avLst/>
          </a:prstGeom>
          <a:noFill/>
        </p:spPr>
        <p:txBody>
          <a:bodyPr wrap="square">
            <a:spAutoFit/>
          </a:bodyPr>
          <a:lstStyle/>
          <a:p>
            <a:pPr marL="800100" marR="0" lvl="1" indent="-342900">
              <a:lnSpc>
                <a:spcPct val="107000"/>
              </a:lnSpc>
              <a:spcBef>
                <a:spcPts val="0"/>
              </a:spcBef>
              <a:spcAft>
                <a:spcPts val="800"/>
              </a:spcAft>
              <a:buFont typeface="Arial" panose="020B0604020202020204" pitchFamily="34" charset="0"/>
              <a:buChar char="•"/>
            </a:pPr>
            <a:r>
              <a:rPr lang="vi-VN" sz="2400" dirty="0">
                <a:ea typeface="Calibri" panose="020F0502020204030204" pitchFamily="34" charset="0"/>
                <a:cs typeface="Times New Roman" panose="02020603050405020304" pitchFamily="18" charset="0"/>
              </a:rPr>
              <a:t>Dãy Fibonacci là dãy số có quy tắc, các phần tử sau bằng với tổng của 2 phần tử trước và bắt đầu bằng 0 và 1 -&gt; Ý tưởng là thiết lập dãy số sau phần tử 0 và 1 cho đến khi tìm được kết quả.</a:t>
            </a:r>
          </a:p>
        </p:txBody>
      </p:sp>
      <p:pic>
        <p:nvPicPr>
          <p:cNvPr id="8" name="Picture 7">
            <a:extLst>
              <a:ext uri="{FF2B5EF4-FFF2-40B4-BE49-F238E27FC236}">
                <a16:creationId xmlns:a16="http://schemas.microsoft.com/office/drawing/2014/main" id="{40752AD7-8F95-4F9D-B1F8-C58F602A6FE6}"/>
              </a:ext>
            </a:extLst>
          </p:cNvPr>
          <p:cNvPicPr>
            <a:picLocks noChangeAspect="1"/>
          </p:cNvPicPr>
          <p:nvPr/>
        </p:nvPicPr>
        <p:blipFill>
          <a:blip r:embed="rId3"/>
          <a:stretch>
            <a:fillRect/>
          </a:stretch>
        </p:blipFill>
        <p:spPr>
          <a:xfrm>
            <a:off x="3182267" y="3177232"/>
            <a:ext cx="5827465" cy="3418780"/>
          </a:xfrm>
          <a:prstGeom prst="rect">
            <a:avLst/>
          </a:prstGeom>
        </p:spPr>
      </p:pic>
      <p:sp>
        <p:nvSpPr>
          <p:cNvPr id="2" name="Chỗ dành sẵn cho Số hiệu Bản chiếu 1">
            <a:extLst>
              <a:ext uri="{FF2B5EF4-FFF2-40B4-BE49-F238E27FC236}">
                <a16:creationId xmlns:a16="http://schemas.microsoft.com/office/drawing/2014/main" id="{0CA6F891-DC1A-4644-931B-B05571A8C88F}"/>
              </a:ext>
            </a:extLst>
          </p:cNvPr>
          <p:cNvSpPr>
            <a:spLocks noGrp="1"/>
          </p:cNvSpPr>
          <p:nvPr>
            <p:ph type="sldNum" sz="quarter" idx="11"/>
          </p:nvPr>
        </p:nvSpPr>
        <p:spPr/>
        <p:txBody>
          <a:bodyPr/>
          <a:lstStyle/>
          <a:p>
            <a:fld id="{7F6268A4-6132-456F-828A-C4773E289BF2}" type="slidenum">
              <a:rPr lang="en-US" smtClean="0"/>
              <a:pPr/>
              <a:t>23</a:t>
            </a:fld>
            <a:endParaRPr lang="en-US"/>
          </a:p>
        </p:txBody>
      </p:sp>
    </p:spTree>
    <p:extLst>
      <p:ext uri="{BB962C8B-B14F-4D97-AF65-F5344CB8AC3E}">
        <p14:creationId xmlns:p14="http://schemas.microsoft.com/office/powerpoint/2010/main" val="63841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A8499F-65C3-44E6-B82B-14E8CA671BF7}"/>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10" name="Title 3">
            <a:extLst>
              <a:ext uri="{FF2B5EF4-FFF2-40B4-BE49-F238E27FC236}">
                <a16:creationId xmlns:a16="http://schemas.microsoft.com/office/drawing/2014/main" id="{9AA926F6-6AB8-4B00-85E5-87D4D86A383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11" name="TextBox 10">
            <a:extLst>
              <a:ext uri="{FF2B5EF4-FFF2-40B4-BE49-F238E27FC236}">
                <a16:creationId xmlns:a16="http://schemas.microsoft.com/office/drawing/2014/main" id="{ADEFF09A-DA46-4704-A0DB-78786A05EBEC}"/>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Bottom up:</a:t>
            </a:r>
            <a:endParaRPr lang="en-US" sz="3200" dirty="0">
              <a:effectLst/>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EDAD14EE-DD8C-4518-97C3-561C2F00CF5F}"/>
              </a:ext>
            </a:extLst>
          </p:cNvPr>
          <p:cNvPicPr>
            <a:picLocks noChangeAspect="1"/>
          </p:cNvPicPr>
          <p:nvPr/>
        </p:nvPicPr>
        <p:blipFill>
          <a:blip r:embed="rId3"/>
          <a:stretch>
            <a:fillRect/>
          </a:stretch>
        </p:blipFill>
        <p:spPr>
          <a:xfrm>
            <a:off x="588267" y="3317119"/>
            <a:ext cx="11015466" cy="763803"/>
          </a:xfrm>
          <a:prstGeom prst="rect">
            <a:avLst/>
          </a:prstGeom>
        </p:spPr>
      </p:pic>
      <p:graphicFrame>
        <p:nvGraphicFramePr>
          <p:cNvPr id="6" name="Bảng 2">
            <a:extLst>
              <a:ext uri="{FF2B5EF4-FFF2-40B4-BE49-F238E27FC236}">
                <a16:creationId xmlns:a16="http://schemas.microsoft.com/office/drawing/2014/main" id="{307BAAF4-091E-4CE7-B8BA-CBF28973D356}"/>
              </a:ext>
            </a:extLst>
          </p:cNvPr>
          <p:cNvGraphicFramePr>
            <a:graphicFrameLocks noGrp="1"/>
          </p:cNvGraphicFramePr>
          <p:nvPr>
            <p:extLst>
              <p:ext uri="{D42A27DB-BD31-4B8C-83A1-F6EECF244321}">
                <p14:modId xmlns:p14="http://schemas.microsoft.com/office/powerpoint/2010/main" val="3708880215"/>
              </p:ext>
            </p:extLst>
          </p:nvPr>
        </p:nvGraphicFramePr>
        <p:xfrm>
          <a:off x="2630574" y="240623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11734592"/>
                  </a:ext>
                </a:extLst>
              </a:tr>
            </a:tbl>
          </a:graphicData>
        </a:graphic>
      </p:graphicFrame>
      <p:sp>
        <p:nvSpPr>
          <p:cNvPr id="7" name="Hộp Văn bản 6">
            <a:extLst>
              <a:ext uri="{FF2B5EF4-FFF2-40B4-BE49-F238E27FC236}">
                <a16:creationId xmlns:a16="http://schemas.microsoft.com/office/drawing/2014/main" id="{FB5CAD8B-A383-462F-ADE1-C4317583B342}"/>
              </a:ext>
            </a:extLst>
          </p:cNvPr>
          <p:cNvSpPr txBox="1"/>
          <p:nvPr/>
        </p:nvSpPr>
        <p:spPr>
          <a:xfrm>
            <a:off x="2514054" y="1891105"/>
            <a:ext cx="6508513" cy="461665"/>
          </a:xfrm>
          <a:prstGeom prst="rect">
            <a:avLst/>
          </a:prstGeom>
          <a:noFill/>
        </p:spPr>
        <p:txBody>
          <a:bodyPr wrap="square" rtlCol="0">
            <a:spAutoFit/>
          </a:bodyPr>
          <a:lstStyle/>
          <a:p>
            <a:r>
              <a:rPr lang="en-US" sz="2400" dirty="0" err="1"/>
              <a:t>Khởi</a:t>
            </a:r>
            <a:r>
              <a:rPr lang="en-US" sz="2400" dirty="0"/>
              <a:t> </a:t>
            </a:r>
            <a:r>
              <a:rPr lang="en-US" sz="2400" dirty="0" err="1"/>
              <a:t>tạo</a:t>
            </a:r>
            <a:r>
              <a:rPr lang="en-US" sz="2400" dirty="0"/>
              <a:t> </a:t>
            </a:r>
            <a:r>
              <a:rPr lang="en-US" sz="2400" dirty="0" err="1"/>
              <a:t>bảng</a:t>
            </a:r>
            <a:r>
              <a:rPr lang="en-US" sz="2400" dirty="0"/>
              <a:t> </a:t>
            </a:r>
            <a:r>
              <a:rPr lang="en-US" sz="2400" dirty="0" err="1"/>
              <a:t>ghi</a:t>
            </a:r>
            <a:r>
              <a:rPr lang="en-US" sz="2400" dirty="0"/>
              <a:t> </a:t>
            </a:r>
            <a:r>
              <a:rPr lang="en-US" sz="2400" dirty="0" err="1"/>
              <a:t>nhớ</a:t>
            </a:r>
            <a:r>
              <a:rPr lang="en-US" sz="2400" dirty="0"/>
              <a:t> </a:t>
            </a:r>
            <a:r>
              <a:rPr lang="en-US" sz="2400" dirty="0" err="1"/>
              <a:t>với</a:t>
            </a:r>
            <a:r>
              <a:rPr lang="en-US" sz="2400" dirty="0"/>
              <a:t> </a:t>
            </a:r>
            <a:r>
              <a:rPr lang="en-US" sz="2400" dirty="0" err="1"/>
              <a:t>giá</a:t>
            </a:r>
            <a:r>
              <a:rPr lang="en-US" sz="2400" dirty="0"/>
              <a:t> </a:t>
            </a:r>
            <a:r>
              <a:rPr lang="en-US" sz="2400" dirty="0" err="1"/>
              <a:t>trị</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0</a:t>
            </a:r>
          </a:p>
        </p:txBody>
      </p:sp>
      <p:sp>
        <p:nvSpPr>
          <p:cNvPr id="2" name="Hộp Văn bản 1">
            <a:extLst>
              <a:ext uri="{FF2B5EF4-FFF2-40B4-BE49-F238E27FC236}">
                <a16:creationId xmlns:a16="http://schemas.microsoft.com/office/drawing/2014/main" id="{D4BAC6F6-28B1-4EA5-A457-DB8DD7B372B5}"/>
              </a:ext>
            </a:extLst>
          </p:cNvPr>
          <p:cNvSpPr txBox="1"/>
          <p:nvPr/>
        </p:nvSpPr>
        <p:spPr>
          <a:xfrm>
            <a:off x="1295400" y="2360826"/>
            <a:ext cx="956544" cy="461665"/>
          </a:xfrm>
          <a:prstGeom prst="rect">
            <a:avLst/>
          </a:prstGeom>
          <a:noFill/>
        </p:spPr>
        <p:txBody>
          <a:bodyPr wrap="none" rtlCol="0">
            <a:spAutoFit/>
          </a:bodyPr>
          <a:lstStyle/>
          <a:p>
            <a:r>
              <a:rPr lang="en-US" sz="2400" dirty="0"/>
              <a:t>DP = </a:t>
            </a:r>
          </a:p>
        </p:txBody>
      </p:sp>
      <p:sp>
        <p:nvSpPr>
          <p:cNvPr id="3" name="Chỗ dành sẵn cho Số hiệu Bản chiếu 2">
            <a:extLst>
              <a:ext uri="{FF2B5EF4-FFF2-40B4-BE49-F238E27FC236}">
                <a16:creationId xmlns:a16="http://schemas.microsoft.com/office/drawing/2014/main" id="{28BCE9BE-948A-43D2-B2E3-EA347AFDBA3A}"/>
              </a:ext>
            </a:extLst>
          </p:cNvPr>
          <p:cNvSpPr>
            <a:spLocks noGrp="1"/>
          </p:cNvSpPr>
          <p:nvPr>
            <p:ph type="sldNum" sz="quarter" idx="11"/>
          </p:nvPr>
        </p:nvSpPr>
        <p:spPr/>
        <p:txBody>
          <a:bodyPr/>
          <a:lstStyle/>
          <a:p>
            <a:fld id="{7F6268A4-6132-456F-828A-C4773E289BF2}" type="slidenum">
              <a:rPr lang="en-US" smtClean="0"/>
              <a:pPr/>
              <a:t>24</a:t>
            </a:fld>
            <a:endParaRPr lang="en-US"/>
          </a:p>
        </p:txBody>
      </p:sp>
    </p:spTree>
    <p:extLst>
      <p:ext uri="{BB962C8B-B14F-4D97-AF65-F5344CB8AC3E}">
        <p14:creationId xmlns:p14="http://schemas.microsoft.com/office/powerpoint/2010/main" val="5796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A8499F-65C3-44E6-B82B-14E8CA671BF7}"/>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10" name="Title 3">
            <a:extLst>
              <a:ext uri="{FF2B5EF4-FFF2-40B4-BE49-F238E27FC236}">
                <a16:creationId xmlns:a16="http://schemas.microsoft.com/office/drawing/2014/main" id="{9AA926F6-6AB8-4B00-85E5-87D4D86A383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11" name="TextBox 10">
            <a:extLst>
              <a:ext uri="{FF2B5EF4-FFF2-40B4-BE49-F238E27FC236}">
                <a16:creationId xmlns:a16="http://schemas.microsoft.com/office/drawing/2014/main" id="{ADEFF09A-DA46-4704-A0DB-78786A05EBEC}"/>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Bottom up:</a:t>
            </a:r>
            <a:endParaRPr lang="en-US" sz="3200" dirty="0">
              <a:effectLst/>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EDAD14EE-DD8C-4518-97C3-561C2F00CF5F}"/>
              </a:ext>
            </a:extLst>
          </p:cNvPr>
          <p:cNvPicPr>
            <a:picLocks noChangeAspect="1"/>
          </p:cNvPicPr>
          <p:nvPr/>
        </p:nvPicPr>
        <p:blipFill>
          <a:blip r:embed="rId3"/>
          <a:stretch>
            <a:fillRect/>
          </a:stretch>
        </p:blipFill>
        <p:spPr>
          <a:xfrm>
            <a:off x="588267" y="3317119"/>
            <a:ext cx="11015466" cy="763803"/>
          </a:xfrm>
          <a:prstGeom prst="rect">
            <a:avLst/>
          </a:prstGeom>
        </p:spPr>
      </p:pic>
      <p:graphicFrame>
        <p:nvGraphicFramePr>
          <p:cNvPr id="6" name="Bảng 2">
            <a:extLst>
              <a:ext uri="{FF2B5EF4-FFF2-40B4-BE49-F238E27FC236}">
                <a16:creationId xmlns:a16="http://schemas.microsoft.com/office/drawing/2014/main" id="{307BAAF4-091E-4CE7-B8BA-CBF28973D356}"/>
              </a:ext>
            </a:extLst>
          </p:cNvPr>
          <p:cNvGraphicFramePr>
            <a:graphicFrameLocks noGrp="1"/>
          </p:cNvGraphicFramePr>
          <p:nvPr>
            <p:extLst>
              <p:ext uri="{D42A27DB-BD31-4B8C-83A1-F6EECF244321}">
                <p14:modId xmlns:p14="http://schemas.microsoft.com/office/powerpoint/2010/main" val="2484516846"/>
              </p:ext>
            </p:extLst>
          </p:nvPr>
        </p:nvGraphicFramePr>
        <p:xfrm>
          <a:off x="2630574" y="240623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11734592"/>
                  </a:ext>
                </a:extLst>
              </a:tr>
            </a:tbl>
          </a:graphicData>
        </a:graphic>
      </p:graphicFrame>
      <p:sp>
        <p:nvSpPr>
          <p:cNvPr id="7" name="Hộp Văn bản 6">
            <a:extLst>
              <a:ext uri="{FF2B5EF4-FFF2-40B4-BE49-F238E27FC236}">
                <a16:creationId xmlns:a16="http://schemas.microsoft.com/office/drawing/2014/main" id="{FB5CAD8B-A383-462F-ADE1-C4317583B342}"/>
              </a:ext>
            </a:extLst>
          </p:cNvPr>
          <p:cNvSpPr txBox="1"/>
          <p:nvPr/>
        </p:nvSpPr>
        <p:spPr>
          <a:xfrm>
            <a:off x="2514054" y="1891105"/>
            <a:ext cx="6508513" cy="461665"/>
          </a:xfrm>
          <a:prstGeom prst="rect">
            <a:avLst/>
          </a:prstGeom>
          <a:noFill/>
        </p:spPr>
        <p:txBody>
          <a:bodyPr wrap="square" rtlCol="0">
            <a:spAutoFit/>
          </a:bodyPr>
          <a:lstStyle/>
          <a:p>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tính</a:t>
            </a:r>
            <a:r>
              <a:rPr lang="en-US" sz="2400" dirty="0"/>
              <a:t> </a:t>
            </a:r>
            <a:r>
              <a:rPr lang="en-US" sz="2400" dirty="0" err="1"/>
              <a:t>giá</a:t>
            </a:r>
            <a:r>
              <a:rPr lang="en-US" sz="2400" dirty="0"/>
              <a:t> </a:t>
            </a:r>
            <a:r>
              <a:rPr lang="en-US" sz="2400" dirty="0" err="1"/>
              <a:t>trị</a:t>
            </a:r>
            <a:r>
              <a:rPr lang="en-US" sz="2400" dirty="0"/>
              <a:t> </a:t>
            </a:r>
            <a:r>
              <a:rPr lang="en-US" sz="2400" dirty="0" err="1"/>
              <a:t>bài</a:t>
            </a:r>
            <a:r>
              <a:rPr lang="en-US" sz="2400" dirty="0"/>
              <a:t> </a:t>
            </a:r>
            <a:r>
              <a:rPr lang="en-US" sz="2400" dirty="0" err="1"/>
              <a:t>toán</a:t>
            </a:r>
            <a:r>
              <a:rPr lang="en-US" sz="2400" dirty="0"/>
              <a:t> con </a:t>
            </a:r>
            <a:r>
              <a:rPr lang="en-US" sz="2400" dirty="0" err="1"/>
              <a:t>tối</a:t>
            </a:r>
            <a:r>
              <a:rPr lang="en-US" sz="2400" dirty="0"/>
              <a:t> </a:t>
            </a:r>
            <a:r>
              <a:rPr lang="vi-VN" sz="2400" dirty="0"/>
              <a:t>ư</a:t>
            </a:r>
            <a:r>
              <a:rPr lang="en-US" sz="2400" dirty="0"/>
              <a:t>u</a:t>
            </a:r>
          </a:p>
        </p:txBody>
      </p:sp>
      <p:sp>
        <p:nvSpPr>
          <p:cNvPr id="2" name="Mũi tên: Lên 1">
            <a:extLst>
              <a:ext uri="{FF2B5EF4-FFF2-40B4-BE49-F238E27FC236}">
                <a16:creationId xmlns:a16="http://schemas.microsoft.com/office/drawing/2014/main" id="{50175D16-CF59-498E-8744-77EB5FD8D587}"/>
              </a:ext>
            </a:extLst>
          </p:cNvPr>
          <p:cNvSpPr/>
          <p:nvPr/>
        </p:nvSpPr>
        <p:spPr>
          <a:xfrm>
            <a:off x="883920" y="4171382"/>
            <a:ext cx="822960" cy="8991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i tên: Lên 11">
            <a:extLst>
              <a:ext uri="{FF2B5EF4-FFF2-40B4-BE49-F238E27FC236}">
                <a16:creationId xmlns:a16="http://schemas.microsoft.com/office/drawing/2014/main" id="{0E0CBB1F-F210-425B-801C-1EF4177BF1F2}"/>
              </a:ext>
            </a:extLst>
          </p:cNvPr>
          <p:cNvSpPr/>
          <p:nvPr/>
        </p:nvSpPr>
        <p:spPr>
          <a:xfrm>
            <a:off x="2834640" y="4171382"/>
            <a:ext cx="822960" cy="8991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ộp Văn bản 3">
            <a:extLst>
              <a:ext uri="{FF2B5EF4-FFF2-40B4-BE49-F238E27FC236}">
                <a16:creationId xmlns:a16="http://schemas.microsoft.com/office/drawing/2014/main" id="{91740D70-6804-4B6F-92B4-BF5F2D82A0CD}"/>
              </a:ext>
            </a:extLst>
          </p:cNvPr>
          <p:cNvSpPr txBox="1"/>
          <p:nvPr/>
        </p:nvSpPr>
        <p:spPr>
          <a:xfrm>
            <a:off x="319494" y="5284079"/>
            <a:ext cx="2194560" cy="461665"/>
          </a:xfrm>
          <a:prstGeom prst="rect">
            <a:avLst/>
          </a:prstGeom>
          <a:noFill/>
        </p:spPr>
        <p:txBody>
          <a:bodyPr wrap="square" rtlCol="0">
            <a:spAutoFit/>
          </a:bodyPr>
          <a:lstStyle/>
          <a:p>
            <a:r>
              <a:rPr lang="en-US" sz="2400" dirty="0" err="1"/>
              <a:t>Gán</a:t>
            </a:r>
            <a:r>
              <a:rPr lang="en-US" sz="2400" dirty="0"/>
              <a:t> Fib(0) = 0</a:t>
            </a:r>
          </a:p>
        </p:txBody>
      </p:sp>
      <p:sp>
        <p:nvSpPr>
          <p:cNvPr id="14" name="Hộp Văn bản 13">
            <a:extLst>
              <a:ext uri="{FF2B5EF4-FFF2-40B4-BE49-F238E27FC236}">
                <a16:creationId xmlns:a16="http://schemas.microsoft.com/office/drawing/2014/main" id="{58EF885F-EE21-45EB-B339-09DC35EB140B}"/>
              </a:ext>
            </a:extLst>
          </p:cNvPr>
          <p:cNvSpPr txBox="1"/>
          <p:nvPr/>
        </p:nvSpPr>
        <p:spPr>
          <a:xfrm>
            <a:off x="2544534" y="5284079"/>
            <a:ext cx="2194560" cy="461665"/>
          </a:xfrm>
          <a:prstGeom prst="rect">
            <a:avLst/>
          </a:prstGeom>
          <a:noFill/>
        </p:spPr>
        <p:txBody>
          <a:bodyPr wrap="square" rtlCol="0">
            <a:spAutoFit/>
          </a:bodyPr>
          <a:lstStyle/>
          <a:p>
            <a:r>
              <a:rPr lang="en-US" sz="2400" dirty="0" err="1"/>
              <a:t>Gán</a:t>
            </a:r>
            <a:r>
              <a:rPr lang="en-US" sz="2400" dirty="0"/>
              <a:t> Fib(1) = 1</a:t>
            </a:r>
          </a:p>
        </p:txBody>
      </p:sp>
      <p:pic>
        <p:nvPicPr>
          <p:cNvPr id="5" name="Hình ảnh 4">
            <a:extLst>
              <a:ext uri="{FF2B5EF4-FFF2-40B4-BE49-F238E27FC236}">
                <a16:creationId xmlns:a16="http://schemas.microsoft.com/office/drawing/2014/main" id="{E0108F7B-4681-45E4-B1D7-AAB4ABB276E2}"/>
              </a:ext>
            </a:extLst>
          </p:cNvPr>
          <p:cNvPicPr>
            <a:picLocks noChangeAspect="1"/>
          </p:cNvPicPr>
          <p:nvPr/>
        </p:nvPicPr>
        <p:blipFill>
          <a:blip r:embed="rId4"/>
          <a:stretch>
            <a:fillRect/>
          </a:stretch>
        </p:blipFill>
        <p:spPr>
          <a:xfrm>
            <a:off x="5884830" y="4620962"/>
            <a:ext cx="4759436" cy="1386855"/>
          </a:xfrm>
          <a:prstGeom prst="rect">
            <a:avLst/>
          </a:prstGeom>
        </p:spPr>
      </p:pic>
      <p:sp>
        <p:nvSpPr>
          <p:cNvPr id="15" name="Hộp Văn bản 14">
            <a:extLst>
              <a:ext uri="{FF2B5EF4-FFF2-40B4-BE49-F238E27FC236}">
                <a16:creationId xmlns:a16="http://schemas.microsoft.com/office/drawing/2014/main" id="{57B59D7B-EFD9-407C-9AB5-B6C5896A17FC}"/>
              </a:ext>
            </a:extLst>
          </p:cNvPr>
          <p:cNvSpPr txBox="1"/>
          <p:nvPr/>
        </p:nvSpPr>
        <p:spPr>
          <a:xfrm>
            <a:off x="1295400" y="2360826"/>
            <a:ext cx="956544" cy="461665"/>
          </a:xfrm>
          <a:prstGeom prst="rect">
            <a:avLst/>
          </a:prstGeom>
          <a:noFill/>
        </p:spPr>
        <p:txBody>
          <a:bodyPr wrap="none" rtlCol="0">
            <a:spAutoFit/>
          </a:bodyPr>
          <a:lstStyle/>
          <a:p>
            <a:r>
              <a:rPr lang="en-US" sz="2400" dirty="0"/>
              <a:t>DP = </a:t>
            </a:r>
          </a:p>
        </p:txBody>
      </p:sp>
      <p:sp>
        <p:nvSpPr>
          <p:cNvPr id="8" name="Chỗ dành sẵn cho Số hiệu Bản chiếu 7">
            <a:extLst>
              <a:ext uri="{FF2B5EF4-FFF2-40B4-BE49-F238E27FC236}">
                <a16:creationId xmlns:a16="http://schemas.microsoft.com/office/drawing/2014/main" id="{8A7D1E60-86AA-4E0E-864A-02C9DB712614}"/>
              </a:ext>
            </a:extLst>
          </p:cNvPr>
          <p:cNvSpPr>
            <a:spLocks noGrp="1"/>
          </p:cNvSpPr>
          <p:nvPr>
            <p:ph type="sldNum" sz="quarter" idx="11"/>
          </p:nvPr>
        </p:nvSpPr>
        <p:spPr/>
        <p:txBody>
          <a:bodyPr/>
          <a:lstStyle/>
          <a:p>
            <a:fld id="{7F6268A4-6132-456F-828A-C4773E289BF2}" type="slidenum">
              <a:rPr lang="en-US" smtClean="0"/>
              <a:pPr/>
              <a:t>25</a:t>
            </a:fld>
            <a:endParaRPr lang="en-US"/>
          </a:p>
        </p:txBody>
      </p:sp>
    </p:spTree>
    <p:extLst>
      <p:ext uri="{BB962C8B-B14F-4D97-AF65-F5344CB8AC3E}">
        <p14:creationId xmlns:p14="http://schemas.microsoft.com/office/powerpoint/2010/main" val="37359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A8499F-65C3-44E6-B82B-14E8CA671BF7}"/>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10" name="Title 3">
            <a:extLst>
              <a:ext uri="{FF2B5EF4-FFF2-40B4-BE49-F238E27FC236}">
                <a16:creationId xmlns:a16="http://schemas.microsoft.com/office/drawing/2014/main" id="{9AA926F6-6AB8-4B00-85E5-87D4D86A383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11" name="TextBox 10">
            <a:extLst>
              <a:ext uri="{FF2B5EF4-FFF2-40B4-BE49-F238E27FC236}">
                <a16:creationId xmlns:a16="http://schemas.microsoft.com/office/drawing/2014/main" id="{ADEFF09A-DA46-4704-A0DB-78786A05EBEC}"/>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Bottom up:</a:t>
            </a:r>
            <a:endParaRPr lang="en-US" sz="3200" dirty="0">
              <a:effectLst/>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EDAD14EE-DD8C-4518-97C3-561C2F00CF5F}"/>
              </a:ext>
            </a:extLst>
          </p:cNvPr>
          <p:cNvPicPr>
            <a:picLocks noChangeAspect="1"/>
          </p:cNvPicPr>
          <p:nvPr/>
        </p:nvPicPr>
        <p:blipFill>
          <a:blip r:embed="rId3"/>
          <a:stretch>
            <a:fillRect/>
          </a:stretch>
        </p:blipFill>
        <p:spPr>
          <a:xfrm>
            <a:off x="588267" y="3317119"/>
            <a:ext cx="11015466" cy="763803"/>
          </a:xfrm>
          <a:prstGeom prst="rect">
            <a:avLst/>
          </a:prstGeom>
        </p:spPr>
      </p:pic>
      <p:graphicFrame>
        <p:nvGraphicFramePr>
          <p:cNvPr id="6" name="Bảng 2">
            <a:extLst>
              <a:ext uri="{FF2B5EF4-FFF2-40B4-BE49-F238E27FC236}">
                <a16:creationId xmlns:a16="http://schemas.microsoft.com/office/drawing/2014/main" id="{307BAAF4-091E-4CE7-B8BA-CBF28973D356}"/>
              </a:ext>
            </a:extLst>
          </p:cNvPr>
          <p:cNvGraphicFramePr>
            <a:graphicFrameLocks noGrp="1"/>
          </p:cNvGraphicFramePr>
          <p:nvPr>
            <p:extLst>
              <p:ext uri="{D42A27DB-BD31-4B8C-83A1-F6EECF244321}">
                <p14:modId xmlns:p14="http://schemas.microsoft.com/office/powerpoint/2010/main" val="3965590001"/>
              </p:ext>
            </p:extLst>
          </p:nvPr>
        </p:nvGraphicFramePr>
        <p:xfrm>
          <a:off x="2630574" y="240623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411734592"/>
                  </a:ext>
                </a:extLst>
              </a:tr>
            </a:tbl>
          </a:graphicData>
        </a:graphic>
      </p:graphicFrame>
      <p:sp>
        <p:nvSpPr>
          <p:cNvPr id="7" name="Hộp Văn bản 6">
            <a:extLst>
              <a:ext uri="{FF2B5EF4-FFF2-40B4-BE49-F238E27FC236}">
                <a16:creationId xmlns:a16="http://schemas.microsoft.com/office/drawing/2014/main" id="{FB5CAD8B-A383-462F-ADE1-C4317583B342}"/>
              </a:ext>
            </a:extLst>
          </p:cNvPr>
          <p:cNvSpPr txBox="1"/>
          <p:nvPr/>
        </p:nvSpPr>
        <p:spPr>
          <a:xfrm>
            <a:off x="2514054" y="1891105"/>
            <a:ext cx="6508513" cy="461665"/>
          </a:xfrm>
          <a:prstGeom prst="rect">
            <a:avLst/>
          </a:prstGeom>
          <a:noFill/>
        </p:spPr>
        <p:txBody>
          <a:bodyPr wrap="square" rtlCol="0">
            <a:spAutoFit/>
          </a:bodyPr>
          <a:lstStyle/>
          <a:p>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tính</a:t>
            </a:r>
            <a:r>
              <a:rPr lang="en-US" sz="2400" dirty="0"/>
              <a:t> </a:t>
            </a:r>
            <a:r>
              <a:rPr lang="en-US" sz="2400" dirty="0" err="1"/>
              <a:t>giá</a:t>
            </a:r>
            <a:r>
              <a:rPr lang="en-US" sz="2400" dirty="0"/>
              <a:t> </a:t>
            </a:r>
            <a:r>
              <a:rPr lang="en-US" sz="2400" dirty="0" err="1"/>
              <a:t>trị</a:t>
            </a:r>
            <a:r>
              <a:rPr lang="en-US" sz="2400" dirty="0"/>
              <a:t> </a:t>
            </a:r>
            <a:r>
              <a:rPr lang="en-US" sz="2400" dirty="0" err="1"/>
              <a:t>bài</a:t>
            </a:r>
            <a:r>
              <a:rPr lang="en-US" sz="2400" dirty="0"/>
              <a:t> </a:t>
            </a:r>
            <a:r>
              <a:rPr lang="en-US" sz="2400" dirty="0" err="1"/>
              <a:t>toán</a:t>
            </a:r>
            <a:r>
              <a:rPr lang="en-US" sz="2400" dirty="0"/>
              <a:t> con </a:t>
            </a:r>
            <a:r>
              <a:rPr lang="en-US" sz="2400" dirty="0" err="1"/>
              <a:t>tối</a:t>
            </a:r>
            <a:r>
              <a:rPr lang="en-US" sz="2400" dirty="0"/>
              <a:t> </a:t>
            </a:r>
            <a:r>
              <a:rPr lang="vi-VN" sz="2400" dirty="0"/>
              <a:t>ư</a:t>
            </a:r>
            <a:r>
              <a:rPr lang="en-US" sz="2400" dirty="0"/>
              <a:t>u</a:t>
            </a:r>
          </a:p>
        </p:txBody>
      </p:sp>
      <p:sp>
        <p:nvSpPr>
          <p:cNvPr id="12" name="Mũi tên: Lên 11">
            <a:extLst>
              <a:ext uri="{FF2B5EF4-FFF2-40B4-BE49-F238E27FC236}">
                <a16:creationId xmlns:a16="http://schemas.microsoft.com/office/drawing/2014/main" id="{0E0CBB1F-F210-425B-801C-1EF4177BF1F2}"/>
              </a:ext>
            </a:extLst>
          </p:cNvPr>
          <p:cNvSpPr/>
          <p:nvPr/>
        </p:nvSpPr>
        <p:spPr>
          <a:xfrm>
            <a:off x="4617720" y="4171382"/>
            <a:ext cx="822960" cy="8991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ộp Văn bản 13">
            <a:extLst>
              <a:ext uri="{FF2B5EF4-FFF2-40B4-BE49-F238E27FC236}">
                <a16:creationId xmlns:a16="http://schemas.microsoft.com/office/drawing/2014/main" id="{58EF885F-EE21-45EB-B339-09DC35EB140B}"/>
              </a:ext>
            </a:extLst>
          </p:cNvPr>
          <p:cNvSpPr txBox="1"/>
          <p:nvPr/>
        </p:nvSpPr>
        <p:spPr>
          <a:xfrm>
            <a:off x="3687777" y="5284079"/>
            <a:ext cx="4161066" cy="461665"/>
          </a:xfrm>
          <a:prstGeom prst="rect">
            <a:avLst/>
          </a:prstGeom>
          <a:noFill/>
        </p:spPr>
        <p:txBody>
          <a:bodyPr wrap="square" rtlCol="0">
            <a:spAutoFit/>
          </a:bodyPr>
          <a:lstStyle/>
          <a:p>
            <a:r>
              <a:rPr lang="en-US" sz="2400" dirty="0"/>
              <a:t>DP[2] = DP[1] + DP[0]</a:t>
            </a:r>
          </a:p>
        </p:txBody>
      </p:sp>
      <p:sp>
        <p:nvSpPr>
          <p:cNvPr id="15" name="Hộp Văn bản 14">
            <a:extLst>
              <a:ext uri="{FF2B5EF4-FFF2-40B4-BE49-F238E27FC236}">
                <a16:creationId xmlns:a16="http://schemas.microsoft.com/office/drawing/2014/main" id="{7EF7B654-B9F5-450F-9CC2-57F978EE2124}"/>
              </a:ext>
            </a:extLst>
          </p:cNvPr>
          <p:cNvSpPr txBox="1"/>
          <p:nvPr/>
        </p:nvSpPr>
        <p:spPr>
          <a:xfrm>
            <a:off x="1295400" y="2360826"/>
            <a:ext cx="956544" cy="461665"/>
          </a:xfrm>
          <a:prstGeom prst="rect">
            <a:avLst/>
          </a:prstGeom>
          <a:noFill/>
        </p:spPr>
        <p:txBody>
          <a:bodyPr wrap="none" rtlCol="0">
            <a:spAutoFit/>
          </a:bodyPr>
          <a:lstStyle/>
          <a:p>
            <a:r>
              <a:rPr lang="en-US" sz="2400" dirty="0"/>
              <a:t>DP = </a:t>
            </a:r>
          </a:p>
        </p:txBody>
      </p:sp>
      <p:sp>
        <p:nvSpPr>
          <p:cNvPr id="3" name="Chỗ dành sẵn cho Số hiệu Bản chiếu 2">
            <a:extLst>
              <a:ext uri="{FF2B5EF4-FFF2-40B4-BE49-F238E27FC236}">
                <a16:creationId xmlns:a16="http://schemas.microsoft.com/office/drawing/2014/main" id="{7D2414F6-681D-447C-BD36-E410069D6F3B}"/>
              </a:ext>
            </a:extLst>
          </p:cNvPr>
          <p:cNvSpPr>
            <a:spLocks noGrp="1"/>
          </p:cNvSpPr>
          <p:nvPr>
            <p:ph type="sldNum" sz="quarter" idx="11"/>
          </p:nvPr>
        </p:nvSpPr>
        <p:spPr/>
        <p:txBody>
          <a:bodyPr/>
          <a:lstStyle/>
          <a:p>
            <a:fld id="{7F6268A4-6132-456F-828A-C4773E289BF2}" type="slidenum">
              <a:rPr lang="en-US" smtClean="0"/>
              <a:pPr/>
              <a:t>26</a:t>
            </a:fld>
            <a:endParaRPr lang="en-US"/>
          </a:p>
        </p:txBody>
      </p:sp>
    </p:spTree>
    <p:extLst>
      <p:ext uri="{BB962C8B-B14F-4D97-AF65-F5344CB8AC3E}">
        <p14:creationId xmlns:p14="http://schemas.microsoft.com/office/powerpoint/2010/main" val="384530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A8499F-65C3-44E6-B82B-14E8CA671BF7}"/>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10" name="Title 3">
            <a:extLst>
              <a:ext uri="{FF2B5EF4-FFF2-40B4-BE49-F238E27FC236}">
                <a16:creationId xmlns:a16="http://schemas.microsoft.com/office/drawing/2014/main" id="{9AA926F6-6AB8-4B00-85E5-87D4D86A383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11" name="TextBox 10">
            <a:extLst>
              <a:ext uri="{FF2B5EF4-FFF2-40B4-BE49-F238E27FC236}">
                <a16:creationId xmlns:a16="http://schemas.microsoft.com/office/drawing/2014/main" id="{ADEFF09A-DA46-4704-A0DB-78786A05EBEC}"/>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Bottom up:</a:t>
            </a:r>
            <a:endParaRPr lang="en-US" sz="3200" dirty="0">
              <a:effectLst/>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EDAD14EE-DD8C-4518-97C3-561C2F00CF5F}"/>
              </a:ext>
            </a:extLst>
          </p:cNvPr>
          <p:cNvPicPr>
            <a:picLocks noChangeAspect="1"/>
          </p:cNvPicPr>
          <p:nvPr/>
        </p:nvPicPr>
        <p:blipFill>
          <a:blip r:embed="rId3"/>
          <a:stretch>
            <a:fillRect/>
          </a:stretch>
        </p:blipFill>
        <p:spPr>
          <a:xfrm>
            <a:off x="588267" y="3317119"/>
            <a:ext cx="11015466" cy="763803"/>
          </a:xfrm>
          <a:prstGeom prst="rect">
            <a:avLst/>
          </a:prstGeom>
        </p:spPr>
      </p:pic>
      <p:graphicFrame>
        <p:nvGraphicFramePr>
          <p:cNvPr id="6" name="Bảng 2">
            <a:extLst>
              <a:ext uri="{FF2B5EF4-FFF2-40B4-BE49-F238E27FC236}">
                <a16:creationId xmlns:a16="http://schemas.microsoft.com/office/drawing/2014/main" id="{307BAAF4-091E-4CE7-B8BA-CBF28973D356}"/>
              </a:ext>
            </a:extLst>
          </p:cNvPr>
          <p:cNvGraphicFramePr>
            <a:graphicFrameLocks noGrp="1"/>
          </p:cNvGraphicFramePr>
          <p:nvPr>
            <p:extLst>
              <p:ext uri="{D42A27DB-BD31-4B8C-83A1-F6EECF244321}">
                <p14:modId xmlns:p14="http://schemas.microsoft.com/office/powerpoint/2010/main" val="3616183952"/>
              </p:ext>
            </p:extLst>
          </p:nvPr>
        </p:nvGraphicFramePr>
        <p:xfrm>
          <a:off x="2630574" y="240623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411734592"/>
                  </a:ext>
                </a:extLst>
              </a:tr>
            </a:tbl>
          </a:graphicData>
        </a:graphic>
      </p:graphicFrame>
      <p:sp>
        <p:nvSpPr>
          <p:cNvPr id="7" name="Hộp Văn bản 6">
            <a:extLst>
              <a:ext uri="{FF2B5EF4-FFF2-40B4-BE49-F238E27FC236}">
                <a16:creationId xmlns:a16="http://schemas.microsoft.com/office/drawing/2014/main" id="{FB5CAD8B-A383-462F-ADE1-C4317583B342}"/>
              </a:ext>
            </a:extLst>
          </p:cNvPr>
          <p:cNvSpPr txBox="1"/>
          <p:nvPr/>
        </p:nvSpPr>
        <p:spPr>
          <a:xfrm>
            <a:off x="2514054" y="1891105"/>
            <a:ext cx="6508513" cy="461665"/>
          </a:xfrm>
          <a:prstGeom prst="rect">
            <a:avLst/>
          </a:prstGeom>
          <a:noFill/>
        </p:spPr>
        <p:txBody>
          <a:bodyPr wrap="square" rtlCol="0">
            <a:spAutoFit/>
          </a:bodyPr>
          <a:lstStyle/>
          <a:p>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tính</a:t>
            </a:r>
            <a:r>
              <a:rPr lang="en-US" sz="2400" dirty="0"/>
              <a:t> </a:t>
            </a:r>
            <a:r>
              <a:rPr lang="en-US" sz="2400" dirty="0" err="1"/>
              <a:t>giá</a:t>
            </a:r>
            <a:r>
              <a:rPr lang="en-US" sz="2400" dirty="0"/>
              <a:t> </a:t>
            </a:r>
            <a:r>
              <a:rPr lang="en-US" sz="2400" dirty="0" err="1"/>
              <a:t>trị</a:t>
            </a:r>
            <a:r>
              <a:rPr lang="en-US" sz="2400" dirty="0"/>
              <a:t> </a:t>
            </a:r>
            <a:r>
              <a:rPr lang="en-US" sz="2400" dirty="0" err="1"/>
              <a:t>bài</a:t>
            </a:r>
            <a:r>
              <a:rPr lang="en-US" sz="2400" dirty="0"/>
              <a:t> </a:t>
            </a:r>
            <a:r>
              <a:rPr lang="en-US" sz="2400" dirty="0" err="1"/>
              <a:t>toán</a:t>
            </a:r>
            <a:r>
              <a:rPr lang="en-US" sz="2400" dirty="0"/>
              <a:t> con </a:t>
            </a:r>
            <a:r>
              <a:rPr lang="en-US" sz="2400" dirty="0" err="1"/>
              <a:t>tối</a:t>
            </a:r>
            <a:r>
              <a:rPr lang="en-US" sz="2400" dirty="0"/>
              <a:t> </a:t>
            </a:r>
            <a:r>
              <a:rPr lang="vi-VN" sz="2400" dirty="0"/>
              <a:t>ư</a:t>
            </a:r>
            <a:r>
              <a:rPr lang="en-US" sz="2400" dirty="0"/>
              <a:t>u</a:t>
            </a:r>
          </a:p>
        </p:txBody>
      </p:sp>
      <p:sp>
        <p:nvSpPr>
          <p:cNvPr id="12" name="Mũi tên: Lên 11">
            <a:extLst>
              <a:ext uri="{FF2B5EF4-FFF2-40B4-BE49-F238E27FC236}">
                <a16:creationId xmlns:a16="http://schemas.microsoft.com/office/drawing/2014/main" id="{0E0CBB1F-F210-425B-801C-1EF4177BF1F2}"/>
              </a:ext>
            </a:extLst>
          </p:cNvPr>
          <p:cNvSpPr/>
          <p:nvPr/>
        </p:nvSpPr>
        <p:spPr>
          <a:xfrm>
            <a:off x="10439400" y="4171382"/>
            <a:ext cx="822960" cy="8991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ộp Văn bản 13">
            <a:extLst>
              <a:ext uri="{FF2B5EF4-FFF2-40B4-BE49-F238E27FC236}">
                <a16:creationId xmlns:a16="http://schemas.microsoft.com/office/drawing/2014/main" id="{58EF885F-EE21-45EB-B339-09DC35EB140B}"/>
              </a:ext>
            </a:extLst>
          </p:cNvPr>
          <p:cNvSpPr txBox="1"/>
          <p:nvPr/>
        </p:nvSpPr>
        <p:spPr>
          <a:xfrm>
            <a:off x="8770347" y="5284079"/>
            <a:ext cx="4161066" cy="461665"/>
          </a:xfrm>
          <a:prstGeom prst="rect">
            <a:avLst/>
          </a:prstGeom>
          <a:noFill/>
        </p:spPr>
        <p:txBody>
          <a:bodyPr wrap="square" rtlCol="0">
            <a:spAutoFit/>
          </a:bodyPr>
          <a:lstStyle/>
          <a:p>
            <a:r>
              <a:rPr lang="en-US" sz="2400" dirty="0"/>
              <a:t>DP[</a:t>
            </a:r>
            <a:r>
              <a:rPr lang="en-US" sz="2400" dirty="0" err="1"/>
              <a:t>i</a:t>
            </a:r>
            <a:r>
              <a:rPr lang="en-US" sz="2400" dirty="0"/>
              <a:t>] = DP[i-1] + DP[i-2]</a:t>
            </a:r>
          </a:p>
        </p:txBody>
      </p:sp>
      <p:sp>
        <p:nvSpPr>
          <p:cNvPr id="15" name="Hộp Văn bản 14">
            <a:extLst>
              <a:ext uri="{FF2B5EF4-FFF2-40B4-BE49-F238E27FC236}">
                <a16:creationId xmlns:a16="http://schemas.microsoft.com/office/drawing/2014/main" id="{7EF7B654-B9F5-450F-9CC2-57F978EE2124}"/>
              </a:ext>
            </a:extLst>
          </p:cNvPr>
          <p:cNvSpPr txBox="1"/>
          <p:nvPr/>
        </p:nvSpPr>
        <p:spPr>
          <a:xfrm>
            <a:off x="1295400" y="2360826"/>
            <a:ext cx="956544" cy="461665"/>
          </a:xfrm>
          <a:prstGeom prst="rect">
            <a:avLst/>
          </a:prstGeom>
          <a:noFill/>
        </p:spPr>
        <p:txBody>
          <a:bodyPr wrap="none" rtlCol="0">
            <a:spAutoFit/>
          </a:bodyPr>
          <a:lstStyle/>
          <a:p>
            <a:r>
              <a:rPr lang="en-US" sz="2400" dirty="0"/>
              <a:t>DP = </a:t>
            </a:r>
          </a:p>
        </p:txBody>
      </p:sp>
      <p:sp>
        <p:nvSpPr>
          <p:cNvPr id="16" name="Hộp Văn bản 15">
            <a:extLst>
              <a:ext uri="{FF2B5EF4-FFF2-40B4-BE49-F238E27FC236}">
                <a16:creationId xmlns:a16="http://schemas.microsoft.com/office/drawing/2014/main" id="{D1F028C6-7ABA-4B91-99CE-2CAFC1F2E8C6}"/>
              </a:ext>
            </a:extLst>
          </p:cNvPr>
          <p:cNvSpPr txBox="1"/>
          <p:nvPr/>
        </p:nvSpPr>
        <p:spPr>
          <a:xfrm>
            <a:off x="7442667" y="4814437"/>
            <a:ext cx="4161066" cy="461665"/>
          </a:xfrm>
          <a:prstGeom prst="rect">
            <a:avLst/>
          </a:prstGeom>
          <a:noFill/>
        </p:spPr>
        <p:txBody>
          <a:bodyPr wrap="square" rtlCol="0">
            <a:spAutoFit/>
          </a:bodyPr>
          <a:lstStyle/>
          <a:p>
            <a:r>
              <a:rPr lang="en-US" sz="2400" dirty="0">
                <a:solidFill>
                  <a:schemeClr val="bg2">
                    <a:lumMod val="50000"/>
                  </a:schemeClr>
                </a:solidFill>
              </a:rPr>
              <a:t>For </a:t>
            </a:r>
            <a:r>
              <a:rPr lang="en-US" sz="2400" dirty="0" err="1">
                <a:solidFill>
                  <a:schemeClr val="bg2">
                    <a:lumMod val="50000"/>
                  </a:schemeClr>
                </a:solidFill>
              </a:rPr>
              <a:t>i</a:t>
            </a:r>
            <a:r>
              <a:rPr lang="en-US" sz="2400" dirty="0">
                <a:solidFill>
                  <a:schemeClr val="bg2">
                    <a:lumMod val="50000"/>
                  </a:schemeClr>
                </a:solidFill>
              </a:rPr>
              <a:t> form 2 </a:t>
            </a:r>
            <a:r>
              <a:rPr lang="en-US" sz="2400" dirty="0" err="1">
                <a:solidFill>
                  <a:schemeClr val="bg2">
                    <a:lumMod val="50000"/>
                  </a:schemeClr>
                </a:solidFill>
              </a:rPr>
              <a:t>upto</a:t>
            </a:r>
            <a:r>
              <a:rPr lang="en-US" sz="2400" dirty="0">
                <a:solidFill>
                  <a:schemeClr val="bg2">
                    <a:lumMod val="50000"/>
                  </a:schemeClr>
                </a:solidFill>
              </a:rPr>
              <a:t> n:</a:t>
            </a:r>
          </a:p>
        </p:txBody>
      </p:sp>
      <p:sp>
        <p:nvSpPr>
          <p:cNvPr id="3" name="Chỗ dành sẵn cho Số hiệu Bản chiếu 2">
            <a:extLst>
              <a:ext uri="{FF2B5EF4-FFF2-40B4-BE49-F238E27FC236}">
                <a16:creationId xmlns:a16="http://schemas.microsoft.com/office/drawing/2014/main" id="{F6EA2B62-1591-4EAD-BD22-5B5D8FF8BEE9}"/>
              </a:ext>
            </a:extLst>
          </p:cNvPr>
          <p:cNvSpPr>
            <a:spLocks noGrp="1"/>
          </p:cNvSpPr>
          <p:nvPr>
            <p:ph type="sldNum" sz="quarter" idx="11"/>
          </p:nvPr>
        </p:nvSpPr>
        <p:spPr/>
        <p:txBody>
          <a:bodyPr/>
          <a:lstStyle/>
          <a:p>
            <a:fld id="{7F6268A4-6132-456F-828A-C4773E289BF2}" type="slidenum">
              <a:rPr lang="en-US" smtClean="0"/>
              <a:pPr/>
              <a:t>27</a:t>
            </a:fld>
            <a:endParaRPr lang="en-US"/>
          </a:p>
        </p:txBody>
      </p:sp>
    </p:spTree>
    <p:extLst>
      <p:ext uri="{BB962C8B-B14F-4D97-AF65-F5344CB8AC3E}">
        <p14:creationId xmlns:p14="http://schemas.microsoft.com/office/powerpoint/2010/main" val="175889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A8499F-65C3-44E6-B82B-14E8CA671BF7}"/>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10" name="Title 3">
            <a:extLst>
              <a:ext uri="{FF2B5EF4-FFF2-40B4-BE49-F238E27FC236}">
                <a16:creationId xmlns:a16="http://schemas.microsoft.com/office/drawing/2014/main" id="{9AA926F6-6AB8-4B00-85E5-87D4D86A383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11" name="TextBox 10">
            <a:extLst>
              <a:ext uri="{FF2B5EF4-FFF2-40B4-BE49-F238E27FC236}">
                <a16:creationId xmlns:a16="http://schemas.microsoft.com/office/drawing/2014/main" id="{ADEFF09A-DA46-4704-A0DB-78786A05EBEC}"/>
              </a:ext>
            </a:extLst>
          </p:cNvPr>
          <p:cNvSpPr txBox="1"/>
          <p:nvPr/>
        </p:nvSpPr>
        <p:spPr>
          <a:xfrm>
            <a:off x="390294" y="111225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ffectLst/>
                <a:ea typeface="Calibri" panose="020F0502020204030204" pitchFamily="34" charset="0"/>
                <a:cs typeface="Times New Roman" panose="02020603050405020304" pitchFamily="18" charset="0"/>
              </a:rPr>
              <a:t>Dynamic programming – Bottom up:</a:t>
            </a:r>
            <a:endParaRPr lang="en-US" sz="3200" dirty="0">
              <a:effectLst/>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EDAD14EE-DD8C-4518-97C3-561C2F00CF5F}"/>
              </a:ext>
            </a:extLst>
          </p:cNvPr>
          <p:cNvPicPr>
            <a:picLocks noChangeAspect="1"/>
          </p:cNvPicPr>
          <p:nvPr/>
        </p:nvPicPr>
        <p:blipFill>
          <a:blip r:embed="rId3"/>
          <a:stretch>
            <a:fillRect/>
          </a:stretch>
        </p:blipFill>
        <p:spPr>
          <a:xfrm>
            <a:off x="588267" y="3317119"/>
            <a:ext cx="11015466" cy="763803"/>
          </a:xfrm>
          <a:prstGeom prst="rect">
            <a:avLst/>
          </a:prstGeom>
        </p:spPr>
      </p:pic>
      <p:graphicFrame>
        <p:nvGraphicFramePr>
          <p:cNvPr id="6" name="Bảng 2">
            <a:extLst>
              <a:ext uri="{FF2B5EF4-FFF2-40B4-BE49-F238E27FC236}">
                <a16:creationId xmlns:a16="http://schemas.microsoft.com/office/drawing/2014/main" id="{307BAAF4-091E-4CE7-B8BA-CBF28973D356}"/>
              </a:ext>
            </a:extLst>
          </p:cNvPr>
          <p:cNvGraphicFramePr>
            <a:graphicFrameLocks noGrp="1"/>
          </p:cNvGraphicFramePr>
          <p:nvPr/>
        </p:nvGraphicFramePr>
        <p:xfrm>
          <a:off x="2630574" y="2406239"/>
          <a:ext cx="6508512" cy="370840"/>
        </p:xfrm>
        <a:graphic>
          <a:graphicData uri="http://schemas.openxmlformats.org/drawingml/2006/table">
            <a:tbl>
              <a:tblPr firstRow="1" bandRow="1">
                <a:tableStyleId>{5940675A-B579-460E-94D1-54222C63F5DA}</a:tableStyleId>
              </a:tblPr>
              <a:tblGrid>
                <a:gridCol w="1084752">
                  <a:extLst>
                    <a:ext uri="{9D8B030D-6E8A-4147-A177-3AD203B41FA5}">
                      <a16:colId xmlns:a16="http://schemas.microsoft.com/office/drawing/2014/main" val="752011054"/>
                    </a:ext>
                  </a:extLst>
                </a:gridCol>
                <a:gridCol w="1084752">
                  <a:extLst>
                    <a:ext uri="{9D8B030D-6E8A-4147-A177-3AD203B41FA5}">
                      <a16:colId xmlns:a16="http://schemas.microsoft.com/office/drawing/2014/main" val="2963599090"/>
                    </a:ext>
                  </a:extLst>
                </a:gridCol>
                <a:gridCol w="1084752">
                  <a:extLst>
                    <a:ext uri="{9D8B030D-6E8A-4147-A177-3AD203B41FA5}">
                      <a16:colId xmlns:a16="http://schemas.microsoft.com/office/drawing/2014/main" val="335575008"/>
                    </a:ext>
                  </a:extLst>
                </a:gridCol>
                <a:gridCol w="1084752">
                  <a:extLst>
                    <a:ext uri="{9D8B030D-6E8A-4147-A177-3AD203B41FA5}">
                      <a16:colId xmlns:a16="http://schemas.microsoft.com/office/drawing/2014/main" val="1109784448"/>
                    </a:ext>
                  </a:extLst>
                </a:gridCol>
                <a:gridCol w="1084752">
                  <a:extLst>
                    <a:ext uri="{9D8B030D-6E8A-4147-A177-3AD203B41FA5}">
                      <a16:colId xmlns:a16="http://schemas.microsoft.com/office/drawing/2014/main" val="3360077579"/>
                    </a:ext>
                  </a:extLst>
                </a:gridCol>
                <a:gridCol w="1084752">
                  <a:extLst>
                    <a:ext uri="{9D8B030D-6E8A-4147-A177-3AD203B41FA5}">
                      <a16:colId xmlns:a16="http://schemas.microsoft.com/office/drawing/2014/main" val="2352380916"/>
                    </a:ext>
                  </a:extLst>
                </a:gridCol>
              </a:tblGrid>
              <a:tr h="370840">
                <a:tc>
                  <a:txBody>
                    <a:bodyPr/>
                    <a:lstStyle/>
                    <a:p>
                      <a:r>
                        <a:rPr lang="en-US" dirty="0"/>
                        <a:t>0</a:t>
                      </a:r>
                    </a:p>
                  </a:txBody>
                  <a:tcPr>
                    <a:solidFill>
                      <a:schemeClr val="bg1"/>
                    </a:solidFill>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411734592"/>
                  </a:ext>
                </a:extLst>
              </a:tr>
            </a:tbl>
          </a:graphicData>
        </a:graphic>
      </p:graphicFrame>
      <p:sp>
        <p:nvSpPr>
          <p:cNvPr id="7" name="Hộp Văn bản 6">
            <a:extLst>
              <a:ext uri="{FF2B5EF4-FFF2-40B4-BE49-F238E27FC236}">
                <a16:creationId xmlns:a16="http://schemas.microsoft.com/office/drawing/2014/main" id="{FB5CAD8B-A383-462F-ADE1-C4317583B342}"/>
              </a:ext>
            </a:extLst>
          </p:cNvPr>
          <p:cNvSpPr txBox="1"/>
          <p:nvPr/>
        </p:nvSpPr>
        <p:spPr>
          <a:xfrm>
            <a:off x="2514054" y="1891105"/>
            <a:ext cx="6508513" cy="461665"/>
          </a:xfrm>
          <a:prstGeom prst="rect">
            <a:avLst/>
          </a:prstGeom>
          <a:noFill/>
        </p:spPr>
        <p:txBody>
          <a:bodyPr wrap="square" rtlCol="0">
            <a:spAutoFit/>
          </a:bodyPr>
          <a:lstStyle/>
          <a:p>
            <a:r>
              <a:rPr lang="en-US" sz="2400" dirty="0" err="1"/>
              <a:t>Bắt</a:t>
            </a:r>
            <a:r>
              <a:rPr lang="en-US" sz="2400" dirty="0"/>
              <a:t> </a:t>
            </a:r>
            <a:r>
              <a:rPr lang="en-US" sz="2400" dirty="0" err="1"/>
              <a:t>đầu</a:t>
            </a:r>
            <a:r>
              <a:rPr lang="en-US" sz="2400" dirty="0"/>
              <a:t> </a:t>
            </a:r>
            <a:r>
              <a:rPr lang="en-US" sz="2400" dirty="0" err="1"/>
              <a:t>bằng</a:t>
            </a:r>
            <a:r>
              <a:rPr lang="en-US" sz="2400" dirty="0"/>
              <a:t> </a:t>
            </a:r>
            <a:r>
              <a:rPr lang="en-US" sz="2400" dirty="0" err="1"/>
              <a:t>tính</a:t>
            </a:r>
            <a:r>
              <a:rPr lang="en-US" sz="2400" dirty="0"/>
              <a:t> </a:t>
            </a:r>
            <a:r>
              <a:rPr lang="en-US" sz="2400" dirty="0" err="1"/>
              <a:t>giá</a:t>
            </a:r>
            <a:r>
              <a:rPr lang="en-US" sz="2400" dirty="0"/>
              <a:t> </a:t>
            </a:r>
            <a:r>
              <a:rPr lang="en-US" sz="2400" dirty="0" err="1"/>
              <a:t>trị</a:t>
            </a:r>
            <a:r>
              <a:rPr lang="en-US" sz="2400" dirty="0"/>
              <a:t> </a:t>
            </a:r>
            <a:r>
              <a:rPr lang="en-US" sz="2400" dirty="0" err="1"/>
              <a:t>bài</a:t>
            </a:r>
            <a:r>
              <a:rPr lang="en-US" sz="2400" dirty="0"/>
              <a:t> </a:t>
            </a:r>
            <a:r>
              <a:rPr lang="en-US" sz="2400" dirty="0" err="1"/>
              <a:t>toán</a:t>
            </a:r>
            <a:r>
              <a:rPr lang="en-US" sz="2400" dirty="0"/>
              <a:t> con </a:t>
            </a:r>
            <a:r>
              <a:rPr lang="en-US" sz="2400" dirty="0" err="1"/>
              <a:t>tối</a:t>
            </a:r>
            <a:r>
              <a:rPr lang="en-US" sz="2400" dirty="0"/>
              <a:t> </a:t>
            </a:r>
            <a:r>
              <a:rPr lang="vi-VN" sz="2400" dirty="0"/>
              <a:t>ư</a:t>
            </a:r>
            <a:r>
              <a:rPr lang="en-US" sz="2400" dirty="0"/>
              <a:t>u</a:t>
            </a:r>
          </a:p>
        </p:txBody>
      </p:sp>
      <p:sp>
        <p:nvSpPr>
          <p:cNvPr id="15" name="Hộp Văn bản 14">
            <a:extLst>
              <a:ext uri="{FF2B5EF4-FFF2-40B4-BE49-F238E27FC236}">
                <a16:creationId xmlns:a16="http://schemas.microsoft.com/office/drawing/2014/main" id="{7EF7B654-B9F5-450F-9CC2-57F978EE2124}"/>
              </a:ext>
            </a:extLst>
          </p:cNvPr>
          <p:cNvSpPr txBox="1"/>
          <p:nvPr/>
        </p:nvSpPr>
        <p:spPr>
          <a:xfrm>
            <a:off x="1295400" y="2360826"/>
            <a:ext cx="956544" cy="461665"/>
          </a:xfrm>
          <a:prstGeom prst="rect">
            <a:avLst/>
          </a:prstGeom>
          <a:noFill/>
        </p:spPr>
        <p:txBody>
          <a:bodyPr wrap="none" rtlCol="0">
            <a:spAutoFit/>
          </a:bodyPr>
          <a:lstStyle/>
          <a:p>
            <a:r>
              <a:rPr lang="en-US" sz="2400" dirty="0"/>
              <a:t>DP = </a:t>
            </a:r>
          </a:p>
        </p:txBody>
      </p:sp>
      <p:pic>
        <p:nvPicPr>
          <p:cNvPr id="19" name="Hình ảnh 18">
            <a:extLst>
              <a:ext uri="{FF2B5EF4-FFF2-40B4-BE49-F238E27FC236}">
                <a16:creationId xmlns:a16="http://schemas.microsoft.com/office/drawing/2014/main" id="{5B2735B5-CEF3-4021-A429-64F44CAA38CB}"/>
              </a:ext>
            </a:extLst>
          </p:cNvPr>
          <p:cNvPicPr>
            <a:picLocks noChangeAspect="1"/>
          </p:cNvPicPr>
          <p:nvPr/>
        </p:nvPicPr>
        <p:blipFill>
          <a:blip r:embed="rId4"/>
          <a:stretch>
            <a:fillRect/>
          </a:stretch>
        </p:blipFill>
        <p:spPr>
          <a:xfrm>
            <a:off x="9139086" y="4080922"/>
            <a:ext cx="2118727" cy="2124815"/>
          </a:xfrm>
          <a:prstGeom prst="rect">
            <a:avLst/>
          </a:prstGeom>
        </p:spPr>
      </p:pic>
      <p:sp>
        <p:nvSpPr>
          <p:cNvPr id="18" name="Hình chữ nhật 17">
            <a:extLst>
              <a:ext uri="{FF2B5EF4-FFF2-40B4-BE49-F238E27FC236}">
                <a16:creationId xmlns:a16="http://schemas.microsoft.com/office/drawing/2014/main" id="{A2BF88EE-C659-4FF9-BCCE-8DC3E6AA3E24}"/>
              </a:ext>
            </a:extLst>
          </p:cNvPr>
          <p:cNvSpPr/>
          <p:nvPr/>
        </p:nvSpPr>
        <p:spPr>
          <a:xfrm>
            <a:off x="1103411" y="4400949"/>
            <a:ext cx="7919156" cy="1631216"/>
          </a:xfrm>
          <a:prstGeom prst="rect">
            <a:avLst/>
          </a:prstGeom>
          <a:noFill/>
        </p:spPr>
        <p:txBody>
          <a:bodyPr wrap="square" lIns="91440" tIns="45720" rIns="91440" bIns="45720">
            <a:spAutoFit/>
          </a:bodyPr>
          <a:lstStyle/>
          <a:p>
            <a:pPr algn="ctr"/>
            <a:r>
              <a:rPr lang="en-US" sz="4800" b="1" cap="none" spc="0" dirty="0" err="1">
                <a:ln w="12700">
                  <a:solidFill>
                    <a:schemeClr val="accent5"/>
                  </a:solidFill>
                  <a:prstDash val="solid"/>
                </a:ln>
                <a:pattFill prst="ltDnDiag">
                  <a:fgClr>
                    <a:schemeClr val="accent5">
                      <a:lumMod val="60000"/>
                      <a:lumOff val="40000"/>
                    </a:schemeClr>
                  </a:fgClr>
                  <a:bgClr>
                    <a:schemeClr val="bg1"/>
                  </a:bgClr>
                </a:pattFill>
                <a:effectLst/>
              </a:rPr>
              <a:t>Tái</a:t>
            </a:r>
            <a: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rPr>
              <a:t> </a:t>
            </a:r>
            <a:r>
              <a:rPr lang="en-US" sz="4800" b="1" cap="none" spc="0" dirty="0" err="1">
                <a:ln w="12700">
                  <a:solidFill>
                    <a:schemeClr val="accent5"/>
                  </a:solidFill>
                  <a:prstDash val="solid"/>
                </a:ln>
                <a:pattFill prst="ltDnDiag">
                  <a:fgClr>
                    <a:schemeClr val="accent5">
                      <a:lumMod val="60000"/>
                      <a:lumOff val="40000"/>
                    </a:schemeClr>
                  </a:fgClr>
                  <a:bgClr>
                    <a:schemeClr val="bg1"/>
                  </a:bgClr>
                </a:pattFill>
                <a:effectLst/>
              </a:rPr>
              <a:t>s</a:t>
            </a:r>
            <a:r>
              <a:rPr lang="en-US" sz="4800" b="1" dirty="0" err="1">
                <a:ln w="12700">
                  <a:solidFill>
                    <a:schemeClr val="accent5"/>
                  </a:solidFill>
                  <a:prstDash val="solid"/>
                </a:ln>
                <a:pattFill prst="ltDnDiag">
                  <a:fgClr>
                    <a:schemeClr val="accent5">
                      <a:lumMod val="60000"/>
                      <a:lumOff val="40000"/>
                    </a:schemeClr>
                  </a:fgClr>
                  <a:bgClr>
                    <a:schemeClr val="bg1"/>
                  </a:bgClr>
                </a:pattFill>
              </a:rPr>
              <a:t>ử</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en-US" sz="4800" b="1" dirty="0" err="1">
                <a:ln w="12700">
                  <a:solidFill>
                    <a:schemeClr val="accent5"/>
                  </a:solidFill>
                  <a:prstDash val="solid"/>
                </a:ln>
                <a:pattFill prst="ltDnDiag">
                  <a:fgClr>
                    <a:schemeClr val="accent5">
                      <a:lumMod val="60000"/>
                      <a:lumOff val="40000"/>
                    </a:schemeClr>
                  </a:fgClr>
                  <a:bgClr>
                    <a:schemeClr val="bg1"/>
                  </a:bgClr>
                </a:pattFill>
              </a:rPr>
              <a:t>dụng</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en-US" sz="4800" b="1" dirty="0" err="1">
                <a:ln w="12700">
                  <a:solidFill>
                    <a:schemeClr val="accent5"/>
                  </a:solidFill>
                  <a:prstDash val="solid"/>
                </a:ln>
                <a:pattFill prst="ltDnDiag">
                  <a:fgClr>
                    <a:schemeClr val="accent5">
                      <a:lumMod val="60000"/>
                      <a:lumOff val="40000"/>
                    </a:schemeClr>
                  </a:fgClr>
                  <a:bgClr>
                    <a:schemeClr val="bg1"/>
                  </a:bgClr>
                </a:pattFill>
              </a:rPr>
              <a:t>lại</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en-US" sz="4800" b="1" dirty="0" err="1">
                <a:ln w="12700">
                  <a:solidFill>
                    <a:schemeClr val="accent5"/>
                  </a:solidFill>
                  <a:prstDash val="solid"/>
                </a:ln>
                <a:pattFill prst="ltDnDiag">
                  <a:fgClr>
                    <a:schemeClr val="accent5">
                      <a:lumMod val="60000"/>
                      <a:lumOff val="40000"/>
                    </a:schemeClr>
                  </a:fgClr>
                  <a:bgClr>
                    <a:schemeClr val="bg1"/>
                  </a:bgClr>
                </a:pattFill>
              </a:rPr>
              <a:t>kết</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en-US" sz="4800" b="1" dirty="0" err="1">
                <a:ln w="12700">
                  <a:solidFill>
                    <a:schemeClr val="accent5"/>
                  </a:solidFill>
                  <a:prstDash val="solid"/>
                </a:ln>
                <a:pattFill prst="ltDnDiag">
                  <a:fgClr>
                    <a:schemeClr val="accent5">
                      <a:lumMod val="60000"/>
                      <a:lumOff val="40000"/>
                    </a:schemeClr>
                  </a:fgClr>
                  <a:bgClr>
                    <a:schemeClr val="bg1"/>
                  </a:bgClr>
                </a:pattFill>
              </a:rPr>
              <a:t>quả</a:t>
            </a:r>
            <a:r>
              <a:rPr lang="en-US" sz="4800" b="1" dirty="0">
                <a:ln w="12700">
                  <a:solidFill>
                    <a:schemeClr val="accent5"/>
                  </a:solidFill>
                  <a:prstDash val="solid"/>
                </a:ln>
                <a:pattFill prst="ltDnDiag">
                  <a:fgClr>
                    <a:schemeClr val="accent5">
                      <a:lumMod val="60000"/>
                      <a:lumOff val="40000"/>
                    </a:schemeClr>
                  </a:fgClr>
                  <a:bgClr>
                    <a:schemeClr val="bg1"/>
                  </a:bgClr>
                </a:pattFill>
              </a:rPr>
              <a:t> </a:t>
            </a:r>
          </a:p>
          <a:p>
            <a:pPr algn="ctr"/>
            <a:r>
              <a:rPr lang="en-US" sz="4800" b="1" dirty="0" err="1">
                <a:ln w="12700">
                  <a:solidFill>
                    <a:schemeClr val="accent5"/>
                  </a:solidFill>
                  <a:prstDash val="solid"/>
                </a:ln>
                <a:pattFill prst="ltDnDiag">
                  <a:fgClr>
                    <a:schemeClr val="accent5">
                      <a:lumMod val="60000"/>
                      <a:lumOff val="40000"/>
                    </a:schemeClr>
                  </a:fgClr>
                  <a:bgClr>
                    <a:schemeClr val="bg1"/>
                  </a:bgClr>
                </a:pattFill>
              </a:rPr>
              <a:t>bài</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en-US" sz="4800" b="1" dirty="0" err="1">
                <a:ln w="12700">
                  <a:solidFill>
                    <a:schemeClr val="accent5"/>
                  </a:solidFill>
                  <a:prstDash val="solid"/>
                </a:ln>
                <a:pattFill prst="ltDnDiag">
                  <a:fgClr>
                    <a:schemeClr val="accent5">
                      <a:lumMod val="60000"/>
                      <a:lumOff val="40000"/>
                    </a:schemeClr>
                  </a:fgClr>
                  <a:bgClr>
                    <a:schemeClr val="bg1"/>
                  </a:bgClr>
                </a:pattFill>
              </a:rPr>
              <a:t>toán</a:t>
            </a:r>
            <a:r>
              <a:rPr lang="en-US" sz="4800" b="1" dirty="0">
                <a:ln w="12700">
                  <a:solidFill>
                    <a:schemeClr val="accent5"/>
                  </a:solidFill>
                  <a:prstDash val="solid"/>
                </a:ln>
                <a:pattFill prst="ltDnDiag">
                  <a:fgClr>
                    <a:schemeClr val="accent5">
                      <a:lumMod val="60000"/>
                      <a:lumOff val="40000"/>
                    </a:schemeClr>
                  </a:fgClr>
                  <a:bgClr>
                    <a:schemeClr val="bg1"/>
                  </a:bgClr>
                </a:pattFill>
              </a:rPr>
              <a:t> con </a:t>
            </a:r>
            <a:r>
              <a:rPr lang="en-US" sz="4800" b="1" dirty="0" err="1">
                <a:ln w="12700">
                  <a:solidFill>
                    <a:schemeClr val="accent5"/>
                  </a:solidFill>
                  <a:prstDash val="solid"/>
                </a:ln>
                <a:pattFill prst="ltDnDiag">
                  <a:fgClr>
                    <a:schemeClr val="accent5">
                      <a:lumMod val="60000"/>
                      <a:lumOff val="40000"/>
                    </a:schemeClr>
                  </a:fgClr>
                  <a:bgClr>
                    <a:schemeClr val="bg1"/>
                  </a:bgClr>
                </a:pattFill>
              </a:rPr>
              <a:t>để</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en-US" sz="4800" b="1" dirty="0" err="1">
                <a:ln w="12700">
                  <a:solidFill>
                    <a:schemeClr val="accent5"/>
                  </a:solidFill>
                  <a:prstDash val="solid"/>
                </a:ln>
                <a:pattFill prst="ltDnDiag">
                  <a:fgClr>
                    <a:schemeClr val="accent5">
                      <a:lumMod val="60000"/>
                      <a:lumOff val="40000"/>
                    </a:schemeClr>
                  </a:fgClr>
                  <a:bgClr>
                    <a:schemeClr val="bg1"/>
                  </a:bgClr>
                </a:pattFill>
              </a:rPr>
              <a:t>tối</a:t>
            </a:r>
            <a:r>
              <a:rPr lang="en-US" sz="4800" b="1" dirty="0">
                <a:ln w="12700">
                  <a:solidFill>
                    <a:schemeClr val="accent5"/>
                  </a:solidFill>
                  <a:prstDash val="solid"/>
                </a:ln>
                <a:pattFill prst="ltDnDiag">
                  <a:fgClr>
                    <a:schemeClr val="accent5">
                      <a:lumMod val="60000"/>
                      <a:lumOff val="40000"/>
                    </a:schemeClr>
                  </a:fgClr>
                  <a:bgClr>
                    <a:schemeClr val="bg1"/>
                  </a:bgClr>
                </a:pattFill>
              </a:rPr>
              <a:t> </a:t>
            </a:r>
            <a:r>
              <a:rPr lang="vi-VN" sz="4800" b="1" dirty="0">
                <a:ln w="12700">
                  <a:solidFill>
                    <a:schemeClr val="accent5"/>
                  </a:solidFill>
                  <a:prstDash val="solid"/>
                </a:ln>
                <a:pattFill prst="ltDnDiag">
                  <a:fgClr>
                    <a:schemeClr val="accent5">
                      <a:lumMod val="60000"/>
                      <a:lumOff val="40000"/>
                    </a:schemeClr>
                  </a:fgClr>
                  <a:bgClr>
                    <a:schemeClr val="bg1"/>
                  </a:bgClr>
                </a:pattFill>
              </a:rPr>
              <a:t>ư</a:t>
            </a:r>
            <a:r>
              <a:rPr lang="en-US" sz="4800" b="1" dirty="0">
                <a:ln w="12700">
                  <a:solidFill>
                    <a:schemeClr val="accent5"/>
                  </a:solidFill>
                  <a:prstDash val="solid"/>
                </a:ln>
                <a:pattFill prst="ltDnDiag">
                  <a:fgClr>
                    <a:schemeClr val="accent5">
                      <a:lumMod val="60000"/>
                      <a:lumOff val="40000"/>
                    </a:schemeClr>
                  </a:fgClr>
                  <a:bgClr>
                    <a:schemeClr val="bg1"/>
                  </a:bgClr>
                </a:pattFill>
              </a:rPr>
              <a:t>u </a:t>
            </a:r>
            <a:r>
              <a:rPr lang="en-US" sz="4800" b="1" dirty="0" err="1">
                <a:ln w="12700">
                  <a:solidFill>
                    <a:schemeClr val="accent5"/>
                  </a:solidFill>
                  <a:prstDash val="solid"/>
                </a:ln>
                <a:pattFill prst="ltDnDiag">
                  <a:fgClr>
                    <a:schemeClr val="accent5">
                      <a:lumMod val="60000"/>
                      <a:lumOff val="40000"/>
                    </a:schemeClr>
                  </a:fgClr>
                  <a:bgClr>
                    <a:schemeClr val="bg1"/>
                  </a:bgClr>
                </a:pattFill>
              </a:rPr>
              <a:t>hóa</a:t>
            </a:r>
            <a:endParaRPr lang="vi-VN" sz="4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 name="Chỗ dành sẵn cho Số hiệu Bản chiếu 1">
            <a:extLst>
              <a:ext uri="{FF2B5EF4-FFF2-40B4-BE49-F238E27FC236}">
                <a16:creationId xmlns:a16="http://schemas.microsoft.com/office/drawing/2014/main" id="{D86C331B-F179-4099-8758-10F52F89CB3F}"/>
              </a:ext>
            </a:extLst>
          </p:cNvPr>
          <p:cNvSpPr>
            <a:spLocks noGrp="1"/>
          </p:cNvSpPr>
          <p:nvPr>
            <p:ph type="sldNum" sz="quarter" idx="11"/>
          </p:nvPr>
        </p:nvSpPr>
        <p:spPr/>
        <p:txBody>
          <a:bodyPr/>
          <a:lstStyle/>
          <a:p>
            <a:fld id="{7F6268A4-6132-456F-828A-C4773E289BF2}" type="slidenum">
              <a:rPr lang="en-US" smtClean="0"/>
              <a:pPr/>
              <a:t>28</a:t>
            </a:fld>
            <a:endParaRPr lang="en-US"/>
          </a:p>
        </p:txBody>
      </p:sp>
    </p:spTree>
    <p:extLst>
      <p:ext uri="{BB962C8B-B14F-4D97-AF65-F5344CB8AC3E}">
        <p14:creationId xmlns:p14="http://schemas.microsoft.com/office/powerpoint/2010/main" val="32236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26A459-E8CB-48F8-90E2-D54401677347}"/>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1DB1DC1D-6AA6-418A-A954-1DB2B6B8F83D}"/>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graphicFrame>
        <p:nvGraphicFramePr>
          <p:cNvPr id="5" name="Table 5">
            <a:extLst>
              <a:ext uri="{FF2B5EF4-FFF2-40B4-BE49-F238E27FC236}">
                <a16:creationId xmlns:a16="http://schemas.microsoft.com/office/drawing/2014/main" id="{52F38D40-995B-489A-ADA4-02151FC0C089}"/>
              </a:ext>
            </a:extLst>
          </p:cNvPr>
          <p:cNvGraphicFramePr>
            <a:graphicFrameLocks noGrp="1"/>
          </p:cNvGraphicFramePr>
          <p:nvPr>
            <p:extLst>
              <p:ext uri="{D42A27DB-BD31-4B8C-83A1-F6EECF244321}">
                <p14:modId xmlns:p14="http://schemas.microsoft.com/office/powerpoint/2010/main" val="1359477403"/>
              </p:ext>
            </p:extLst>
          </p:nvPr>
        </p:nvGraphicFramePr>
        <p:xfrm>
          <a:off x="390294" y="1065354"/>
          <a:ext cx="11407695" cy="5066542"/>
        </p:xfrm>
        <a:graphic>
          <a:graphicData uri="http://schemas.openxmlformats.org/drawingml/2006/table">
            <a:tbl>
              <a:tblPr firstRow="1" bandRow="1">
                <a:tableStyleId>{5C22544A-7EE6-4342-B048-85BDC9FD1C3A}</a:tableStyleId>
              </a:tblPr>
              <a:tblGrid>
                <a:gridCol w="3802565">
                  <a:extLst>
                    <a:ext uri="{9D8B030D-6E8A-4147-A177-3AD203B41FA5}">
                      <a16:colId xmlns:a16="http://schemas.microsoft.com/office/drawing/2014/main" val="1242445150"/>
                    </a:ext>
                  </a:extLst>
                </a:gridCol>
                <a:gridCol w="3802565">
                  <a:extLst>
                    <a:ext uri="{9D8B030D-6E8A-4147-A177-3AD203B41FA5}">
                      <a16:colId xmlns:a16="http://schemas.microsoft.com/office/drawing/2014/main" val="3638426308"/>
                    </a:ext>
                  </a:extLst>
                </a:gridCol>
                <a:gridCol w="3802565">
                  <a:extLst>
                    <a:ext uri="{9D8B030D-6E8A-4147-A177-3AD203B41FA5}">
                      <a16:colId xmlns:a16="http://schemas.microsoft.com/office/drawing/2014/main" val="633218699"/>
                    </a:ext>
                  </a:extLst>
                </a:gridCol>
              </a:tblGrid>
              <a:tr h="406607">
                <a:tc>
                  <a:txBody>
                    <a:bodyPr/>
                    <a:lstStyle/>
                    <a:p>
                      <a:pPr algn="ctr"/>
                      <a:r>
                        <a:rPr lang="vi-VN" dirty="0"/>
                        <a:t>So sánh</a:t>
                      </a:r>
                      <a:endParaRPr lang="en-US" dirty="0"/>
                    </a:p>
                  </a:txBody>
                  <a:tcPr>
                    <a:solidFill>
                      <a:schemeClr val="tx2">
                        <a:lumMod val="60000"/>
                        <a:lumOff val="40000"/>
                      </a:schemeClr>
                    </a:solidFill>
                  </a:tcPr>
                </a:tc>
                <a:tc>
                  <a:txBody>
                    <a:bodyPr/>
                    <a:lstStyle/>
                    <a:p>
                      <a:pPr algn="ctr"/>
                      <a:r>
                        <a:rPr lang="vi-VN" dirty="0"/>
                        <a:t>Bottom up</a:t>
                      </a:r>
                      <a:endParaRPr lang="en-US" dirty="0"/>
                    </a:p>
                  </a:txBody>
                  <a:tcPr>
                    <a:solidFill>
                      <a:schemeClr val="tx2">
                        <a:lumMod val="60000"/>
                        <a:lumOff val="40000"/>
                      </a:schemeClr>
                    </a:solidFill>
                  </a:tcPr>
                </a:tc>
                <a:tc>
                  <a:txBody>
                    <a:bodyPr/>
                    <a:lstStyle/>
                    <a:p>
                      <a:pPr algn="ctr"/>
                      <a:r>
                        <a:rPr lang="vi-VN" dirty="0"/>
                        <a:t>Top down</a:t>
                      </a:r>
                      <a:endParaRPr lang="en-US" dirty="0"/>
                    </a:p>
                  </a:txBody>
                  <a:tcPr>
                    <a:solidFill>
                      <a:schemeClr val="tx2">
                        <a:lumMod val="60000"/>
                        <a:lumOff val="40000"/>
                      </a:schemeClr>
                    </a:solidFill>
                  </a:tcPr>
                </a:tc>
                <a:extLst>
                  <a:ext uri="{0D108BD9-81ED-4DB2-BD59-A6C34878D82A}">
                    <a16:rowId xmlns:a16="http://schemas.microsoft.com/office/drawing/2014/main" val="4024538657"/>
                  </a:ext>
                </a:extLst>
              </a:tr>
              <a:tr h="931987">
                <a:tc>
                  <a:txBody>
                    <a:bodyPr/>
                    <a:lstStyle/>
                    <a:p>
                      <a:r>
                        <a:rPr lang="vi-VN" dirty="0"/>
                        <a:t>Các trạng thái</a:t>
                      </a:r>
                      <a:endParaRPr lang="en-US" dirty="0"/>
                    </a:p>
                  </a:txBody>
                  <a:tcPr/>
                </a:tc>
                <a:tc>
                  <a:txBody>
                    <a:bodyPr/>
                    <a:lstStyle/>
                    <a:p>
                      <a:r>
                        <a:rPr lang="vi-VN" dirty="0"/>
                        <a:t>Khó tìm sự liên kết giữa các trạng thái bằng bottom up.</a:t>
                      </a:r>
                      <a:endParaRPr lang="en-US" dirty="0"/>
                    </a:p>
                  </a:txBody>
                  <a:tcPr/>
                </a:tc>
                <a:tc>
                  <a:txBody>
                    <a:bodyPr/>
                    <a:lstStyle/>
                    <a:p>
                      <a:r>
                        <a:rPr lang="vi-VN" dirty="0"/>
                        <a:t>Dễ tìm sự liên kết giữa những trạng thái do chỉ cần tìm những trạng thái liên quan.</a:t>
                      </a:r>
                      <a:endParaRPr lang="en-US" dirty="0"/>
                    </a:p>
                  </a:txBody>
                  <a:tcPr/>
                </a:tc>
                <a:extLst>
                  <a:ext uri="{0D108BD9-81ED-4DB2-BD59-A6C34878D82A}">
                    <a16:rowId xmlns:a16="http://schemas.microsoft.com/office/drawing/2014/main" val="3735817437"/>
                  </a:ext>
                </a:extLst>
              </a:tr>
              <a:tr h="931987">
                <a:tc>
                  <a:txBody>
                    <a:bodyPr/>
                    <a:lstStyle/>
                    <a:p>
                      <a:r>
                        <a:rPr lang="vi-VN" dirty="0"/>
                        <a:t>Thiết kế thuật toán</a:t>
                      </a:r>
                      <a:endParaRPr lang="en-US" dirty="0"/>
                    </a:p>
                  </a:txBody>
                  <a:tcPr/>
                </a:tc>
                <a:tc>
                  <a:txBody>
                    <a:bodyPr/>
                    <a:lstStyle/>
                    <a:p>
                      <a:r>
                        <a:rPr lang="vi-VN" dirty="0"/>
                        <a:t>Đối với những bài toán dài nhiều điều kiện thiết kết sẽ phức tạp.</a:t>
                      </a:r>
                      <a:endParaRPr lang="en-US" dirty="0"/>
                    </a:p>
                  </a:txBody>
                  <a:tcPr/>
                </a:tc>
                <a:tc>
                  <a:txBody>
                    <a:bodyPr/>
                    <a:lstStyle/>
                    <a:p>
                      <a:r>
                        <a:rPr lang="vi-VN" dirty="0"/>
                        <a:t>Thiết kế dễ vì chỉ cần hiểu được những trạng thái liên quan đến trạng thái đích.</a:t>
                      </a:r>
                      <a:endParaRPr lang="en-US" dirty="0"/>
                    </a:p>
                  </a:txBody>
                  <a:tcPr/>
                </a:tc>
                <a:extLst>
                  <a:ext uri="{0D108BD9-81ED-4DB2-BD59-A6C34878D82A}">
                    <a16:rowId xmlns:a16="http://schemas.microsoft.com/office/drawing/2014/main" val="1617319149"/>
                  </a:ext>
                </a:extLst>
              </a:tr>
              <a:tr h="931987">
                <a:tc>
                  <a:txBody>
                    <a:bodyPr/>
                    <a:lstStyle/>
                    <a:p>
                      <a:r>
                        <a:rPr lang="vi-VN" dirty="0"/>
                        <a:t>Tốc độ</a:t>
                      </a:r>
                      <a:endParaRPr lang="en-US" dirty="0"/>
                    </a:p>
                  </a:txBody>
                  <a:tcPr/>
                </a:tc>
                <a:tc>
                  <a:txBody>
                    <a:bodyPr/>
                    <a:lstStyle/>
                    <a:p>
                      <a:r>
                        <a:rPr lang="vi-VN" dirty="0"/>
                        <a:t>Nhanh bởi vì giải quyết trực tiếp vấn đề và các vấn đề con.</a:t>
                      </a:r>
                      <a:endParaRPr lang="en-US" dirty="0"/>
                    </a:p>
                  </a:txBody>
                  <a:tcPr/>
                </a:tc>
                <a:tc>
                  <a:txBody>
                    <a:bodyPr/>
                    <a:lstStyle/>
                    <a:p>
                      <a:r>
                        <a:rPr lang="vi-VN" dirty="0"/>
                        <a:t>Chậm hơn do phải suy ra từ đệ quy thông thường.</a:t>
                      </a:r>
                      <a:endParaRPr lang="en-US" dirty="0"/>
                    </a:p>
                  </a:txBody>
                  <a:tcPr/>
                </a:tc>
                <a:extLst>
                  <a:ext uri="{0D108BD9-81ED-4DB2-BD59-A6C34878D82A}">
                    <a16:rowId xmlns:a16="http://schemas.microsoft.com/office/drawing/2014/main" val="219621872"/>
                  </a:ext>
                </a:extLst>
              </a:tr>
              <a:tr h="931987">
                <a:tc>
                  <a:txBody>
                    <a:bodyPr/>
                    <a:lstStyle/>
                    <a:p>
                      <a:r>
                        <a:rPr lang="vi-VN" dirty="0"/>
                        <a:t>Giải quyết bài toán con</a:t>
                      </a:r>
                      <a:endParaRPr lang="en-US" dirty="0"/>
                    </a:p>
                  </a:txBody>
                  <a:tcPr/>
                </a:tc>
                <a:tc>
                  <a:txBody>
                    <a:bodyPr/>
                    <a:lstStyle/>
                    <a:p>
                      <a:r>
                        <a:rPr lang="vi-VN" dirty="0"/>
                        <a:t>Dễ hình dung bởi được giải trực tiếp.</a:t>
                      </a:r>
                      <a:endParaRPr lang="en-US" dirty="0"/>
                    </a:p>
                  </a:txBody>
                  <a:tcPr/>
                </a:tc>
                <a:tc>
                  <a:txBody>
                    <a:bodyPr/>
                    <a:lstStyle/>
                    <a:p>
                      <a:r>
                        <a:rPr lang="vi-VN" dirty="0"/>
                        <a:t>Khó hình dung vì phải gián tiếp giải dựa trên những trạng thái khác.</a:t>
                      </a:r>
                      <a:endParaRPr lang="en-US" dirty="0"/>
                    </a:p>
                  </a:txBody>
                  <a:tcPr/>
                </a:tc>
                <a:extLst>
                  <a:ext uri="{0D108BD9-81ED-4DB2-BD59-A6C34878D82A}">
                    <a16:rowId xmlns:a16="http://schemas.microsoft.com/office/drawing/2014/main" val="357787621"/>
                  </a:ext>
                </a:extLst>
              </a:tr>
              <a:tr h="931987">
                <a:tc>
                  <a:txBody>
                    <a:bodyPr/>
                    <a:lstStyle/>
                    <a:p>
                      <a:r>
                        <a:rPr lang="vi-VN" dirty="0"/>
                        <a:t>Bộ nhớ</a:t>
                      </a:r>
                      <a:endParaRPr lang="en-US" dirty="0"/>
                    </a:p>
                  </a:txBody>
                  <a:tcPr/>
                </a:tc>
                <a:tc>
                  <a:txBody>
                    <a:bodyPr/>
                    <a:lstStyle/>
                    <a:p>
                      <a:r>
                        <a:rPr lang="vi-VN" dirty="0"/>
                        <a:t>Không cần cung cấp liền bộ nhớ để có thể giải được đến cuối bài toán</a:t>
                      </a:r>
                      <a:endParaRPr lang="en-US" dirty="0"/>
                    </a:p>
                  </a:txBody>
                  <a:tcPr/>
                </a:tc>
                <a:tc>
                  <a:txBody>
                    <a:bodyPr/>
                    <a:lstStyle/>
                    <a:p>
                      <a:r>
                        <a:rPr lang="vi-VN" dirty="0"/>
                        <a:t>Bắt buộc phải cung cấp đầy đủ bộ nhớ trước khi giải</a:t>
                      </a:r>
                      <a:endParaRPr lang="en-US" dirty="0"/>
                    </a:p>
                  </a:txBody>
                  <a:tcPr/>
                </a:tc>
                <a:extLst>
                  <a:ext uri="{0D108BD9-81ED-4DB2-BD59-A6C34878D82A}">
                    <a16:rowId xmlns:a16="http://schemas.microsoft.com/office/drawing/2014/main" val="1146243710"/>
                  </a:ext>
                </a:extLst>
              </a:tr>
            </a:tbl>
          </a:graphicData>
        </a:graphic>
      </p:graphicFrame>
      <p:sp>
        <p:nvSpPr>
          <p:cNvPr id="2" name="Chỗ dành sẵn cho Số hiệu Bản chiếu 1">
            <a:extLst>
              <a:ext uri="{FF2B5EF4-FFF2-40B4-BE49-F238E27FC236}">
                <a16:creationId xmlns:a16="http://schemas.microsoft.com/office/drawing/2014/main" id="{9DDE7DC3-DA57-4C10-8509-91EA1CE36FFE}"/>
              </a:ext>
            </a:extLst>
          </p:cNvPr>
          <p:cNvSpPr>
            <a:spLocks noGrp="1"/>
          </p:cNvSpPr>
          <p:nvPr>
            <p:ph type="sldNum" sz="quarter" idx="11"/>
          </p:nvPr>
        </p:nvSpPr>
        <p:spPr/>
        <p:txBody>
          <a:bodyPr/>
          <a:lstStyle/>
          <a:p>
            <a:fld id="{7F6268A4-6132-456F-828A-C4773E289BF2}" type="slidenum">
              <a:rPr lang="en-US" smtClean="0"/>
              <a:pPr/>
              <a:t>29</a:t>
            </a:fld>
            <a:endParaRPr lang="en-US"/>
          </a:p>
        </p:txBody>
      </p:sp>
    </p:spTree>
    <p:extLst>
      <p:ext uri="{BB962C8B-B14F-4D97-AF65-F5344CB8AC3E}">
        <p14:creationId xmlns:p14="http://schemas.microsoft.com/office/powerpoint/2010/main" val="12392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0" y="8531"/>
            <a:ext cx="12191980"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vi-VN" altLang="ko-KR" dirty="0">
                <a:solidFill>
                  <a:schemeClr val="bg1"/>
                </a:solidFill>
                <a:latin typeface="+mn-lt"/>
              </a:rPr>
              <a:t>NỘI DUNG THỰC HIỆN</a:t>
            </a:r>
            <a:endParaRPr lang="ko-KR" altLang="en-US" dirty="0">
              <a:solidFill>
                <a:schemeClr val="bg1"/>
              </a:solidFill>
              <a:latin typeface="+mn-lt"/>
            </a:endParaRPr>
          </a:p>
        </p:txBody>
      </p:sp>
      <p:sp>
        <p:nvSpPr>
          <p:cNvPr id="57" name="Pentagon 9">
            <a:extLst>
              <a:ext uri="{FF2B5EF4-FFF2-40B4-BE49-F238E27FC236}">
                <a16:creationId xmlns:a16="http://schemas.microsoft.com/office/drawing/2014/main" id="{7C27AD94-8BCF-4684-85B5-02126E9F2EFE}"/>
              </a:ext>
            </a:extLst>
          </p:cNvPr>
          <p:cNvSpPr/>
          <p:nvPr/>
        </p:nvSpPr>
        <p:spPr>
          <a:xfrm>
            <a:off x="374510" y="2012798"/>
            <a:ext cx="11442975" cy="713677"/>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2700" dirty="0">
                <a:solidFill>
                  <a:schemeClr val="tx1"/>
                </a:solidFill>
              </a:rPr>
              <a:t>II. TỔNG QUAN VỀ DYNAMIC PROGRAMMING</a:t>
            </a:r>
            <a:endParaRPr lang="ko-KR" altLang="en-US" sz="2700" dirty="0">
              <a:solidFill>
                <a:schemeClr val="tx1"/>
              </a:solidFill>
            </a:endParaRPr>
          </a:p>
        </p:txBody>
      </p:sp>
      <p:sp>
        <p:nvSpPr>
          <p:cNvPr id="61" name="Pentagon 9">
            <a:extLst>
              <a:ext uri="{FF2B5EF4-FFF2-40B4-BE49-F238E27FC236}">
                <a16:creationId xmlns:a16="http://schemas.microsoft.com/office/drawing/2014/main" id="{784C874F-5800-4A5D-B4D0-655E781EA4D0}"/>
              </a:ext>
            </a:extLst>
          </p:cNvPr>
          <p:cNvSpPr/>
          <p:nvPr/>
        </p:nvSpPr>
        <p:spPr>
          <a:xfrm>
            <a:off x="374512" y="1035206"/>
            <a:ext cx="11442975" cy="713677"/>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2700" dirty="0">
                <a:solidFill>
                  <a:schemeClr val="tx1"/>
                </a:solidFill>
              </a:rPr>
              <a:t>I. ĐẶT VẤN ĐỀ</a:t>
            </a:r>
            <a:endParaRPr lang="ko-KR" altLang="en-US" sz="2700" dirty="0">
              <a:solidFill>
                <a:schemeClr val="tx1"/>
              </a:solidFill>
            </a:endParaRPr>
          </a:p>
        </p:txBody>
      </p:sp>
      <p:sp>
        <p:nvSpPr>
          <p:cNvPr id="62" name="Pentagon 9">
            <a:extLst>
              <a:ext uri="{FF2B5EF4-FFF2-40B4-BE49-F238E27FC236}">
                <a16:creationId xmlns:a16="http://schemas.microsoft.com/office/drawing/2014/main" id="{DE6F8A78-C1A3-4448-ACBC-01A77EE84B4B}"/>
              </a:ext>
            </a:extLst>
          </p:cNvPr>
          <p:cNvSpPr/>
          <p:nvPr/>
        </p:nvSpPr>
        <p:spPr>
          <a:xfrm>
            <a:off x="374502" y="2990390"/>
            <a:ext cx="11442975" cy="713677"/>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2700" dirty="0">
                <a:solidFill>
                  <a:schemeClr val="tx1"/>
                </a:solidFill>
              </a:rPr>
              <a:t>III. CÁC BÀI TOÁN</a:t>
            </a:r>
            <a:endParaRPr lang="ko-KR" altLang="en-US" sz="2700" dirty="0">
              <a:solidFill>
                <a:schemeClr val="tx1"/>
              </a:solidFill>
            </a:endParaRPr>
          </a:p>
        </p:txBody>
      </p:sp>
      <p:sp>
        <p:nvSpPr>
          <p:cNvPr id="63" name="Pentagon 9">
            <a:extLst>
              <a:ext uri="{FF2B5EF4-FFF2-40B4-BE49-F238E27FC236}">
                <a16:creationId xmlns:a16="http://schemas.microsoft.com/office/drawing/2014/main" id="{E681DB6B-8377-426C-9418-6C11E64738D0}"/>
              </a:ext>
            </a:extLst>
          </p:cNvPr>
          <p:cNvSpPr/>
          <p:nvPr/>
        </p:nvSpPr>
        <p:spPr>
          <a:xfrm>
            <a:off x="374501" y="4041576"/>
            <a:ext cx="11442975" cy="713677"/>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2700" dirty="0">
                <a:solidFill>
                  <a:schemeClr val="tx1"/>
                </a:solidFill>
              </a:rPr>
              <a:t>IV. PHẢN VÍ DỤ</a:t>
            </a:r>
            <a:endParaRPr lang="ko-KR" altLang="en-US" sz="2700" dirty="0">
              <a:solidFill>
                <a:schemeClr val="tx1"/>
              </a:solidFill>
            </a:endParaRPr>
          </a:p>
        </p:txBody>
      </p:sp>
      <p:sp>
        <p:nvSpPr>
          <p:cNvPr id="64" name="Pentagon 9">
            <a:extLst>
              <a:ext uri="{FF2B5EF4-FFF2-40B4-BE49-F238E27FC236}">
                <a16:creationId xmlns:a16="http://schemas.microsoft.com/office/drawing/2014/main" id="{9D5C4509-7659-47C6-8B33-2CBFD3492C32}"/>
              </a:ext>
            </a:extLst>
          </p:cNvPr>
          <p:cNvSpPr/>
          <p:nvPr/>
        </p:nvSpPr>
        <p:spPr>
          <a:xfrm>
            <a:off x="374500" y="4976794"/>
            <a:ext cx="11442975" cy="713677"/>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2700" dirty="0">
                <a:solidFill>
                  <a:schemeClr val="tx1"/>
                </a:solidFill>
              </a:rPr>
              <a:t>V. SO SÁNH DYNAMIC PROGRAMMING</a:t>
            </a:r>
            <a:endParaRPr lang="ko-KR" altLang="en-US" sz="2700" dirty="0">
              <a:solidFill>
                <a:schemeClr val="tx1"/>
              </a:solidFill>
            </a:endParaRPr>
          </a:p>
        </p:txBody>
      </p:sp>
      <p:sp>
        <p:nvSpPr>
          <p:cNvPr id="9" name="Pentagon 9">
            <a:extLst>
              <a:ext uri="{FF2B5EF4-FFF2-40B4-BE49-F238E27FC236}">
                <a16:creationId xmlns:a16="http://schemas.microsoft.com/office/drawing/2014/main" id="{F6F86775-08F4-4642-8A14-205B7755D185}"/>
              </a:ext>
            </a:extLst>
          </p:cNvPr>
          <p:cNvSpPr/>
          <p:nvPr/>
        </p:nvSpPr>
        <p:spPr>
          <a:xfrm>
            <a:off x="374499" y="5914244"/>
            <a:ext cx="11442975" cy="713677"/>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VI. ỨNG DỤNG CỦA DYNAMIC PROGRAMMING</a:t>
            </a:r>
            <a:endParaRPr lang="ko-KR" altLang="en-US" sz="2700" dirty="0">
              <a:solidFill>
                <a:schemeClr val="tx1"/>
              </a:solidFill>
            </a:endParaRPr>
          </a:p>
        </p:txBody>
      </p:sp>
      <p:sp>
        <p:nvSpPr>
          <p:cNvPr id="2" name="Chỗ dành sẵn cho Số hiệu Bản chiếu 1">
            <a:extLst>
              <a:ext uri="{FF2B5EF4-FFF2-40B4-BE49-F238E27FC236}">
                <a16:creationId xmlns:a16="http://schemas.microsoft.com/office/drawing/2014/main" id="{3CD478D0-BCF8-4A38-B8DD-4ADD599BC0B7}"/>
              </a:ext>
            </a:extLst>
          </p:cNvPr>
          <p:cNvSpPr>
            <a:spLocks noGrp="1"/>
          </p:cNvSpPr>
          <p:nvPr>
            <p:ph type="sldNum" sz="quarter" idx="10"/>
          </p:nvPr>
        </p:nvSpPr>
        <p:spPr/>
        <p:txBody>
          <a:bodyPr/>
          <a:lstStyle/>
          <a:p>
            <a:fld id="{7F6268A4-6132-456F-828A-C4773E289BF2}" type="slidenum">
              <a:rPr lang="en-US" smtClean="0"/>
              <a:pPr/>
              <a:t>3</a:t>
            </a:fld>
            <a:endParaRPr lang="en-US"/>
          </a:p>
        </p:txBody>
      </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1D9ED3-CA18-4771-9D78-BC12F11035A1}"/>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D950335B-4EC8-4256-950E-00ABC3ADE88D}"/>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657B5FDE-B4A3-4CA8-B01B-9CE12EEB647A}"/>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sp>
        <p:nvSpPr>
          <p:cNvPr id="6" name="Chỗ dành sẵn cho Nội dung 2">
            <a:extLst>
              <a:ext uri="{FF2B5EF4-FFF2-40B4-BE49-F238E27FC236}">
                <a16:creationId xmlns:a16="http://schemas.microsoft.com/office/drawing/2014/main" id="{A86793B2-8A9E-4BBF-AE12-A3A976FB4D8C}"/>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Calibri" panose="020F0502020204030204" pitchFamily="34" charset="0"/>
              <a:buChar char="-"/>
            </a:pPr>
            <a:r>
              <a:rPr lang="vi-VN" sz="2400" dirty="0">
                <a:effectLst/>
                <a:ea typeface="Calibri" panose="020F0502020204030204" pitchFamily="34" charset="0"/>
                <a:cs typeface="Calibri" panose="020F0502020204030204" pitchFamily="34" charset="0"/>
              </a:rPr>
              <a:t>Bài toán: cho một cái cặp chứa được khối lượng giới hạn và một nhóm các đồ vật mà mỗi món bao gồm khối lượng và giá trị riêng của chúng, chọn các món đồ sao cho khi bỏ các món vào cặp, tổng khối lượng của chúng nhỏ hơn hoặc bằng khối lượng giới hạn của cặp và đem lại được tổng giá trị lớn nhất.</a:t>
            </a:r>
            <a:endParaRPr lang="en-US" sz="2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vi-VN" sz="2400" dirty="0">
                <a:effectLst/>
                <a:ea typeface="Calibri" panose="020F0502020204030204" pitchFamily="34" charset="0"/>
                <a:cs typeface="Calibri" panose="020F0502020204030204" pitchFamily="34" charset="0"/>
              </a:rPr>
              <a:t>Tóm tắt:</a:t>
            </a:r>
            <a:endParaRPr lang="en-US" sz="24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vi-VN" dirty="0">
                <a:effectLst/>
                <a:ea typeface="Calibri" panose="020F0502020204030204" pitchFamily="34" charset="0"/>
                <a:cs typeface="Calibri" panose="020F0502020204030204" pitchFamily="34" charset="0"/>
              </a:rPr>
              <a:t>Gọi w</a:t>
            </a:r>
            <a:r>
              <a:rPr lang="vi-VN" baseline="-25000" dirty="0">
                <a:effectLst/>
                <a:ea typeface="Calibri" panose="020F0502020204030204" pitchFamily="34" charset="0"/>
                <a:cs typeface="Calibri" panose="020F0502020204030204" pitchFamily="34" charset="0"/>
              </a:rPr>
              <a:t>i</a:t>
            </a:r>
            <a:r>
              <a:rPr lang="vi-VN" dirty="0">
                <a:effectLst/>
                <a:ea typeface="Calibri" panose="020F0502020204030204" pitchFamily="34" charset="0"/>
                <a:cs typeface="Calibri" panose="020F0502020204030204" pitchFamily="34" charset="0"/>
              </a:rPr>
              <a:t> và v</a:t>
            </a:r>
            <a:r>
              <a:rPr lang="vi-VN" baseline="-25000" dirty="0">
                <a:effectLst/>
                <a:ea typeface="Calibri" panose="020F0502020204030204" pitchFamily="34" charset="0"/>
                <a:cs typeface="Calibri" panose="020F0502020204030204" pitchFamily="34" charset="0"/>
              </a:rPr>
              <a:t>i</a:t>
            </a:r>
            <a:r>
              <a:rPr lang="vi-VN" dirty="0">
                <a:effectLst/>
                <a:ea typeface="Calibri" panose="020F0502020204030204" pitchFamily="34" charset="0"/>
                <a:cs typeface="Calibri" panose="020F0502020204030204" pitchFamily="34" charset="0"/>
              </a:rPr>
              <a:t> lần lượt là khối lượng, giá trị của các món đồ.</a:t>
            </a:r>
            <a:endParaRPr lang="en-US"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vi-VN" dirty="0" err="1">
                <a:effectLst/>
                <a:ea typeface="Calibri" panose="020F0502020204030204" pitchFamily="34" charset="0"/>
                <a:cs typeface="Calibri" panose="020F0502020204030204" pitchFamily="34" charset="0"/>
              </a:rPr>
              <a:t>Gọi</a:t>
            </a:r>
            <a:r>
              <a:rPr lang="en-US" dirty="0">
                <a:effectLst/>
                <a:ea typeface="Calibri" panose="020F0502020204030204" pitchFamily="34" charset="0"/>
                <a:cs typeface="Calibri" panose="020F0502020204030204" pitchFamily="34" charset="0"/>
              </a:rPr>
              <a:t> W</a:t>
            </a:r>
            <a:r>
              <a:rPr lang="vi-VN" dirty="0">
                <a:effectLst/>
                <a:ea typeface="Calibri" panose="020F0502020204030204" pitchFamily="34" charset="0"/>
                <a:cs typeface="Calibri" panose="020F0502020204030204" pitchFamily="34" charset="0"/>
              </a:rPr>
              <a:t> là khối lượng tối đa mà cặp có thể chứa được.</a:t>
            </a:r>
            <a:endParaRPr lang="en-US"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vi-VN" dirty="0">
                <a:effectLst/>
                <a:ea typeface="Calibri" panose="020F0502020204030204" pitchFamily="34" charset="0"/>
                <a:cs typeface="Calibri" panose="020F0502020204030204" pitchFamily="34" charset="0"/>
              </a:rPr>
              <a:t>x là một chuỗi số 0 hoặc 1, nghĩa là 1 là vật thứ i trong mảng x được thêm vào cặp.</a:t>
            </a:r>
            <a:endParaRPr lang="en-US" dirty="0">
              <a:effectLst/>
              <a:ea typeface="Calibri" panose="020F0502020204030204" pitchFamily="34" charset="0"/>
              <a:cs typeface="Times New Roman" panose="02020603050405020304" pitchFamily="18" charset="0"/>
            </a:endParaRPr>
          </a:p>
          <a:p>
            <a:pPr lvl="0"/>
            <a:endParaRPr lang="en-US" sz="2400" dirty="0">
              <a:cs typeface="Arial" panose="020B0604020202020204" pitchFamily="34" charset="0"/>
            </a:endParaRPr>
          </a:p>
        </p:txBody>
      </p:sp>
      <p:pic>
        <p:nvPicPr>
          <p:cNvPr id="8196" name="Picture 4" descr="The Best Selling Items on eBay in 2020">
            <a:extLst>
              <a:ext uri="{FF2B5EF4-FFF2-40B4-BE49-F238E27FC236}">
                <a16:creationId xmlns:a16="http://schemas.microsoft.com/office/drawing/2014/main" id="{1B42431F-B03C-4F2A-8117-3C74000FD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198" y="4973966"/>
            <a:ext cx="3473450" cy="178125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KNAPSACK – Lefrik">
            <a:extLst>
              <a:ext uri="{FF2B5EF4-FFF2-40B4-BE49-F238E27FC236}">
                <a16:creationId xmlns:a16="http://schemas.microsoft.com/office/drawing/2014/main" id="{951E0A14-54A7-421F-9446-A7AFA4959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sp>
        <p:nvSpPr>
          <p:cNvPr id="2" name="Chỗ dành sẵn cho Số hiệu Bản chiếu 1">
            <a:extLst>
              <a:ext uri="{FF2B5EF4-FFF2-40B4-BE49-F238E27FC236}">
                <a16:creationId xmlns:a16="http://schemas.microsoft.com/office/drawing/2014/main" id="{713A5544-1704-49ED-B90E-82900CCB69CC}"/>
              </a:ext>
            </a:extLst>
          </p:cNvPr>
          <p:cNvSpPr>
            <a:spLocks noGrp="1"/>
          </p:cNvSpPr>
          <p:nvPr>
            <p:ph type="sldNum" sz="quarter" idx="11"/>
          </p:nvPr>
        </p:nvSpPr>
        <p:spPr/>
        <p:txBody>
          <a:bodyPr/>
          <a:lstStyle/>
          <a:p>
            <a:fld id="{7F6268A4-6132-456F-828A-C4773E289BF2}" type="slidenum">
              <a:rPr lang="en-US" smtClean="0"/>
              <a:pPr/>
              <a:t>30</a:t>
            </a:fld>
            <a:endParaRPr lang="en-US"/>
          </a:p>
        </p:txBody>
      </p:sp>
    </p:spTree>
    <p:extLst>
      <p:ext uri="{BB962C8B-B14F-4D97-AF65-F5344CB8AC3E}">
        <p14:creationId xmlns:p14="http://schemas.microsoft.com/office/powerpoint/2010/main" val="414037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6761EF-7E3B-4AA5-99D7-C1225471B3B6}"/>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7A730267-292E-4416-A29E-31F0077A641F}"/>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19253078-6DDB-442A-BA80-57A2AAAE4BD1}"/>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sp>
        <p:nvSpPr>
          <p:cNvPr id="6" name="Chỗ dành sẵn cho Nội dung 2">
            <a:extLst>
              <a:ext uri="{FF2B5EF4-FFF2-40B4-BE49-F238E27FC236}">
                <a16:creationId xmlns:a16="http://schemas.microsoft.com/office/drawing/2014/main" id="{0048BBD2-9730-45E4-8E3A-6E1B9513270B}"/>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Calibri" panose="020F0502020204030204" pitchFamily="34" charset="0"/>
              <a:buChar char="-"/>
            </a:pPr>
            <a:r>
              <a:rPr lang="vi-VN" sz="2400" dirty="0">
                <a:effectLst/>
                <a:ea typeface="Calibri" panose="020F0502020204030204" pitchFamily="34" charset="0"/>
                <a:cs typeface="Calibri" panose="020F0502020204030204" pitchFamily="34" charset="0"/>
              </a:rPr>
              <a:t>Ta cần tìm dãy x sao cho ở tất cả những vị trí x[i] = 1 là những vật được đưa vào cặp thỏa yêu cầu.</a:t>
            </a:r>
            <a:endParaRPr lang="en-US" sz="2400" dirty="0">
              <a:cs typeface="Arial" panose="020B0604020202020204" pitchFamily="34" charset="0"/>
            </a:endParaRPr>
          </a:p>
        </p:txBody>
      </p:sp>
      <p:pic>
        <p:nvPicPr>
          <p:cNvPr id="16386" name="Picture 2">
            <a:extLst>
              <a:ext uri="{FF2B5EF4-FFF2-40B4-BE49-F238E27FC236}">
                <a16:creationId xmlns:a16="http://schemas.microsoft.com/office/drawing/2014/main" id="{755ACA52-7E85-4773-B20D-17AC24E6C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1" y="2765853"/>
            <a:ext cx="3714758" cy="32179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228E28-0E71-443F-8D93-EA5039BD45BA}"/>
              </a:ext>
            </a:extLst>
          </p:cNvPr>
          <p:cNvSpPr txBox="1"/>
          <p:nvPr/>
        </p:nvSpPr>
        <p:spPr>
          <a:xfrm>
            <a:off x="3243137" y="6083227"/>
            <a:ext cx="6096000" cy="369332"/>
          </a:xfrm>
          <a:prstGeom prst="rect">
            <a:avLst/>
          </a:prstGeom>
          <a:noFill/>
        </p:spPr>
        <p:txBody>
          <a:bodyPr wrap="square">
            <a:spAutoFit/>
          </a:bodyPr>
          <a:lstStyle/>
          <a:p>
            <a:r>
              <a:rPr lang="vi-VN" dirty="0"/>
              <a:t>Ảnh: </a:t>
            </a:r>
            <a:r>
              <a:rPr lang="en-US" dirty="0"/>
              <a:t>https://en.wikipedia.org/wiki/Knapsack_problem</a:t>
            </a:r>
          </a:p>
        </p:txBody>
      </p:sp>
      <p:sp>
        <p:nvSpPr>
          <p:cNvPr id="2" name="Chỗ dành sẵn cho Số hiệu Bản chiếu 1">
            <a:extLst>
              <a:ext uri="{FF2B5EF4-FFF2-40B4-BE49-F238E27FC236}">
                <a16:creationId xmlns:a16="http://schemas.microsoft.com/office/drawing/2014/main" id="{C9B7C713-5D90-4DC0-AB2B-701DC824EA83}"/>
              </a:ext>
            </a:extLst>
          </p:cNvPr>
          <p:cNvSpPr>
            <a:spLocks noGrp="1"/>
          </p:cNvSpPr>
          <p:nvPr>
            <p:ph type="sldNum" sz="quarter" idx="11"/>
          </p:nvPr>
        </p:nvSpPr>
        <p:spPr/>
        <p:txBody>
          <a:bodyPr/>
          <a:lstStyle/>
          <a:p>
            <a:fld id="{7F6268A4-6132-456F-828A-C4773E289BF2}" type="slidenum">
              <a:rPr lang="en-US" smtClean="0"/>
              <a:pPr/>
              <a:t>31</a:t>
            </a:fld>
            <a:endParaRPr lang="en-US"/>
          </a:p>
        </p:txBody>
      </p:sp>
    </p:spTree>
    <p:extLst>
      <p:ext uri="{BB962C8B-B14F-4D97-AF65-F5344CB8AC3E}">
        <p14:creationId xmlns:p14="http://schemas.microsoft.com/office/powerpoint/2010/main" val="133888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E23965-6D85-411A-85F2-1F900387F589}"/>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89FB84AC-5BAF-469B-AB31-7820EBA8350B}"/>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9E6356E4-9401-4470-B5E8-424B437BC42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92780B2A-9C54-4645-AF4F-43CC78821377}"/>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2400" dirty="0">
                    <a:cs typeface="Arial" panose="020B0604020202020204" pitchFamily="34" charset="0"/>
                  </a:rPr>
                  <a:t>Hướng giải quyết:</a:t>
                </a:r>
              </a:p>
              <a:p>
                <a:r>
                  <a:rPr lang="vi-VN" sz="2400" dirty="0">
                    <a:cs typeface="Arial" panose="020B0604020202020204" pitchFamily="34" charset="0"/>
                  </a:rPr>
                  <a:t>Bruteforce:</a:t>
                </a:r>
              </a:p>
              <a:p>
                <a:pPr lvl="1"/>
                <a:r>
                  <a:rPr lang="vi-VN" dirty="0">
                    <a:cs typeface="Arial" panose="020B0604020202020204" pitchFamily="34" charset="0"/>
                  </a:rPr>
                  <a:t>Tìm tất cả những chuỗi x đạt giá trị lớn nhất.</a:t>
                </a:r>
              </a:p>
              <a:p>
                <a:pPr lvl="1"/>
                <a:r>
                  <a:rPr lang="vi-VN" dirty="0">
                    <a:cs typeface="Arial" panose="020B0604020202020204" pitchFamily="34" charset="0"/>
                  </a:rPr>
                  <a:t>x = {1, 0, ...}, x = {1, 1, ...}, x = {0, 0, ...}, ...</a:t>
                </a:r>
              </a:p>
              <a:p>
                <a:pPr lvl="1"/>
                <a:r>
                  <a:rPr lang="vi-VN" dirty="0">
                    <a:cs typeface="Arial" panose="020B0604020202020204" pitchFamily="34" charset="0"/>
                  </a:rPr>
                  <a:t>Độ phức tạp lên tới O(</a:t>
                </a:r>
                <a14:m>
                  <m:oMath xmlns:m="http://schemas.openxmlformats.org/officeDocument/2006/math">
                    <m:sSup>
                      <m:sSupPr>
                        <m:ctrlPr>
                          <a:rPr lang="vi-VN" i="1" smtClean="0">
                            <a:latin typeface="Cambria Math" panose="02040503050406030204" pitchFamily="18" charset="0"/>
                            <a:cs typeface="Arial" panose="020B0604020202020204" pitchFamily="34" charset="0"/>
                          </a:rPr>
                        </m:ctrlPr>
                      </m:sSupPr>
                      <m:e>
                        <m:r>
                          <a:rPr lang="vi-VN" i="1">
                            <a:latin typeface="Cambria Math" panose="02040503050406030204" pitchFamily="18" charset="0"/>
                            <a:cs typeface="Arial" panose="020B0604020202020204" pitchFamily="34" charset="0"/>
                          </a:rPr>
                          <m:t>2</m:t>
                        </m:r>
                      </m:e>
                      <m:sup>
                        <m:r>
                          <m:rPr>
                            <m:sty m:val="p"/>
                          </m:rPr>
                          <a:rPr lang="vi-VN" i="1">
                            <a:latin typeface="Cambria Math" panose="02040503050406030204" pitchFamily="18" charset="0"/>
                            <a:cs typeface="Arial" panose="020B0604020202020204" pitchFamily="34" charset="0"/>
                          </a:rPr>
                          <m:t>n</m:t>
                        </m:r>
                      </m:sup>
                    </m:sSup>
                  </m:oMath>
                </a14:m>
                <a:r>
                  <a:rPr lang="vi-VN" dirty="0">
                    <a:cs typeface="Arial" panose="020B0604020202020204" pitchFamily="34" charset="0"/>
                  </a:rPr>
                  <a:t>)</a:t>
                </a:r>
              </a:p>
            </p:txBody>
          </p:sp>
        </mc:Choice>
        <mc:Fallback xmlns="">
          <p:sp>
            <p:nvSpPr>
              <p:cNvPr id="6" name="Chỗ dành sẵn cho Nội dung 2">
                <a:extLst>
                  <a:ext uri="{FF2B5EF4-FFF2-40B4-BE49-F238E27FC236}">
                    <a16:creationId xmlns:a16="http://schemas.microsoft.com/office/drawing/2014/main" id="{92780B2A-9C54-4645-AF4F-43CC78821377}"/>
                  </a:ext>
                </a:extLst>
              </p:cNvPr>
              <p:cNvSpPr txBox="1">
                <a:spLocks noRot="1" noChangeAspect="1" noMove="1" noResize="1" noEditPoints="1" noAdjustHandles="1" noChangeArrowheads="1" noChangeShapeType="1" noTextEdit="1"/>
              </p:cNvSpPr>
              <p:nvPr/>
            </p:nvSpPr>
            <p:spPr>
              <a:xfrm>
                <a:off x="390294" y="1837084"/>
                <a:ext cx="11485755" cy="4714941"/>
              </a:xfrm>
              <a:prstGeom prst="rect">
                <a:avLst/>
              </a:prstGeom>
              <a:blipFill>
                <a:blip r:embed="rId2"/>
                <a:stretch>
                  <a:fillRect l="-796" t="-1680"/>
                </a:stretch>
              </a:blipFill>
            </p:spPr>
            <p:txBody>
              <a:bodyPr/>
              <a:lstStyle/>
              <a:p>
                <a:r>
                  <a:rPr lang="en-US">
                    <a:noFill/>
                  </a:rPr>
                  <a:t> </a:t>
                </a:r>
              </a:p>
            </p:txBody>
          </p:sp>
        </mc:Fallback>
      </mc:AlternateContent>
      <p:pic>
        <p:nvPicPr>
          <p:cNvPr id="7" name="Picture 6" descr="KNAPSACK – Lefrik">
            <a:extLst>
              <a:ext uri="{FF2B5EF4-FFF2-40B4-BE49-F238E27FC236}">
                <a16:creationId xmlns:a16="http://schemas.microsoft.com/office/drawing/2014/main" id="{727BC667-5BED-43FA-8A4E-4F11D0937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Best Selling Items on eBay in 2020">
            <a:extLst>
              <a:ext uri="{FF2B5EF4-FFF2-40B4-BE49-F238E27FC236}">
                <a16:creationId xmlns:a16="http://schemas.microsoft.com/office/drawing/2014/main" id="{0D050538-0099-4AE8-AEC2-94BA16614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198" y="4973966"/>
            <a:ext cx="3473450" cy="1781257"/>
          </a:xfrm>
          <a:prstGeom prst="rect">
            <a:avLst/>
          </a:prstGeom>
          <a:noFill/>
          <a:extLst>
            <a:ext uri="{909E8E84-426E-40DD-AFC4-6F175D3DCCD1}">
              <a14:hiddenFill xmlns:a14="http://schemas.microsoft.com/office/drawing/2010/main">
                <a:solidFill>
                  <a:srgbClr val="FFFFFF"/>
                </a:solidFill>
              </a14:hiddenFill>
            </a:ext>
          </a:extLst>
        </p:spPr>
      </p:pic>
      <p:sp>
        <p:nvSpPr>
          <p:cNvPr id="2" name="Chỗ dành sẵn cho Số hiệu Bản chiếu 1">
            <a:extLst>
              <a:ext uri="{FF2B5EF4-FFF2-40B4-BE49-F238E27FC236}">
                <a16:creationId xmlns:a16="http://schemas.microsoft.com/office/drawing/2014/main" id="{5066247D-58C7-4588-ACF0-6E2B2E6A65DB}"/>
              </a:ext>
            </a:extLst>
          </p:cNvPr>
          <p:cNvSpPr>
            <a:spLocks noGrp="1"/>
          </p:cNvSpPr>
          <p:nvPr>
            <p:ph type="sldNum" sz="quarter" idx="11"/>
          </p:nvPr>
        </p:nvSpPr>
        <p:spPr/>
        <p:txBody>
          <a:bodyPr/>
          <a:lstStyle/>
          <a:p>
            <a:fld id="{7F6268A4-6132-456F-828A-C4773E289BF2}" type="slidenum">
              <a:rPr lang="en-US" smtClean="0"/>
              <a:pPr/>
              <a:t>32</a:t>
            </a:fld>
            <a:endParaRPr lang="en-US"/>
          </a:p>
        </p:txBody>
      </p:sp>
    </p:spTree>
    <p:extLst>
      <p:ext uri="{BB962C8B-B14F-4D97-AF65-F5344CB8AC3E}">
        <p14:creationId xmlns:p14="http://schemas.microsoft.com/office/powerpoint/2010/main" val="184114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7A2EAA-2EE3-4C0E-BAD6-05B6243C1823}"/>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9" name="Title 3">
            <a:extLst>
              <a:ext uri="{FF2B5EF4-FFF2-40B4-BE49-F238E27FC236}">
                <a16:creationId xmlns:a16="http://schemas.microsoft.com/office/drawing/2014/main" id="{D2FD3407-0A13-4B69-9431-33B7104EA92A}"/>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10" name="TextBox 9">
            <a:extLst>
              <a:ext uri="{FF2B5EF4-FFF2-40B4-BE49-F238E27FC236}">
                <a16:creationId xmlns:a16="http://schemas.microsoft.com/office/drawing/2014/main" id="{6B482533-928E-4F9C-BB9D-1655E9EDC929}"/>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sp>
        <p:nvSpPr>
          <p:cNvPr id="11" name="Chỗ dành sẵn cho Nội dung 2">
            <a:extLst>
              <a:ext uri="{FF2B5EF4-FFF2-40B4-BE49-F238E27FC236}">
                <a16:creationId xmlns:a16="http://schemas.microsoft.com/office/drawing/2014/main" id="{C6C070C9-5B27-4DF6-BE42-3551185494DC}"/>
              </a:ext>
            </a:extLst>
          </p:cNvPr>
          <p:cNvSpPr txBox="1">
            <a:spLocks/>
          </p:cNvSpPr>
          <p:nvPr/>
        </p:nvSpPr>
        <p:spPr>
          <a:xfrm>
            <a:off x="390294" y="1381730"/>
            <a:ext cx="11485755" cy="51702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2000" dirty="0">
                <a:cs typeface="Arial" panose="020B0604020202020204" pitchFamily="34" charset="0"/>
              </a:rPr>
              <a:t>Hướng giải quyết:</a:t>
            </a:r>
          </a:p>
          <a:p>
            <a:r>
              <a:rPr lang="vi-VN" sz="2000" dirty="0">
                <a:cs typeface="Arial" panose="020B0604020202020204" pitchFamily="34" charset="0"/>
              </a:rPr>
              <a:t>Dynamic programming – Bottom up:</a:t>
            </a:r>
          </a:p>
          <a:p>
            <a:pPr lvl="1"/>
            <a:r>
              <a:rPr lang="vi-VN" sz="2000" dirty="0">
                <a:cs typeface="Arial" panose="020B0604020202020204" pitchFamily="34" charset="0"/>
              </a:rPr>
              <a:t>Ví dụ chuỗi v = {1, 4, 5, 7}, w = {1, 3, 4, 5}</a:t>
            </a:r>
          </a:p>
          <a:p>
            <a:pPr lvl="1"/>
            <a:r>
              <a:rPr lang="vi-VN" sz="2000" dirty="0">
                <a:cs typeface="Arial" panose="020B0604020202020204" pitchFamily="34" charset="0"/>
              </a:rPr>
              <a:t>Giới hạn W = 7</a:t>
            </a:r>
          </a:p>
          <a:p>
            <a:pPr marL="457200" lvl="1" indent="0">
              <a:buNone/>
            </a:pPr>
            <a:r>
              <a:rPr lang="vi-VN" sz="2000" dirty="0">
                <a:cs typeface="Arial" panose="020B0604020202020204" pitchFamily="34" charset="0"/>
              </a:rPr>
              <a:t>Pseudocode để tìm giá trị lớn nhất:</a:t>
            </a:r>
          </a:p>
          <a:p>
            <a:pPr marL="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for j from 0 to W do:</a:t>
            </a:r>
          </a:p>
          <a:p>
            <a:pPr marL="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m[0, j] := 0</a:t>
            </a:r>
          </a:p>
          <a:p>
            <a:pPr marL="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for </a:t>
            </a:r>
            <a:r>
              <a:rPr lang="en-US" sz="2000" dirty="0" err="1">
                <a:effectLst/>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 from 1 to n do:</a:t>
            </a:r>
          </a:p>
          <a:p>
            <a:pPr marL="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for j from 0 to W do:</a:t>
            </a:r>
          </a:p>
          <a:p>
            <a:pPr marL="45720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if w[</a:t>
            </a:r>
            <a:r>
              <a:rPr lang="en-US" sz="2000" dirty="0" err="1">
                <a:effectLst/>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 &gt; j then:</a:t>
            </a:r>
          </a:p>
          <a:p>
            <a:pPr marL="91440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m[</a:t>
            </a:r>
            <a:r>
              <a:rPr lang="en-US" sz="2000" dirty="0" err="1">
                <a:effectLst/>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 j] := m[i-1, j]</a:t>
            </a:r>
          </a:p>
          <a:p>
            <a:pPr marL="45720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else:</a:t>
            </a:r>
          </a:p>
          <a:p>
            <a:pPr marL="914400" marR="0" indent="0">
              <a:lnSpc>
                <a:spcPct val="107000"/>
              </a:lnSpc>
              <a:spcBef>
                <a:spcPts val="0"/>
              </a:spcBef>
              <a:spcAft>
                <a:spcPts val="800"/>
              </a:spcAft>
              <a:buNone/>
            </a:pPr>
            <a:r>
              <a:rPr lang="vi-VN"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m[</a:t>
            </a:r>
            <a:r>
              <a:rPr lang="en-US" sz="2000" dirty="0" err="1">
                <a:effectLst/>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 j] := max(m[i-1, j], m[i-1, j-w[</a:t>
            </a:r>
            <a:r>
              <a:rPr lang="en-US" sz="2000" dirty="0" err="1">
                <a:effectLst/>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 + v[</a:t>
            </a:r>
            <a:r>
              <a:rPr lang="en-US" sz="2000" dirty="0" err="1">
                <a:effectLst/>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a:t>
            </a:r>
          </a:p>
        </p:txBody>
      </p:sp>
      <p:pic>
        <p:nvPicPr>
          <p:cNvPr id="14" name="Picture 6" descr="KNAPSACK – Lefrik">
            <a:extLst>
              <a:ext uri="{FF2B5EF4-FFF2-40B4-BE49-F238E27FC236}">
                <a16:creationId xmlns:a16="http://schemas.microsoft.com/office/drawing/2014/main" id="{DCCE1C89-ED02-413A-852E-2196DA5AE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Bảng 4">
            <a:extLst>
              <a:ext uri="{FF2B5EF4-FFF2-40B4-BE49-F238E27FC236}">
                <a16:creationId xmlns:a16="http://schemas.microsoft.com/office/drawing/2014/main" id="{0D87CC33-2A29-43C5-9144-CC6CD6B77D65}"/>
              </a:ext>
            </a:extLst>
          </p:cNvPr>
          <p:cNvGraphicFramePr>
            <a:graphicFrameLocks noGrp="1"/>
          </p:cNvGraphicFramePr>
          <p:nvPr>
            <p:extLst>
              <p:ext uri="{D42A27DB-BD31-4B8C-83A1-F6EECF244321}">
                <p14:modId xmlns:p14="http://schemas.microsoft.com/office/powerpoint/2010/main" val="3388277684"/>
              </p:ext>
            </p:extLst>
          </p:nvPr>
        </p:nvGraphicFramePr>
        <p:xfrm>
          <a:off x="5882640" y="1280132"/>
          <a:ext cx="6182980" cy="1697850"/>
        </p:xfrm>
        <a:graphic>
          <a:graphicData uri="http://schemas.openxmlformats.org/drawingml/2006/table">
            <a:tbl>
              <a:tblPr firstRow="1" bandRow="1">
                <a:tableStyleId>{5940675A-B579-460E-94D1-54222C63F5DA}</a:tableStyleId>
              </a:tblPr>
              <a:tblGrid>
                <a:gridCol w="1236596">
                  <a:extLst>
                    <a:ext uri="{9D8B030D-6E8A-4147-A177-3AD203B41FA5}">
                      <a16:colId xmlns:a16="http://schemas.microsoft.com/office/drawing/2014/main" val="4086271176"/>
                    </a:ext>
                  </a:extLst>
                </a:gridCol>
                <a:gridCol w="1236596">
                  <a:extLst>
                    <a:ext uri="{9D8B030D-6E8A-4147-A177-3AD203B41FA5}">
                      <a16:colId xmlns:a16="http://schemas.microsoft.com/office/drawing/2014/main" val="4080695612"/>
                    </a:ext>
                  </a:extLst>
                </a:gridCol>
                <a:gridCol w="1236596">
                  <a:extLst>
                    <a:ext uri="{9D8B030D-6E8A-4147-A177-3AD203B41FA5}">
                      <a16:colId xmlns:a16="http://schemas.microsoft.com/office/drawing/2014/main" val="1360469116"/>
                    </a:ext>
                  </a:extLst>
                </a:gridCol>
                <a:gridCol w="1236596">
                  <a:extLst>
                    <a:ext uri="{9D8B030D-6E8A-4147-A177-3AD203B41FA5}">
                      <a16:colId xmlns:a16="http://schemas.microsoft.com/office/drawing/2014/main" val="1147967379"/>
                    </a:ext>
                  </a:extLst>
                </a:gridCol>
                <a:gridCol w="1236596">
                  <a:extLst>
                    <a:ext uri="{9D8B030D-6E8A-4147-A177-3AD203B41FA5}">
                      <a16:colId xmlns:a16="http://schemas.microsoft.com/office/drawing/2014/main" val="1284007102"/>
                    </a:ext>
                  </a:extLst>
                </a:gridCol>
              </a:tblGrid>
              <a:tr h="528885">
                <a:tc>
                  <a:txBody>
                    <a:bodyPr/>
                    <a:lstStyle/>
                    <a:p>
                      <a:endParaRPr lang="en-US" dirty="0"/>
                    </a:p>
                  </a:txBody>
                  <a:tcPr/>
                </a:tc>
                <a:tc>
                  <a:txBody>
                    <a:bodyPr/>
                    <a:lstStyle/>
                    <a:p>
                      <a:r>
                        <a:rPr lang="en-US" dirty="0" err="1"/>
                        <a:t>Vật</a:t>
                      </a:r>
                      <a:r>
                        <a:rPr lang="en-US" dirty="0"/>
                        <a:t> 1</a:t>
                      </a:r>
                    </a:p>
                  </a:txBody>
                  <a:tcPr/>
                </a:tc>
                <a:tc>
                  <a:txBody>
                    <a:bodyPr/>
                    <a:lstStyle/>
                    <a:p>
                      <a:r>
                        <a:rPr lang="en-US" dirty="0" err="1"/>
                        <a:t>Vật</a:t>
                      </a:r>
                      <a:r>
                        <a:rPr lang="en-US" dirty="0"/>
                        <a:t> 2</a:t>
                      </a:r>
                    </a:p>
                  </a:txBody>
                  <a:tcPr/>
                </a:tc>
                <a:tc>
                  <a:txBody>
                    <a:bodyPr/>
                    <a:lstStyle/>
                    <a:p>
                      <a:r>
                        <a:rPr lang="en-US" dirty="0" err="1"/>
                        <a:t>Vật</a:t>
                      </a:r>
                      <a:r>
                        <a:rPr lang="en-US" dirty="0"/>
                        <a:t> 3</a:t>
                      </a:r>
                    </a:p>
                  </a:txBody>
                  <a:tcPr/>
                </a:tc>
                <a:tc>
                  <a:txBody>
                    <a:bodyPr/>
                    <a:lstStyle/>
                    <a:p>
                      <a:r>
                        <a:rPr lang="en-US" dirty="0" err="1"/>
                        <a:t>Vật</a:t>
                      </a:r>
                      <a:r>
                        <a:rPr lang="en-US" dirty="0"/>
                        <a:t> 4</a:t>
                      </a:r>
                    </a:p>
                  </a:txBody>
                  <a:tcPr/>
                </a:tc>
                <a:extLst>
                  <a:ext uri="{0D108BD9-81ED-4DB2-BD59-A6C34878D82A}">
                    <a16:rowId xmlns:a16="http://schemas.microsoft.com/office/drawing/2014/main" val="1764304284"/>
                  </a:ext>
                </a:extLst>
              </a:tr>
              <a:tr h="528885">
                <a:tc>
                  <a:txBody>
                    <a:bodyPr/>
                    <a:lstStyle/>
                    <a:p>
                      <a:pPr algn="ctr"/>
                      <a:r>
                        <a:rPr lang="en-US" dirty="0" err="1"/>
                        <a:t>Giá</a:t>
                      </a:r>
                      <a:r>
                        <a:rPr lang="en-US" dirty="0"/>
                        <a:t> </a:t>
                      </a:r>
                      <a:r>
                        <a:rPr lang="en-US" dirty="0" err="1"/>
                        <a:t>trị</a:t>
                      </a:r>
                      <a:endParaRPr lang="en-US" dirty="0"/>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extLst>
                  <a:ext uri="{0D108BD9-81ED-4DB2-BD59-A6C34878D82A}">
                    <a16:rowId xmlns:a16="http://schemas.microsoft.com/office/drawing/2014/main" val="54705569"/>
                  </a:ext>
                </a:extLst>
              </a:tr>
              <a:tr h="528885">
                <a:tc>
                  <a:txBody>
                    <a:bodyPr/>
                    <a:lstStyle/>
                    <a:p>
                      <a:pPr algn="ctr"/>
                      <a:r>
                        <a:rPr lang="en-US" dirty="0" err="1"/>
                        <a:t>Trọng</a:t>
                      </a:r>
                      <a:r>
                        <a:rPr lang="en-US" dirty="0"/>
                        <a:t> l</a:t>
                      </a:r>
                      <a:r>
                        <a:rPr lang="vi-VN" dirty="0"/>
                        <a:t>ư</a:t>
                      </a:r>
                      <a:r>
                        <a:rPr lang="en-US" dirty="0" err="1"/>
                        <a:t>ợng</a:t>
                      </a:r>
                      <a:endParaRPr lang="en-US" dirty="0"/>
                    </a:p>
                  </a:txBody>
                  <a:tcPr/>
                </a:tc>
                <a:tc>
                  <a:txBody>
                    <a:bodyPr/>
                    <a:lstStyle/>
                    <a:p>
                      <a:r>
                        <a:rPr lang="en-US" dirty="0"/>
                        <a:t>1</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35967465"/>
                  </a:ext>
                </a:extLst>
              </a:tr>
            </a:tbl>
          </a:graphicData>
        </a:graphic>
      </p:graphicFrame>
      <p:sp>
        <p:nvSpPr>
          <p:cNvPr id="6" name="Chỗ dành sẵn cho Số hiệu Bản chiếu 5">
            <a:extLst>
              <a:ext uri="{FF2B5EF4-FFF2-40B4-BE49-F238E27FC236}">
                <a16:creationId xmlns:a16="http://schemas.microsoft.com/office/drawing/2014/main" id="{631D6915-E59A-40D4-A1C9-B83C932760A5}"/>
              </a:ext>
            </a:extLst>
          </p:cNvPr>
          <p:cNvSpPr>
            <a:spLocks noGrp="1"/>
          </p:cNvSpPr>
          <p:nvPr>
            <p:ph type="sldNum" sz="quarter" idx="11"/>
          </p:nvPr>
        </p:nvSpPr>
        <p:spPr/>
        <p:txBody>
          <a:bodyPr/>
          <a:lstStyle/>
          <a:p>
            <a:fld id="{7F6268A4-6132-456F-828A-C4773E289BF2}" type="slidenum">
              <a:rPr lang="en-US" smtClean="0"/>
              <a:pPr/>
              <a:t>33</a:t>
            </a:fld>
            <a:endParaRPr lang="en-US"/>
          </a:p>
        </p:txBody>
      </p:sp>
    </p:spTree>
    <p:extLst>
      <p:ext uri="{BB962C8B-B14F-4D97-AF65-F5344CB8AC3E}">
        <p14:creationId xmlns:p14="http://schemas.microsoft.com/office/powerpoint/2010/main" val="131278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3995C1-16DC-4B70-A923-AE3AA929DF9D}"/>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6" name="Title 3">
            <a:extLst>
              <a:ext uri="{FF2B5EF4-FFF2-40B4-BE49-F238E27FC236}">
                <a16:creationId xmlns:a16="http://schemas.microsoft.com/office/drawing/2014/main" id="{7C9D76E0-7A2D-413B-91A0-894245DF2B21}"/>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09DAF753-3BDA-4859-A480-D5CF7912FDD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10" name="Picture 6" descr="KNAPSACK – Lefrik">
            <a:extLst>
              <a:ext uri="{FF2B5EF4-FFF2-40B4-BE49-F238E27FC236}">
                <a16:creationId xmlns:a16="http://schemas.microsoft.com/office/drawing/2014/main" id="{22A1F526-D361-424E-A276-514DF27FD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Đường kết nối Mũi tên Thẳng 8">
            <a:extLst>
              <a:ext uri="{FF2B5EF4-FFF2-40B4-BE49-F238E27FC236}">
                <a16:creationId xmlns:a16="http://schemas.microsoft.com/office/drawing/2014/main" id="{04BAF872-580A-483F-902E-9E15FA3AE84B}"/>
              </a:ext>
            </a:extLst>
          </p:cNvPr>
          <p:cNvCxnSpPr/>
          <p:nvPr/>
        </p:nvCxnSpPr>
        <p:spPr>
          <a:xfrm>
            <a:off x="2692400" y="2204720"/>
            <a:ext cx="886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D15C4E37-54BD-460C-B13C-D3416EBBA1EC}"/>
              </a:ext>
            </a:extLst>
          </p:cNvPr>
          <p:cNvSpPr txBox="1"/>
          <p:nvPr/>
        </p:nvSpPr>
        <p:spPr>
          <a:xfrm>
            <a:off x="2804726" y="1874797"/>
            <a:ext cx="235962" cy="369332"/>
          </a:xfrm>
          <a:prstGeom prst="rect">
            <a:avLst/>
          </a:prstGeom>
          <a:noFill/>
        </p:spPr>
        <p:txBody>
          <a:bodyPr wrap="none" rtlCol="0">
            <a:spAutoFit/>
          </a:bodyPr>
          <a:lstStyle/>
          <a:p>
            <a:r>
              <a:rPr lang="en-US" dirty="0"/>
              <a:t>j</a:t>
            </a:r>
          </a:p>
        </p:txBody>
      </p:sp>
      <p:cxnSp>
        <p:nvCxnSpPr>
          <p:cNvPr id="12" name="Đường kết nối Mũi tên Thẳng 11">
            <a:extLst>
              <a:ext uri="{FF2B5EF4-FFF2-40B4-BE49-F238E27FC236}">
                <a16:creationId xmlns:a16="http://schemas.microsoft.com/office/drawing/2014/main" id="{038CAA1F-5B18-4BE6-9B4A-391EA9F7CEB0}"/>
              </a:ext>
            </a:extLst>
          </p:cNvPr>
          <p:cNvCxnSpPr/>
          <p:nvPr/>
        </p:nvCxnSpPr>
        <p:spPr>
          <a:xfrm>
            <a:off x="243840" y="2452687"/>
            <a:ext cx="0" cy="208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Hộp Văn bản 13">
            <a:extLst>
              <a:ext uri="{FF2B5EF4-FFF2-40B4-BE49-F238E27FC236}">
                <a16:creationId xmlns:a16="http://schemas.microsoft.com/office/drawing/2014/main" id="{4F272730-5678-41C2-9BF7-73C02544CE41}"/>
              </a:ext>
            </a:extLst>
          </p:cNvPr>
          <p:cNvSpPr txBox="1"/>
          <p:nvPr/>
        </p:nvSpPr>
        <p:spPr>
          <a:xfrm>
            <a:off x="125859" y="2083355"/>
            <a:ext cx="235962" cy="369332"/>
          </a:xfrm>
          <a:prstGeom prst="rect">
            <a:avLst/>
          </a:prstGeom>
          <a:noFill/>
        </p:spPr>
        <p:txBody>
          <a:bodyPr wrap="none" rtlCol="0">
            <a:spAutoFit/>
          </a:bodyPr>
          <a:lstStyle/>
          <a:p>
            <a:r>
              <a:rPr lang="en-US" dirty="0" err="1"/>
              <a:t>i</a:t>
            </a:r>
            <a:endParaRPr lang="en-US" dirty="0"/>
          </a:p>
        </p:txBody>
      </p:sp>
      <p:sp>
        <p:nvSpPr>
          <p:cNvPr id="2" name="Chỗ dành sẵn cho Số hiệu Bản chiếu 1">
            <a:extLst>
              <a:ext uri="{FF2B5EF4-FFF2-40B4-BE49-F238E27FC236}">
                <a16:creationId xmlns:a16="http://schemas.microsoft.com/office/drawing/2014/main" id="{10BF7B4A-B7C5-43FE-AF0C-9F63AB597C58}"/>
              </a:ext>
            </a:extLst>
          </p:cNvPr>
          <p:cNvSpPr>
            <a:spLocks noGrp="1"/>
          </p:cNvSpPr>
          <p:nvPr>
            <p:ph type="sldNum" sz="quarter" idx="11"/>
          </p:nvPr>
        </p:nvSpPr>
        <p:spPr/>
        <p:txBody>
          <a:bodyPr/>
          <a:lstStyle/>
          <a:p>
            <a:fld id="{7F6268A4-6132-456F-828A-C4773E289BF2}" type="slidenum">
              <a:rPr lang="en-US" smtClean="0"/>
              <a:pPr/>
              <a:t>34</a:t>
            </a:fld>
            <a:endParaRPr lang="en-US"/>
          </a:p>
        </p:txBody>
      </p:sp>
      <p:pic>
        <p:nvPicPr>
          <p:cNvPr id="15" name="Hình ảnh 14">
            <a:extLst>
              <a:ext uri="{FF2B5EF4-FFF2-40B4-BE49-F238E27FC236}">
                <a16:creationId xmlns:a16="http://schemas.microsoft.com/office/drawing/2014/main" id="{76087E69-584B-414E-BAD3-D32AB9EBE65E}"/>
              </a:ext>
            </a:extLst>
          </p:cNvPr>
          <p:cNvPicPr>
            <a:picLocks noChangeAspect="1"/>
          </p:cNvPicPr>
          <p:nvPr/>
        </p:nvPicPr>
        <p:blipFill>
          <a:blip r:embed="rId3"/>
          <a:stretch>
            <a:fillRect/>
          </a:stretch>
        </p:blipFill>
        <p:spPr>
          <a:xfrm>
            <a:off x="390295" y="2348267"/>
            <a:ext cx="11285032" cy="1650435"/>
          </a:xfrm>
          <a:prstGeom prst="rect">
            <a:avLst/>
          </a:prstGeom>
        </p:spPr>
      </p:pic>
      <p:pic>
        <p:nvPicPr>
          <p:cNvPr id="16" name="Graphic 7" descr="Arrow Right">
            <a:extLst>
              <a:ext uri="{FF2B5EF4-FFF2-40B4-BE49-F238E27FC236}">
                <a16:creationId xmlns:a16="http://schemas.microsoft.com/office/drawing/2014/main" id="{20328F13-B1EB-41EB-B333-FAB205F57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238573" y="4525327"/>
            <a:ext cx="1291421" cy="914400"/>
          </a:xfrm>
          <a:prstGeom prst="rect">
            <a:avLst/>
          </a:prstGeom>
        </p:spPr>
      </p:pic>
      <p:sp>
        <p:nvSpPr>
          <p:cNvPr id="17" name="Hộp Văn bản 16">
            <a:extLst>
              <a:ext uri="{FF2B5EF4-FFF2-40B4-BE49-F238E27FC236}">
                <a16:creationId xmlns:a16="http://schemas.microsoft.com/office/drawing/2014/main" id="{F1A47AD2-27B9-49FD-A9FF-83DA816063BB}"/>
              </a:ext>
            </a:extLst>
          </p:cNvPr>
          <p:cNvSpPr txBox="1"/>
          <p:nvPr/>
        </p:nvSpPr>
        <p:spPr>
          <a:xfrm>
            <a:off x="2304714" y="5768974"/>
            <a:ext cx="3382657" cy="461665"/>
          </a:xfrm>
          <a:prstGeom prst="rect">
            <a:avLst/>
          </a:prstGeom>
          <a:noFill/>
        </p:spPr>
        <p:txBody>
          <a:bodyPr wrap="none" rtlCol="0">
            <a:spAutoFit/>
          </a:bodyPr>
          <a:lstStyle/>
          <a:p>
            <a:r>
              <a:rPr lang="en-US" sz="2400" dirty="0" err="1"/>
              <a:t>Khởi</a:t>
            </a:r>
            <a:r>
              <a:rPr lang="en-US" sz="2400" dirty="0"/>
              <a:t> </a:t>
            </a:r>
            <a:r>
              <a:rPr lang="en-US" sz="2400" dirty="0" err="1"/>
              <a:t>tạo</a:t>
            </a:r>
            <a:r>
              <a:rPr lang="en-US" sz="2400" dirty="0"/>
              <a:t> </a:t>
            </a:r>
            <a:r>
              <a:rPr lang="en-US" sz="2400" dirty="0" err="1"/>
              <a:t>giá</a:t>
            </a:r>
            <a:r>
              <a:rPr lang="en-US" sz="2400" dirty="0"/>
              <a:t> </a:t>
            </a:r>
            <a:r>
              <a:rPr lang="en-US" sz="2400" dirty="0" err="1"/>
              <a:t>trị</a:t>
            </a:r>
            <a:r>
              <a:rPr lang="en-US" sz="2400" dirty="0"/>
              <a:t> ban </a:t>
            </a:r>
            <a:r>
              <a:rPr lang="en-US" sz="2400" dirty="0" err="1"/>
              <a:t>đầu</a:t>
            </a:r>
            <a:endParaRPr lang="en-US" sz="2400" dirty="0"/>
          </a:p>
        </p:txBody>
      </p:sp>
    </p:spTree>
    <p:extLst>
      <p:ext uri="{BB962C8B-B14F-4D97-AF65-F5344CB8AC3E}">
        <p14:creationId xmlns:p14="http://schemas.microsoft.com/office/powerpoint/2010/main" val="316344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4ECD4CE3-5219-4DA0-8015-17F077ABE0D6}"/>
              </a:ext>
            </a:extLst>
          </p:cNvPr>
          <p:cNvPicPr>
            <a:picLocks noChangeAspect="1"/>
          </p:cNvPicPr>
          <p:nvPr/>
        </p:nvPicPr>
        <p:blipFill>
          <a:blip r:embed="rId2"/>
          <a:stretch>
            <a:fillRect/>
          </a:stretch>
        </p:blipFill>
        <p:spPr>
          <a:xfrm>
            <a:off x="361821" y="2316686"/>
            <a:ext cx="11381665" cy="1743393"/>
          </a:xfrm>
          <a:prstGeom prst="rect">
            <a:avLst/>
          </a:prstGeom>
        </p:spPr>
      </p:pic>
      <p:sp>
        <p:nvSpPr>
          <p:cNvPr id="5" name="Rectangle 4">
            <a:extLst>
              <a:ext uri="{FF2B5EF4-FFF2-40B4-BE49-F238E27FC236}">
                <a16:creationId xmlns:a16="http://schemas.microsoft.com/office/drawing/2014/main" id="{083995C1-16DC-4B70-A923-AE3AA929DF9D}"/>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6" name="Title 3">
            <a:extLst>
              <a:ext uri="{FF2B5EF4-FFF2-40B4-BE49-F238E27FC236}">
                <a16:creationId xmlns:a16="http://schemas.microsoft.com/office/drawing/2014/main" id="{7C9D76E0-7A2D-413B-91A0-894245DF2B21}"/>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09DAF753-3BDA-4859-A480-D5CF7912FDD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10" name="Picture 6" descr="KNAPSACK – Lefrik">
            <a:extLst>
              <a:ext uri="{FF2B5EF4-FFF2-40B4-BE49-F238E27FC236}">
                <a16:creationId xmlns:a16="http://schemas.microsoft.com/office/drawing/2014/main" id="{22A1F526-D361-424E-A276-514DF27FD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Đường kết nối Mũi tên Thẳng 15">
            <a:extLst>
              <a:ext uri="{FF2B5EF4-FFF2-40B4-BE49-F238E27FC236}">
                <a16:creationId xmlns:a16="http://schemas.microsoft.com/office/drawing/2014/main" id="{807CD281-161D-4AC8-8989-5D47C0A866E0}"/>
              </a:ext>
            </a:extLst>
          </p:cNvPr>
          <p:cNvCxnSpPr/>
          <p:nvPr/>
        </p:nvCxnSpPr>
        <p:spPr>
          <a:xfrm>
            <a:off x="2692400" y="2204720"/>
            <a:ext cx="886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Hộp Văn bản 16">
            <a:extLst>
              <a:ext uri="{FF2B5EF4-FFF2-40B4-BE49-F238E27FC236}">
                <a16:creationId xmlns:a16="http://schemas.microsoft.com/office/drawing/2014/main" id="{BD24E2FF-D6EA-4F2B-9898-3967D3C0C85C}"/>
              </a:ext>
            </a:extLst>
          </p:cNvPr>
          <p:cNvSpPr txBox="1"/>
          <p:nvPr/>
        </p:nvSpPr>
        <p:spPr>
          <a:xfrm>
            <a:off x="2804726" y="1874797"/>
            <a:ext cx="235962" cy="369332"/>
          </a:xfrm>
          <a:prstGeom prst="rect">
            <a:avLst/>
          </a:prstGeom>
          <a:noFill/>
        </p:spPr>
        <p:txBody>
          <a:bodyPr wrap="none" rtlCol="0">
            <a:spAutoFit/>
          </a:bodyPr>
          <a:lstStyle/>
          <a:p>
            <a:r>
              <a:rPr lang="en-US" dirty="0"/>
              <a:t>j</a:t>
            </a:r>
          </a:p>
        </p:txBody>
      </p:sp>
      <p:cxnSp>
        <p:nvCxnSpPr>
          <p:cNvPr id="21" name="Đường kết nối Mũi tên Thẳng 20">
            <a:extLst>
              <a:ext uri="{FF2B5EF4-FFF2-40B4-BE49-F238E27FC236}">
                <a16:creationId xmlns:a16="http://schemas.microsoft.com/office/drawing/2014/main" id="{08A4118B-70D0-4236-8781-AA8B30C5EFC4}"/>
              </a:ext>
            </a:extLst>
          </p:cNvPr>
          <p:cNvCxnSpPr/>
          <p:nvPr/>
        </p:nvCxnSpPr>
        <p:spPr>
          <a:xfrm>
            <a:off x="243840" y="2452687"/>
            <a:ext cx="0" cy="208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Hộp Văn bản 21">
            <a:extLst>
              <a:ext uri="{FF2B5EF4-FFF2-40B4-BE49-F238E27FC236}">
                <a16:creationId xmlns:a16="http://schemas.microsoft.com/office/drawing/2014/main" id="{5076723F-1D20-46CB-BBD1-9D0824A1F056}"/>
              </a:ext>
            </a:extLst>
          </p:cNvPr>
          <p:cNvSpPr txBox="1"/>
          <p:nvPr/>
        </p:nvSpPr>
        <p:spPr>
          <a:xfrm>
            <a:off x="125859" y="2083355"/>
            <a:ext cx="235962" cy="369332"/>
          </a:xfrm>
          <a:prstGeom prst="rect">
            <a:avLst/>
          </a:prstGeom>
          <a:noFill/>
        </p:spPr>
        <p:txBody>
          <a:bodyPr wrap="none" rtlCol="0">
            <a:spAutoFit/>
          </a:bodyPr>
          <a:lstStyle/>
          <a:p>
            <a:r>
              <a:rPr lang="en-US" dirty="0" err="1"/>
              <a:t>i</a:t>
            </a:r>
            <a:endParaRPr lang="en-US" dirty="0"/>
          </a:p>
        </p:txBody>
      </p:sp>
      <p:sp>
        <p:nvSpPr>
          <p:cNvPr id="23" name="Chỗ dành sẵn cho Số hiệu Bản chiếu 22">
            <a:extLst>
              <a:ext uri="{FF2B5EF4-FFF2-40B4-BE49-F238E27FC236}">
                <a16:creationId xmlns:a16="http://schemas.microsoft.com/office/drawing/2014/main" id="{883CBC74-D44E-42CE-87CD-7CA13E164B94}"/>
              </a:ext>
            </a:extLst>
          </p:cNvPr>
          <p:cNvSpPr>
            <a:spLocks noGrp="1"/>
          </p:cNvSpPr>
          <p:nvPr>
            <p:ph type="sldNum" sz="quarter" idx="11"/>
          </p:nvPr>
        </p:nvSpPr>
        <p:spPr/>
        <p:txBody>
          <a:bodyPr/>
          <a:lstStyle/>
          <a:p>
            <a:fld id="{7F6268A4-6132-456F-828A-C4773E289BF2}" type="slidenum">
              <a:rPr lang="en-US" smtClean="0"/>
              <a:pPr/>
              <a:t>35</a:t>
            </a:fld>
            <a:endParaRPr lang="en-US"/>
          </a:p>
        </p:txBody>
      </p:sp>
      <p:pic>
        <p:nvPicPr>
          <p:cNvPr id="14" name="Graphic 7" descr="Arrow Right">
            <a:extLst>
              <a:ext uri="{FF2B5EF4-FFF2-40B4-BE49-F238E27FC236}">
                <a16:creationId xmlns:a16="http://schemas.microsoft.com/office/drawing/2014/main" id="{7C4E3312-5196-4675-B48E-7D2039678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644828" y="3705701"/>
            <a:ext cx="1639254" cy="914400"/>
          </a:xfrm>
          <a:prstGeom prst="rect">
            <a:avLst/>
          </a:prstGeom>
        </p:spPr>
      </p:pic>
      <p:sp>
        <p:nvSpPr>
          <p:cNvPr id="15" name="Hộp Văn bản 14">
            <a:extLst>
              <a:ext uri="{FF2B5EF4-FFF2-40B4-BE49-F238E27FC236}">
                <a16:creationId xmlns:a16="http://schemas.microsoft.com/office/drawing/2014/main" id="{8C234EB1-B321-482E-A987-8FF29BEEEA4C}"/>
              </a:ext>
            </a:extLst>
          </p:cNvPr>
          <p:cNvSpPr txBox="1"/>
          <p:nvPr/>
        </p:nvSpPr>
        <p:spPr>
          <a:xfrm>
            <a:off x="2908481" y="5086666"/>
            <a:ext cx="5379999" cy="461665"/>
          </a:xfrm>
          <a:prstGeom prst="rect">
            <a:avLst/>
          </a:prstGeom>
          <a:noFill/>
        </p:spPr>
        <p:txBody>
          <a:bodyPr wrap="none" rtlCol="0">
            <a:spAutoFit/>
          </a:bodyPr>
          <a:lstStyle/>
          <a:p>
            <a:r>
              <a:rPr lang="en-US" sz="2400" dirty="0" err="1"/>
              <a:t>Với</a:t>
            </a:r>
            <a:r>
              <a:rPr lang="en-US" sz="2400" dirty="0"/>
              <a:t> w = 1, ta </a:t>
            </a:r>
            <a:r>
              <a:rPr lang="en-US" sz="2400" dirty="0" err="1"/>
              <a:t>có</a:t>
            </a:r>
            <a:r>
              <a:rPr lang="en-US" sz="2400" dirty="0"/>
              <a:t> </a:t>
            </a:r>
            <a:r>
              <a:rPr lang="en-US" sz="2400" dirty="0" err="1"/>
              <a:t>kết</a:t>
            </a:r>
            <a:r>
              <a:rPr lang="en-US" sz="2400" dirty="0"/>
              <a:t> </a:t>
            </a:r>
            <a:r>
              <a:rPr lang="en-US" sz="2400" dirty="0" err="1"/>
              <a:t>quả</a:t>
            </a:r>
            <a:r>
              <a:rPr lang="en-US" sz="2400" dirty="0"/>
              <a:t> </a:t>
            </a:r>
            <a:r>
              <a:rPr lang="en-US" sz="2400" dirty="0" err="1"/>
              <a:t>tối</a:t>
            </a:r>
            <a:r>
              <a:rPr lang="en-US" sz="2400" dirty="0"/>
              <a:t> </a:t>
            </a:r>
            <a:r>
              <a:rPr lang="vi-VN" sz="2400" dirty="0"/>
              <a:t>ư</a:t>
            </a:r>
            <a:r>
              <a:rPr lang="en-US" sz="2400" dirty="0"/>
              <a:t>u </a:t>
            </a:r>
            <a:r>
              <a:rPr lang="en-US" sz="2400" dirty="0" err="1"/>
              <a:t>là</a:t>
            </a:r>
            <a:r>
              <a:rPr lang="en-US" sz="2400" dirty="0"/>
              <a:t> v = 1</a:t>
            </a:r>
          </a:p>
        </p:txBody>
      </p:sp>
    </p:spTree>
    <p:extLst>
      <p:ext uri="{BB962C8B-B14F-4D97-AF65-F5344CB8AC3E}">
        <p14:creationId xmlns:p14="http://schemas.microsoft.com/office/powerpoint/2010/main" val="200126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4ECD4CE3-5219-4DA0-8015-17F077ABE0D6}"/>
              </a:ext>
            </a:extLst>
          </p:cNvPr>
          <p:cNvPicPr>
            <a:picLocks noChangeAspect="1"/>
          </p:cNvPicPr>
          <p:nvPr/>
        </p:nvPicPr>
        <p:blipFill>
          <a:blip r:embed="rId2"/>
          <a:stretch>
            <a:fillRect/>
          </a:stretch>
        </p:blipFill>
        <p:spPr>
          <a:xfrm>
            <a:off x="414263" y="2452687"/>
            <a:ext cx="11381665" cy="1743393"/>
          </a:xfrm>
          <a:prstGeom prst="rect">
            <a:avLst/>
          </a:prstGeom>
        </p:spPr>
      </p:pic>
      <p:sp>
        <p:nvSpPr>
          <p:cNvPr id="5" name="Rectangle 4">
            <a:extLst>
              <a:ext uri="{FF2B5EF4-FFF2-40B4-BE49-F238E27FC236}">
                <a16:creationId xmlns:a16="http://schemas.microsoft.com/office/drawing/2014/main" id="{083995C1-16DC-4B70-A923-AE3AA929DF9D}"/>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6" name="Title 3">
            <a:extLst>
              <a:ext uri="{FF2B5EF4-FFF2-40B4-BE49-F238E27FC236}">
                <a16:creationId xmlns:a16="http://schemas.microsoft.com/office/drawing/2014/main" id="{7C9D76E0-7A2D-413B-91A0-894245DF2B21}"/>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09DAF753-3BDA-4859-A480-D5CF7912FDD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10" name="Picture 6" descr="KNAPSACK – Lefrik">
            <a:extLst>
              <a:ext uri="{FF2B5EF4-FFF2-40B4-BE49-F238E27FC236}">
                <a16:creationId xmlns:a16="http://schemas.microsoft.com/office/drawing/2014/main" id="{22A1F526-D361-424E-A276-514DF27FD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Đường kết nối Mũi tên Thẳng 8">
            <a:extLst>
              <a:ext uri="{FF2B5EF4-FFF2-40B4-BE49-F238E27FC236}">
                <a16:creationId xmlns:a16="http://schemas.microsoft.com/office/drawing/2014/main" id="{04BAF872-580A-483F-902E-9E15FA3AE84B}"/>
              </a:ext>
            </a:extLst>
          </p:cNvPr>
          <p:cNvCxnSpPr/>
          <p:nvPr/>
        </p:nvCxnSpPr>
        <p:spPr>
          <a:xfrm>
            <a:off x="2692400" y="2204720"/>
            <a:ext cx="886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D15C4E37-54BD-460C-B13C-D3416EBBA1EC}"/>
              </a:ext>
            </a:extLst>
          </p:cNvPr>
          <p:cNvSpPr txBox="1"/>
          <p:nvPr/>
        </p:nvSpPr>
        <p:spPr>
          <a:xfrm>
            <a:off x="2804726" y="1874797"/>
            <a:ext cx="235962" cy="369332"/>
          </a:xfrm>
          <a:prstGeom prst="rect">
            <a:avLst/>
          </a:prstGeom>
          <a:noFill/>
        </p:spPr>
        <p:txBody>
          <a:bodyPr wrap="none" rtlCol="0">
            <a:spAutoFit/>
          </a:bodyPr>
          <a:lstStyle/>
          <a:p>
            <a:r>
              <a:rPr lang="en-US" dirty="0"/>
              <a:t>j</a:t>
            </a:r>
          </a:p>
        </p:txBody>
      </p:sp>
      <p:cxnSp>
        <p:nvCxnSpPr>
          <p:cNvPr id="12" name="Đường kết nối Mũi tên Thẳng 11">
            <a:extLst>
              <a:ext uri="{FF2B5EF4-FFF2-40B4-BE49-F238E27FC236}">
                <a16:creationId xmlns:a16="http://schemas.microsoft.com/office/drawing/2014/main" id="{038CAA1F-5B18-4BE6-9B4A-391EA9F7CEB0}"/>
              </a:ext>
            </a:extLst>
          </p:cNvPr>
          <p:cNvCxnSpPr/>
          <p:nvPr/>
        </p:nvCxnSpPr>
        <p:spPr>
          <a:xfrm>
            <a:off x="243840" y="2452687"/>
            <a:ext cx="0" cy="208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Hộp Văn bản 13">
            <a:extLst>
              <a:ext uri="{FF2B5EF4-FFF2-40B4-BE49-F238E27FC236}">
                <a16:creationId xmlns:a16="http://schemas.microsoft.com/office/drawing/2014/main" id="{4F272730-5678-41C2-9BF7-73C02544CE41}"/>
              </a:ext>
            </a:extLst>
          </p:cNvPr>
          <p:cNvSpPr txBox="1"/>
          <p:nvPr/>
        </p:nvSpPr>
        <p:spPr>
          <a:xfrm>
            <a:off x="125859" y="2083355"/>
            <a:ext cx="235962" cy="369332"/>
          </a:xfrm>
          <a:prstGeom prst="rect">
            <a:avLst/>
          </a:prstGeom>
          <a:noFill/>
        </p:spPr>
        <p:txBody>
          <a:bodyPr wrap="none" rtlCol="0">
            <a:spAutoFit/>
          </a:bodyPr>
          <a:lstStyle/>
          <a:p>
            <a:r>
              <a:rPr lang="en-US" dirty="0" err="1"/>
              <a:t>i</a:t>
            </a:r>
            <a:endParaRPr lang="en-US" dirty="0"/>
          </a:p>
        </p:txBody>
      </p:sp>
      <p:sp>
        <p:nvSpPr>
          <p:cNvPr id="2" name="Chỗ dành sẵn cho Số hiệu Bản chiếu 1">
            <a:extLst>
              <a:ext uri="{FF2B5EF4-FFF2-40B4-BE49-F238E27FC236}">
                <a16:creationId xmlns:a16="http://schemas.microsoft.com/office/drawing/2014/main" id="{10BF7B4A-B7C5-43FE-AF0C-9F63AB597C58}"/>
              </a:ext>
            </a:extLst>
          </p:cNvPr>
          <p:cNvSpPr>
            <a:spLocks noGrp="1"/>
          </p:cNvSpPr>
          <p:nvPr>
            <p:ph type="sldNum" sz="quarter" idx="11"/>
          </p:nvPr>
        </p:nvSpPr>
        <p:spPr/>
        <p:txBody>
          <a:bodyPr/>
          <a:lstStyle/>
          <a:p>
            <a:fld id="{7F6268A4-6132-456F-828A-C4773E289BF2}" type="slidenum">
              <a:rPr lang="en-US" smtClean="0"/>
              <a:pPr/>
              <a:t>36</a:t>
            </a:fld>
            <a:endParaRPr lang="en-US"/>
          </a:p>
        </p:txBody>
      </p:sp>
      <p:pic>
        <p:nvPicPr>
          <p:cNvPr id="15" name="Graphic 7" descr="Arrow Right">
            <a:extLst>
              <a:ext uri="{FF2B5EF4-FFF2-40B4-BE49-F238E27FC236}">
                <a16:creationId xmlns:a16="http://schemas.microsoft.com/office/drawing/2014/main" id="{6712293B-BB76-4921-ADED-16FE5F51E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644828" y="3705701"/>
            <a:ext cx="1639254" cy="914400"/>
          </a:xfrm>
          <a:prstGeom prst="rect">
            <a:avLst/>
          </a:prstGeom>
        </p:spPr>
      </p:pic>
      <p:sp>
        <p:nvSpPr>
          <p:cNvPr id="16" name="Hộp Văn bản 15">
            <a:extLst>
              <a:ext uri="{FF2B5EF4-FFF2-40B4-BE49-F238E27FC236}">
                <a16:creationId xmlns:a16="http://schemas.microsoft.com/office/drawing/2014/main" id="{8618A2B1-53D5-4A73-8638-A8F31518F82B}"/>
              </a:ext>
            </a:extLst>
          </p:cNvPr>
          <p:cNvSpPr txBox="1"/>
          <p:nvPr/>
        </p:nvSpPr>
        <p:spPr>
          <a:xfrm>
            <a:off x="2908481" y="5086666"/>
            <a:ext cx="5404043" cy="830997"/>
          </a:xfrm>
          <a:prstGeom prst="rect">
            <a:avLst/>
          </a:prstGeom>
          <a:noFill/>
        </p:spPr>
        <p:txBody>
          <a:bodyPr wrap="none" rtlCol="0">
            <a:spAutoFit/>
          </a:bodyPr>
          <a:lstStyle/>
          <a:p>
            <a:r>
              <a:rPr lang="en-US" sz="2400" dirty="0" err="1"/>
              <a:t>Xét</a:t>
            </a:r>
            <a:r>
              <a:rPr lang="en-US" sz="2400" dirty="0"/>
              <a:t> w[</a:t>
            </a:r>
            <a:r>
              <a:rPr lang="en-US" sz="2400" dirty="0" err="1"/>
              <a:t>i</a:t>
            </a:r>
            <a:r>
              <a:rPr lang="en-US" sz="2400" dirty="0"/>
              <a:t>] &gt; j ?</a:t>
            </a:r>
          </a:p>
          <a:p>
            <a:r>
              <a:rPr lang="en-US" sz="2400" dirty="0" err="1">
                <a:solidFill>
                  <a:srgbClr val="FF0000"/>
                </a:solidFill>
              </a:rPr>
              <a:t>Không</a:t>
            </a:r>
            <a:r>
              <a:rPr lang="en-US" sz="2400" dirty="0"/>
              <a:t> -&gt; m[</a:t>
            </a:r>
            <a:r>
              <a:rPr lang="en-US" sz="2400" dirty="0" err="1"/>
              <a:t>i</a:t>
            </a:r>
            <a:r>
              <a:rPr lang="en-US" sz="2400" dirty="0"/>
              <a:t>][j] = m[i-1][j] </a:t>
            </a:r>
            <a:r>
              <a:rPr lang="en-US" sz="2400" dirty="0">
                <a:solidFill>
                  <a:srgbClr val="FF0000"/>
                </a:solidFill>
              </a:rPr>
              <a:t>=&gt; m[</a:t>
            </a:r>
            <a:r>
              <a:rPr lang="en-US" sz="2400" dirty="0" err="1">
                <a:solidFill>
                  <a:srgbClr val="FF0000"/>
                </a:solidFill>
              </a:rPr>
              <a:t>i</a:t>
            </a:r>
            <a:r>
              <a:rPr lang="en-US" sz="2400" dirty="0">
                <a:solidFill>
                  <a:srgbClr val="FF0000"/>
                </a:solidFill>
              </a:rPr>
              <a:t>][j] = 1</a:t>
            </a:r>
          </a:p>
        </p:txBody>
      </p:sp>
    </p:spTree>
    <p:extLst>
      <p:ext uri="{BB962C8B-B14F-4D97-AF65-F5344CB8AC3E}">
        <p14:creationId xmlns:p14="http://schemas.microsoft.com/office/powerpoint/2010/main" val="288987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D0E2FB17-7459-4205-B042-7B4FDB03194C}"/>
              </a:ext>
            </a:extLst>
          </p:cNvPr>
          <p:cNvPicPr>
            <a:picLocks noChangeAspect="1"/>
          </p:cNvPicPr>
          <p:nvPr/>
        </p:nvPicPr>
        <p:blipFill>
          <a:blip r:embed="rId2"/>
          <a:stretch>
            <a:fillRect/>
          </a:stretch>
        </p:blipFill>
        <p:spPr>
          <a:xfrm>
            <a:off x="390295" y="2330685"/>
            <a:ext cx="11381665" cy="1741224"/>
          </a:xfrm>
          <a:prstGeom prst="rect">
            <a:avLst/>
          </a:prstGeom>
        </p:spPr>
      </p:pic>
      <p:sp>
        <p:nvSpPr>
          <p:cNvPr id="5" name="Rectangle 4">
            <a:extLst>
              <a:ext uri="{FF2B5EF4-FFF2-40B4-BE49-F238E27FC236}">
                <a16:creationId xmlns:a16="http://schemas.microsoft.com/office/drawing/2014/main" id="{083995C1-16DC-4B70-A923-AE3AA929DF9D}"/>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6" name="Title 3">
            <a:extLst>
              <a:ext uri="{FF2B5EF4-FFF2-40B4-BE49-F238E27FC236}">
                <a16:creationId xmlns:a16="http://schemas.microsoft.com/office/drawing/2014/main" id="{7C9D76E0-7A2D-413B-91A0-894245DF2B21}"/>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09DAF753-3BDA-4859-A480-D5CF7912FDD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8" name="Graphic 7" descr="Arrow Right">
            <a:extLst>
              <a:ext uri="{FF2B5EF4-FFF2-40B4-BE49-F238E27FC236}">
                <a16:creationId xmlns:a16="http://schemas.microsoft.com/office/drawing/2014/main" id="{62D65562-9CB9-41CF-B65F-C6E2195236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569388" y="3563724"/>
            <a:ext cx="1639254" cy="914400"/>
          </a:xfrm>
          <a:prstGeom prst="rect">
            <a:avLst/>
          </a:prstGeom>
        </p:spPr>
      </p:pic>
      <p:pic>
        <p:nvPicPr>
          <p:cNvPr id="10" name="Picture 6" descr="KNAPSACK – Lefrik">
            <a:extLst>
              <a:ext uri="{FF2B5EF4-FFF2-40B4-BE49-F238E27FC236}">
                <a16:creationId xmlns:a16="http://schemas.microsoft.com/office/drawing/2014/main" id="{22A1F526-D361-424E-A276-514DF27FDD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sp>
        <p:nvSpPr>
          <p:cNvPr id="13" name="Hộp Văn bản 12">
            <a:extLst>
              <a:ext uri="{FF2B5EF4-FFF2-40B4-BE49-F238E27FC236}">
                <a16:creationId xmlns:a16="http://schemas.microsoft.com/office/drawing/2014/main" id="{703FFD75-C801-40F9-B22C-7DCA0091ABAF}"/>
              </a:ext>
            </a:extLst>
          </p:cNvPr>
          <p:cNvSpPr txBox="1"/>
          <p:nvPr/>
        </p:nvSpPr>
        <p:spPr>
          <a:xfrm>
            <a:off x="3711121" y="5075566"/>
            <a:ext cx="5404043" cy="830997"/>
          </a:xfrm>
          <a:prstGeom prst="rect">
            <a:avLst/>
          </a:prstGeom>
          <a:noFill/>
        </p:spPr>
        <p:txBody>
          <a:bodyPr wrap="none" rtlCol="0">
            <a:spAutoFit/>
          </a:bodyPr>
          <a:lstStyle/>
          <a:p>
            <a:r>
              <a:rPr lang="en-US" sz="2400" dirty="0" err="1"/>
              <a:t>Xét</a:t>
            </a:r>
            <a:r>
              <a:rPr lang="en-US" sz="2400" dirty="0"/>
              <a:t> w[</a:t>
            </a:r>
            <a:r>
              <a:rPr lang="en-US" sz="2400" dirty="0" err="1"/>
              <a:t>i</a:t>
            </a:r>
            <a:r>
              <a:rPr lang="en-US" sz="2400" dirty="0"/>
              <a:t>] &gt; j ?</a:t>
            </a:r>
          </a:p>
          <a:p>
            <a:r>
              <a:rPr lang="en-US" sz="2400" dirty="0" err="1">
                <a:solidFill>
                  <a:srgbClr val="FF0000"/>
                </a:solidFill>
              </a:rPr>
              <a:t>Không</a:t>
            </a:r>
            <a:r>
              <a:rPr lang="en-US" sz="2400" dirty="0"/>
              <a:t> -&gt; m[</a:t>
            </a:r>
            <a:r>
              <a:rPr lang="en-US" sz="2400" dirty="0" err="1"/>
              <a:t>i</a:t>
            </a:r>
            <a:r>
              <a:rPr lang="en-US" sz="2400" dirty="0"/>
              <a:t>][j] = m[i-1][j] </a:t>
            </a:r>
            <a:r>
              <a:rPr lang="en-US" sz="2400" dirty="0">
                <a:solidFill>
                  <a:srgbClr val="FF0000"/>
                </a:solidFill>
              </a:rPr>
              <a:t>=&gt; m[</a:t>
            </a:r>
            <a:r>
              <a:rPr lang="en-US" sz="2400" dirty="0" err="1">
                <a:solidFill>
                  <a:srgbClr val="FF0000"/>
                </a:solidFill>
              </a:rPr>
              <a:t>i</a:t>
            </a:r>
            <a:r>
              <a:rPr lang="en-US" sz="2400" dirty="0">
                <a:solidFill>
                  <a:srgbClr val="FF0000"/>
                </a:solidFill>
              </a:rPr>
              <a:t>][j] = 1</a:t>
            </a:r>
          </a:p>
        </p:txBody>
      </p:sp>
      <p:cxnSp>
        <p:nvCxnSpPr>
          <p:cNvPr id="11" name="Đường kết nối Mũi tên Thẳng 10">
            <a:extLst>
              <a:ext uri="{FF2B5EF4-FFF2-40B4-BE49-F238E27FC236}">
                <a16:creationId xmlns:a16="http://schemas.microsoft.com/office/drawing/2014/main" id="{3F42F93A-1C48-48A6-A8B8-C32A18F00397}"/>
              </a:ext>
            </a:extLst>
          </p:cNvPr>
          <p:cNvCxnSpPr/>
          <p:nvPr/>
        </p:nvCxnSpPr>
        <p:spPr>
          <a:xfrm>
            <a:off x="2692400" y="2204720"/>
            <a:ext cx="886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Hộp Văn bản 11">
            <a:extLst>
              <a:ext uri="{FF2B5EF4-FFF2-40B4-BE49-F238E27FC236}">
                <a16:creationId xmlns:a16="http://schemas.microsoft.com/office/drawing/2014/main" id="{7A750FF6-EB21-4D75-A318-64288A3F0636}"/>
              </a:ext>
            </a:extLst>
          </p:cNvPr>
          <p:cNvSpPr txBox="1"/>
          <p:nvPr/>
        </p:nvSpPr>
        <p:spPr>
          <a:xfrm>
            <a:off x="2804726" y="1874797"/>
            <a:ext cx="235962" cy="369332"/>
          </a:xfrm>
          <a:prstGeom prst="rect">
            <a:avLst/>
          </a:prstGeom>
          <a:noFill/>
        </p:spPr>
        <p:txBody>
          <a:bodyPr wrap="none" rtlCol="0">
            <a:spAutoFit/>
          </a:bodyPr>
          <a:lstStyle/>
          <a:p>
            <a:r>
              <a:rPr lang="en-US" dirty="0"/>
              <a:t>j</a:t>
            </a:r>
          </a:p>
        </p:txBody>
      </p:sp>
      <p:cxnSp>
        <p:nvCxnSpPr>
          <p:cNvPr id="14" name="Đường kết nối Mũi tên Thẳng 13">
            <a:extLst>
              <a:ext uri="{FF2B5EF4-FFF2-40B4-BE49-F238E27FC236}">
                <a16:creationId xmlns:a16="http://schemas.microsoft.com/office/drawing/2014/main" id="{99B8B05E-6431-491A-B634-40BF7F8E1D52}"/>
              </a:ext>
            </a:extLst>
          </p:cNvPr>
          <p:cNvCxnSpPr/>
          <p:nvPr/>
        </p:nvCxnSpPr>
        <p:spPr>
          <a:xfrm>
            <a:off x="243840" y="2452687"/>
            <a:ext cx="0" cy="208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91D3CEEB-A1B1-41FC-9FF0-132BA60C59D0}"/>
              </a:ext>
            </a:extLst>
          </p:cNvPr>
          <p:cNvSpPr txBox="1"/>
          <p:nvPr/>
        </p:nvSpPr>
        <p:spPr>
          <a:xfrm>
            <a:off x="125859" y="2083355"/>
            <a:ext cx="235962" cy="369332"/>
          </a:xfrm>
          <a:prstGeom prst="rect">
            <a:avLst/>
          </a:prstGeom>
          <a:noFill/>
        </p:spPr>
        <p:txBody>
          <a:bodyPr wrap="none" rtlCol="0">
            <a:spAutoFit/>
          </a:bodyPr>
          <a:lstStyle/>
          <a:p>
            <a:r>
              <a:rPr lang="en-US" dirty="0" err="1"/>
              <a:t>i</a:t>
            </a:r>
            <a:endParaRPr lang="en-US" dirty="0"/>
          </a:p>
        </p:txBody>
      </p:sp>
      <p:sp>
        <p:nvSpPr>
          <p:cNvPr id="9" name="Chỗ dành sẵn cho Số hiệu Bản chiếu 8">
            <a:extLst>
              <a:ext uri="{FF2B5EF4-FFF2-40B4-BE49-F238E27FC236}">
                <a16:creationId xmlns:a16="http://schemas.microsoft.com/office/drawing/2014/main" id="{FAA1CD90-05C6-4DB7-AD40-31C869ECEA15}"/>
              </a:ext>
            </a:extLst>
          </p:cNvPr>
          <p:cNvSpPr>
            <a:spLocks noGrp="1"/>
          </p:cNvSpPr>
          <p:nvPr>
            <p:ph type="sldNum" sz="quarter" idx="11"/>
          </p:nvPr>
        </p:nvSpPr>
        <p:spPr/>
        <p:txBody>
          <a:bodyPr/>
          <a:lstStyle/>
          <a:p>
            <a:fld id="{7F6268A4-6132-456F-828A-C4773E289BF2}" type="slidenum">
              <a:rPr lang="en-US" smtClean="0"/>
              <a:pPr/>
              <a:t>37</a:t>
            </a:fld>
            <a:endParaRPr lang="en-US"/>
          </a:p>
        </p:txBody>
      </p:sp>
    </p:spTree>
    <p:extLst>
      <p:ext uri="{BB962C8B-B14F-4D97-AF65-F5344CB8AC3E}">
        <p14:creationId xmlns:p14="http://schemas.microsoft.com/office/powerpoint/2010/main" val="233223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a:extLst>
              <a:ext uri="{FF2B5EF4-FFF2-40B4-BE49-F238E27FC236}">
                <a16:creationId xmlns:a16="http://schemas.microsoft.com/office/drawing/2014/main" id="{B9782433-017D-429C-A9EF-F9404E87E4FE}"/>
              </a:ext>
            </a:extLst>
          </p:cNvPr>
          <p:cNvPicPr>
            <a:picLocks noChangeAspect="1"/>
          </p:cNvPicPr>
          <p:nvPr/>
        </p:nvPicPr>
        <p:blipFill>
          <a:blip r:embed="rId2"/>
          <a:stretch>
            <a:fillRect/>
          </a:stretch>
        </p:blipFill>
        <p:spPr>
          <a:xfrm>
            <a:off x="366141" y="2322780"/>
            <a:ext cx="11333339" cy="1727386"/>
          </a:xfrm>
          <a:prstGeom prst="rect">
            <a:avLst/>
          </a:prstGeom>
        </p:spPr>
      </p:pic>
      <p:sp>
        <p:nvSpPr>
          <p:cNvPr id="5" name="Rectangle 4">
            <a:extLst>
              <a:ext uri="{FF2B5EF4-FFF2-40B4-BE49-F238E27FC236}">
                <a16:creationId xmlns:a16="http://schemas.microsoft.com/office/drawing/2014/main" id="{083995C1-16DC-4B70-A923-AE3AA929DF9D}"/>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6" name="Title 3">
            <a:extLst>
              <a:ext uri="{FF2B5EF4-FFF2-40B4-BE49-F238E27FC236}">
                <a16:creationId xmlns:a16="http://schemas.microsoft.com/office/drawing/2014/main" id="{7C9D76E0-7A2D-413B-91A0-894245DF2B21}"/>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09DAF753-3BDA-4859-A480-D5CF7912FDD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8" name="Graphic 7" descr="Arrow Right">
            <a:extLst>
              <a:ext uri="{FF2B5EF4-FFF2-40B4-BE49-F238E27FC236}">
                <a16:creationId xmlns:a16="http://schemas.microsoft.com/office/drawing/2014/main" id="{62D65562-9CB9-41CF-B65F-C6E2195236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5774205" y="3548900"/>
            <a:ext cx="1639254" cy="914400"/>
          </a:xfrm>
          <a:prstGeom prst="rect">
            <a:avLst/>
          </a:prstGeom>
        </p:spPr>
      </p:pic>
      <p:pic>
        <p:nvPicPr>
          <p:cNvPr id="10" name="Picture 6" descr="KNAPSACK – Lefrik">
            <a:extLst>
              <a:ext uri="{FF2B5EF4-FFF2-40B4-BE49-F238E27FC236}">
                <a16:creationId xmlns:a16="http://schemas.microsoft.com/office/drawing/2014/main" id="{22A1F526-D361-424E-A276-514DF27FDD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sp>
        <p:nvSpPr>
          <p:cNvPr id="13" name="Hộp Văn bản 12">
            <a:extLst>
              <a:ext uri="{FF2B5EF4-FFF2-40B4-BE49-F238E27FC236}">
                <a16:creationId xmlns:a16="http://schemas.microsoft.com/office/drawing/2014/main" id="{703FFD75-C801-40F9-B22C-7DCA0091ABAF}"/>
              </a:ext>
            </a:extLst>
          </p:cNvPr>
          <p:cNvSpPr txBox="1"/>
          <p:nvPr/>
        </p:nvSpPr>
        <p:spPr>
          <a:xfrm>
            <a:off x="3700961" y="4825727"/>
            <a:ext cx="6377759" cy="1200329"/>
          </a:xfrm>
          <a:prstGeom prst="rect">
            <a:avLst/>
          </a:prstGeom>
          <a:noFill/>
        </p:spPr>
        <p:txBody>
          <a:bodyPr wrap="square" rtlCol="0">
            <a:spAutoFit/>
          </a:bodyPr>
          <a:lstStyle/>
          <a:p>
            <a:r>
              <a:rPr lang="en-US" sz="2400" dirty="0" err="1"/>
              <a:t>Xét</a:t>
            </a:r>
            <a:r>
              <a:rPr lang="en-US" sz="2400" dirty="0"/>
              <a:t> w[</a:t>
            </a:r>
            <a:r>
              <a:rPr lang="en-US" sz="2400" dirty="0" err="1"/>
              <a:t>i</a:t>
            </a:r>
            <a:r>
              <a:rPr lang="en-US" sz="2400" dirty="0"/>
              <a:t>] &gt; j ?</a:t>
            </a:r>
          </a:p>
          <a:p>
            <a:r>
              <a:rPr lang="en-US" sz="2400" dirty="0" err="1">
                <a:solidFill>
                  <a:srgbClr val="FF0000"/>
                </a:solidFill>
              </a:rPr>
              <a:t>Có</a:t>
            </a:r>
            <a:r>
              <a:rPr lang="en-US" sz="2400" dirty="0"/>
              <a:t> -&gt; m[</a:t>
            </a:r>
            <a:r>
              <a:rPr lang="en-US" sz="2400" dirty="0" err="1"/>
              <a:t>i</a:t>
            </a:r>
            <a:r>
              <a:rPr lang="en-US" sz="2400" dirty="0"/>
              <a:t>][j] = max(</a:t>
            </a:r>
            <a:r>
              <a:rPr lang="en-US" sz="2400" dirty="0">
                <a:ea typeface="Calibri" panose="020F0502020204030204" pitchFamily="34" charset="0"/>
                <a:cs typeface="Times New Roman" panose="02020603050405020304" pitchFamily="18" charset="0"/>
              </a:rPr>
              <a:t>m[i-1, j], m[i-1, j-w[</a:t>
            </a:r>
            <a:r>
              <a:rPr lang="en-US" sz="2400" dirty="0" err="1">
                <a:ea typeface="Calibri" panose="020F0502020204030204" pitchFamily="34" charset="0"/>
                <a:cs typeface="Times New Roman" panose="02020603050405020304" pitchFamily="18" charset="0"/>
              </a:rPr>
              <a:t>i</a:t>
            </a:r>
            <a:r>
              <a:rPr lang="en-US" sz="2400" dirty="0">
                <a:ea typeface="Calibri" panose="020F0502020204030204" pitchFamily="34" charset="0"/>
                <a:cs typeface="Times New Roman" panose="02020603050405020304" pitchFamily="18" charset="0"/>
              </a:rPr>
              <a:t>]] + v[</a:t>
            </a:r>
            <a:r>
              <a:rPr lang="en-US" sz="2400" dirty="0" err="1">
                <a:ea typeface="Calibri" panose="020F0502020204030204" pitchFamily="34" charset="0"/>
                <a:cs typeface="Times New Roman" panose="02020603050405020304" pitchFamily="18" charset="0"/>
              </a:rPr>
              <a:t>i</a:t>
            </a:r>
            <a:r>
              <a:rPr lang="en-US" sz="2400" dirty="0">
                <a:ea typeface="Calibri" panose="020F0502020204030204" pitchFamily="34" charset="0"/>
                <a:cs typeface="Times New Roman" panose="02020603050405020304" pitchFamily="18" charset="0"/>
              </a:rPr>
              <a:t>]</a:t>
            </a:r>
            <a:r>
              <a:rPr lang="en-US" sz="2400" dirty="0"/>
              <a:t>)</a:t>
            </a:r>
          </a:p>
          <a:p>
            <a:r>
              <a:rPr lang="en-US" sz="2400" dirty="0">
                <a:solidFill>
                  <a:srgbClr val="FF0000"/>
                </a:solidFill>
              </a:rPr>
              <a:t>=&gt; m[</a:t>
            </a:r>
            <a:r>
              <a:rPr lang="en-US" sz="2400" dirty="0" err="1">
                <a:solidFill>
                  <a:srgbClr val="FF0000"/>
                </a:solidFill>
              </a:rPr>
              <a:t>i</a:t>
            </a:r>
            <a:r>
              <a:rPr lang="en-US" sz="2400" dirty="0">
                <a:solidFill>
                  <a:srgbClr val="FF0000"/>
                </a:solidFill>
              </a:rPr>
              <a:t>][j] = max(1, 4) = 4</a:t>
            </a:r>
          </a:p>
        </p:txBody>
      </p:sp>
      <p:cxnSp>
        <p:nvCxnSpPr>
          <p:cNvPr id="11" name="Đường kết nối Mũi tên Thẳng 10">
            <a:extLst>
              <a:ext uri="{FF2B5EF4-FFF2-40B4-BE49-F238E27FC236}">
                <a16:creationId xmlns:a16="http://schemas.microsoft.com/office/drawing/2014/main" id="{3F42F93A-1C48-48A6-A8B8-C32A18F00397}"/>
              </a:ext>
            </a:extLst>
          </p:cNvPr>
          <p:cNvCxnSpPr/>
          <p:nvPr/>
        </p:nvCxnSpPr>
        <p:spPr>
          <a:xfrm>
            <a:off x="2692400" y="2204720"/>
            <a:ext cx="886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Hộp Văn bản 11">
            <a:extLst>
              <a:ext uri="{FF2B5EF4-FFF2-40B4-BE49-F238E27FC236}">
                <a16:creationId xmlns:a16="http://schemas.microsoft.com/office/drawing/2014/main" id="{7A750FF6-EB21-4D75-A318-64288A3F0636}"/>
              </a:ext>
            </a:extLst>
          </p:cNvPr>
          <p:cNvSpPr txBox="1"/>
          <p:nvPr/>
        </p:nvSpPr>
        <p:spPr>
          <a:xfrm>
            <a:off x="2804726" y="1874797"/>
            <a:ext cx="235962" cy="369332"/>
          </a:xfrm>
          <a:prstGeom prst="rect">
            <a:avLst/>
          </a:prstGeom>
          <a:noFill/>
        </p:spPr>
        <p:txBody>
          <a:bodyPr wrap="none" rtlCol="0">
            <a:spAutoFit/>
          </a:bodyPr>
          <a:lstStyle/>
          <a:p>
            <a:r>
              <a:rPr lang="en-US" dirty="0"/>
              <a:t>j</a:t>
            </a:r>
          </a:p>
        </p:txBody>
      </p:sp>
      <p:cxnSp>
        <p:nvCxnSpPr>
          <p:cNvPr id="14" name="Đường kết nối Mũi tên Thẳng 13">
            <a:extLst>
              <a:ext uri="{FF2B5EF4-FFF2-40B4-BE49-F238E27FC236}">
                <a16:creationId xmlns:a16="http://schemas.microsoft.com/office/drawing/2014/main" id="{99B8B05E-6431-491A-B634-40BF7F8E1D52}"/>
              </a:ext>
            </a:extLst>
          </p:cNvPr>
          <p:cNvCxnSpPr/>
          <p:nvPr/>
        </p:nvCxnSpPr>
        <p:spPr>
          <a:xfrm>
            <a:off x="243840" y="2452687"/>
            <a:ext cx="0" cy="208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91D3CEEB-A1B1-41FC-9FF0-132BA60C59D0}"/>
              </a:ext>
            </a:extLst>
          </p:cNvPr>
          <p:cNvSpPr txBox="1"/>
          <p:nvPr/>
        </p:nvSpPr>
        <p:spPr>
          <a:xfrm>
            <a:off x="125859" y="2083355"/>
            <a:ext cx="235962" cy="369332"/>
          </a:xfrm>
          <a:prstGeom prst="rect">
            <a:avLst/>
          </a:prstGeom>
          <a:noFill/>
        </p:spPr>
        <p:txBody>
          <a:bodyPr wrap="none" rtlCol="0">
            <a:spAutoFit/>
          </a:bodyPr>
          <a:lstStyle/>
          <a:p>
            <a:r>
              <a:rPr lang="en-US" dirty="0" err="1"/>
              <a:t>i</a:t>
            </a:r>
            <a:endParaRPr lang="en-US" dirty="0"/>
          </a:p>
        </p:txBody>
      </p:sp>
      <p:cxnSp>
        <p:nvCxnSpPr>
          <p:cNvPr id="17" name="Đường kết nối Mũi tên Thẳng 16">
            <a:extLst>
              <a:ext uri="{FF2B5EF4-FFF2-40B4-BE49-F238E27FC236}">
                <a16:creationId xmlns:a16="http://schemas.microsoft.com/office/drawing/2014/main" id="{A6138E89-84BD-4F08-951D-24F762296857}"/>
              </a:ext>
            </a:extLst>
          </p:cNvPr>
          <p:cNvCxnSpPr/>
          <p:nvPr/>
        </p:nvCxnSpPr>
        <p:spPr>
          <a:xfrm flipH="1">
            <a:off x="4094480" y="2861262"/>
            <a:ext cx="2468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hỗ dành sẵn cho Số hiệu Bản chiếu 19">
            <a:extLst>
              <a:ext uri="{FF2B5EF4-FFF2-40B4-BE49-F238E27FC236}">
                <a16:creationId xmlns:a16="http://schemas.microsoft.com/office/drawing/2014/main" id="{3E2AFAC6-C56F-4214-B913-7C3B2BB4B150}"/>
              </a:ext>
            </a:extLst>
          </p:cNvPr>
          <p:cNvSpPr>
            <a:spLocks noGrp="1"/>
          </p:cNvSpPr>
          <p:nvPr>
            <p:ph type="sldNum" sz="quarter" idx="11"/>
          </p:nvPr>
        </p:nvSpPr>
        <p:spPr/>
        <p:txBody>
          <a:bodyPr/>
          <a:lstStyle/>
          <a:p>
            <a:fld id="{7F6268A4-6132-456F-828A-C4773E289BF2}" type="slidenum">
              <a:rPr lang="en-US" smtClean="0"/>
              <a:pPr/>
              <a:t>38</a:t>
            </a:fld>
            <a:endParaRPr lang="en-US"/>
          </a:p>
        </p:txBody>
      </p:sp>
    </p:spTree>
    <p:extLst>
      <p:ext uri="{BB962C8B-B14F-4D97-AF65-F5344CB8AC3E}">
        <p14:creationId xmlns:p14="http://schemas.microsoft.com/office/powerpoint/2010/main" val="8526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3E8C57-BC30-4124-A606-032B674BB518}"/>
              </a:ext>
            </a:extLst>
          </p:cNvPr>
          <p:cNvPicPr>
            <a:picLocks noChangeAspect="1"/>
          </p:cNvPicPr>
          <p:nvPr/>
        </p:nvPicPr>
        <p:blipFill>
          <a:blip r:embed="rId2"/>
          <a:stretch>
            <a:fillRect/>
          </a:stretch>
        </p:blipFill>
        <p:spPr>
          <a:xfrm>
            <a:off x="414264" y="2452687"/>
            <a:ext cx="11363472" cy="1952625"/>
          </a:xfrm>
          <a:prstGeom prst="rect">
            <a:avLst/>
          </a:prstGeom>
        </p:spPr>
      </p:pic>
      <p:sp>
        <p:nvSpPr>
          <p:cNvPr id="5" name="Rectangle 4">
            <a:extLst>
              <a:ext uri="{FF2B5EF4-FFF2-40B4-BE49-F238E27FC236}">
                <a16:creationId xmlns:a16="http://schemas.microsoft.com/office/drawing/2014/main" id="{083995C1-16DC-4B70-A923-AE3AA929DF9D}"/>
              </a:ext>
            </a:extLst>
          </p:cNvPr>
          <p:cNvSpPr/>
          <p:nvPr/>
        </p:nvSpPr>
        <p:spPr>
          <a:xfrm>
            <a:off x="-1" y="-63499"/>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6" name="Title 3">
            <a:extLst>
              <a:ext uri="{FF2B5EF4-FFF2-40B4-BE49-F238E27FC236}">
                <a16:creationId xmlns:a16="http://schemas.microsoft.com/office/drawing/2014/main" id="{7C9D76E0-7A2D-413B-91A0-894245DF2B21}"/>
              </a:ext>
            </a:extLst>
          </p:cNvPr>
          <p:cNvSpPr txBox="1">
            <a:spLocks/>
          </p:cNvSpPr>
          <p:nvPr/>
        </p:nvSpPr>
        <p:spPr>
          <a:xfrm>
            <a:off x="390295" y="-63499"/>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7" name="TextBox 6">
            <a:extLst>
              <a:ext uri="{FF2B5EF4-FFF2-40B4-BE49-F238E27FC236}">
                <a16:creationId xmlns:a16="http://schemas.microsoft.com/office/drawing/2014/main" id="{09DAF753-3BDA-4859-A480-D5CF7912FDD2}"/>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8" name="Graphic 7" descr="Arrow Right">
            <a:extLst>
              <a:ext uri="{FF2B5EF4-FFF2-40B4-BE49-F238E27FC236}">
                <a16:creationId xmlns:a16="http://schemas.microsoft.com/office/drawing/2014/main" id="{62D65562-9CB9-41CF-B65F-C6E2195236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294" y="4895283"/>
            <a:ext cx="914400" cy="914400"/>
          </a:xfrm>
          <a:prstGeom prst="rect">
            <a:avLst/>
          </a:prstGeom>
        </p:spPr>
      </p:pic>
      <p:sp>
        <p:nvSpPr>
          <p:cNvPr id="9" name="TextBox 8">
            <a:extLst>
              <a:ext uri="{FF2B5EF4-FFF2-40B4-BE49-F238E27FC236}">
                <a16:creationId xmlns:a16="http://schemas.microsoft.com/office/drawing/2014/main" id="{13C78391-087E-4703-96B4-4404BB63DBFF}"/>
              </a:ext>
            </a:extLst>
          </p:cNvPr>
          <p:cNvSpPr txBox="1"/>
          <p:nvPr/>
        </p:nvSpPr>
        <p:spPr>
          <a:xfrm>
            <a:off x="1304693" y="5090873"/>
            <a:ext cx="8868007" cy="523220"/>
          </a:xfrm>
          <a:prstGeom prst="rect">
            <a:avLst/>
          </a:prstGeom>
          <a:noFill/>
        </p:spPr>
        <p:txBody>
          <a:bodyPr wrap="square">
            <a:spAutoFit/>
          </a:bodyPr>
          <a:lstStyle/>
          <a:p>
            <a:r>
              <a:rPr lang="vi-VN" sz="2800" dirty="0"/>
              <a:t>Giá trị lớn nhất mà cặp có thể mang được là 9</a:t>
            </a:r>
            <a:endParaRPr lang="en-US" sz="2800" dirty="0"/>
          </a:p>
        </p:txBody>
      </p:sp>
      <p:pic>
        <p:nvPicPr>
          <p:cNvPr id="10" name="Picture 6" descr="KNAPSACK – Lefrik">
            <a:extLst>
              <a:ext uri="{FF2B5EF4-FFF2-40B4-BE49-F238E27FC236}">
                <a16:creationId xmlns:a16="http://schemas.microsoft.com/office/drawing/2014/main" id="{22A1F526-D361-424E-A276-514DF27FDD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69C92A43-CA1A-4A1E-908E-45CF8A3FC832}"/>
              </a:ext>
            </a:extLst>
          </p:cNvPr>
          <p:cNvSpPr txBox="1"/>
          <p:nvPr/>
        </p:nvSpPr>
        <p:spPr>
          <a:xfrm>
            <a:off x="390294" y="1925377"/>
            <a:ext cx="6231193"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Lặp</a:t>
            </a:r>
            <a:r>
              <a:rPr lang="en-US" sz="2400" dirty="0"/>
              <a:t> </a:t>
            </a:r>
            <a:r>
              <a:rPr lang="en-US" sz="2400" dirty="0" err="1"/>
              <a:t>cho</a:t>
            </a:r>
            <a:r>
              <a:rPr lang="en-US" sz="2400" dirty="0"/>
              <a:t> </a:t>
            </a:r>
            <a:r>
              <a:rPr lang="en-US" sz="2400" dirty="0" err="1"/>
              <a:t>đến</a:t>
            </a:r>
            <a:r>
              <a:rPr lang="en-US" sz="2400" dirty="0"/>
              <a:t> </a:t>
            </a:r>
            <a:r>
              <a:rPr lang="en-US" sz="2400" dirty="0" err="1"/>
              <a:t>khi</a:t>
            </a:r>
            <a:r>
              <a:rPr lang="en-US" sz="2400" dirty="0"/>
              <a:t> </a:t>
            </a:r>
            <a:r>
              <a:rPr lang="en-US" sz="2400" dirty="0" err="1"/>
              <a:t>hoàn</a:t>
            </a:r>
            <a:r>
              <a:rPr lang="en-US" sz="2400" dirty="0"/>
              <a:t> </a:t>
            </a:r>
            <a:r>
              <a:rPr lang="en-US" sz="2400" dirty="0" err="1"/>
              <a:t>thành</a:t>
            </a:r>
            <a:r>
              <a:rPr lang="en-US" sz="2400" dirty="0"/>
              <a:t> </a:t>
            </a:r>
            <a:r>
              <a:rPr lang="en-US" sz="2400" dirty="0" err="1"/>
              <a:t>bảng</a:t>
            </a:r>
            <a:r>
              <a:rPr lang="en-US" sz="2400" dirty="0"/>
              <a:t> </a:t>
            </a:r>
            <a:r>
              <a:rPr lang="en-US" sz="2400" dirty="0" err="1"/>
              <a:t>ghi</a:t>
            </a:r>
            <a:r>
              <a:rPr lang="en-US" sz="2400" dirty="0"/>
              <a:t> </a:t>
            </a:r>
            <a:r>
              <a:rPr lang="en-US" sz="2400" dirty="0" err="1"/>
              <a:t>nhớ</a:t>
            </a:r>
            <a:endParaRPr lang="en-US" sz="2400" dirty="0"/>
          </a:p>
        </p:txBody>
      </p:sp>
      <p:sp>
        <p:nvSpPr>
          <p:cNvPr id="3" name="Chỗ dành sẵn cho Số hiệu Bản chiếu 2">
            <a:extLst>
              <a:ext uri="{FF2B5EF4-FFF2-40B4-BE49-F238E27FC236}">
                <a16:creationId xmlns:a16="http://schemas.microsoft.com/office/drawing/2014/main" id="{3DCCD1C9-348B-4ED6-BF00-BBDFAC7EB2A4}"/>
              </a:ext>
            </a:extLst>
          </p:cNvPr>
          <p:cNvSpPr>
            <a:spLocks noGrp="1"/>
          </p:cNvSpPr>
          <p:nvPr>
            <p:ph type="sldNum" sz="quarter" idx="11"/>
          </p:nvPr>
        </p:nvSpPr>
        <p:spPr/>
        <p:txBody>
          <a:bodyPr/>
          <a:lstStyle/>
          <a:p>
            <a:fld id="{7F6268A4-6132-456F-828A-C4773E289BF2}" type="slidenum">
              <a:rPr lang="en-US" smtClean="0"/>
              <a:pPr/>
              <a:t>39</a:t>
            </a:fld>
            <a:endParaRPr lang="en-US"/>
          </a:p>
        </p:txBody>
      </p:sp>
    </p:spTree>
    <p:extLst>
      <p:ext uri="{BB962C8B-B14F-4D97-AF65-F5344CB8AC3E}">
        <p14:creationId xmlns:p14="http://schemas.microsoft.com/office/powerpoint/2010/main" val="253852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lipart house clipart cliparts for you 2">
            <a:extLst>
              <a:ext uri="{FF2B5EF4-FFF2-40B4-BE49-F238E27FC236}">
                <a16:creationId xmlns:a16="http://schemas.microsoft.com/office/drawing/2014/main" id="{EB511C1B-D233-4BBA-A1A7-91326B99BC5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4300" r="143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DDF2C-C3C0-4EDC-8174-3B3EDE715FBD}"/>
              </a:ext>
            </a:extLst>
          </p:cNvPr>
          <p:cNvSpPr txBox="1"/>
          <p:nvPr/>
        </p:nvSpPr>
        <p:spPr>
          <a:xfrm>
            <a:off x="4554001" y="1125456"/>
            <a:ext cx="7192535" cy="5596019"/>
          </a:xfrm>
          <a:prstGeom prst="rect">
            <a:avLst/>
          </a:prstGeom>
          <a:noFill/>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pPr>
            <a:r>
              <a:rPr lang="en-US" sz="2400" dirty="0" err="1">
                <a:ea typeface="Calibri" panose="020F0502020204030204" pitchFamily="34" charset="0"/>
                <a:cs typeface="Calibri" panose="020F0502020204030204" pitchFamily="34" charset="0"/>
              </a:rPr>
              <a:t>Khi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tết</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sắp</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đến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công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việc</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của</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các</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gia</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đình</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mọi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năm</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là</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dọn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dẹp</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nhà</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cửa</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chuẩn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bị</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đón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năm</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mới</a:t>
            </a:r>
            <a:r>
              <a:rPr lang="en-US" sz="2400" dirty="0">
                <a:ea typeface="Calibri" panose="020F0502020204030204" pitchFamily="34" charset="0"/>
                <a:cs typeface="Calibri" panose="020F0502020204030204" pitchFamily="34" charset="0"/>
              </a:rPr>
              <a:t>.</a:t>
            </a:r>
            <a:endParaRPr lang="vi-VN" sz="2400" dirty="0">
              <a:effectLst/>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US" sz="2400" dirty="0" err="1">
                <a:effectLst/>
                <a:ea typeface="Calibri" panose="020F0502020204030204" pitchFamily="34" charset="0"/>
                <a:cs typeface="Calibri" panose="020F0502020204030204" pitchFamily="34" charset="0"/>
              </a:rPr>
              <a:t>Mọi</a:t>
            </a:r>
            <a:r>
              <a:rPr lang="en-US" sz="2400" dirty="0">
                <a:effectLst/>
                <a:ea typeface="Calibri" panose="020F0502020204030204" pitchFamily="34" charset="0"/>
                <a:cs typeface="Calibri" panose="020F0502020204030204" pitchFamily="34" charset="0"/>
              </a:rPr>
              <a:t> </a:t>
            </a:r>
            <a:r>
              <a:rPr lang="en-US" sz="2400" dirty="0" err="1">
                <a:effectLst/>
                <a:ea typeface="Calibri" panose="020F0502020204030204" pitchFamily="34" charset="0"/>
                <a:cs typeface="Calibri" panose="020F0502020204030204" pitchFamily="34" charset="0"/>
              </a:rPr>
              <a:t>người</a:t>
            </a:r>
            <a:r>
              <a:rPr lang="en-US" sz="2400" dirty="0">
                <a:effectLst/>
                <a:ea typeface="Calibri" panose="020F0502020204030204" pitchFamily="34" charset="0"/>
                <a:cs typeface="Calibri" panose="020F0502020204030204" pitchFamily="34" charset="0"/>
              </a:rPr>
              <a:t> </a:t>
            </a:r>
            <a:r>
              <a:rPr lang="en-US" sz="2400" dirty="0" err="1">
                <a:effectLst/>
                <a:ea typeface="Calibri" panose="020F0502020204030204" pitchFamily="34" charset="0"/>
                <a:cs typeface="Calibri" panose="020F0502020204030204" pitchFamily="34" charset="0"/>
              </a:rPr>
              <a:t>th</a:t>
            </a:r>
            <a:r>
              <a:rPr lang="vi-VN" sz="2400" dirty="0">
                <a:effectLst/>
                <a:ea typeface="Calibri" panose="020F0502020204030204" pitchFamily="34" charset="0"/>
                <a:cs typeface="Calibri" panose="020F0502020204030204" pitchFamily="34" charset="0"/>
              </a:rPr>
              <a:t>ư</a:t>
            </a:r>
            <a:r>
              <a:rPr lang="en-US" sz="2400" dirty="0" err="1">
                <a:ea typeface="Calibri" panose="020F0502020204030204" pitchFamily="34" charset="0"/>
                <a:cs typeface="Calibri" panose="020F0502020204030204" pitchFamily="34" charset="0"/>
              </a:rPr>
              <a:t>ờng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dọn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dẹp</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từ</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trong</a:t>
            </a:r>
            <a:r>
              <a:rPr lang="en-US" sz="2400" dirty="0">
                <a:ea typeface="Calibri" panose="020F0502020204030204" pitchFamily="34" charset="0"/>
                <a:cs typeface="Calibri" panose="020F0502020204030204" pitchFamily="34" charset="0"/>
              </a:rPr>
              <a:t> ra </a:t>
            </a:r>
            <a:r>
              <a:rPr lang="en-US" sz="2400" dirty="0" err="1">
                <a:ea typeface="Calibri" panose="020F0502020204030204" pitchFamily="34" charset="0"/>
                <a:cs typeface="Calibri" panose="020F0502020204030204" pitchFamily="34" charset="0"/>
              </a:rPr>
              <a:t>ngoài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ví</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dụ</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quét</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từ</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nhà</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bếp</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đến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phòng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khách</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rồi</a:t>
            </a:r>
            <a:r>
              <a:rPr lang="en-US" sz="2400" dirty="0">
                <a:ea typeface="Calibri" panose="020F0502020204030204" pitchFamily="34" charset="0"/>
                <a:cs typeface="Calibri" panose="020F0502020204030204" pitchFamily="34" charset="0"/>
              </a:rPr>
              <a:t> ra </a:t>
            </a:r>
            <a:r>
              <a:rPr lang="en-US" sz="2400" dirty="0" err="1">
                <a:ea typeface="Calibri" panose="020F0502020204030204" pitchFamily="34" charset="0"/>
                <a:cs typeface="Calibri" panose="020F0502020204030204" pitchFamily="34" charset="0"/>
              </a:rPr>
              <a:t>sân</a:t>
            </a:r>
            <a:r>
              <a:rPr lang="en-US" sz="2400" dirty="0">
                <a:ea typeface="Calibri" panose="020F0502020204030204" pitchFamily="34" charset="0"/>
                <a:cs typeface="Calibri" panose="020F0502020204030204" pitchFamily="34" charset="0"/>
              </a:rPr>
              <a:t> v</a:t>
            </a:r>
            <a:r>
              <a:rPr lang="vi-VN" sz="2400" dirty="0">
                <a:ea typeface="Calibri" panose="020F0502020204030204" pitchFamily="34" charset="0"/>
                <a:cs typeface="Calibri" panose="020F0502020204030204" pitchFamily="34" charset="0"/>
              </a:rPr>
              <a:t>ư</a:t>
            </a:r>
            <a:r>
              <a:rPr lang="en-US" sz="2400" dirty="0" err="1">
                <a:ea typeface="Calibri" panose="020F0502020204030204" pitchFamily="34" charset="0"/>
                <a:cs typeface="Calibri" panose="020F0502020204030204" pitchFamily="34" charset="0"/>
              </a:rPr>
              <a:t>ờn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để</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khi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dọn</a:t>
            </a:r>
            <a:r>
              <a:rPr lang="en-US" sz="2400" dirty="0">
                <a:ea typeface="Calibri" panose="020F0502020204030204" pitchFamily="34" charset="0"/>
                <a:cs typeface="Calibri" panose="020F0502020204030204" pitchFamily="34" charset="0"/>
              </a:rPr>
              <a:t> đ</a:t>
            </a:r>
            <a:r>
              <a:rPr lang="vi-VN" sz="2400" dirty="0">
                <a:ea typeface="Calibri" panose="020F0502020204030204" pitchFamily="34" charset="0"/>
                <a:cs typeface="Calibri" panose="020F0502020204030204" pitchFamily="34" charset="0"/>
              </a:rPr>
              <a:t>ư</a:t>
            </a:r>
            <a:r>
              <a:rPr lang="en-US" sz="2400" dirty="0" err="1">
                <a:ea typeface="Calibri" panose="020F0502020204030204" pitchFamily="34" charset="0"/>
                <a:cs typeface="Calibri" panose="020F0502020204030204" pitchFamily="34" charset="0"/>
              </a:rPr>
              <a:t>ợc</a:t>
            </a:r>
            <a:r>
              <a:rPr lang="en-US" sz="2400" dirty="0">
                <a:ea typeface="Calibri" panose="020F0502020204030204" pitchFamily="34" charset="0"/>
                <a:cs typeface="Calibri" panose="020F0502020204030204" pitchFamily="34" charset="0"/>
              </a:rPr>
              <a:t> 1 </a:t>
            </a:r>
            <a:r>
              <a:rPr lang="en-US" sz="2400" dirty="0" err="1">
                <a:ea typeface="Calibri" panose="020F0502020204030204" pitchFamily="34" charset="0"/>
                <a:cs typeface="Calibri" panose="020F0502020204030204" pitchFamily="34" charset="0"/>
              </a:rPr>
              <a:t>phòng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thì</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không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làm</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bụi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bẩn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các</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phòng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còn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lại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với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công</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sức</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tối</a:t>
            </a:r>
            <a:r>
              <a:rPr lang="en-US" sz="2400" dirty="0">
                <a:ea typeface="Calibri" panose="020F0502020204030204" pitchFamily="34" charset="0"/>
                <a:cs typeface="Calibri" panose="020F0502020204030204" pitchFamily="34" charset="0"/>
              </a:rPr>
              <a:t> </a:t>
            </a:r>
            <a:r>
              <a:rPr lang="vi-VN" sz="2400" dirty="0">
                <a:ea typeface="Calibri" panose="020F0502020204030204" pitchFamily="34" charset="0"/>
                <a:cs typeface="Calibri" panose="020F0502020204030204" pitchFamily="34" charset="0"/>
              </a:rPr>
              <a:t>ư</a:t>
            </a:r>
            <a:r>
              <a:rPr lang="en-US" sz="2400" dirty="0">
                <a:ea typeface="Calibri" panose="020F0502020204030204" pitchFamily="34" charset="0"/>
                <a:cs typeface="Calibri" panose="020F0502020204030204" pitchFamily="34" charset="0"/>
              </a:rPr>
              <a:t>u </a:t>
            </a:r>
            <a:r>
              <a:rPr lang="en-US" sz="2400" dirty="0" err="1">
                <a:ea typeface="Calibri" panose="020F0502020204030204" pitchFamily="34" charset="0"/>
                <a:cs typeface="Calibri" panose="020F0502020204030204" pitchFamily="34" charset="0"/>
              </a:rPr>
              <a:t>cao</a:t>
            </a:r>
            <a:r>
              <a:rPr lang="en-US" sz="2400" dirty="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0"/>
              </a:spcAft>
              <a:buFont typeface="Arial" panose="020B0604020202020204" pitchFamily="34" charset="0"/>
              <a:buChar char="•"/>
            </a:pPr>
            <a:endParaRPr lang="en-US" sz="2400" dirty="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vi-VN" sz="2400" dirty="0" err="1">
                <a:ea typeface="Calibri" panose="020F0502020204030204" pitchFamily="34" charset="0"/>
                <a:cs typeface="Calibri" panose="020F0502020204030204" pitchFamily="34" charset="0"/>
              </a:rPr>
              <a:t>D</a:t>
            </a:r>
            <a:r>
              <a:rPr lang="vi-VN" sz="2400" dirty="0" err="1">
                <a:effectLst/>
                <a:ea typeface="Calibri" panose="020F0502020204030204" pitchFamily="34" charset="0"/>
                <a:cs typeface="Calibri" panose="020F0502020204030204" pitchFamily="34" charset="0"/>
              </a:rPr>
              <a:t>ynamic</a:t>
            </a:r>
            <a:r>
              <a:rPr lang="vi-VN" sz="2400" dirty="0">
                <a:effectLst/>
                <a:ea typeface="Calibri" panose="020F0502020204030204" pitchFamily="34" charset="0"/>
                <a:cs typeface="Calibri" panose="020F0502020204030204" pitchFamily="34" charset="0"/>
              </a:rPr>
              <a:t> programming là phương pháp tối ưu cho những công việc mang tính lặp lại, chia nhỏ một vấn đề thành nhiều vấn đề nhỏ hơn và từ </a:t>
            </a:r>
            <a:r>
              <a:rPr lang="vi-VN" sz="2400" b="1" dirty="0">
                <a:effectLst/>
                <a:ea typeface="Calibri" panose="020F0502020204030204" pitchFamily="34" charset="0"/>
                <a:cs typeface="Calibri" panose="020F0502020204030204" pitchFamily="34" charset="0"/>
              </a:rPr>
              <a:t>kết quả</a:t>
            </a:r>
            <a:r>
              <a:rPr lang="vi-VN" sz="2400" dirty="0">
                <a:effectLst/>
                <a:ea typeface="Calibri" panose="020F0502020204030204" pitchFamily="34" charset="0"/>
                <a:cs typeface="Calibri" panose="020F0502020204030204" pitchFamily="34" charset="0"/>
              </a:rPr>
              <a:t> để tìm lời giải cho bài toán lớn ban đầu.</a:t>
            </a:r>
            <a:endParaRPr lang="en-US" sz="2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Calibri" panose="020F0502020204030204" pitchFamily="34" charset="0"/>
              </a:rPr>
              <a:t>Dynamic programming </a:t>
            </a:r>
            <a:r>
              <a:rPr lang="en-US" sz="2400" dirty="0" err="1">
                <a:effectLst/>
                <a:ea typeface="Calibri" panose="020F0502020204030204" pitchFamily="34" charset="0"/>
                <a:cs typeface="Calibri" panose="020F0502020204030204" pitchFamily="34" charset="0"/>
              </a:rPr>
              <a:t>được</a:t>
            </a:r>
            <a:r>
              <a:rPr lang="vi-VN" sz="2400" dirty="0">
                <a:effectLst/>
                <a:ea typeface="Calibri" panose="020F0502020204030204" pitchFamily="34" charset="0"/>
                <a:cs typeface="Calibri" panose="020F0502020204030204" pitchFamily="34" charset="0"/>
              </a:rPr>
              <a:t> sử dụng để tìm kết quả tối ưu thông qua việc giải quyết một chuỗi các vấn đề.</a:t>
            </a:r>
            <a:endParaRPr lang="en-US" sz="2400" dirty="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C111176-17C6-45D1-B9FF-8A88FC37DB15}"/>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13" name="Title 3">
            <a:extLst>
              <a:ext uri="{FF2B5EF4-FFF2-40B4-BE49-F238E27FC236}">
                <a16:creationId xmlns:a16="http://schemas.microsoft.com/office/drawing/2014/main" id="{3EA5C320-B197-4720-8F8D-584C1AF279DE}"/>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 Đặt vấn đề</a:t>
            </a:r>
            <a:endParaRPr lang="ko-KR" altLang="en-US" dirty="0">
              <a:solidFill>
                <a:schemeClr val="bg1"/>
              </a:solidFill>
              <a:latin typeface="+mn-lt"/>
            </a:endParaRPr>
          </a:p>
        </p:txBody>
      </p:sp>
      <p:sp>
        <p:nvSpPr>
          <p:cNvPr id="2" name="Chỗ dành sẵn cho Số hiệu Bản chiếu 1">
            <a:extLst>
              <a:ext uri="{FF2B5EF4-FFF2-40B4-BE49-F238E27FC236}">
                <a16:creationId xmlns:a16="http://schemas.microsoft.com/office/drawing/2014/main" id="{68A3FA66-A0F5-41ED-907E-9EDB499ACD3D}"/>
              </a:ext>
            </a:extLst>
          </p:cNvPr>
          <p:cNvSpPr>
            <a:spLocks noGrp="1"/>
          </p:cNvSpPr>
          <p:nvPr>
            <p:ph type="sldNum" sz="quarter" idx="12"/>
          </p:nvPr>
        </p:nvSpPr>
        <p:spPr/>
        <p:txBody>
          <a:bodyPr/>
          <a:lstStyle/>
          <a:p>
            <a:fld id="{7F6268A4-6132-456F-828A-C4773E289BF2}" type="slidenum">
              <a:rPr lang="en-US" smtClean="0"/>
              <a:pPr/>
              <a:t>4</a:t>
            </a:fld>
            <a:endParaRPr lang="en-US" dirty="0"/>
          </a:p>
        </p:txBody>
      </p:sp>
    </p:spTree>
    <p:extLst>
      <p:ext uri="{BB962C8B-B14F-4D97-AF65-F5344CB8AC3E}">
        <p14:creationId xmlns:p14="http://schemas.microsoft.com/office/powerpoint/2010/main" val="127122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5E3D01-AB12-4588-AF4E-1C7DFAFF140A}"/>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EDB9E812-261F-4623-B2FC-3F1080A06DD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6DCBB8EF-2D3B-4BC0-9F51-12918D5CB2A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401D8AE-E4B5-4B2F-8C48-D7553C70E22A}"/>
              </a:ext>
            </a:extLst>
          </p:cNvPr>
          <p:cNvSpPr txBox="1"/>
          <p:nvPr/>
        </p:nvSpPr>
        <p:spPr>
          <a:xfrm>
            <a:off x="-63190" y="1381728"/>
            <a:ext cx="11738516" cy="3416320"/>
          </a:xfrm>
          <a:prstGeom prst="rect">
            <a:avLst/>
          </a:prstGeom>
          <a:noFill/>
        </p:spPr>
        <p:txBody>
          <a:bodyPr wrap="square">
            <a:spAutoFit/>
          </a:bodyPr>
          <a:lstStyle/>
          <a:p>
            <a:pPr marL="457200" lvl="1" indent="0">
              <a:buNone/>
            </a:pPr>
            <a:r>
              <a:rPr lang="vi-VN" sz="2400" dirty="0">
                <a:cs typeface="Arial" panose="020B0604020202020204" pitchFamily="34" charset="0"/>
              </a:rPr>
              <a:t>Pseudocode để tìm những vật có thể bỏ vào cặp thỏa yêu cầu bài toán:</a:t>
            </a:r>
          </a:p>
          <a:p>
            <a:pPr marL="457200" lvl="1" indent="0">
              <a:buNone/>
            </a:pPr>
            <a:r>
              <a:rPr lang="vi-VN" sz="2400" dirty="0">
                <a:cs typeface="Arial" panose="020B0604020202020204" pitchFamily="34" charset="0"/>
              </a:rPr>
              <a:t>current_weight = W</a:t>
            </a:r>
          </a:p>
          <a:p>
            <a:pPr marL="457200" lvl="1" indent="0">
              <a:buNone/>
            </a:pPr>
            <a:r>
              <a:rPr lang="vi-VN" sz="2400" dirty="0">
                <a:cs typeface="Arial" panose="020B0604020202020204" pitchFamily="34" charset="0"/>
              </a:rPr>
              <a:t>for i = n to 0:</a:t>
            </a:r>
          </a:p>
          <a:p>
            <a:pPr marL="457200" lvl="1" indent="0">
              <a:buNone/>
            </a:pPr>
            <a:r>
              <a:rPr lang="vi-VN" sz="2400" dirty="0">
                <a:cs typeface="Arial" panose="020B0604020202020204" pitchFamily="34" charset="0"/>
              </a:rPr>
              <a:t>	if m[i, current_weight] == m[i-1, current_weight] :</a:t>
            </a:r>
          </a:p>
          <a:p>
            <a:pPr marL="457200" lvl="1" indent="0">
              <a:buNone/>
            </a:pPr>
            <a:r>
              <a:rPr lang="vi-VN" sz="2400" dirty="0">
                <a:cs typeface="Arial" panose="020B0604020202020204" pitchFamily="34" charset="0"/>
              </a:rPr>
              <a:t>		x[i] = 0</a:t>
            </a:r>
          </a:p>
          <a:p>
            <a:pPr marL="457200" lvl="1" indent="0">
              <a:buNone/>
            </a:pPr>
            <a:r>
              <a:rPr lang="vi-VN" sz="2400" dirty="0">
                <a:cs typeface="Arial" panose="020B0604020202020204" pitchFamily="34" charset="0"/>
              </a:rPr>
              <a:t>		continue</a:t>
            </a:r>
          </a:p>
          <a:p>
            <a:pPr marL="457200" lvl="1" indent="0">
              <a:buNone/>
            </a:pPr>
            <a:r>
              <a:rPr lang="vi-VN" sz="2400" dirty="0">
                <a:cs typeface="Arial" panose="020B0604020202020204" pitchFamily="34" charset="0"/>
              </a:rPr>
              <a:t>	else:</a:t>
            </a:r>
          </a:p>
          <a:p>
            <a:pPr marL="457200" lvl="1" indent="0">
              <a:buNone/>
            </a:pPr>
            <a:r>
              <a:rPr lang="vi-VN" sz="2400" dirty="0">
                <a:cs typeface="Arial" panose="020B0604020202020204" pitchFamily="34" charset="0"/>
              </a:rPr>
              <a:t>		x[i] = 1</a:t>
            </a:r>
          </a:p>
          <a:p>
            <a:pPr marL="457200" lvl="1" indent="0">
              <a:buNone/>
            </a:pPr>
            <a:r>
              <a:rPr lang="vi-VN" sz="2400" dirty="0">
                <a:cs typeface="Arial" panose="020B0604020202020204" pitchFamily="34" charset="0"/>
              </a:rPr>
              <a:t>		current_weight = current_weight – w[i]</a:t>
            </a:r>
          </a:p>
        </p:txBody>
      </p:sp>
      <p:pic>
        <p:nvPicPr>
          <p:cNvPr id="8" name="Picture 6" descr="KNAPSACK – Lefrik">
            <a:extLst>
              <a:ext uri="{FF2B5EF4-FFF2-40B4-BE49-F238E27FC236}">
                <a16:creationId xmlns:a16="http://schemas.microsoft.com/office/drawing/2014/main" id="{22D3916B-37FC-4D14-B09B-5D14EC229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648" y="5075566"/>
            <a:ext cx="1578058" cy="1578058"/>
          </a:xfrm>
          <a:prstGeom prst="rect">
            <a:avLst/>
          </a:prstGeom>
          <a:noFill/>
          <a:extLst>
            <a:ext uri="{909E8E84-426E-40DD-AFC4-6F175D3DCCD1}">
              <a14:hiddenFill xmlns:a14="http://schemas.microsoft.com/office/drawing/2010/main">
                <a:solidFill>
                  <a:srgbClr val="FFFFFF"/>
                </a:solidFill>
              </a14:hiddenFill>
            </a:ext>
          </a:extLst>
        </p:spPr>
      </p:pic>
      <p:sp>
        <p:nvSpPr>
          <p:cNvPr id="2" name="Chỗ dành sẵn cho Số hiệu Bản chiếu 1">
            <a:extLst>
              <a:ext uri="{FF2B5EF4-FFF2-40B4-BE49-F238E27FC236}">
                <a16:creationId xmlns:a16="http://schemas.microsoft.com/office/drawing/2014/main" id="{0BE77491-AAAA-4219-B05E-A705AE3B763F}"/>
              </a:ext>
            </a:extLst>
          </p:cNvPr>
          <p:cNvSpPr>
            <a:spLocks noGrp="1"/>
          </p:cNvSpPr>
          <p:nvPr>
            <p:ph type="sldNum" sz="quarter" idx="11"/>
          </p:nvPr>
        </p:nvSpPr>
        <p:spPr/>
        <p:txBody>
          <a:bodyPr/>
          <a:lstStyle/>
          <a:p>
            <a:fld id="{7F6268A4-6132-456F-828A-C4773E289BF2}" type="slidenum">
              <a:rPr lang="en-US" smtClean="0"/>
              <a:pPr/>
              <a:t>40</a:t>
            </a:fld>
            <a:endParaRPr lang="en-US"/>
          </a:p>
        </p:txBody>
      </p:sp>
    </p:spTree>
    <p:extLst>
      <p:ext uri="{BB962C8B-B14F-4D97-AF65-F5344CB8AC3E}">
        <p14:creationId xmlns:p14="http://schemas.microsoft.com/office/powerpoint/2010/main" val="395843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vi-VN" sz="3200" dirty="0">
                <a:ea typeface="Calibri" panose="020F0502020204030204" pitchFamily="34" charset="0"/>
                <a:cs typeface="Times New Roman" panose="02020603050405020304" pitchFamily="18" charset="0"/>
              </a:rPr>
              <a:t>a. 0/1 Knapsack</a:t>
            </a:r>
            <a:endParaRPr lang="en-US" sz="3200" dirty="0">
              <a:effectLs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2EC5FDB-3B3C-4ABE-A75C-EE1FCECBFE69}"/>
              </a:ext>
            </a:extLst>
          </p:cNvPr>
          <p:cNvPicPr>
            <a:picLocks noChangeAspect="1"/>
          </p:cNvPicPr>
          <p:nvPr/>
        </p:nvPicPr>
        <p:blipFill>
          <a:blip r:embed="rId2"/>
          <a:stretch>
            <a:fillRect/>
          </a:stretch>
        </p:blipFill>
        <p:spPr>
          <a:xfrm>
            <a:off x="409575" y="2452687"/>
            <a:ext cx="11372850" cy="1952625"/>
          </a:xfrm>
          <a:prstGeom prst="rect">
            <a:avLst/>
          </a:prstGeom>
        </p:spPr>
      </p:pic>
      <p:pic>
        <p:nvPicPr>
          <p:cNvPr id="10" name="Graphic 9" descr="Arrow Right">
            <a:extLst>
              <a:ext uri="{FF2B5EF4-FFF2-40B4-BE49-F238E27FC236}">
                <a16:creationId xmlns:a16="http://schemas.microsoft.com/office/drawing/2014/main" id="{1612CBD6-1DA9-4F05-80CD-3AD23AC7E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575" y="4405312"/>
            <a:ext cx="914400" cy="914400"/>
          </a:xfrm>
          <a:prstGeom prst="rect">
            <a:avLst/>
          </a:prstGeom>
        </p:spPr>
      </p:pic>
      <p:sp>
        <p:nvSpPr>
          <p:cNvPr id="11" name="TextBox 10">
            <a:extLst>
              <a:ext uri="{FF2B5EF4-FFF2-40B4-BE49-F238E27FC236}">
                <a16:creationId xmlns:a16="http://schemas.microsoft.com/office/drawing/2014/main" id="{C435F54E-ABBC-44EA-9BB0-CC8D2417D69D}"/>
              </a:ext>
            </a:extLst>
          </p:cNvPr>
          <p:cNvSpPr txBox="1"/>
          <p:nvPr/>
        </p:nvSpPr>
        <p:spPr>
          <a:xfrm>
            <a:off x="1323974" y="4600902"/>
            <a:ext cx="8868007" cy="954107"/>
          </a:xfrm>
          <a:prstGeom prst="rect">
            <a:avLst/>
          </a:prstGeom>
          <a:noFill/>
        </p:spPr>
        <p:txBody>
          <a:bodyPr wrap="square">
            <a:spAutoFit/>
          </a:bodyPr>
          <a:lstStyle/>
          <a:p>
            <a:r>
              <a:rPr lang="vi-VN" sz="2800" dirty="0"/>
              <a:t>Ta </a:t>
            </a:r>
            <a:r>
              <a:rPr lang="vi-VN" sz="2800" dirty="0" err="1"/>
              <a:t>có</a:t>
            </a:r>
            <a:r>
              <a:rPr lang="vi-VN" sz="2800" dirty="0"/>
              <a:t> </a:t>
            </a:r>
            <a:r>
              <a:rPr lang="vi-VN" sz="2800" dirty="0" err="1"/>
              <a:t>thể</a:t>
            </a:r>
            <a:r>
              <a:rPr lang="vi-VN" sz="2800" dirty="0"/>
              <a:t> </a:t>
            </a:r>
            <a:r>
              <a:rPr lang="vi-VN" sz="2800" dirty="0" err="1"/>
              <a:t>bỏ</a:t>
            </a:r>
            <a:r>
              <a:rPr lang="vi-VN" sz="2800" dirty="0"/>
              <a:t> </a:t>
            </a:r>
            <a:r>
              <a:rPr lang="vi-VN" sz="2800" dirty="0" err="1"/>
              <a:t>vật</a:t>
            </a:r>
            <a:r>
              <a:rPr lang="vi-VN" sz="2800" dirty="0"/>
              <a:t> </a:t>
            </a:r>
            <a:r>
              <a:rPr lang="vi-VN" sz="2800" dirty="0" err="1"/>
              <a:t>thứ</a:t>
            </a:r>
            <a:r>
              <a:rPr lang="vi-VN" sz="2800" dirty="0"/>
              <a:t> 2 </a:t>
            </a:r>
            <a:r>
              <a:rPr lang="vi-VN" sz="2800" dirty="0" err="1"/>
              <a:t>và</a:t>
            </a:r>
            <a:r>
              <a:rPr lang="vi-VN" sz="2800" dirty="0"/>
              <a:t> </a:t>
            </a:r>
            <a:r>
              <a:rPr lang="vi-VN" sz="2800" dirty="0" err="1"/>
              <a:t>thứ</a:t>
            </a:r>
            <a:r>
              <a:rPr lang="vi-VN" sz="2800" dirty="0"/>
              <a:t> 3 </a:t>
            </a:r>
            <a:r>
              <a:rPr lang="vi-VN" sz="2800" dirty="0" err="1"/>
              <a:t>vào</a:t>
            </a:r>
            <a:r>
              <a:rPr lang="vi-VN" sz="2800" dirty="0"/>
              <a:t> </a:t>
            </a:r>
            <a:r>
              <a:rPr lang="vi-VN" sz="2800" dirty="0" err="1"/>
              <a:t>để</a:t>
            </a:r>
            <a:r>
              <a:rPr lang="vi-VN" sz="2800" dirty="0"/>
              <a:t> </a:t>
            </a:r>
            <a:r>
              <a:rPr lang="vi-VN" sz="2800" dirty="0" err="1"/>
              <a:t>thỏa</a:t>
            </a:r>
            <a:r>
              <a:rPr lang="vi-VN" sz="2800" dirty="0"/>
              <a:t> </a:t>
            </a:r>
            <a:r>
              <a:rPr lang="vi-VN" sz="2800" dirty="0" err="1"/>
              <a:t>mãn</a:t>
            </a:r>
            <a:r>
              <a:rPr lang="vi-VN" sz="2800" dirty="0"/>
              <a:t> yêu </a:t>
            </a:r>
            <a:r>
              <a:rPr lang="vi-VN" sz="2800" dirty="0" err="1"/>
              <a:t>cầu</a:t>
            </a:r>
            <a:r>
              <a:rPr lang="vi-VN" sz="2800" dirty="0"/>
              <a:t> </a:t>
            </a:r>
            <a:r>
              <a:rPr lang="vi-VN" sz="2800" dirty="0" err="1"/>
              <a:t>bài</a:t>
            </a:r>
            <a:r>
              <a:rPr lang="vi-VN" sz="2800" dirty="0"/>
              <a:t> </a:t>
            </a:r>
            <a:r>
              <a:rPr lang="vi-VN" sz="2800" dirty="0" err="1"/>
              <a:t>toán</a:t>
            </a:r>
            <a:r>
              <a:rPr lang="vi-VN" sz="2800" dirty="0"/>
              <a:t>, x = {0, 1, 1, 0}</a:t>
            </a:r>
            <a:endParaRPr lang="en-US" sz="2800" dirty="0"/>
          </a:p>
        </p:txBody>
      </p:sp>
      <p:sp>
        <p:nvSpPr>
          <p:cNvPr id="8" name="TextBox 10">
            <a:extLst>
              <a:ext uri="{FF2B5EF4-FFF2-40B4-BE49-F238E27FC236}">
                <a16:creationId xmlns:a16="http://schemas.microsoft.com/office/drawing/2014/main" id="{14185876-F86F-40A3-9657-896E351BB5B5}"/>
              </a:ext>
            </a:extLst>
          </p:cNvPr>
          <p:cNvSpPr txBox="1"/>
          <p:nvPr/>
        </p:nvSpPr>
        <p:spPr>
          <a:xfrm>
            <a:off x="1323973" y="5595688"/>
            <a:ext cx="8582027" cy="954107"/>
          </a:xfrm>
          <a:prstGeom prst="rect">
            <a:avLst/>
          </a:prstGeom>
          <a:noFill/>
        </p:spPr>
        <p:txBody>
          <a:bodyPr wrap="square">
            <a:spAutoFit/>
          </a:bodyPr>
          <a:lstStyle/>
          <a:p>
            <a:r>
              <a:rPr lang="en-US" sz="2800" dirty="0" err="1"/>
              <a:t>Độ</a:t>
            </a:r>
            <a:r>
              <a:rPr lang="en-US" sz="2800" dirty="0"/>
              <a:t> </a:t>
            </a:r>
            <a:r>
              <a:rPr lang="en-US" sz="2800" dirty="0" err="1"/>
              <a:t>phức</a:t>
            </a:r>
            <a:r>
              <a:rPr lang="en-US" sz="2800" dirty="0"/>
              <a:t> </a:t>
            </a:r>
            <a:r>
              <a:rPr lang="en-US" sz="2800" dirty="0" err="1"/>
              <a:t>tạp</a:t>
            </a:r>
            <a:r>
              <a:rPr lang="en-US" sz="2800" dirty="0"/>
              <a:t> </a:t>
            </a:r>
            <a:r>
              <a:rPr lang="en-US" sz="2800" dirty="0" err="1"/>
              <a:t>thuật</a:t>
            </a:r>
            <a:r>
              <a:rPr lang="en-US" sz="2800" dirty="0"/>
              <a:t> </a:t>
            </a:r>
            <a:r>
              <a:rPr lang="en-US" sz="2800" dirty="0" err="1"/>
              <a:t>toán</a:t>
            </a:r>
            <a:r>
              <a:rPr lang="en-US" sz="2800" dirty="0"/>
              <a:t>: O(n*W) </a:t>
            </a:r>
            <a:r>
              <a:rPr lang="en-US" sz="2800" dirty="0" err="1"/>
              <a:t>với</a:t>
            </a:r>
            <a:r>
              <a:rPr lang="en-US" sz="2800" dirty="0"/>
              <a:t> n </a:t>
            </a:r>
            <a:r>
              <a:rPr lang="en-US" sz="2800" dirty="0" err="1"/>
              <a:t>là</a:t>
            </a:r>
            <a:r>
              <a:rPr lang="en-US" sz="2800" dirty="0"/>
              <a:t> </a:t>
            </a:r>
            <a:r>
              <a:rPr lang="en-US" sz="2800" dirty="0" err="1"/>
              <a:t>số</a:t>
            </a:r>
            <a:r>
              <a:rPr lang="en-US" sz="2800" dirty="0"/>
              <a:t> </a:t>
            </a:r>
            <a:r>
              <a:rPr lang="en-US" sz="2800" dirty="0" err="1"/>
              <a:t>vật</a:t>
            </a:r>
            <a:r>
              <a:rPr lang="en-US" sz="2800" dirty="0"/>
              <a:t> </a:t>
            </a:r>
            <a:r>
              <a:rPr lang="en-US" sz="2800" dirty="0" err="1"/>
              <a:t>và</a:t>
            </a:r>
            <a:r>
              <a:rPr lang="en-US" sz="2800" dirty="0"/>
              <a:t> W </a:t>
            </a:r>
            <a:r>
              <a:rPr lang="en-US" sz="2800" dirty="0" err="1"/>
              <a:t>là</a:t>
            </a:r>
            <a:r>
              <a:rPr lang="en-US" sz="2800" dirty="0"/>
              <a:t> </a:t>
            </a:r>
            <a:r>
              <a:rPr lang="en-US" sz="2800" dirty="0" err="1"/>
              <a:t>giới</a:t>
            </a:r>
            <a:r>
              <a:rPr lang="en-US" sz="2800" dirty="0"/>
              <a:t> </a:t>
            </a:r>
            <a:r>
              <a:rPr lang="en-US" sz="2800" dirty="0" err="1"/>
              <a:t>hạn</a:t>
            </a:r>
            <a:r>
              <a:rPr lang="en-US" sz="2800" dirty="0"/>
              <a:t> </a:t>
            </a:r>
            <a:r>
              <a:rPr lang="en-US" sz="2800" dirty="0" err="1"/>
              <a:t>khối</a:t>
            </a:r>
            <a:r>
              <a:rPr lang="en-US" sz="2800" dirty="0"/>
              <a:t> l</a:t>
            </a:r>
            <a:r>
              <a:rPr lang="vi-VN" sz="2800" dirty="0"/>
              <a:t>ư</a:t>
            </a:r>
            <a:r>
              <a:rPr lang="en-US" sz="2800" dirty="0" err="1"/>
              <a:t>ợng</a:t>
            </a:r>
            <a:endParaRPr lang="en-US" sz="2800" dirty="0"/>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41</a:t>
            </a:fld>
            <a:endParaRPr lang="en-US"/>
          </a:p>
        </p:txBody>
      </p:sp>
    </p:spTree>
    <p:extLst>
      <p:ext uri="{BB962C8B-B14F-4D97-AF65-F5344CB8AC3E}">
        <p14:creationId xmlns:p14="http://schemas.microsoft.com/office/powerpoint/2010/main" val="87278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42</a:t>
            </a:fld>
            <a:endParaRPr lang="en-US"/>
          </a:p>
        </p:txBody>
      </p:sp>
      <p:sp>
        <p:nvSpPr>
          <p:cNvPr id="12" name="Chỗ dành sẵn cho Nội dung 2">
            <a:extLst>
              <a:ext uri="{FF2B5EF4-FFF2-40B4-BE49-F238E27FC236}">
                <a16:creationId xmlns:a16="http://schemas.microsoft.com/office/drawing/2014/main" id="{8F75055B-6CB6-4FE5-A065-6A01676DCE26}"/>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Calibri" panose="020F0502020204030204" pitchFamily="34" charset="0"/>
              <a:buChar char="-"/>
            </a:pPr>
            <a:r>
              <a:rPr lang="vi-VN" sz="2400" dirty="0">
                <a:effectLst/>
                <a:ea typeface="Calibri" panose="020F0502020204030204" pitchFamily="34" charset="0"/>
                <a:cs typeface="Calibri" panose="020F0502020204030204" pitchFamily="34" charset="0"/>
              </a:rPr>
              <a:t>Bài toán: </a:t>
            </a:r>
            <a:r>
              <a:rPr lang="vi-VN" sz="2400" dirty="0">
                <a:ea typeface="Calibri" panose="020F0502020204030204" pitchFamily="34" charset="0"/>
                <a:cs typeface="Calibri" panose="020F0502020204030204" pitchFamily="34" charset="0"/>
              </a:rPr>
              <a:t>Cho </a:t>
            </a:r>
            <a:r>
              <a:rPr lang="vi-VN" sz="2400" dirty="0" err="1">
                <a:ea typeface="Calibri" panose="020F0502020204030204" pitchFamily="34" charset="0"/>
                <a:cs typeface="Calibri" panose="020F0502020204030204" pitchFamily="34" charset="0"/>
              </a:rPr>
              <a:t>dãy</a:t>
            </a:r>
            <a:r>
              <a:rPr lang="vi-VN" sz="2400" dirty="0">
                <a:ea typeface="Calibri" panose="020F0502020204030204" pitchFamily="34" charset="0"/>
                <a:cs typeface="Calibri" panose="020F0502020204030204" pitchFamily="34" charset="0"/>
              </a:rPr>
              <a:t> a1 ,a2 ,.. an. </a:t>
            </a:r>
            <a:r>
              <a:rPr lang="vi-VN" sz="2400" dirty="0" err="1">
                <a:ea typeface="Calibri" panose="020F0502020204030204" pitchFamily="34" charset="0"/>
                <a:cs typeface="Calibri" panose="020F0502020204030204" pitchFamily="34" charset="0"/>
              </a:rPr>
              <a:t>Hãy</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tìm</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độ</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dài</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lớn</a:t>
            </a:r>
            <a:r>
              <a:rPr lang="en-US" sz="2400" dirty="0">
                <a:ea typeface="Calibri" panose="020F0502020204030204" pitchFamily="34" charset="0"/>
                <a:cs typeface="Calibri" panose="020F0502020204030204" pitchFamily="34" charset="0"/>
              </a:rPr>
              <a:t> </a:t>
            </a:r>
            <a:r>
              <a:rPr lang="en-US" sz="2400" dirty="0" err="1">
                <a:ea typeface="Calibri" panose="020F0502020204030204" pitchFamily="34" charset="0"/>
                <a:cs typeface="Calibri" panose="020F0502020204030204" pitchFamily="34" charset="0"/>
              </a:rPr>
              <a:t>nhất</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dãy</a:t>
            </a:r>
            <a:r>
              <a:rPr lang="vi-VN" sz="2400" dirty="0">
                <a:ea typeface="Calibri" panose="020F0502020204030204" pitchFamily="34" charset="0"/>
                <a:cs typeface="Calibri" panose="020F0502020204030204" pitchFamily="34" charset="0"/>
              </a:rPr>
              <a:t> con tăng </a:t>
            </a:r>
            <a:r>
              <a:rPr lang="vi-VN" sz="2400" dirty="0" err="1">
                <a:ea typeface="Calibri" panose="020F0502020204030204" pitchFamily="34" charset="0"/>
                <a:cs typeface="Calibri" panose="020F0502020204030204" pitchFamily="34" charset="0"/>
              </a:rPr>
              <a:t>có</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nhiều</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phần</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tử</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nhất</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của</a:t>
            </a:r>
            <a:r>
              <a:rPr lang="vi-VN" sz="2400" dirty="0">
                <a:ea typeface="Calibri" panose="020F0502020204030204" pitchFamily="34" charset="0"/>
                <a:cs typeface="Calibri" panose="020F0502020204030204" pitchFamily="34" charset="0"/>
              </a:rPr>
              <a:t> </a:t>
            </a:r>
            <a:r>
              <a:rPr lang="vi-VN" sz="2400" dirty="0" err="1">
                <a:ea typeface="Calibri" panose="020F0502020204030204" pitchFamily="34" charset="0"/>
                <a:cs typeface="Calibri" panose="020F0502020204030204" pitchFamily="34" charset="0"/>
              </a:rPr>
              <a:t>dãy</a:t>
            </a:r>
            <a:r>
              <a:rPr lang="vi-VN" sz="2400" dirty="0">
                <a:ea typeface="Calibri" panose="020F0502020204030204" pitchFamily="34" charset="0"/>
                <a:cs typeface="Calibri" panose="020F0502020204030204" pitchFamily="34" charset="0"/>
              </a:rPr>
              <a:t>.</a:t>
            </a:r>
            <a:endParaRPr lang="en-US" sz="2400" dirty="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endParaRPr lang="en-US" sz="2400" dirty="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endParaRPr lang="en-US" sz="2400" dirty="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endParaRPr lang="en-US" sz="2400" dirty="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vi-VN" sz="2400" dirty="0" err="1">
                <a:ea typeface="Calibri" panose="020F0502020204030204" pitchFamily="34" charset="0"/>
                <a:cs typeface="Calibri" panose="020F0502020204030204" pitchFamily="34" charset="0"/>
              </a:rPr>
              <a:t>Tóm</a:t>
            </a:r>
            <a:r>
              <a:rPr lang="vi-VN" sz="2400" dirty="0">
                <a:ea typeface="Calibri" panose="020F0502020204030204" pitchFamily="34" charset="0"/>
                <a:cs typeface="Calibri" panose="020F0502020204030204" pitchFamily="34" charset="0"/>
              </a:rPr>
              <a:t> </a:t>
            </a:r>
            <a:r>
              <a:rPr lang="vi-VN" sz="2400" dirty="0" err="1">
                <a:effectLst/>
                <a:ea typeface="Calibri" panose="020F0502020204030204" pitchFamily="34" charset="0"/>
                <a:cs typeface="Calibri" panose="020F0502020204030204" pitchFamily="34" charset="0"/>
              </a:rPr>
              <a:t>tắt</a:t>
            </a:r>
            <a:r>
              <a:rPr lang="vi-VN" sz="2400" dirty="0">
                <a:effectLst/>
                <a:ea typeface="Calibri" panose="020F0502020204030204" pitchFamily="34" charset="0"/>
                <a:cs typeface="Calibri" panose="020F0502020204030204" pitchFamily="34" charset="0"/>
              </a:rPr>
              <a:t>:</a:t>
            </a:r>
            <a:r>
              <a:rPr lang="en-US" sz="2400" dirty="0">
                <a:ea typeface="Calibri" panose="020F0502020204030204" pitchFamily="34" charset="0"/>
                <a:cs typeface="Times New Roman" panose="02020603050405020304" pitchFamily="18" charset="0"/>
              </a:rPr>
              <a:t> </a:t>
            </a:r>
            <a:r>
              <a:rPr lang="vi-VN" dirty="0" err="1">
                <a:ea typeface="Calibri" panose="020F0502020204030204" pitchFamily="34" charset="0"/>
                <a:cs typeface="Calibri" panose="020F0502020204030204" pitchFamily="34" charset="0"/>
              </a:rPr>
              <a:t>Gọi</a:t>
            </a:r>
            <a:r>
              <a:rPr lang="vi-VN" dirty="0">
                <a:ea typeface="Calibri" panose="020F0502020204030204" pitchFamily="34" charset="0"/>
                <a:cs typeface="Calibri" panose="020F0502020204030204" pitchFamily="34" charset="0"/>
              </a:rPr>
              <a:t> L(i) </a:t>
            </a:r>
            <a:r>
              <a:rPr lang="vi-VN" dirty="0" err="1">
                <a:ea typeface="Calibri" panose="020F0502020204030204" pitchFamily="34" charset="0"/>
                <a:cs typeface="Calibri" panose="020F0502020204030204" pitchFamily="34" charset="0"/>
              </a:rPr>
              <a:t>là</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độ</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dài</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dãy</a:t>
            </a:r>
            <a:r>
              <a:rPr lang="vi-VN" dirty="0">
                <a:ea typeface="Calibri" panose="020F0502020204030204" pitchFamily="34" charset="0"/>
                <a:cs typeface="Calibri" panose="020F0502020204030204" pitchFamily="34" charset="0"/>
              </a:rPr>
              <a:t> con tăng </a:t>
            </a:r>
            <a:r>
              <a:rPr lang="vi-VN" dirty="0" err="1">
                <a:ea typeface="Calibri" panose="020F0502020204030204" pitchFamily="34" charset="0"/>
                <a:cs typeface="Calibri" panose="020F0502020204030204" pitchFamily="34" charset="0"/>
              </a:rPr>
              <a:t>dài</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nhất</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các</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phần</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tử</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lấy</a:t>
            </a:r>
            <a:r>
              <a:rPr lang="vi-VN" dirty="0">
                <a:ea typeface="Calibri" panose="020F0502020204030204" pitchFamily="34" charset="0"/>
                <a:cs typeface="Calibri" panose="020F0502020204030204" pitchFamily="34" charset="0"/>
              </a:rPr>
              <a:t> trong </a:t>
            </a:r>
            <a:r>
              <a:rPr lang="vi-VN" dirty="0" err="1">
                <a:ea typeface="Calibri" panose="020F0502020204030204" pitchFamily="34" charset="0"/>
                <a:cs typeface="Calibri" panose="020F0502020204030204" pitchFamily="34" charset="0"/>
              </a:rPr>
              <a:t>miền</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từ</a:t>
            </a:r>
            <a:r>
              <a:rPr lang="vi-VN" dirty="0">
                <a:ea typeface="Calibri" panose="020F0502020204030204" pitchFamily="34" charset="0"/>
                <a:cs typeface="Calibri" panose="020F0502020204030204" pitchFamily="34" charset="0"/>
              </a:rPr>
              <a:t> 	a1 </a:t>
            </a:r>
            <a:r>
              <a:rPr lang="vi-VN" dirty="0" err="1">
                <a:ea typeface="Calibri" panose="020F0502020204030204" pitchFamily="34" charset="0"/>
                <a:cs typeface="Calibri" panose="020F0502020204030204" pitchFamily="34" charset="0"/>
              </a:rPr>
              <a:t>đến</a:t>
            </a:r>
            <a:r>
              <a:rPr lang="vi-VN" dirty="0">
                <a:ea typeface="Calibri" panose="020F0502020204030204" pitchFamily="34" charset="0"/>
                <a:cs typeface="Calibri" panose="020F0502020204030204" pitchFamily="34" charset="0"/>
              </a:rPr>
              <a:t> ai </a:t>
            </a:r>
            <a:r>
              <a:rPr lang="vi-VN" dirty="0" err="1">
                <a:ea typeface="Calibri" panose="020F0502020204030204" pitchFamily="34" charset="0"/>
                <a:cs typeface="Calibri" panose="020F0502020204030204" pitchFamily="34" charset="0"/>
              </a:rPr>
              <a:t>và</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phần</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tử</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cuối</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cùng</a:t>
            </a:r>
            <a:r>
              <a:rPr lang="vi-VN" dirty="0">
                <a:ea typeface="Calibri" panose="020F0502020204030204" pitchFamily="34" charset="0"/>
                <a:cs typeface="Calibri" panose="020F0502020204030204" pitchFamily="34" charset="0"/>
              </a:rPr>
              <a:t> </a:t>
            </a:r>
            <a:r>
              <a:rPr lang="vi-VN" dirty="0" err="1">
                <a:ea typeface="Calibri" panose="020F0502020204030204" pitchFamily="34" charset="0"/>
                <a:cs typeface="Calibri" panose="020F0502020204030204" pitchFamily="34" charset="0"/>
              </a:rPr>
              <a:t>là</a:t>
            </a:r>
            <a:r>
              <a:rPr lang="vi-VN" dirty="0">
                <a:ea typeface="Calibri" panose="020F0502020204030204" pitchFamily="34" charset="0"/>
                <a:cs typeface="Calibri" panose="020F0502020204030204" pitchFamily="34" charset="0"/>
              </a:rPr>
              <a:t> ai.</a:t>
            </a:r>
            <a:br>
              <a:rPr lang="vi-VN" dirty="0">
                <a:ea typeface="Calibri" panose="020F0502020204030204" pitchFamily="34" charset="0"/>
                <a:cs typeface="Calibri" panose="020F0502020204030204" pitchFamily="34" charset="0"/>
              </a:rPr>
            </a:br>
            <a:endParaRPr lang="en-US" sz="2400" dirty="0">
              <a:cs typeface="Arial" panose="020B0604020202020204" pitchFamily="34" charset="0"/>
            </a:endParaRPr>
          </a:p>
        </p:txBody>
      </p:sp>
    </p:spTree>
    <p:extLst>
      <p:ext uri="{BB962C8B-B14F-4D97-AF65-F5344CB8AC3E}">
        <p14:creationId xmlns:p14="http://schemas.microsoft.com/office/powerpoint/2010/main" val="335124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43</a:t>
            </a:fld>
            <a:endParaRPr lang="en-US"/>
          </a:p>
        </p:txBody>
      </p:sp>
      <p:sp>
        <p:nvSpPr>
          <p:cNvPr id="8" name="Content Placeholder 2">
            <a:extLst>
              <a:ext uri="{FF2B5EF4-FFF2-40B4-BE49-F238E27FC236}">
                <a16:creationId xmlns:a16="http://schemas.microsoft.com/office/drawing/2014/main" id="{D683D1E7-4EB8-4DA7-81DF-A8F01090ED43}"/>
              </a:ext>
            </a:extLst>
          </p:cNvPr>
          <p:cNvSpPr txBox="1">
            <a:spLocks/>
          </p:cNvSpPr>
          <p:nvPr/>
        </p:nvSpPr>
        <p:spPr>
          <a:xfrm>
            <a:off x="906779" y="1431561"/>
            <a:ext cx="10378442" cy="5426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err="1">
                <a:solidFill>
                  <a:schemeClr val="bg2">
                    <a:lumMod val="25000"/>
                  </a:schemeClr>
                </a:solidFill>
                <a:latin typeface="Arial" panose="020B0604020202020204" pitchFamily="34" charset="0"/>
                <a:cs typeface="Arial" panose="020B0604020202020204" pitchFamily="34" charset="0"/>
              </a:rPr>
              <a:t>Công</a:t>
            </a:r>
            <a:r>
              <a:rPr lang="en-US" b="1" i="1" dirty="0">
                <a:solidFill>
                  <a:schemeClr val="bg2">
                    <a:lumMod val="25000"/>
                  </a:schemeClr>
                </a:solidFill>
                <a:latin typeface="Arial" panose="020B0604020202020204" pitchFamily="34" charset="0"/>
                <a:cs typeface="Arial" panose="020B0604020202020204" pitchFamily="34" charset="0"/>
              </a:rPr>
              <a:t> </a:t>
            </a:r>
            <a:r>
              <a:rPr lang="en-US" b="1" i="1" dirty="0" err="1">
                <a:solidFill>
                  <a:schemeClr val="bg2">
                    <a:lumMod val="25000"/>
                  </a:schemeClr>
                </a:solidFill>
                <a:latin typeface="Arial" panose="020B0604020202020204" pitchFamily="34" charset="0"/>
                <a:cs typeface="Arial" panose="020B0604020202020204" pitchFamily="34" charset="0"/>
              </a:rPr>
              <a:t>thức</a:t>
            </a:r>
            <a:r>
              <a:rPr lang="en-US" b="1" i="1" dirty="0">
                <a:solidFill>
                  <a:schemeClr val="bg2">
                    <a:lumMod val="25000"/>
                  </a:schemeClr>
                </a:solidFill>
                <a:latin typeface="Arial" panose="020B0604020202020204" pitchFamily="34" charset="0"/>
                <a:cs typeface="Arial" panose="020B0604020202020204" pitchFamily="34" charset="0"/>
              </a:rPr>
              <a:t> Dynamic Programming:</a:t>
            </a:r>
          </a:p>
          <a:p>
            <a:pPr lvl="1"/>
            <a:r>
              <a:rPr lang="en-US" dirty="0">
                <a:solidFill>
                  <a:schemeClr val="bg2">
                    <a:lumMod val="25000"/>
                  </a:schemeClr>
                </a:solidFill>
                <a:latin typeface="Arial" panose="020B0604020202020204" pitchFamily="34" charset="0"/>
                <a:cs typeface="Arial" panose="020B0604020202020204" pitchFamily="34" charset="0"/>
              </a:rPr>
              <a:t>L(0) = 1 – </a:t>
            </a:r>
            <a:r>
              <a:rPr lang="en-US" dirty="0" err="1">
                <a:solidFill>
                  <a:schemeClr val="bg2">
                    <a:lumMod val="25000"/>
                  </a:schemeClr>
                </a:solidFill>
                <a:latin typeface="Arial" panose="020B0604020202020204" pitchFamily="34" charset="0"/>
                <a:cs typeface="Arial" panose="020B0604020202020204" pitchFamily="34" charset="0"/>
              </a:rPr>
              <a:t>Giá</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trị</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khởi</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tạo</a:t>
            </a:r>
            <a:endParaRPr lang="en-US" dirty="0">
              <a:solidFill>
                <a:schemeClr val="bg2">
                  <a:lumMod val="25000"/>
                </a:schemeClr>
              </a:solidFill>
              <a:latin typeface="Arial" panose="020B0604020202020204" pitchFamily="34" charset="0"/>
              <a:cs typeface="Arial" panose="020B0604020202020204" pitchFamily="34" charset="0"/>
            </a:endParaRPr>
          </a:p>
          <a:p>
            <a:pPr lvl="1"/>
            <a:r>
              <a:rPr lang="en-US" dirty="0">
                <a:solidFill>
                  <a:schemeClr val="bg2">
                    <a:lumMod val="25000"/>
                  </a:schemeClr>
                </a:solidFill>
                <a:latin typeface="Arial" panose="020B0604020202020204" pitchFamily="34" charset="0"/>
                <a:cs typeface="Arial" panose="020B0604020202020204" pitchFamily="34" charset="0"/>
              </a:rPr>
              <a:t>L(</a:t>
            </a:r>
            <a:r>
              <a:rPr lang="en-US" dirty="0" err="1">
                <a:solidFill>
                  <a:schemeClr val="bg2">
                    <a:lumMod val="25000"/>
                  </a:schemeClr>
                </a:solidFill>
                <a:latin typeface="Arial" panose="020B0604020202020204" pitchFamily="34" charset="0"/>
                <a:cs typeface="Arial" panose="020B0604020202020204" pitchFamily="34" charset="0"/>
              </a:rPr>
              <a:t>i</a:t>
            </a:r>
            <a:r>
              <a:rPr lang="en-US" dirty="0">
                <a:solidFill>
                  <a:schemeClr val="bg2">
                    <a:lumMod val="25000"/>
                  </a:schemeClr>
                </a:solidFill>
                <a:latin typeface="Arial" panose="020B0604020202020204" pitchFamily="34" charset="0"/>
                <a:cs typeface="Arial" panose="020B0604020202020204" pitchFamily="34" charset="0"/>
              </a:rPr>
              <a:t>) =</a:t>
            </a:r>
            <a:r>
              <a:rPr lang="en-US" sz="5400" dirty="0">
                <a:solidFill>
                  <a:schemeClr val="bg2">
                    <a:lumMod val="25000"/>
                  </a:schemeClr>
                </a:solidFill>
                <a:latin typeface="Arial" panose="020B0604020202020204" pitchFamily="34" charset="0"/>
                <a:cs typeface="Arial" panose="020B0604020202020204" pitchFamily="34" charset="0"/>
              </a:rPr>
              <a:t>{</a:t>
            </a:r>
            <a:br>
              <a:rPr lang="en-US" dirty="0"/>
            </a:br>
            <a:br>
              <a:rPr lang="en-US" dirty="0"/>
            </a:br>
            <a:endParaRPr lang="en-US" b="1" i="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E78CE0A-0057-4278-87D6-FF221BC4A3DE}"/>
              </a:ext>
            </a:extLst>
          </p:cNvPr>
          <p:cNvGraphicFramePr>
            <a:graphicFrameLocks noGrp="1"/>
          </p:cNvGraphicFramePr>
          <p:nvPr>
            <p:extLst>
              <p:ext uri="{D42A27DB-BD31-4B8C-83A1-F6EECF244321}">
                <p14:modId xmlns:p14="http://schemas.microsoft.com/office/powerpoint/2010/main" val="1983834276"/>
              </p:ext>
            </p:extLst>
          </p:nvPr>
        </p:nvGraphicFramePr>
        <p:xfrm>
          <a:off x="1304684" y="3586409"/>
          <a:ext cx="9302545" cy="1916724"/>
        </p:xfrm>
        <a:graphic>
          <a:graphicData uri="http://schemas.openxmlformats.org/drawingml/2006/table">
            <a:tbl>
              <a:tblPr firstRow="1" bandRow="1">
                <a:tableStyleId>{5C22544A-7EE6-4342-B048-85BDC9FD1C3A}</a:tableStyleId>
              </a:tblPr>
              <a:tblGrid>
                <a:gridCol w="1328935">
                  <a:extLst>
                    <a:ext uri="{9D8B030D-6E8A-4147-A177-3AD203B41FA5}">
                      <a16:colId xmlns:a16="http://schemas.microsoft.com/office/drawing/2014/main" val="972740978"/>
                    </a:ext>
                  </a:extLst>
                </a:gridCol>
                <a:gridCol w="1328935">
                  <a:extLst>
                    <a:ext uri="{9D8B030D-6E8A-4147-A177-3AD203B41FA5}">
                      <a16:colId xmlns:a16="http://schemas.microsoft.com/office/drawing/2014/main" val="2262819262"/>
                    </a:ext>
                  </a:extLst>
                </a:gridCol>
                <a:gridCol w="1328935">
                  <a:extLst>
                    <a:ext uri="{9D8B030D-6E8A-4147-A177-3AD203B41FA5}">
                      <a16:colId xmlns:a16="http://schemas.microsoft.com/office/drawing/2014/main" val="295252159"/>
                    </a:ext>
                  </a:extLst>
                </a:gridCol>
                <a:gridCol w="1328935">
                  <a:extLst>
                    <a:ext uri="{9D8B030D-6E8A-4147-A177-3AD203B41FA5}">
                      <a16:colId xmlns:a16="http://schemas.microsoft.com/office/drawing/2014/main" val="4003768748"/>
                    </a:ext>
                  </a:extLst>
                </a:gridCol>
                <a:gridCol w="1328935">
                  <a:extLst>
                    <a:ext uri="{9D8B030D-6E8A-4147-A177-3AD203B41FA5}">
                      <a16:colId xmlns:a16="http://schemas.microsoft.com/office/drawing/2014/main" val="3883730078"/>
                    </a:ext>
                  </a:extLst>
                </a:gridCol>
                <a:gridCol w="1328935">
                  <a:extLst>
                    <a:ext uri="{9D8B030D-6E8A-4147-A177-3AD203B41FA5}">
                      <a16:colId xmlns:a16="http://schemas.microsoft.com/office/drawing/2014/main" val="2277507573"/>
                    </a:ext>
                  </a:extLst>
                </a:gridCol>
                <a:gridCol w="1328935">
                  <a:extLst>
                    <a:ext uri="{9D8B030D-6E8A-4147-A177-3AD203B41FA5}">
                      <a16:colId xmlns:a16="http://schemas.microsoft.com/office/drawing/2014/main" val="3386517740"/>
                    </a:ext>
                  </a:extLst>
                </a:gridCol>
              </a:tblGrid>
              <a:tr h="638908">
                <a:tc>
                  <a:txBody>
                    <a:bodyPr/>
                    <a:lstStyle/>
                    <a:p>
                      <a:r>
                        <a:rPr lang="en-US" dirty="0" err="1"/>
                        <a:t>i</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63763600"/>
                  </a:ext>
                </a:extLst>
              </a:tr>
              <a:tr h="638908">
                <a:tc>
                  <a:txBody>
                    <a:bodyPr/>
                    <a:lstStyle/>
                    <a:p>
                      <a:r>
                        <a:rPr lang="en-US" dirty="0"/>
                        <a:t>A[</a:t>
                      </a:r>
                      <a:r>
                        <a:rPr lang="en-US" dirty="0" err="1"/>
                        <a:t>i</a:t>
                      </a:r>
                      <a:r>
                        <a:rPr lang="en-US" dirty="0"/>
                        <a:t>]</a:t>
                      </a:r>
                    </a:p>
                  </a:txBody>
                  <a:tcPr/>
                </a:tc>
                <a:tc>
                  <a:txBody>
                    <a:bodyPr/>
                    <a:lstStyle/>
                    <a:p>
                      <a:r>
                        <a:rPr lang="en-US" dirty="0"/>
                        <a:t>6</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782887877"/>
                  </a:ext>
                </a:extLst>
              </a:tr>
              <a:tr h="638908">
                <a:tc>
                  <a:txBody>
                    <a:bodyPr/>
                    <a:lstStyle/>
                    <a:p>
                      <a:r>
                        <a:rPr lang="en-US" dirty="0"/>
                        <a:t>L(</a:t>
                      </a:r>
                      <a:r>
                        <a:rPr lang="en-US" dirty="0" err="1"/>
                        <a:t>i</a:t>
                      </a:r>
                      <a:r>
                        <a:rPr lang="en-US" dirty="0"/>
                        <a:t>)</a:t>
                      </a:r>
                    </a:p>
                  </a:txBody>
                  <a:tcPr/>
                </a:tc>
                <a:tc>
                  <a:txBody>
                    <a:bodyPr/>
                    <a:lstStyle/>
                    <a:p>
                      <a:r>
                        <a:rPr lang="en-US" dirty="0"/>
                        <a:t>1</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4484382"/>
                  </a:ext>
                </a:extLst>
              </a:tr>
            </a:tbl>
          </a:graphicData>
        </a:graphic>
      </p:graphicFrame>
      <p:sp>
        <p:nvSpPr>
          <p:cNvPr id="10" name="TextBox 9">
            <a:extLst>
              <a:ext uri="{FF2B5EF4-FFF2-40B4-BE49-F238E27FC236}">
                <a16:creationId xmlns:a16="http://schemas.microsoft.com/office/drawing/2014/main" id="{6E8D931F-DE79-4E5B-A747-B26A3AE70AB3}"/>
              </a:ext>
            </a:extLst>
          </p:cNvPr>
          <p:cNvSpPr txBox="1"/>
          <p:nvPr/>
        </p:nvSpPr>
        <p:spPr>
          <a:xfrm>
            <a:off x="2967683" y="2273400"/>
            <a:ext cx="3768132"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L(i-1, j)</a:t>
            </a:r>
          </a:p>
        </p:txBody>
      </p:sp>
      <p:sp>
        <p:nvSpPr>
          <p:cNvPr id="11" name="TextBox 10">
            <a:extLst>
              <a:ext uri="{FF2B5EF4-FFF2-40B4-BE49-F238E27FC236}">
                <a16:creationId xmlns:a16="http://schemas.microsoft.com/office/drawing/2014/main" id="{622436D5-75D7-468E-B091-C2D18DAA6C46}"/>
              </a:ext>
            </a:extLst>
          </p:cNvPr>
          <p:cNvSpPr txBox="1"/>
          <p:nvPr/>
        </p:nvSpPr>
        <p:spPr>
          <a:xfrm>
            <a:off x="2967683" y="2809927"/>
            <a:ext cx="3768131"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Max (L(i-1,j) + 1, L(i-1,j))</a:t>
            </a:r>
          </a:p>
        </p:txBody>
      </p:sp>
      <p:sp>
        <p:nvSpPr>
          <p:cNvPr id="13" name="TextBox 11">
            <a:extLst>
              <a:ext uri="{FF2B5EF4-FFF2-40B4-BE49-F238E27FC236}">
                <a16:creationId xmlns:a16="http://schemas.microsoft.com/office/drawing/2014/main" id="{F89AC0EA-DD9A-43FB-95B2-506852164ACC}"/>
              </a:ext>
            </a:extLst>
          </p:cNvPr>
          <p:cNvSpPr txBox="1"/>
          <p:nvPr/>
        </p:nvSpPr>
        <p:spPr>
          <a:xfrm>
            <a:off x="6422737" y="2504232"/>
            <a:ext cx="3656267" cy="461665"/>
          </a:xfrm>
          <a:prstGeom prst="rect">
            <a:avLst/>
          </a:prstGeom>
          <a:noFill/>
        </p:spPr>
        <p:txBody>
          <a:bodyPr wrap="square" rtlCol="0">
            <a:spAutoFit/>
          </a:bodyPr>
          <a:lstStyle/>
          <a:p>
            <a:r>
              <a:rPr lang="en-US" sz="2400" dirty="0" err="1">
                <a:solidFill>
                  <a:schemeClr val="bg2">
                    <a:lumMod val="25000"/>
                  </a:schemeClr>
                </a:solidFill>
                <a:latin typeface="Arial" panose="020B0604020202020204" pitchFamily="34" charset="0"/>
                <a:cs typeface="Arial" panose="020B0604020202020204" pitchFamily="34" charset="0"/>
              </a:rPr>
              <a:t>Nếu</a:t>
            </a:r>
            <a:r>
              <a:rPr lang="en-US" sz="2400" dirty="0">
                <a:solidFill>
                  <a:schemeClr val="bg2">
                    <a:lumMod val="25000"/>
                  </a:schemeClr>
                </a:solidFill>
                <a:latin typeface="Arial" panose="020B0604020202020204" pitchFamily="34" charset="0"/>
                <a:cs typeface="Arial" panose="020B0604020202020204" pitchFamily="34" charset="0"/>
              </a:rPr>
              <a:t> A[</a:t>
            </a:r>
            <a:r>
              <a:rPr lang="en-US" sz="2400" dirty="0" err="1">
                <a:solidFill>
                  <a:schemeClr val="bg2">
                    <a:lumMod val="25000"/>
                  </a:schemeClr>
                </a:solidFill>
                <a:latin typeface="Arial" panose="020B0604020202020204" pitchFamily="34" charset="0"/>
                <a:cs typeface="Arial" panose="020B0604020202020204" pitchFamily="34" charset="0"/>
              </a:rPr>
              <a:t>i</a:t>
            </a:r>
            <a:r>
              <a:rPr lang="en-US" sz="2400" dirty="0">
                <a:solidFill>
                  <a:schemeClr val="bg2">
                    <a:lumMod val="25000"/>
                  </a:schemeClr>
                </a:solidFill>
                <a:latin typeface="Arial" panose="020B0604020202020204" pitchFamily="34" charset="0"/>
                <a:cs typeface="Arial" panose="020B0604020202020204" pitchFamily="34" charset="0"/>
              </a:rPr>
              <a:t>] &gt; A[j], </a:t>
            </a:r>
            <a:r>
              <a:rPr lang="en-US" sz="2400" dirty="0" err="1">
                <a:solidFill>
                  <a:schemeClr val="bg2">
                    <a:lumMod val="25000"/>
                  </a:schemeClr>
                </a:solidFill>
                <a:latin typeface="Arial" panose="020B0604020202020204" pitchFamily="34" charset="0"/>
                <a:cs typeface="Arial" panose="020B0604020202020204" pitchFamily="34" charset="0"/>
              </a:rPr>
              <a:t>ngược</a:t>
            </a:r>
            <a:r>
              <a:rPr lang="en-US" sz="2400" dirty="0">
                <a:solidFill>
                  <a:schemeClr val="bg2">
                    <a:lumMod val="25000"/>
                  </a:schemeClr>
                </a:solidFill>
                <a:latin typeface="Arial" panose="020B0604020202020204" pitchFamily="34" charset="0"/>
                <a:cs typeface="Arial" panose="020B0604020202020204" pitchFamily="34" charset="0"/>
              </a:rPr>
              <a:t> </a:t>
            </a:r>
            <a:r>
              <a:rPr lang="en-US" sz="2400" dirty="0" err="1">
                <a:solidFill>
                  <a:schemeClr val="bg2">
                    <a:lumMod val="25000"/>
                  </a:schemeClr>
                </a:solidFill>
                <a:latin typeface="Arial" panose="020B0604020202020204" pitchFamily="34" charset="0"/>
                <a:cs typeface="Arial" panose="020B0604020202020204" pitchFamily="34" charset="0"/>
              </a:rPr>
              <a:t>lại</a:t>
            </a:r>
            <a:endParaRPr lang="en-US" sz="2400" dirty="0">
              <a:solidFill>
                <a:schemeClr val="bg2">
                  <a:lumMod val="25000"/>
                </a:schemeClr>
              </a:solidFill>
              <a:latin typeface="Arial" panose="020B0604020202020204" pitchFamily="34" charset="0"/>
              <a:cs typeface="Arial" panose="020B0604020202020204" pitchFamily="34" charset="0"/>
            </a:endParaRPr>
          </a:p>
        </p:txBody>
      </p:sp>
      <p:sp>
        <p:nvSpPr>
          <p:cNvPr id="14" name="Mũi tên: Lên 13">
            <a:extLst>
              <a:ext uri="{FF2B5EF4-FFF2-40B4-BE49-F238E27FC236}">
                <a16:creationId xmlns:a16="http://schemas.microsoft.com/office/drawing/2014/main" id="{74772CD1-030C-4F02-8D87-720921BDC226}"/>
              </a:ext>
            </a:extLst>
          </p:cNvPr>
          <p:cNvSpPr/>
          <p:nvPr/>
        </p:nvSpPr>
        <p:spPr>
          <a:xfrm>
            <a:off x="4123605" y="5355054"/>
            <a:ext cx="683288" cy="4628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7B61D770-F569-42EE-BB92-C98B9F4D5B75}"/>
              </a:ext>
            </a:extLst>
          </p:cNvPr>
          <p:cNvSpPr txBox="1"/>
          <p:nvPr/>
        </p:nvSpPr>
        <p:spPr>
          <a:xfrm>
            <a:off x="3792629" y="5895636"/>
            <a:ext cx="3345788" cy="369332"/>
          </a:xfrm>
          <a:prstGeom prst="rect">
            <a:avLst/>
          </a:prstGeom>
          <a:noFill/>
        </p:spPr>
        <p:txBody>
          <a:bodyPr wrap="none" rtlCol="0">
            <a:spAutoFit/>
          </a:bodyPr>
          <a:lstStyle/>
          <a:p>
            <a:r>
              <a:rPr lang="en-US" dirty="0"/>
              <a:t>A[0] &gt; A[1] =&gt; </a:t>
            </a:r>
            <a:r>
              <a:rPr lang="en-US" dirty="0" err="1"/>
              <a:t>Giữ</a:t>
            </a:r>
            <a:r>
              <a:rPr lang="en-US" dirty="0"/>
              <a:t> </a:t>
            </a:r>
            <a:r>
              <a:rPr lang="en-US" dirty="0" err="1"/>
              <a:t>nguyên</a:t>
            </a:r>
            <a:r>
              <a:rPr lang="en-US" dirty="0"/>
              <a:t> L(0)</a:t>
            </a:r>
          </a:p>
        </p:txBody>
      </p:sp>
    </p:spTree>
    <p:extLst>
      <p:ext uri="{BB962C8B-B14F-4D97-AF65-F5344CB8AC3E}">
        <p14:creationId xmlns:p14="http://schemas.microsoft.com/office/powerpoint/2010/main" val="307861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44</a:t>
            </a:fld>
            <a:endParaRPr lang="en-US"/>
          </a:p>
        </p:txBody>
      </p:sp>
      <p:sp>
        <p:nvSpPr>
          <p:cNvPr id="8" name="Content Placeholder 2">
            <a:extLst>
              <a:ext uri="{FF2B5EF4-FFF2-40B4-BE49-F238E27FC236}">
                <a16:creationId xmlns:a16="http://schemas.microsoft.com/office/drawing/2014/main" id="{D683D1E7-4EB8-4DA7-81DF-A8F01090ED43}"/>
              </a:ext>
            </a:extLst>
          </p:cNvPr>
          <p:cNvSpPr txBox="1">
            <a:spLocks/>
          </p:cNvSpPr>
          <p:nvPr/>
        </p:nvSpPr>
        <p:spPr>
          <a:xfrm>
            <a:off x="906779" y="1431561"/>
            <a:ext cx="10378442" cy="5426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err="1">
                <a:solidFill>
                  <a:schemeClr val="bg2">
                    <a:lumMod val="25000"/>
                  </a:schemeClr>
                </a:solidFill>
                <a:latin typeface="Arial" panose="020B0604020202020204" pitchFamily="34" charset="0"/>
                <a:cs typeface="Arial" panose="020B0604020202020204" pitchFamily="34" charset="0"/>
              </a:rPr>
              <a:t>Công</a:t>
            </a:r>
            <a:r>
              <a:rPr lang="en-US" b="1" i="1" dirty="0">
                <a:solidFill>
                  <a:schemeClr val="bg2">
                    <a:lumMod val="25000"/>
                  </a:schemeClr>
                </a:solidFill>
                <a:latin typeface="Arial" panose="020B0604020202020204" pitchFamily="34" charset="0"/>
                <a:cs typeface="Arial" panose="020B0604020202020204" pitchFamily="34" charset="0"/>
              </a:rPr>
              <a:t> </a:t>
            </a:r>
            <a:r>
              <a:rPr lang="en-US" b="1" i="1" dirty="0" err="1">
                <a:solidFill>
                  <a:schemeClr val="bg2">
                    <a:lumMod val="25000"/>
                  </a:schemeClr>
                </a:solidFill>
                <a:latin typeface="Arial" panose="020B0604020202020204" pitchFamily="34" charset="0"/>
                <a:cs typeface="Arial" panose="020B0604020202020204" pitchFamily="34" charset="0"/>
              </a:rPr>
              <a:t>thức</a:t>
            </a:r>
            <a:r>
              <a:rPr lang="en-US" b="1" i="1" dirty="0">
                <a:solidFill>
                  <a:schemeClr val="bg2">
                    <a:lumMod val="25000"/>
                  </a:schemeClr>
                </a:solidFill>
                <a:latin typeface="Arial" panose="020B0604020202020204" pitchFamily="34" charset="0"/>
                <a:cs typeface="Arial" panose="020B0604020202020204" pitchFamily="34" charset="0"/>
              </a:rPr>
              <a:t> Dynamic Programming:</a:t>
            </a:r>
          </a:p>
          <a:p>
            <a:pPr lvl="1"/>
            <a:r>
              <a:rPr lang="en-US" dirty="0">
                <a:solidFill>
                  <a:schemeClr val="bg2">
                    <a:lumMod val="25000"/>
                  </a:schemeClr>
                </a:solidFill>
                <a:latin typeface="Arial" panose="020B0604020202020204" pitchFamily="34" charset="0"/>
                <a:cs typeface="Arial" panose="020B0604020202020204" pitchFamily="34" charset="0"/>
              </a:rPr>
              <a:t>L(0) = 1 – </a:t>
            </a:r>
            <a:r>
              <a:rPr lang="en-US" dirty="0" err="1">
                <a:solidFill>
                  <a:schemeClr val="bg2">
                    <a:lumMod val="25000"/>
                  </a:schemeClr>
                </a:solidFill>
                <a:latin typeface="Arial" panose="020B0604020202020204" pitchFamily="34" charset="0"/>
                <a:cs typeface="Arial" panose="020B0604020202020204" pitchFamily="34" charset="0"/>
              </a:rPr>
              <a:t>Giá</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trị</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khởi</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tạo</a:t>
            </a:r>
            <a:endParaRPr lang="en-US" dirty="0">
              <a:solidFill>
                <a:schemeClr val="bg2">
                  <a:lumMod val="25000"/>
                </a:schemeClr>
              </a:solidFill>
              <a:latin typeface="Arial" panose="020B0604020202020204" pitchFamily="34" charset="0"/>
              <a:cs typeface="Arial" panose="020B0604020202020204" pitchFamily="34" charset="0"/>
            </a:endParaRPr>
          </a:p>
          <a:p>
            <a:pPr lvl="1"/>
            <a:r>
              <a:rPr lang="en-US" dirty="0">
                <a:solidFill>
                  <a:schemeClr val="bg2">
                    <a:lumMod val="25000"/>
                  </a:schemeClr>
                </a:solidFill>
                <a:latin typeface="Arial" panose="020B0604020202020204" pitchFamily="34" charset="0"/>
                <a:cs typeface="Arial" panose="020B0604020202020204" pitchFamily="34" charset="0"/>
              </a:rPr>
              <a:t>L(</a:t>
            </a:r>
            <a:r>
              <a:rPr lang="en-US" dirty="0" err="1">
                <a:solidFill>
                  <a:schemeClr val="bg2">
                    <a:lumMod val="25000"/>
                  </a:schemeClr>
                </a:solidFill>
                <a:latin typeface="Arial" panose="020B0604020202020204" pitchFamily="34" charset="0"/>
                <a:cs typeface="Arial" panose="020B0604020202020204" pitchFamily="34" charset="0"/>
              </a:rPr>
              <a:t>i</a:t>
            </a:r>
            <a:r>
              <a:rPr lang="en-US" dirty="0">
                <a:solidFill>
                  <a:schemeClr val="bg2">
                    <a:lumMod val="25000"/>
                  </a:schemeClr>
                </a:solidFill>
                <a:latin typeface="Arial" panose="020B0604020202020204" pitchFamily="34" charset="0"/>
                <a:cs typeface="Arial" panose="020B0604020202020204" pitchFamily="34" charset="0"/>
              </a:rPr>
              <a:t>) =</a:t>
            </a:r>
            <a:r>
              <a:rPr lang="en-US" sz="5400" dirty="0">
                <a:solidFill>
                  <a:schemeClr val="bg2">
                    <a:lumMod val="25000"/>
                  </a:schemeClr>
                </a:solidFill>
                <a:latin typeface="Arial" panose="020B0604020202020204" pitchFamily="34" charset="0"/>
                <a:cs typeface="Arial" panose="020B0604020202020204" pitchFamily="34" charset="0"/>
              </a:rPr>
              <a:t>{</a:t>
            </a:r>
            <a:br>
              <a:rPr lang="en-US" dirty="0"/>
            </a:br>
            <a:br>
              <a:rPr lang="en-US" dirty="0"/>
            </a:br>
            <a:endParaRPr lang="en-US" b="1" i="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E78CE0A-0057-4278-87D6-FF221BC4A3DE}"/>
              </a:ext>
            </a:extLst>
          </p:cNvPr>
          <p:cNvGraphicFramePr>
            <a:graphicFrameLocks noGrp="1"/>
          </p:cNvGraphicFramePr>
          <p:nvPr>
            <p:extLst>
              <p:ext uri="{D42A27DB-BD31-4B8C-83A1-F6EECF244321}">
                <p14:modId xmlns:p14="http://schemas.microsoft.com/office/powerpoint/2010/main" val="245344060"/>
              </p:ext>
            </p:extLst>
          </p:nvPr>
        </p:nvGraphicFramePr>
        <p:xfrm>
          <a:off x="1304684" y="3586409"/>
          <a:ext cx="9302545" cy="1916724"/>
        </p:xfrm>
        <a:graphic>
          <a:graphicData uri="http://schemas.openxmlformats.org/drawingml/2006/table">
            <a:tbl>
              <a:tblPr firstRow="1" bandRow="1">
                <a:tableStyleId>{5C22544A-7EE6-4342-B048-85BDC9FD1C3A}</a:tableStyleId>
              </a:tblPr>
              <a:tblGrid>
                <a:gridCol w="1328935">
                  <a:extLst>
                    <a:ext uri="{9D8B030D-6E8A-4147-A177-3AD203B41FA5}">
                      <a16:colId xmlns:a16="http://schemas.microsoft.com/office/drawing/2014/main" val="972740978"/>
                    </a:ext>
                  </a:extLst>
                </a:gridCol>
                <a:gridCol w="1328935">
                  <a:extLst>
                    <a:ext uri="{9D8B030D-6E8A-4147-A177-3AD203B41FA5}">
                      <a16:colId xmlns:a16="http://schemas.microsoft.com/office/drawing/2014/main" val="2262819262"/>
                    </a:ext>
                  </a:extLst>
                </a:gridCol>
                <a:gridCol w="1328935">
                  <a:extLst>
                    <a:ext uri="{9D8B030D-6E8A-4147-A177-3AD203B41FA5}">
                      <a16:colId xmlns:a16="http://schemas.microsoft.com/office/drawing/2014/main" val="295252159"/>
                    </a:ext>
                  </a:extLst>
                </a:gridCol>
                <a:gridCol w="1328935">
                  <a:extLst>
                    <a:ext uri="{9D8B030D-6E8A-4147-A177-3AD203B41FA5}">
                      <a16:colId xmlns:a16="http://schemas.microsoft.com/office/drawing/2014/main" val="4003768748"/>
                    </a:ext>
                  </a:extLst>
                </a:gridCol>
                <a:gridCol w="1328935">
                  <a:extLst>
                    <a:ext uri="{9D8B030D-6E8A-4147-A177-3AD203B41FA5}">
                      <a16:colId xmlns:a16="http://schemas.microsoft.com/office/drawing/2014/main" val="3883730078"/>
                    </a:ext>
                  </a:extLst>
                </a:gridCol>
                <a:gridCol w="1328935">
                  <a:extLst>
                    <a:ext uri="{9D8B030D-6E8A-4147-A177-3AD203B41FA5}">
                      <a16:colId xmlns:a16="http://schemas.microsoft.com/office/drawing/2014/main" val="2277507573"/>
                    </a:ext>
                  </a:extLst>
                </a:gridCol>
                <a:gridCol w="1328935">
                  <a:extLst>
                    <a:ext uri="{9D8B030D-6E8A-4147-A177-3AD203B41FA5}">
                      <a16:colId xmlns:a16="http://schemas.microsoft.com/office/drawing/2014/main" val="3386517740"/>
                    </a:ext>
                  </a:extLst>
                </a:gridCol>
              </a:tblGrid>
              <a:tr h="638908">
                <a:tc>
                  <a:txBody>
                    <a:bodyPr/>
                    <a:lstStyle/>
                    <a:p>
                      <a:r>
                        <a:rPr lang="en-US" dirty="0" err="1"/>
                        <a:t>i</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63763600"/>
                  </a:ext>
                </a:extLst>
              </a:tr>
              <a:tr h="638908">
                <a:tc>
                  <a:txBody>
                    <a:bodyPr/>
                    <a:lstStyle/>
                    <a:p>
                      <a:r>
                        <a:rPr lang="en-US" dirty="0"/>
                        <a:t>A[</a:t>
                      </a:r>
                      <a:r>
                        <a:rPr lang="en-US" dirty="0" err="1"/>
                        <a:t>i</a:t>
                      </a:r>
                      <a:r>
                        <a:rPr lang="en-US" dirty="0"/>
                        <a:t>]</a:t>
                      </a:r>
                    </a:p>
                  </a:txBody>
                  <a:tcPr/>
                </a:tc>
                <a:tc>
                  <a:txBody>
                    <a:bodyPr/>
                    <a:lstStyle/>
                    <a:p>
                      <a:r>
                        <a:rPr lang="en-US" dirty="0"/>
                        <a:t>6</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782887877"/>
                  </a:ext>
                </a:extLst>
              </a:tr>
              <a:tr h="638908">
                <a:tc>
                  <a:txBody>
                    <a:bodyPr/>
                    <a:lstStyle/>
                    <a:p>
                      <a:r>
                        <a:rPr lang="en-US" dirty="0"/>
                        <a:t>L(</a:t>
                      </a:r>
                      <a:r>
                        <a:rPr lang="en-US" dirty="0" err="1"/>
                        <a:t>i</a:t>
                      </a:r>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4484382"/>
                  </a:ext>
                </a:extLst>
              </a:tr>
            </a:tbl>
          </a:graphicData>
        </a:graphic>
      </p:graphicFrame>
      <p:sp>
        <p:nvSpPr>
          <p:cNvPr id="10" name="TextBox 9">
            <a:extLst>
              <a:ext uri="{FF2B5EF4-FFF2-40B4-BE49-F238E27FC236}">
                <a16:creationId xmlns:a16="http://schemas.microsoft.com/office/drawing/2014/main" id="{6E8D931F-DE79-4E5B-A747-B26A3AE70AB3}"/>
              </a:ext>
            </a:extLst>
          </p:cNvPr>
          <p:cNvSpPr txBox="1"/>
          <p:nvPr/>
        </p:nvSpPr>
        <p:spPr>
          <a:xfrm>
            <a:off x="2967683" y="2273400"/>
            <a:ext cx="3768132"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L(i-1, j)</a:t>
            </a:r>
          </a:p>
        </p:txBody>
      </p:sp>
      <p:sp>
        <p:nvSpPr>
          <p:cNvPr id="11" name="TextBox 10">
            <a:extLst>
              <a:ext uri="{FF2B5EF4-FFF2-40B4-BE49-F238E27FC236}">
                <a16:creationId xmlns:a16="http://schemas.microsoft.com/office/drawing/2014/main" id="{622436D5-75D7-468E-B091-C2D18DAA6C46}"/>
              </a:ext>
            </a:extLst>
          </p:cNvPr>
          <p:cNvSpPr txBox="1"/>
          <p:nvPr/>
        </p:nvSpPr>
        <p:spPr>
          <a:xfrm>
            <a:off x="2967683" y="2809927"/>
            <a:ext cx="3768131"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Max (L(i-1,j) + 1, L(i-1,j))</a:t>
            </a:r>
          </a:p>
        </p:txBody>
      </p:sp>
      <p:sp>
        <p:nvSpPr>
          <p:cNvPr id="13" name="TextBox 11">
            <a:extLst>
              <a:ext uri="{FF2B5EF4-FFF2-40B4-BE49-F238E27FC236}">
                <a16:creationId xmlns:a16="http://schemas.microsoft.com/office/drawing/2014/main" id="{F89AC0EA-DD9A-43FB-95B2-506852164ACC}"/>
              </a:ext>
            </a:extLst>
          </p:cNvPr>
          <p:cNvSpPr txBox="1"/>
          <p:nvPr/>
        </p:nvSpPr>
        <p:spPr>
          <a:xfrm>
            <a:off x="6422737" y="2504232"/>
            <a:ext cx="3656267" cy="461665"/>
          </a:xfrm>
          <a:prstGeom prst="rect">
            <a:avLst/>
          </a:prstGeom>
          <a:noFill/>
        </p:spPr>
        <p:txBody>
          <a:bodyPr wrap="square" rtlCol="0">
            <a:spAutoFit/>
          </a:bodyPr>
          <a:lstStyle/>
          <a:p>
            <a:r>
              <a:rPr lang="en-US" sz="2400" dirty="0" err="1">
                <a:solidFill>
                  <a:schemeClr val="bg2">
                    <a:lumMod val="25000"/>
                  </a:schemeClr>
                </a:solidFill>
                <a:latin typeface="Arial" panose="020B0604020202020204" pitchFamily="34" charset="0"/>
                <a:cs typeface="Arial" panose="020B0604020202020204" pitchFamily="34" charset="0"/>
              </a:rPr>
              <a:t>Nếu</a:t>
            </a:r>
            <a:r>
              <a:rPr lang="en-US" sz="2400" dirty="0">
                <a:solidFill>
                  <a:schemeClr val="bg2">
                    <a:lumMod val="25000"/>
                  </a:schemeClr>
                </a:solidFill>
                <a:latin typeface="Arial" panose="020B0604020202020204" pitchFamily="34" charset="0"/>
                <a:cs typeface="Arial" panose="020B0604020202020204" pitchFamily="34" charset="0"/>
              </a:rPr>
              <a:t> A[</a:t>
            </a:r>
            <a:r>
              <a:rPr lang="en-US" sz="2400" dirty="0" err="1">
                <a:solidFill>
                  <a:schemeClr val="bg2">
                    <a:lumMod val="25000"/>
                  </a:schemeClr>
                </a:solidFill>
                <a:latin typeface="Arial" panose="020B0604020202020204" pitchFamily="34" charset="0"/>
                <a:cs typeface="Arial" panose="020B0604020202020204" pitchFamily="34" charset="0"/>
              </a:rPr>
              <a:t>i</a:t>
            </a:r>
            <a:r>
              <a:rPr lang="en-US" sz="2400" dirty="0">
                <a:solidFill>
                  <a:schemeClr val="bg2">
                    <a:lumMod val="25000"/>
                  </a:schemeClr>
                </a:solidFill>
                <a:latin typeface="Arial" panose="020B0604020202020204" pitchFamily="34" charset="0"/>
                <a:cs typeface="Arial" panose="020B0604020202020204" pitchFamily="34" charset="0"/>
              </a:rPr>
              <a:t>] &gt; A[j], </a:t>
            </a:r>
            <a:r>
              <a:rPr lang="en-US" sz="2400" dirty="0" err="1">
                <a:solidFill>
                  <a:schemeClr val="bg2">
                    <a:lumMod val="25000"/>
                  </a:schemeClr>
                </a:solidFill>
                <a:latin typeface="Arial" panose="020B0604020202020204" pitchFamily="34" charset="0"/>
                <a:cs typeface="Arial" panose="020B0604020202020204" pitchFamily="34" charset="0"/>
              </a:rPr>
              <a:t>ngược</a:t>
            </a:r>
            <a:r>
              <a:rPr lang="en-US" sz="2400" dirty="0">
                <a:solidFill>
                  <a:schemeClr val="bg2">
                    <a:lumMod val="25000"/>
                  </a:schemeClr>
                </a:solidFill>
                <a:latin typeface="Arial" panose="020B0604020202020204" pitchFamily="34" charset="0"/>
                <a:cs typeface="Arial" panose="020B0604020202020204" pitchFamily="34" charset="0"/>
              </a:rPr>
              <a:t> </a:t>
            </a:r>
            <a:r>
              <a:rPr lang="en-US" sz="2400" dirty="0" err="1">
                <a:solidFill>
                  <a:schemeClr val="bg2">
                    <a:lumMod val="25000"/>
                  </a:schemeClr>
                </a:solidFill>
                <a:latin typeface="Arial" panose="020B0604020202020204" pitchFamily="34" charset="0"/>
                <a:cs typeface="Arial" panose="020B0604020202020204" pitchFamily="34" charset="0"/>
              </a:rPr>
              <a:t>lại</a:t>
            </a:r>
            <a:endParaRPr lang="en-US" sz="2400" dirty="0">
              <a:solidFill>
                <a:schemeClr val="bg2">
                  <a:lumMod val="25000"/>
                </a:schemeClr>
              </a:solidFill>
              <a:latin typeface="Arial" panose="020B0604020202020204" pitchFamily="34" charset="0"/>
              <a:cs typeface="Arial" panose="020B0604020202020204" pitchFamily="34" charset="0"/>
            </a:endParaRPr>
          </a:p>
        </p:txBody>
      </p:sp>
      <p:sp>
        <p:nvSpPr>
          <p:cNvPr id="14" name="Mũi tên: Lên 13">
            <a:extLst>
              <a:ext uri="{FF2B5EF4-FFF2-40B4-BE49-F238E27FC236}">
                <a16:creationId xmlns:a16="http://schemas.microsoft.com/office/drawing/2014/main" id="{74772CD1-030C-4F02-8D87-720921BDC226}"/>
              </a:ext>
            </a:extLst>
          </p:cNvPr>
          <p:cNvSpPr/>
          <p:nvPr/>
        </p:nvSpPr>
        <p:spPr>
          <a:xfrm>
            <a:off x="5471638" y="5277368"/>
            <a:ext cx="683288" cy="4628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7B61D770-F569-42EE-BB92-C98B9F4D5B75}"/>
              </a:ext>
            </a:extLst>
          </p:cNvPr>
          <p:cNvSpPr txBox="1"/>
          <p:nvPr/>
        </p:nvSpPr>
        <p:spPr>
          <a:xfrm>
            <a:off x="3842685" y="5790096"/>
            <a:ext cx="4226542" cy="369332"/>
          </a:xfrm>
          <a:prstGeom prst="rect">
            <a:avLst/>
          </a:prstGeom>
          <a:noFill/>
        </p:spPr>
        <p:txBody>
          <a:bodyPr wrap="none" rtlCol="0">
            <a:spAutoFit/>
          </a:bodyPr>
          <a:lstStyle/>
          <a:p>
            <a:r>
              <a:rPr lang="en-US" dirty="0"/>
              <a:t>A[1] &lt; A[2] -&gt; </a:t>
            </a:r>
            <a:r>
              <a:rPr lang="en-US" dirty="0" err="1"/>
              <a:t>Tăng</a:t>
            </a:r>
            <a:r>
              <a:rPr lang="en-US" dirty="0"/>
              <a:t> L(1) </a:t>
            </a:r>
            <a:r>
              <a:rPr lang="en-US" dirty="0" err="1"/>
              <a:t>thêm</a:t>
            </a:r>
            <a:r>
              <a:rPr lang="en-US" dirty="0"/>
              <a:t> 1 =&gt; L(2)</a:t>
            </a:r>
          </a:p>
        </p:txBody>
      </p:sp>
    </p:spTree>
    <p:extLst>
      <p:ext uri="{BB962C8B-B14F-4D97-AF65-F5344CB8AC3E}">
        <p14:creationId xmlns:p14="http://schemas.microsoft.com/office/powerpoint/2010/main" val="100385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45</a:t>
            </a:fld>
            <a:endParaRPr lang="en-US"/>
          </a:p>
        </p:txBody>
      </p:sp>
      <p:sp>
        <p:nvSpPr>
          <p:cNvPr id="8" name="Content Placeholder 2">
            <a:extLst>
              <a:ext uri="{FF2B5EF4-FFF2-40B4-BE49-F238E27FC236}">
                <a16:creationId xmlns:a16="http://schemas.microsoft.com/office/drawing/2014/main" id="{D683D1E7-4EB8-4DA7-81DF-A8F01090ED43}"/>
              </a:ext>
            </a:extLst>
          </p:cNvPr>
          <p:cNvSpPr txBox="1">
            <a:spLocks/>
          </p:cNvSpPr>
          <p:nvPr/>
        </p:nvSpPr>
        <p:spPr>
          <a:xfrm>
            <a:off x="906779" y="1431561"/>
            <a:ext cx="10378442" cy="5426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err="1">
                <a:solidFill>
                  <a:schemeClr val="bg2">
                    <a:lumMod val="25000"/>
                  </a:schemeClr>
                </a:solidFill>
                <a:latin typeface="Arial" panose="020B0604020202020204" pitchFamily="34" charset="0"/>
                <a:cs typeface="Arial" panose="020B0604020202020204" pitchFamily="34" charset="0"/>
              </a:rPr>
              <a:t>Công</a:t>
            </a:r>
            <a:r>
              <a:rPr lang="en-US" b="1" i="1" dirty="0">
                <a:solidFill>
                  <a:schemeClr val="bg2">
                    <a:lumMod val="25000"/>
                  </a:schemeClr>
                </a:solidFill>
                <a:latin typeface="Arial" panose="020B0604020202020204" pitchFamily="34" charset="0"/>
                <a:cs typeface="Arial" panose="020B0604020202020204" pitchFamily="34" charset="0"/>
              </a:rPr>
              <a:t> </a:t>
            </a:r>
            <a:r>
              <a:rPr lang="en-US" b="1" i="1" dirty="0" err="1">
                <a:solidFill>
                  <a:schemeClr val="bg2">
                    <a:lumMod val="25000"/>
                  </a:schemeClr>
                </a:solidFill>
                <a:latin typeface="Arial" panose="020B0604020202020204" pitchFamily="34" charset="0"/>
                <a:cs typeface="Arial" panose="020B0604020202020204" pitchFamily="34" charset="0"/>
              </a:rPr>
              <a:t>thức</a:t>
            </a:r>
            <a:r>
              <a:rPr lang="en-US" b="1" i="1" dirty="0">
                <a:solidFill>
                  <a:schemeClr val="bg2">
                    <a:lumMod val="25000"/>
                  </a:schemeClr>
                </a:solidFill>
                <a:latin typeface="Arial" panose="020B0604020202020204" pitchFamily="34" charset="0"/>
                <a:cs typeface="Arial" panose="020B0604020202020204" pitchFamily="34" charset="0"/>
              </a:rPr>
              <a:t> Dynamic Programming:</a:t>
            </a:r>
          </a:p>
          <a:p>
            <a:pPr lvl="1"/>
            <a:r>
              <a:rPr lang="en-US" dirty="0">
                <a:solidFill>
                  <a:schemeClr val="bg2">
                    <a:lumMod val="25000"/>
                  </a:schemeClr>
                </a:solidFill>
                <a:latin typeface="Arial" panose="020B0604020202020204" pitchFamily="34" charset="0"/>
                <a:cs typeface="Arial" panose="020B0604020202020204" pitchFamily="34" charset="0"/>
              </a:rPr>
              <a:t>L(0) = 1 – </a:t>
            </a:r>
            <a:r>
              <a:rPr lang="en-US" dirty="0" err="1">
                <a:solidFill>
                  <a:schemeClr val="bg2">
                    <a:lumMod val="25000"/>
                  </a:schemeClr>
                </a:solidFill>
                <a:latin typeface="Arial" panose="020B0604020202020204" pitchFamily="34" charset="0"/>
                <a:cs typeface="Arial" panose="020B0604020202020204" pitchFamily="34" charset="0"/>
              </a:rPr>
              <a:t>Giá</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trị</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khởi</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tạo</a:t>
            </a:r>
            <a:endParaRPr lang="en-US" dirty="0">
              <a:solidFill>
                <a:schemeClr val="bg2">
                  <a:lumMod val="25000"/>
                </a:schemeClr>
              </a:solidFill>
              <a:latin typeface="Arial" panose="020B0604020202020204" pitchFamily="34" charset="0"/>
              <a:cs typeface="Arial" panose="020B0604020202020204" pitchFamily="34" charset="0"/>
            </a:endParaRPr>
          </a:p>
          <a:p>
            <a:pPr lvl="1"/>
            <a:r>
              <a:rPr lang="en-US" dirty="0">
                <a:solidFill>
                  <a:schemeClr val="bg2">
                    <a:lumMod val="25000"/>
                  </a:schemeClr>
                </a:solidFill>
                <a:latin typeface="Arial" panose="020B0604020202020204" pitchFamily="34" charset="0"/>
                <a:cs typeface="Arial" panose="020B0604020202020204" pitchFamily="34" charset="0"/>
              </a:rPr>
              <a:t>L(</a:t>
            </a:r>
            <a:r>
              <a:rPr lang="en-US" dirty="0" err="1">
                <a:solidFill>
                  <a:schemeClr val="bg2">
                    <a:lumMod val="25000"/>
                  </a:schemeClr>
                </a:solidFill>
                <a:latin typeface="Arial" panose="020B0604020202020204" pitchFamily="34" charset="0"/>
                <a:cs typeface="Arial" panose="020B0604020202020204" pitchFamily="34" charset="0"/>
              </a:rPr>
              <a:t>i</a:t>
            </a:r>
            <a:r>
              <a:rPr lang="en-US" dirty="0">
                <a:solidFill>
                  <a:schemeClr val="bg2">
                    <a:lumMod val="25000"/>
                  </a:schemeClr>
                </a:solidFill>
                <a:latin typeface="Arial" panose="020B0604020202020204" pitchFamily="34" charset="0"/>
                <a:cs typeface="Arial" panose="020B0604020202020204" pitchFamily="34" charset="0"/>
              </a:rPr>
              <a:t>) =</a:t>
            </a:r>
            <a:r>
              <a:rPr lang="en-US" sz="5400" dirty="0">
                <a:solidFill>
                  <a:schemeClr val="bg2">
                    <a:lumMod val="25000"/>
                  </a:schemeClr>
                </a:solidFill>
                <a:latin typeface="Arial" panose="020B0604020202020204" pitchFamily="34" charset="0"/>
                <a:cs typeface="Arial" panose="020B0604020202020204" pitchFamily="34" charset="0"/>
              </a:rPr>
              <a:t>{</a:t>
            </a:r>
            <a:br>
              <a:rPr lang="en-US" dirty="0"/>
            </a:br>
            <a:br>
              <a:rPr lang="en-US" dirty="0"/>
            </a:br>
            <a:endParaRPr lang="en-US" b="1" i="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E78CE0A-0057-4278-87D6-FF221BC4A3DE}"/>
              </a:ext>
            </a:extLst>
          </p:cNvPr>
          <p:cNvGraphicFramePr>
            <a:graphicFrameLocks noGrp="1"/>
          </p:cNvGraphicFramePr>
          <p:nvPr>
            <p:extLst>
              <p:ext uri="{D42A27DB-BD31-4B8C-83A1-F6EECF244321}">
                <p14:modId xmlns:p14="http://schemas.microsoft.com/office/powerpoint/2010/main" val="3007174523"/>
              </p:ext>
            </p:extLst>
          </p:nvPr>
        </p:nvGraphicFramePr>
        <p:xfrm>
          <a:off x="1304684" y="3586409"/>
          <a:ext cx="9302545" cy="1916724"/>
        </p:xfrm>
        <a:graphic>
          <a:graphicData uri="http://schemas.openxmlformats.org/drawingml/2006/table">
            <a:tbl>
              <a:tblPr firstRow="1" bandRow="1">
                <a:tableStyleId>{5C22544A-7EE6-4342-B048-85BDC9FD1C3A}</a:tableStyleId>
              </a:tblPr>
              <a:tblGrid>
                <a:gridCol w="1328935">
                  <a:extLst>
                    <a:ext uri="{9D8B030D-6E8A-4147-A177-3AD203B41FA5}">
                      <a16:colId xmlns:a16="http://schemas.microsoft.com/office/drawing/2014/main" val="972740978"/>
                    </a:ext>
                  </a:extLst>
                </a:gridCol>
                <a:gridCol w="1328935">
                  <a:extLst>
                    <a:ext uri="{9D8B030D-6E8A-4147-A177-3AD203B41FA5}">
                      <a16:colId xmlns:a16="http://schemas.microsoft.com/office/drawing/2014/main" val="2262819262"/>
                    </a:ext>
                  </a:extLst>
                </a:gridCol>
                <a:gridCol w="1328935">
                  <a:extLst>
                    <a:ext uri="{9D8B030D-6E8A-4147-A177-3AD203B41FA5}">
                      <a16:colId xmlns:a16="http://schemas.microsoft.com/office/drawing/2014/main" val="295252159"/>
                    </a:ext>
                  </a:extLst>
                </a:gridCol>
                <a:gridCol w="1328935">
                  <a:extLst>
                    <a:ext uri="{9D8B030D-6E8A-4147-A177-3AD203B41FA5}">
                      <a16:colId xmlns:a16="http://schemas.microsoft.com/office/drawing/2014/main" val="4003768748"/>
                    </a:ext>
                  </a:extLst>
                </a:gridCol>
                <a:gridCol w="1328935">
                  <a:extLst>
                    <a:ext uri="{9D8B030D-6E8A-4147-A177-3AD203B41FA5}">
                      <a16:colId xmlns:a16="http://schemas.microsoft.com/office/drawing/2014/main" val="3883730078"/>
                    </a:ext>
                  </a:extLst>
                </a:gridCol>
                <a:gridCol w="1328935">
                  <a:extLst>
                    <a:ext uri="{9D8B030D-6E8A-4147-A177-3AD203B41FA5}">
                      <a16:colId xmlns:a16="http://schemas.microsoft.com/office/drawing/2014/main" val="2277507573"/>
                    </a:ext>
                  </a:extLst>
                </a:gridCol>
                <a:gridCol w="1328935">
                  <a:extLst>
                    <a:ext uri="{9D8B030D-6E8A-4147-A177-3AD203B41FA5}">
                      <a16:colId xmlns:a16="http://schemas.microsoft.com/office/drawing/2014/main" val="3386517740"/>
                    </a:ext>
                  </a:extLst>
                </a:gridCol>
              </a:tblGrid>
              <a:tr h="638908">
                <a:tc>
                  <a:txBody>
                    <a:bodyPr/>
                    <a:lstStyle/>
                    <a:p>
                      <a:r>
                        <a:rPr lang="en-US" dirty="0" err="1"/>
                        <a:t>i</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63763600"/>
                  </a:ext>
                </a:extLst>
              </a:tr>
              <a:tr h="638908">
                <a:tc>
                  <a:txBody>
                    <a:bodyPr/>
                    <a:lstStyle/>
                    <a:p>
                      <a:r>
                        <a:rPr lang="en-US" dirty="0"/>
                        <a:t>A[</a:t>
                      </a:r>
                      <a:r>
                        <a:rPr lang="en-US" dirty="0" err="1"/>
                        <a:t>i</a:t>
                      </a:r>
                      <a:r>
                        <a:rPr lang="en-US" dirty="0"/>
                        <a:t>]</a:t>
                      </a:r>
                    </a:p>
                  </a:txBody>
                  <a:tcPr/>
                </a:tc>
                <a:tc>
                  <a:txBody>
                    <a:bodyPr/>
                    <a:lstStyle/>
                    <a:p>
                      <a:r>
                        <a:rPr lang="en-US" dirty="0"/>
                        <a:t>6</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782887877"/>
                  </a:ext>
                </a:extLst>
              </a:tr>
              <a:tr h="638908">
                <a:tc>
                  <a:txBody>
                    <a:bodyPr/>
                    <a:lstStyle/>
                    <a:p>
                      <a:r>
                        <a:rPr lang="en-US" dirty="0"/>
                        <a:t>L(</a:t>
                      </a:r>
                      <a:r>
                        <a:rPr lang="en-US" dirty="0" err="1"/>
                        <a:t>i</a:t>
                      </a:r>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4484382"/>
                  </a:ext>
                </a:extLst>
              </a:tr>
            </a:tbl>
          </a:graphicData>
        </a:graphic>
      </p:graphicFrame>
      <p:sp>
        <p:nvSpPr>
          <p:cNvPr id="10" name="TextBox 9">
            <a:extLst>
              <a:ext uri="{FF2B5EF4-FFF2-40B4-BE49-F238E27FC236}">
                <a16:creationId xmlns:a16="http://schemas.microsoft.com/office/drawing/2014/main" id="{6E8D931F-DE79-4E5B-A747-B26A3AE70AB3}"/>
              </a:ext>
            </a:extLst>
          </p:cNvPr>
          <p:cNvSpPr txBox="1"/>
          <p:nvPr/>
        </p:nvSpPr>
        <p:spPr>
          <a:xfrm>
            <a:off x="2967683" y="2273400"/>
            <a:ext cx="3768132"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L(i-1, j)</a:t>
            </a:r>
          </a:p>
        </p:txBody>
      </p:sp>
      <p:sp>
        <p:nvSpPr>
          <p:cNvPr id="11" name="TextBox 10">
            <a:extLst>
              <a:ext uri="{FF2B5EF4-FFF2-40B4-BE49-F238E27FC236}">
                <a16:creationId xmlns:a16="http://schemas.microsoft.com/office/drawing/2014/main" id="{622436D5-75D7-468E-B091-C2D18DAA6C46}"/>
              </a:ext>
            </a:extLst>
          </p:cNvPr>
          <p:cNvSpPr txBox="1"/>
          <p:nvPr/>
        </p:nvSpPr>
        <p:spPr>
          <a:xfrm>
            <a:off x="2967683" y="2809927"/>
            <a:ext cx="3768131"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Max (L(i-1,j) + 1, L(i-1,j))</a:t>
            </a:r>
          </a:p>
        </p:txBody>
      </p:sp>
      <p:sp>
        <p:nvSpPr>
          <p:cNvPr id="13" name="TextBox 11">
            <a:extLst>
              <a:ext uri="{FF2B5EF4-FFF2-40B4-BE49-F238E27FC236}">
                <a16:creationId xmlns:a16="http://schemas.microsoft.com/office/drawing/2014/main" id="{F89AC0EA-DD9A-43FB-95B2-506852164ACC}"/>
              </a:ext>
            </a:extLst>
          </p:cNvPr>
          <p:cNvSpPr txBox="1"/>
          <p:nvPr/>
        </p:nvSpPr>
        <p:spPr>
          <a:xfrm>
            <a:off x="6422737" y="2504232"/>
            <a:ext cx="3656267" cy="461665"/>
          </a:xfrm>
          <a:prstGeom prst="rect">
            <a:avLst/>
          </a:prstGeom>
          <a:noFill/>
        </p:spPr>
        <p:txBody>
          <a:bodyPr wrap="square" rtlCol="0">
            <a:spAutoFit/>
          </a:bodyPr>
          <a:lstStyle/>
          <a:p>
            <a:r>
              <a:rPr lang="en-US" sz="2400" dirty="0" err="1">
                <a:solidFill>
                  <a:schemeClr val="bg2">
                    <a:lumMod val="25000"/>
                  </a:schemeClr>
                </a:solidFill>
                <a:latin typeface="Arial" panose="020B0604020202020204" pitchFamily="34" charset="0"/>
                <a:cs typeface="Arial" panose="020B0604020202020204" pitchFamily="34" charset="0"/>
              </a:rPr>
              <a:t>Nếu</a:t>
            </a:r>
            <a:r>
              <a:rPr lang="en-US" sz="2400" dirty="0">
                <a:solidFill>
                  <a:schemeClr val="bg2">
                    <a:lumMod val="25000"/>
                  </a:schemeClr>
                </a:solidFill>
                <a:latin typeface="Arial" panose="020B0604020202020204" pitchFamily="34" charset="0"/>
                <a:cs typeface="Arial" panose="020B0604020202020204" pitchFamily="34" charset="0"/>
              </a:rPr>
              <a:t> A[</a:t>
            </a:r>
            <a:r>
              <a:rPr lang="en-US" sz="2400" dirty="0" err="1">
                <a:solidFill>
                  <a:schemeClr val="bg2">
                    <a:lumMod val="25000"/>
                  </a:schemeClr>
                </a:solidFill>
                <a:latin typeface="Arial" panose="020B0604020202020204" pitchFamily="34" charset="0"/>
                <a:cs typeface="Arial" panose="020B0604020202020204" pitchFamily="34" charset="0"/>
              </a:rPr>
              <a:t>i</a:t>
            </a:r>
            <a:r>
              <a:rPr lang="en-US" sz="2400" dirty="0">
                <a:solidFill>
                  <a:schemeClr val="bg2">
                    <a:lumMod val="25000"/>
                  </a:schemeClr>
                </a:solidFill>
                <a:latin typeface="Arial" panose="020B0604020202020204" pitchFamily="34" charset="0"/>
                <a:cs typeface="Arial" panose="020B0604020202020204" pitchFamily="34" charset="0"/>
              </a:rPr>
              <a:t>] &gt; A[j], </a:t>
            </a:r>
            <a:r>
              <a:rPr lang="en-US" sz="2400" dirty="0" err="1">
                <a:solidFill>
                  <a:schemeClr val="bg2">
                    <a:lumMod val="25000"/>
                  </a:schemeClr>
                </a:solidFill>
                <a:latin typeface="Arial" panose="020B0604020202020204" pitchFamily="34" charset="0"/>
                <a:cs typeface="Arial" panose="020B0604020202020204" pitchFamily="34" charset="0"/>
              </a:rPr>
              <a:t>ngược</a:t>
            </a:r>
            <a:r>
              <a:rPr lang="en-US" sz="2400" dirty="0">
                <a:solidFill>
                  <a:schemeClr val="bg2">
                    <a:lumMod val="25000"/>
                  </a:schemeClr>
                </a:solidFill>
                <a:latin typeface="Arial" panose="020B0604020202020204" pitchFamily="34" charset="0"/>
                <a:cs typeface="Arial" panose="020B0604020202020204" pitchFamily="34" charset="0"/>
              </a:rPr>
              <a:t> </a:t>
            </a:r>
            <a:r>
              <a:rPr lang="en-US" sz="2400" dirty="0" err="1">
                <a:solidFill>
                  <a:schemeClr val="bg2">
                    <a:lumMod val="25000"/>
                  </a:schemeClr>
                </a:solidFill>
                <a:latin typeface="Arial" panose="020B0604020202020204" pitchFamily="34" charset="0"/>
                <a:cs typeface="Arial" panose="020B0604020202020204" pitchFamily="34" charset="0"/>
              </a:rPr>
              <a:t>lại</a:t>
            </a:r>
            <a:endParaRPr lang="en-US" sz="2400" dirty="0">
              <a:solidFill>
                <a:schemeClr val="bg2">
                  <a:lumMod val="25000"/>
                </a:schemeClr>
              </a:solidFill>
              <a:latin typeface="Arial" panose="020B0604020202020204" pitchFamily="34" charset="0"/>
              <a:cs typeface="Arial" panose="020B0604020202020204" pitchFamily="34" charset="0"/>
            </a:endParaRPr>
          </a:p>
        </p:txBody>
      </p:sp>
      <p:sp>
        <p:nvSpPr>
          <p:cNvPr id="14" name="Mũi tên: Lên 13">
            <a:extLst>
              <a:ext uri="{FF2B5EF4-FFF2-40B4-BE49-F238E27FC236}">
                <a16:creationId xmlns:a16="http://schemas.microsoft.com/office/drawing/2014/main" id="{74772CD1-030C-4F02-8D87-720921BDC226}"/>
              </a:ext>
            </a:extLst>
          </p:cNvPr>
          <p:cNvSpPr/>
          <p:nvPr/>
        </p:nvSpPr>
        <p:spPr>
          <a:xfrm>
            <a:off x="6763110" y="5251590"/>
            <a:ext cx="683288" cy="4628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7B61D770-F569-42EE-BB92-C98B9F4D5B75}"/>
              </a:ext>
            </a:extLst>
          </p:cNvPr>
          <p:cNvSpPr txBox="1"/>
          <p:nvPr/>
        </p:nvSpPr>
        <p:spPr>
          <a:xfrm>
            <a:off x="5188920" y="5777436"/>
            <a:ext cx="4168834" cy="369332"/>
          </a:xfrm>
          <a:prstGeom prst="rect">
            <a:avLst/>
          </a:prstGeom>
          <a:noFill/>
        </p:spPr>
        <p:txBody>
          <a:bodyPr wrap="none" rtlCol="0">
            <a:spAutoFit/>
          </a:bodyPr>
          <a:lstStyle/>
          <a:p>
            <a:r>
              <a:rPr lang="en-US" dirty="0"/>
              <a:t>A[2] &lt; A[3] -&gt; </a:t>
            </a:r>
            <a:r>
              <a:rPr lang="en-US" dirty="0" err="1"/>
              <a:t>Tăng</a:t>
            </a:r>
            <a:r>
              <a:rPr lang="en-US" dirty="0"/>
              <a:t> L(2) </a:t>
            </a:r>
            <a:r>
              <a:rPr lang="en-US" dirty="0" err="1"/>
              <a:t>thêm</a:t>
            </a:r>
            <a:r>
              <a:rPr lang="en-US" dirty="0"/>
              <a:t> 1 =&gt; L(3)</a:t>
            </a:r>
          </a:p>
        </p:txBody>
      </p:sp>
    </p:spTree>
    <p:extLst>
      <p:ext uri="{BB962C8B-B14F-4D97-AF65-F5344CB8AC3E}">
        <p14:creationId xmlns:p14="http://schemas.microsoft.com/office/powerpoint/2010/main" val="367802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46</a:t>
            </a:fld>
            <a:endParaRPr lang="en-US"/>
          </a:p>
        </p:txBody>
      </p:sp>
      <p:sp>
        <p:nvSpPr>
          <p:cNvPr id="8" name="Content Placeholder 2">
            <a:extLst>
              <a:ext uri="{FF2B5EF4-FFF2-40B4-BE49-F238E27FC236}">
                <a16:creationId xmlns:a16="http://schemas.microsoft.com/office/drawing/2014/main" id="{D683D1E7-4EB8-4DA7-81DF-A8F01090ED43}"/>
              </a:ext>
            </a:extLst>
          </p:cNvPr>
          <p:cNvSpPr txBox="1">
            <a:spLocks/>
          </p:cNvSpPr>
          <p:nvPr/>
        </p:nvSpPr>
        <p:spPr>
          <a:xfrm>
            <a:off x="906779" y="1431561"/>
            <a:ext cx="10378442" cy="5426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err="1">
                <a:solidFill>
                  <a:schemeClr val="bg2">
                    <a:lumMod val="25000"/>
                  </a:schemeClr>
                </a:solidFill>
                <a:latin typeface="Arial" panose="020B0604020202020204" pitchFamily="34" charset="0"/>
                <a:cs typeface="Arial" panose="020B0604020202020204" pitchFamily="34" charset="0"/>
              </a:rPr>
              <a:t>Công</a:t>
            </a:r>
            <a:r>
              <a:rPr lang="en-US" b="1" i="1" dirty="0">
                <a:solidFill>
                  <a:schemeClr val="bg2">
                    <a:lumMod val="25000"/>
                  </a:schemeClr>
                </a:solidFill>
                <a:latin typeface="Arial" panose="020B0604020202020204" pitchFamily="34" charset="0"/>
                <a:cs typeface="Arial" panose="020B0604020202020204" pitchFamily="34" charset="0"/>
              </a:rPr>
              <a:t> </a:t>
            </a:r>
            <a:r>
              <a:rPr lang="en-US" b="1" i="1" dirty="0" err="1">
                <a:solidFill>
                  <a:schemeClr val="bg2">
                    <a:lumMod val="25000"/>
                  </a:schemeClr>
                </a:solidFill>
                <a:latin typeface="Arial" panose="020B0604020202020204" pitchFamily="34" charset="0"/>
                <a:cs typeface="Arial" panose="020B0604020202020204" pitchFamily="34" charset="0"/>
              </a:rPr>
              <a:t>thức</a:t>
            </a:r>
            <a:r>
              <a:rPr lang="en-US" b="1" i="1" dirty="0">
                <a:solidFill>
                  <a:schemeClr val="bg2">
                    <a:lumMod val="25000"/>
                  </a:schemeClr>
                </a:solidFill>
                <a:latin typeface="Arial" panose="020B0604020202020204" pitchFamily="34" charset="0"/>
                <a:cs typeface="Arial" panose="020B0604020202020204" pitchFamily="34" charset="0"/>
              </a:rPr>
              <a:t> Dynamic Programming:</a:t>
            </a:r>
          </a:p>
          <a:p>
            <a:pPr lvl="1"/>
            <a:r>
              <a:rPr lang="en-US" dirty="0">
                <a:solidFill>
                  <a:schemeClr val="bg2">
                    <a:lumMod val="25000"/>
                  </a:schemeClr>
                </a:solidFill>
                <a:latin typeface="Arial" panose="020B0604020202020204" pitchFamily="34" charset="0"/>
                <a:cs typeface="Arial" panose="020B0604020202020204" pitchFamily="34" charset="0"/>
              </a:rPr>
              <a:t>L(0) = 1 – </a:t>
            </a:r>
            <a:r>
              <a:rPr lang="en-US" dirty="0" err="1">
                <a:solidFill>
                  <a:schemeClr val="bg2">
                    <a:lumMod val="25000"/>
                  </a:schemeClr>
                </a:solidFill>
                <a:latin typeface="Arial" panose="020B0604020202020204" pitchFamily="34" charset="0"/>
                <a:cs typeface="Arial" panose="020B0604020202020204" pitchFamily="34" charset="0"/>
              </a:rPr>
              <a:t>Giá</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trị</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khởi</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tạo</a:t>
            </a:r>
            <a:endParaRPr lang="en-US" dirty="0">
              <a:solidFill>
                <a:schemeClr val="bg2">
                  <a:lumMod val="25000"/>
                </a:schemeClr>
              </a:solidFill>
              <a:latin typeface="Arial" panose="020B0604020202020204" pitchFamily="34" charset="0"/>
              <a:cs typeface="Arial" panose="020B0604020202020204" pitchFamily="34" charset="0"/>
            </a:endParaRPr>
          </a:p>
          <a:p>
            <a:pPr lvl="1"/>
            <a:r>
              <a:rPr lang="en-US" dirty="0">
                <a:solidFill>
                  <a:schemeClr val="bg2">
                    <a:lumMod val="25000"/>
                  </a:schemeClr>
                </a:solidFill>
                <a:latin typeface="Arial" panose="020B0604020202020204" pitchFamily="34" charset="0"/>
                <a:cs typeface="Arial" panose="020B0604020202020204" pitchFamily="34" charset="0"/>
              </a:rPr>
              <a:t>L(</a:t>
            </a:r>
            <a:r>
              <a:rPr lang="en-US" dirty="0" err="1">
                <a:solidFill>
                  <a:schemeClr val="bg2">
                    <a:lumMod val="25000"/>
                  </a:schemeClr>
                </a:solidFill>
                <a:latin typeface="Arial" panose="020B0604020202020204" pitchFamily="34" charset="0"/>
                <a:cs typeface="Arial" panose="020B0604020202020204" pitchFamily="34" charset="0"/>
              </a:rPr>
              <a:t>i</a:t>
            </a:r>
            <a:r>
              <a:rPr lang="en-US" dirty="0">
                <a:solidFill>
                  <a:schemeClr val="bg2">
                    <a:lumMod val="25000"/>
                  </a:schemeClr>
                </a:solidFill>
                <a:latin typeface="Arial" panose="020B0604020202020204" pitchFamily="34" charset="0"/>
                <a:cs typeface="Arial" panose="020B0604020202020204" pitchFamily="34" charset="0"/>
              </a:rPr>
              <a:t>) =</a:t>
            </a:r>
            <a:r>
              <a:rPr lang="en-US" sz="5400" dirty="0">
                <a:solidFill>
                  <a:schemeClr val="bg2">
                    <a:lumMod val="25000"/>
                  </a:schemeClr>
                </a:solidFill>
                <a:latin typeface="Arial" panose="020B0604020202020204" pitchFamily="34" charset="0"/>
                <a:cs typeface="Arial" panose="020B0604020202020204" pitchFamily="34" charset="0"/>
              </a:rPr>
              <a:t>{</a:t>
            </a:r>
            <a:br>
              <a:rPr lang="en-US" dirty="0"/>
            </a:br>
            <a:br>
              <a:rPr lang="en-US" dirty="0"/>
            </a:br>
            <a:endParaRPr lang="en-US" b="1" i="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E78CE0A-0057-4278-87D6-FF221BC4A3DE}"/>
              </a:ext>
            </a:extLst>
          </p:cNvPr>
          <p:cNvGraphicFramePr>
            <a:graphicFrameLocks noGrp="1"/>
          </p:cNvGraphicFramePr>
          <p:nvPr>
            <p:extLst>
              <p:ext uri="{D42A27DB-BD31-4B8C-83A1-F6EECF244321}">
                <p14:modId xmlns:p14="http://schemas.microsoft.com/office/powerpoint/2010/main" val="2189276531"/>
              </p:ext>
            </p:extLst>
          </p:nvPr>
        </p:nvGraphicFramePr>
        <p:xfrm>
          <a:off x="1304684" y="3586409"/>
          <a:ext cx="9302545" cy="1916724"/>
        </p:xfrm>
        <a:graphic>
          <a:graphicData uri="http://schemas.openxmlformats.org/drawingml/2006/table">
            <a:tbl>
              <a:tblPr firstRow="1" bandRow="1">
                <a:tableStyleId>{5C22544A-7EE6-4342-B048-85BDC9FD1C3A}</a:tableStyleId>
              </a:tblPr>
              <a:tblGrid>
                <a:gridCol w="1328935">
                  <a:extLst>
                    <a:ext uri="{9D8B030D-6E8A-4147-A177-3AD203B41FA5}">
                      <a16:colId xmlns:a16="http://schemas.microsoft.com/office/drawing/2014/main" val="972740978"/>
                    </a:ext>
                  </a:extLst>
                </a:gridCol>
                <a:gridCol w="1328935">
                  <a:extLst>
                    <a:ext uri="{9D8B030D-6E8A-4147-A177-3AD203B41FA5}">
                      <a16:colId xmlns:a16="http://schemas.microsoft.com/office/drawing/2014/main" val="2262819262"/>
                    </a:ext>
                  </a:extLst>
                </a:gridCol>
                <a:gridCol w="1328935">
                  <a:extLst>
                    <a:ext uri="{9D8B030D-6E8A-4147-A177-3AD203B41FA5}">
                      <a16:colId xmlns:a16="http://schemas.microsoft.com/office/drawing/2014/main" val="295252159"/>
                    </a:ext>
                  </a:extLst>
                </a:gridCol>
                <a:gridCol w="1328935">
                  <a:extLst>
                    <a:ext uri="{9D8B030D-6E8A-4147-A177-3AD203B41FA5}">
                      <a16:colId xmlns:a16="http://schemas.microsoft.com/office/drawing/2014/main" val="4003768748"/>
                    </a:ext>
                  </a:extLst>
                </a:gridCol>
                <a:gridCol w="1328935">
                  <a:extLst>
                    <a:ext uri="{9D8B030D-6E8A-4147-A177-3AD203B41FA5}">
                      <a16:colId xmlns:a16="http://schemas.microsoft.com/office/drawing/2014/main" val="3883730078"/>
                    </a:ext>
                  </a:extLst>
                </a:gridCol>
                <a:gridCol w="1328935">
                  <a:extLst>
                    <a:ext uri="{9D8B030D-6E8A-4147-A177-3AD203B41FA5}">
                      <a16:colId xmlns:a16="http://schemas.microsoft.com/office/drawing/2014/main" val="2277507573"/>
                    </a:ext>
                  </a:extLst>
                </a:gridCol>
                <a:gridCol w="1328935">
                  <a:extLst>
                    <a:ext uri="{9D8B030D-6E8A-4147-A177-3AD203B41FA5}">
                      <a16:colId xmlns:a16="http://schemas.microsoft.com/office/drawing/2014/main" val="3386517740"/>
                    </a:ext>
                  </a:extLst>
                </a:gridCol>
              </a:tblGrid>
              <a:tr h="638908">
                <a:tc>
                  <a:txBody>
                    <a:bodyPr/>
                    <a:lstStyle/>
                    <a:p>
                      <a:r>
                        <a:rPr lang="en-US" dirty="0" err="1"/>
                        <a:t>i</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63763600"/>
                  </a:ext>
                </a:extLst>
              </a:tr>
              <a:tr h="638908">
                <a:tc>
                  <a:txBody>
                    <a:bodyPr/>
                    <a:lstStyle/>
                    <a:p>
                      <a:r>
                        <a:rPr lang="en-US" dirty="0"/>
                        <a:t>A[</a:t>
                      </a:r>
                      <a:r>
                        <a:rPr lang="en-US" dirty="0" err="1"/>
                        <a:t>i</a:t>
                      </a:r>
                      <a:r>
                        <a:rPr lang="en-US" dirty="0"/>
                        <a:t>]</a:t>
                      </a:r>
                    </a:p>
                  </a:txBody>
                  <a:tcPr/>
                </a:tc>
                <a:tc>
                  <a:txBody>
                    <a:bodyPr/>
                    <a:lstStyle/>
                    <a:p>
                      <a:r>
                        <a:rPr lang="en-US" dirty="0"/>
                        <a:t>6</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782887877"/>
                  </a:ext>
                </a:extLst>
              </a:tr>
              <a:tr h="638908">
                <a:tc>
                  <a:txBody>
                    <a:bodyPr/>
                    <a:lstStyle/>
                    <a:p>
                      <a:r>
                        <a:rPr lang="en-US" dirty="0"/>
                        <a:t>L(</a:t>
                      </a:r>
                      <a:r>
                        <a:rPr lang="en-US" dirty="0" err="1"/>
                        <a:t>i</a:t>
                      </a:r>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654484382"/>
                  </a:ext>
                </a:extLst>
              </a:tr>
            </a:tbl>
          </a:graphicData>
        </a:graphic>
      </p:graphicFrame>
      <p:sp>
        <p:nvSpPr>
          <p:cNvPr id="10" name="TextBox 9">
            <a:extLst>
              <a:ext uri="{FF2B5EF4-FFF2-40B4-BE49-F238E27FC236}">
                <a16:creationId xmlns:a16="http://schemas.microsoft.com/office/drawing/2014/main" id="{6E8D931F-DE79-4E5B-A747-B26A3AE70AB3}"/>
              </a:ext>
            </a:extLst>
          </p:cNvPr>
          <p:cNvSpPr txBox="1"/>
          <p:nvPr/>
        </p:nvSpPr>
        <p:spPr>
          <a:xfrm>
            <a:off x="2967683" y="2273400"/>
            <a:ext cx="3768132"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L(i-1, j)</a:t>
            </a:r>
          </a:p>
        </p:txBody>
      </p:sp>
      <p:sp>
        <p:nvSpPr>
          <p:cNvPr id="11" name="TextBox 10">
            <a:extLst>
              <a:ext uri="{FF2B5EF4-FFF2-40B4-BE49-F238E27FC236}">
                <a16:creationId xmlns:a16="http://schemas.microsoft.com/office/drawing/2014/main" id="{622436D5-75D7-468E-B091-C2D18DAA6C46}"/>
              </a:ext>
            </a:extLst>
          </p:cNvPr>
          <p:cNvSpPr txBox="1"/>
          <p:nvPr/>
        </p:nvSpPr>
        <p:spPr>
          <a:xfrm>
            <a:off x="2967683" y="2809927"/>
            <a:ext cx="3768131"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Max (L(i-1,j) + 1, L(i-1,j))</a:t>
            </a:r>
          </a:p>
        </p:txBody>
      </p:sp>
      <p:sp>
        <p:nvSpPr>
          <p:cNvPr id="13" name="TextBox 11">
            <a:extLst>
              <a:ext uri="{FF2B5EF4-FFF2-40B4-BE49-F238E27FC236}">
                <a16:creationId xmlns:a16="http://schemas.microsoft.com/office/drawing/2014/main" id="{F89AC0EA-DD9A-43FB-95B2-506852164ACC}"/>
              </a:ext>
            </a:extLst>
          </p:cNvPr>
          <p:cNvSpPr txBox="1"/>
          <p:nvPr/>
        </p:nvSpPr>
        <p:spPr>
          <a:xfrm>
            <a:off x="6422737" y="2504232"/>
            <a:ext cx="3656267" cy="461665"/>
          </a:xfrm>
          <a:prstGeom prst="rect">
            <a:avLst/>
          </a:prstGeom>
          <a:noFill/>
        </p:spPr>
        <p:txBody>
          <a:bodyPr wrap="square" rtlCol="0">
            <a:spAutoFit/>
          </a:bodyPr>
          <a:lstStyle/>
          <a:p>
            <a:r>
              <a:rPr lang="en-US" sz="2400" dirty="0" err="1">
                <a:solidFill>
                  <a:schemeClr val="bg2">
                    <a:lumMod val="25000"/>
                  </a:schemeClr>
                </a:solidFill>
                <a:latin typeface="Arial" panose="020B0604020202020204" pitchFamily="34" charset="0"/>
                <a:cs typeface="Arial" panose="020B0604020202020204" pitchFamily="34" charset="0"/>
              </a:rPr>
              <a:t>Nếu</a:t>
            </a:r>
            <a:r>
              <a:rPr lang="en-US" sz="2400" dirty="0">
                <a:solidFill>
                  <a:schemeClr val="bg2">
                    <a:lumMod val="25000"/>
                  </a:schemeClr>
                </a:solidFill>
                <a:latin typeface="Arial" panose="020B0604020202020204" pitchFamily="34" charset="0"/>
                <a:cs typeface="Arial" panose="020B0604020202020204" pitchFamily="34" charset="0"/>
              </a:rPr>
              <a:t> A[</a:t>
            </a:r>
            <a:r>
              <a:rPr lang="en-US" sz="2400" dirty="0" err="1">
                <a:solidFill>
                  <a:schemeClr val="bg2">
                    <a:lumMod val="25000"/>
                  </a:schemeClr>
                </a:solidFill>
                <a:latin typeface="Arial" panose="020B0604020202020204" pitchFamily="34" charset="0"/>
                <a:cs typeface="Arial" panose="020B0604020202020204" pitchFamily="34" charset="0"/>
              </a:rPr>
              <a:t>i</a:t>
            </a:r>
            <a:r>
              <a:rPr lang="en-US" sz="2400" dirty="0">
                <a:solidFill>
                  <a:schemeClr val="bg2">
                    <a:lumMod val="25000"/>
                  </a:schemeClr>
                </a:solidFill>
                <a:latin typeface="Arial" panose="020B0604020202020204" pitchFamily="34" charset="0"/>
                <a:cs typeface="Arial" panose="020B0604020202020204" pitchFamily="34" charset="0"/>
              </a:rPr>
              <a:t>] &gt; A[j], </a:t>
            </a:r>
            <a:r>
              <a:rPr lang="en-US" sz="2400" dirty="0" err="1">
                <a:solidFill>
                  <a:schemeClr val="bg2">
                    <a:lumMod val="25000"/>
                  </a:schemeClr>
                </a:solidFill>
                <a:latin typeface="Arial" panose="020B0604020202020204" pitchFamily="34" charset="0"/>
                <a:cs typeface="Arial" panose="020B0604020202020204" pitchFamily="34" charset="0"/>
              </a:rPr>
              <a:t>ngược</a:t>
            </a:r>
            <a:r>
              <a:rPr lang="en-US" sz="2400" dirty="0">
                <a:solidFill>
                  <a:schemeClr val="bg2">
                    <a:lumMod val="25000"/>
                  </a:schemeClr>
                </a:solidFill>
                <a:latin typeface="Arial" panose="020B0604020202020204" pitchFamily="34" charset="0"/>
                <a:cs typeface="Arial" panose="020B0604020202020204" pitchFamily="34" charset="0"/>
              </a:rPr>
              <a:t> </a:t>
            </a:r>
            <a:r>
              <a:rPr lang="en-US" sz="2400" dirty="0" err="1">
                <a:solidFill>
                  <a:schemeClr val="bg2">
                    <a:lumMod val="25000"/>
                  </a:schemeClr>
                </a:solidFill>
                <a:latin typeface="Arial" panose="020B0604020202020204" pitchFamily="34" charset="0"/>
                <a:cs typeface="Arial" panose="020B0604020202020204" pitchFamily="34" charset="0"/>
              </a:rPr>
              <a:t>lại</a:t>
            </a:r>
            <a:endParaRPr lang="en-US" sz="2400" dirty="0">
              <a:solidFill>
                <a:schemeClr val="bg2">
                  <a:lumMod val="25000"/>
                </a:schemeClr>
              </a:solidFill>
              <a:latin typeface="Arial" panose="020B0604020202020204" pitchFamily="34" charset="0"/>
              <a:cs typeface="Arial" panose="020B0604020202020204" pitchFamily="34" charset="0"/>
            </a:endParaRPr>
          </a:p>
        </p:txBody>
      </p:sp>
      <p:sp>
        <p:nvSpPr>
          <p:cNvPr id="14" name="Mũi tên: Lên 13">
            <a:extLst>
              <a:ext uri="{FF2B5EF4-FFF2-40B4-BE49-F238E27FC236}">
                <a16:creationId xmlns:a16="http://schemas.microsoft.com/office/drawing/2014/main" id="{74772CD1-030C-4F02-8D87-720921BDC226}"/>
              </a:ext>
            </a:extLst>
          </p:cNvPr>
          <p:cNvSpPr/>
          <p:nvPr/>
        </p:nvSpPr>
        <p:spPr>
          <a:xfrm>
            <a:off x="8158277" y="5176452"/>
            <a:ext cx="683288" cy="4628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7B61D770-F569-42EE-BB92-C98B9F4D5B75}"/>
              </a:ext>
            </a:extLst>
          </p:cNvPr>
          <p:cNvSpPr txBox="1"/>
          <p:nvPr/>
        </p:nvSpPr>
        <p:spPr>
          <a:xfrm>
            <a:off x="6497329" y="5689180"/>
            <a:ext cx="4226542" cy="369332"/>
          </a:xfrm>
          <a:prstGeom prst="rect">
            <a:avLst/>
          </a:prstGeom>
          <a:noFill/>
        </p:spPr>
        <p:txBody>
          <a:bodyPr wrap="none" rtlCol="0">
            <a:spAutoFit/>
          </a:bodyPr>
          <a:lstStyle/>
          <a:p>
            <a:r>
              <a:rPr lang="en-US" dirty="0"/>
              <a:t>A[3] &lt; A[4] =&gt; </a:t>
            </a:r>
            <a:r>
              <a:rPr lang="en-US" dirty="0" err="1"/>
              <a:t>Tăng</a:t>
            </a:r>
            <a:r>
              <a:rPr lang="en-US" dirty="0"/>
              <a:t> L(3) </a:t>
            </a:r>
            <a:r>
              <a:rPr lang="en-US" dirty="0" err="1"/>
              <a:t>thêm</a:t>
            </a:r>
            <a:r>
              <a:rPr lang="en-US" dirty="0"/>
              <a:t> 1 =&gt; L(4)</a:t>
            </a:r>
          </a:p>
        </p:txBody>
      </p:sp>
    </p:spTree>
    <p:extLst>
      <p:ext uri="{BB962C8B-B14F-4D97-AF65-F5344CB8AC3E}">
        <p14:creationId xmlns:p14="http://schemas.microsoft.com/office/powerpoint/2010/main" val="199460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47</a:t>
            </a:fld>
            <a:endParaRPr lang="en-US"/>
          </a:p>
        </p:txBody>
      </p:sp>
      <p:sp>
        <p:nvSpPr>
          <p:cNvPr id="8" name="Content Placeholder 2">
            <a:extLst>
              <a:ext uri="{FF2B5EF4-FFF2-40B4-BE49-F238E27FC236}">
                <a16:creationId xmlns:a16="http://schemas.microsoft.com/office/drawing/2014/main" id="{D683D1E7-4EB8-4DA7-81DF-A8F01090ED43}"/>
              </a:ext>
            </a:extLst>
          </p:cNvPr>
          <p:cNvSpPr txBox="1">
            <a:spLocks/>
          </p:cNvSpPr>
          <p:nvPr/>
        </p:nvSpPr>
        <p:spPr>
          <a:xfrm>
            <a:off x="906779" y="1431561"/>
            <a:ext cx="10378442" cy="5426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err="1">
                <a:solidFill>
                  <a:schemeClr val="bg2">
                    <a:lumMod val="25000"/>
                  </a:schemeClr>
                </a:solidFill>
                <a:latin typeface="Arial" panose="020B0604020202020204" pitchFamily="34" charset="0"/>
                <a:cs typeface="Arial" panose="020B0604020202020204" pitchFamily="34" charset="0"/>
              </a:rPr>
              <a:t>Công</a:t>
            </a:r>
            <a:r>
              <a:rPr lang="en-US" b="1" i="1" dirty="0">
                <a:solidFill>
                  <a:schemeClr val="bg2">
                    <a:lumMod val="25000"/>
                  </a:schemeClr>
                </a:solidFill>
                <a:latin typeface="Arial" panose="020B0604020202020204" pitchFamily="34" charset="0"/>
                <a:cs typeface="Arial" panose="020B0604020202020204" pitchFamily="34" charset="0"/>
              </a:rPr>
              <a:t> </a:t>
            </a:r>
            <a:r>
              <a:rPr lang="en-US" b="1" i="1" dirty="0" err="1">
                <a:solidFill>
                  <a:schemeClr val="bg2">
                    <a:lumMod val="25000"/>
                  </a:schemeClr>
                </a:solidFill>
                <a:latin typeface="Arial" panose="020B0604020202020204" pitchFamily="34" charset="0"/>
                <a:cs typeface="Arial" panose="020B0604020202020204" pitchFamily="34" charset="0"/>
              </a:rPr>
              <a:t>thức</a:t>
            </a:r>
            <a:r>
              <a:rPr lang="en-US" b="1" i="1" dirty="0">
                <a:solidFill>
                  <a:schemeClr val="bg2">
                    <a:lumMod val="25000"/>
                  </a:schemeClr>
                </a:solidFill>
                <a:latin typeface="Arial" panose="020B0604020202020204" pitchFamily="34" charset="0"/>
                <a:cs typeface="Arial" panose="020B0604020202020204" pitchFamily="34" charset="0"/>
              </a:rPr>
              <a:t> Dynamic Programming:</a:t>
            </a:r>
          </a:p>
          <a:p>
            <a:pPr lvl="1"/>
            <a:r>
              <a:rPr lang="en-US" dirty="0">
                <a:solidFill>
                  <a:schemeClr val="bg2">
                    <a:lumMod val="25000"/>
                  </a:schemeClr>
                </a:solidFill>
                <a:latin typeface="Arial" panose="020B0604020202020204" pitchFamily="34" charset="0"/>
                <a:cs typeface="Arial" panose="020B0604020202020204" pitchFamily="34" charset="0"/>
              </a:rPr>
              <a:t>L(0) = 1 – </a:t>
            </a:r>
            <a:r>
              <a:rPr lang="en-US" dirty="0" err="1">
                <a:solidFill>
                  <a:schemeClr val="bg2">
                    <a:lumMod val="25000"/>
                  </a:schemeClr>
                </a:solidFill>
                <a:latin typeface="Arial" panose="020B0604020202020204" pitchFamily="34" charset="0"/>
                <a:cs typeface="Arial" panose="020B0604020202020204" pitchFamily="34" charset="0"/>
              </a:rPr>
              <a:t>Giá</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trị</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khởi</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tạo</a:t>
            </a:r>
            <a:endParaRPr lang="en-US" dirty="0">
              <a:solidFill>
                <a:schemeClr val="bg2">
                  <a:lumMod val="25000"/>
                </a:schemeClr>
              </a:solidFill>
              <a:latin typeface="Arial" panose="020B0604020202020204" pitchFamily="34" charset="0"/>
              <a:cs typeface="Arial" panose="020B0604020202020204" pitchFamily="34" charset="0"/>
            </a:endParaRPr>
          </a:p>
          <a:p>
            <a:pPr lvl="1"/>
            <a:r>
              <a:rPr lang="en-US" dirty="0">
                <a:solidFill>
                  <a:schemeClr val="bg2">
                    <a:lumMod val="25000"/>
                  </a:schemeClr>
                </a:solidFill>
                <a:latin typeface="Arial" panose="020B0604020202020204" pitchFamily="34" charset="0"/>
                <a:cs typeface="Arial" panose="020B0604020202020204" pitchFamily="34" charset="0"/>
              </a:rPr>
              <a:t>L(</a:t>
            </a:r>
            <a:r>
              <a:rPr lang="en-US" dirty="0" err="1">
                <a:solidFill>
                  <a:schemeClr val="bg2">
                    <a:lumMod val="25000"/>
                  </a:schemeClr>
                </a:solidFill>
                <a:latin typeface="Arial" panose="020B0604020202020204" pitchFamily="34" charset="0"/>
                <a:cs typeface="Arial" panose="020B0604020202020204" pitchFamily="34" charset="0"/>
              </a:rPr>
              <a:t>i</a:t>
            </a:r>
            <a:r>
              <a:rPr lang="en-US" dirty="0">
                <a:solidFill>
                  <a:schemeClr val="bg2">
                    <a:lumMod val="25000"/>
                  </a:schemeClr>
                </a:solidFill>
                <a:latin typeface="Arial" panose="020B0604020202020204" pitchFamily="34" charset="0"/>
                <a:cs typeface="Arial" panose="020B0604020202020204" pitchFamily="34" charset="0"/>
              </a:rPr>
              <a:t>) =</a:t>
            </a:r>
            <a:r>
              <a:rPr lang="en-US" sz="5400" dirty="0">
                <a:solidFill>
                  <a:schemeClr val="bg2">
                    <a:lumMod val="25000"/>
                  </a:schemeClr>
                </a:solidFill>
                <a:latin typeface="Arial" panose="020B0604020202020204" pitchFamily="34" charset="0"/>
                <a:cs typeface="Arial" panose="020B0604020202020204" pitchFamily="34" charset="0"/>
              </a:rPr>
              <a:t>{</a:t>
            </a:r>
            <a:br>
              <a:rPr lang="en-US" dirty="0"/>
            </a:br>
            <a:br>
              <a:rPr lang="en-US" dirty="0"/>
            </a:br>
            <a:endParaRPr lang="en-US" b="1" i="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E78CE0A-0057-4278-87D6-FF221BC4A3DE}"/>
              </a:ext>
            </a:extLst>
          </p:cNvPr>
          <p:cNvGraphicFramePr>
            <a:graphicFrameLocks noGrp="1"/>
          </p:cNvGraphicFramePr>
          <p:nvPr>
            <p:extLst>
              <p:ext uri="{D42A27DB-BD31-4B8C-83A1-F6EECF244321}">
                <p14:modId xmlns:p14="http://schemas.microsoft.com/office/powerpoint/2010/main" val="2541467918"/>
              </p:ext>
            </p:extLst>
          </p:nvPr>
        </p:nvGraphicFramePr>
        <p:xfrm>
          <a:off x="1304684" y="3586409"/>
          <a:ext cx="9302545" cy="1916724"/>
        </p:xfrm>
        <a:graphic>
          <a:graphicData uri="http://schemas.openxmlformats.org/drawingml/2006/table">
            <a:tbl>
              <a:tblPr firstRow="1" bandRow="1">
                <a:tableStyleId>{5C22544A-7EE6-4342-B048-85BDC9FD1C3A}</a:tableStyleId>
              </a:tblPr>
              <a:tblGrid>
                <a:gridCol w="1328935">
                  <a:extLst>
                    <a:ext uri="{9D8B030D-6E8A-4147-A177-3AD203B41FA5}">
                      <a16:colId xmlns:a16="http://schemas.microsoft.com/office/drawing/2014/main" val="972740978"/>
                    </a:ext>
                  </a:extLst>
                </a:gridCol>
                <a:gridCol w="1328935">
                  <a:extLst>
                    <a:ext uri="{9D8B030D-6E8A-4147-A177-3AD203B41FA5}">
                      <a16:colId xmlns:a16="http://schemas.microsoft.com/office/drawing/2014/main" val="2262819262"/>
                    </a:ext>
                  </a:extLst>
                </a:gridCol>
                <a:gridCol w="1328935">
                  <a:extLst>
                    <a:ext uri="{9D8B030D-6E8A-4147-A177-3AD203B41FA5}">
                      <a16:colId xmlns:a16="http://schemas.microsoft.com/office/drawing/2014/main" val="295252159"/>
                    </a:ext>
                  </a:extLst>
                </a:gridCol>
                <a:gridCol w="1328935">
                  <a:extLst>
                    <a:ext uri="{9D8B030D-6E8A-4147-A177-3AD203B41FA5}">
                      <a16:colId xmlns:a16="http://schemas.microsoft.com/office/drawing/2014/main" val="4003768748"/>
                    </a:ext>
                  </a:extLst>
                </a:gridCol>
                <a:gridCol w="1328935">
                  <a:extLst>
                    <a:ext uri="{9D8B030D-6E8A-4147-A177-3AD203B41FA5}">
                      <a16:colId xmlns:a16="http://schemas.microsoft.com/office/drawing/2014/main" val="3883730078"/>
                    </a:ext>
                  </a:extLst>
                </a:gridCol>
                <a:gridCol w="1328935">
                  <a:extLst>
                    <a:ext uri="{9D8B030D-6E8A-4147-A177-3AD203B41FA5}">
                      <a16:colId xmlns:a16="http://schemas.microsoft.com/office/drawing/2014/main" val="2277507573"/>
                    </a:ext>
                  </a:extLst>
                </a:gridCol>
                <a:gridCol w="1328935">
                  <a:extLst>
                    <a:ext uri="{9D8B030D-6E8A-4147-A177-3AD203B41FA5}">
                      <a16:colId xmlns:a16="http://schemas.microsoft.com/office/drawing/2014/main" val="3386517740"/>
                    </a:ext>
                  </a:extLst>
                </a:gridCol>
              </a:tblGrid>
              <a:tr h="638908">
                <a:tc>
                  <a:txBody>
                    <a:bodyPr/>
                    <a:lstStyle/>
                    <a:p>
                      <a:r>
                        <a:rPr lang="en-US" dirty="0" err="1"/>
                        <a:t>i</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63763600"/>
                  </a:ext>
                </a:extLst>
              </a:tr>
              <a:tr h="638908">
                <a:tc>
                  <a:txBody>
                    <a:bodyPr/>
                    <a:lstStyle/>
                    <a:p>
                      <a:r>
                        <a:rPr lang="en-US" dirty="0"/>
                        <a:t>A[</a:t>
                      </a:r>
                      <a:r>
                        <a:rPr lang="en-US" dirty="0" err="1"/>
                        <a:t>i</a:t>
                      </a:r>
                      <a:r>
                        <a:rPr lang="en-US" dirty="0"/>
                        <a:t>]</a:t>
                      </a:r>
                    </a:p>
                  </a:txBody>
                  <a:tcPr/>
                </a:tc>
                <a:tc>
                  <a:txBody>
                    <a:bodyPr/>
                    <a:lstStyle/>
                    <a:p>
                      <a:r>
                        <a:rPr lang="en-US" dirty="0"/>
                        <a:t>6</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782887877"/>
                  </a:ext>
                </a:extLst>
              </a:tr>
              <a:tr h="638908">
                <a:tc>
                  <a:txBody>
                    <a:bodyPr/>
                    <a:lstStyle/>
                    <a:p>
                      <a:r>
                        <a:rPr lang="en-US" dirty="0"/>
                        <a:t>L(</a:t>
                      </a:r>
                      <a:r>
                        <a:rPr lang="en-US" dirty="0" err="1"/>
                        <a:t>i</a:t>
                      </a:r>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654484382"/>
                  </a:ext>
                </a:extLst>
              </a:tr>
            </a:tbl>
          </a:graphicData>
        </a:graphic>
      </p:graphicFrame>
      <p:sp>
        <p:nvSpPr>
          <p:cNvPr id="10" name="TextBox 9">
            <a:extLst>
              <a:ext uri="{FF2B5EF4-FFF2-40B4-BE49-F238E27FC236}">
                <a16:creationId xmlns:a16="http://schemas.microsoft.com/office/drawing/2014/main" id="{6E8D931F-DE79-4E5B-A747-B26A3AE70AB3}"/>
              </a:ext>
            </a:extLst>
          </p:cNvPr>
          <p:cNvSpPr txBox="1"/>
          <p:nvPr/>
        </p:nvSpPr>
        <p:spPr>
          <a:xfrm>
            <a:off x="2967683" y="2273400"/>
            <a:ext cx="3768132"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L(i-1, j)</a:t>
            </a:r>
          </a:p>
        </p:txBody>
      </p:sp>
      <p:sp>
        <p:nvSpPr>
          <p:cNvPr id="11" name="TextBox 10">
            <a:extLst>
              <a:ext uri="{FF2B5EF4-FFF2-40B4-BE49-F238E27FC236}">
                <a16:creationId xmlns:a16="http://schemas.microsoft.com/office/drawing/2014/main" id="{622436D5-75D7-468E-B091-C2D18DAA6C46}"/>
              </a:ext>
            </a:extLst>
          </p:cNvPr>
          <p:cNvSpPr txBox="1"/>
          <p:nvPr/>
        </p:nvSpPr>
        <p:spPr>
          <a:xfrm>
            <a:off x="2967683" y="2809927"/>
            <a:ext cx="3768131"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Max (L(i-1,j) + 1, L(i-1,j))</a:t>
            </a:r>
          </a:p>
        </p:txBody>
      </p:sp>
      <p:sp>
        <p:nvSpPr>
          <p:cNvPr id="13" name="TextBox 11">
            <a:extLst>
              <a:ext uri="{FF2B5EF4-FFF2-40B4-BE49-F238E27FC236}">
                <a16:creationId xmlns:a16="http://schemas.microsoft.com/office/drawing/2014/main" id="{F89AC0EA-DD9A-43FB-95B2-506852164ACC}"/>
              </a:ext>
            </a:extLst>
          </p:cNvPr>
          <p:cNvSpPr txBox="1"/>
          <p:nvPr/>
        </p:nvSpPr>
        <p:spPr>
          <a:xfrm>
            <a:off x="6422737" y="2504232"/>
            <a:ext cx="3656267" cy="461665"/>
          </a:xfrm>
          <a:prstGeom prst="rect">
            <a:avLst/>
          </a:prstGeom>
          <a:noFill/>
        </p:spPr>
        <p:txBody>
          <a:bodyPr wrap="square" rtlCol="0">
            <a:spAutoFit/>
          </a:bodyPr>
          <a:lstStyle/>
          <a:p>
            <a:r>
              <a:rPr lang="en-US" sz="2400" dirty="0" err="1">
                <a:solidFill>
                  <a:schemeClr val="bg2">
                    <a:lumMod val="25000"/>
                  </a:schemeClr>
                </a:solidFill>
                <a:latin typeface="Arial" panose="020B0604020202020204" pitchFamily="34" charset="0"/>
                <a:cs typeface="Arial" panose="020B0604020202020204" pitchFamily="34" charset="0"/>
              </a:rPr>
              <a:t>Nếu</a:t>
            </a:r>
            <a:r>
              <a:rPr lang="en-US" sz="2400" dirty="0">
                <a:solidFill>
                  <a:schemeClr val="bg2">
                    <a:lumMod val="25000"/>
                  </a:schemeClr>
                </a:solidFill>
                <a:latin typeface="Arial" panose="020B0604020202020204" pitchFamily="34" charset="0"/>
                <a:cs typeface="Arial" panose="020B0604020202020204" pitchFamily="34" charset="0"/>
              </a:rPr>
              <a:t> A[</a:t>
            </a:r>
            <a:r>
              <a:rPr lang="en-US" sz="2400" dirty="0" err="1">
                <a:solidFill>
                  <a:schemeClr val="bg2">
                    <a:lumMod val="25000"/>
                  </a:schemeClr>
                </a:solidFill>
                <a:latin typeface="Arial" panose="020B0604020202020204" pitchFamily="34" charset="0"/>
                <a:cs typeface="Arial" panose="020B0604020202020204" pitchFamily="34" charset="0"/>
              </a:rPr>
              <a:t>i</a:t>
            </a:r>
            <a:r>
              <a:rPr lang="en-US" sz="2400" dirty="0">
                <a:solidFill>
                  <a:schemeClr val="bg2">
                    <a:lumMod val="25000"/>
                  </a:schemeClr>
                </a:solidFill>
                <a:latin typeface="Arial" panose="020B0604020202020204" pitchFamily="34" charset="0"/>
                <a:cs typeface="Arial" panose="020B0604020202020204" pitchFamily="34" charset="0"/>
              </a:rPr>
              <a:t>] &gt; A[j], </a:t>
            </a:r>
            <a:r>
              <a:rPr lang="en-US" sz="2400" dirty="0" err="1">
                <a:solidFill>
                  <a:schemeClr val="bg2">
                    <a:lumMod val="25000"/>
                  </a:schemeClr>
                </a:solidFill>
                <a:latin typeface="Arial" panose="020B0604020202020204" pitchFamily="34" charset="0"/>
                <a:cs typeface="Arial" panose="020B0604020202020204" pitchFamily="34" charset="0"/>
              </a:rPr>
              <a:t>ngược</a:t>
            </a:r>
            <a:r>
              <a:rPr lang="en-US" sz="2400" dirty="0">
                <a:solidFill>
                  <a:schemeClr val="bg2">
                    <a:lumMod val="25000"/>
                  </a:schemeClr>
                </a:solidFill>
                <a:latin typeface="Arial" panose="020B0604020202020204" pitchFamily="34" charset="0"/>
                <a:cs typeface="Arial" panose="020B0604020202020204" pitchFamily="34" charset="0"/>
              </a:rPr>
              <a:t> </a:t>
            </a:r>
            <a:r>
              <a:rPr lang="en-US" sz="2400" dirty="0" err="1">
                <a:solidFill>
                  <a:schemeClr val="bg2">
                    <a:lumMod val="25000"/>
                  </a:schemeClr>
                </a:solidFill>
                <a:latin typeface="Arial" panose="020B0604020202020204" pitchFamily="34" charset="0"/>
                <a:cs typeface="Arial" panose="020B0604020202020204" pitchFamily="34" charset="0"/>
              </a:rPr>
              <a:t>lại</a:t>
            </a:r>
            <a:endParaRPr lang="en-US" sz="2400" dirty="0">
              <a:solidFill>
                <a:schemeClr val="bg2">
                  <a:lumMod val="25000"/>
                </a:schemeClr>
              </a:solidFill>
              <a:latin typeface="Arial" panose="020B0604020202020204" pitchFamily="34" charset="0"/>
              <a:cs typeface="Arial" panose="020B0604020202020204" pitchFamily="34" charset="0"/>
            </a:endParaRPr>
          </a:p>
        </p:txBody>
      </p:sp>
      <p:sp>
        <p:nvSpPr>
          <p:cNvPr id="14" name="Mũi tên: Lên 13">
            <a:extLst>
              <a:ext uri="{FF2B5EF4-FFF2-40B4-BE49-F238E27FC236}">
                <a16:creationId xmlns:a16="http://schemas.microsoft.com/office/drawing/2014/main" id="{74772CD1-030C-4F02-8D87-720921BDC226}"/>
              </a:ext>
            </a:extLst>
          </p:cNvPr>
          <p:cNvSpPr/>
          <p:nvPr/>
        </p:nvSpPr>
        <p:spPr>
          <a:xfrm>
            <a:off x="9506310" y="5206412"/>
            <a:ext cx="683288" cy="4628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14">
            <a:extLst>
              <a:ext uri="{FF2B5EF4-FFF2-40B4-BE49-F238E27FC236}">
                <a16:creationId xmlns:a16="http://schemas.microsoft.com/office/drawing/2014/main" id="{7B61D770-F569-42EE-BB92-C98B9F4D5B75}"/>
              </a:ext>
            </a:extLst>
          </p:cNvPr>
          <p:cNvSpPr txBox="1"/>
          <p:nvPr/>
        </p:nvSpPr>
        <p:spPr>
          <a:xfrm>
            <a:off x="7261441" y="5669308"/>
            <a:ext cx="3345788" cy="369332"/>
          </a:xfrm>
          <a:prstGeom prst="rect">
            <a:avLst/>
          </a:prstGeom>
          <a:noFill/>
        </p:spPr>
        <p:txBody>
          <a:bodyPr wrap="none" rtlCol="0">
            <a:spAutoFit/>
          </a:bodyPr>
          <a:lstStyle/>
          <a:p>
            <a:r>
              <a:rPr lang="en-US" dirty="0"/>
              <a:t>A[4] &gt; A[5] =&gt; </a:t>
            </a:r>
            <a:r>
              <a:rPr lang="en-US" dirty="0" err="1"/>
              <a:t>Giữ</a:t>
            </a:r>
            <a:r>
              <a:rPr lang="en-US" dirty="0"/>
              <a:t> </a:t>
            </a:r>
            <a:r>
              <a:rPr lang="en-US" dirty="0" err="1"/>
              <a:t>nguyên</a:t>
            </a:r>
            <a:r>
              <a:rPr lang="en-US" dirty="0"/>
              <a:t> L(4)</a:t>
            </a:r>
          </a:p>
        </p:txBody>
      </p:sp>
    </p:spTree>
    <p:extLst>
      <p:ext uri="{BB962C8B-B14F-4D97-AF65-F5344CB8AC3E}">
        <p14:creationId xmlns:p14="http://schemas.microsoft.com/office/powerpoint/2010/main" val="195144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III. Các bài toán sử dụng quy hoạch động</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F8440837-A426-4F0E-9453-F0753C74892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b</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Bài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toán</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dãy</a:t>
            </a:r>
            <a:r>
              <a:rPr lang="vi-VN" sz="3200" dirty="0">
                <a:ea typeface="Calibri" panose="020F0502020204030204" pitchFamily="34" charset="0"/>
                <a:cs typeface="Times New Roman" panose="02020603050405020304" pitchFamily="18" charset="0"/>
              </a:rPr>
              <a:t> con đơn </a:t>
            </a:r>
            <a:r>
              <a:rPr lang="vi-VN" sz="3200" dirty="0" err="1">
                <a:ea typeface="Calibri" panose="020F0502020204030204" pitchFamily="34" charset="0"/>
                <a:cs typeface="Times New Roman" panose="02020603050405020304" pitchFamily="18" charset="0"/>
              </a:rPr>
              <a:t>điệu</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dài</a:t>
            </a:r>
            <a:r>
              <a:rPr lang="vi-VN" sz="3200" dirty="0">
                <a:ea typeface="Calibri" panose="020F0502020204030204" pitchFamily="34" charset="0"/>
                <a:cs typeface="Times New Roman" panose="02020603050405020304" pitchFamily="18" charset="0"/>
              </a:rPr>
              <a:t> </a:t>
            </a:r>
            <a:r>
              <a:rPr lang="vi-VN" sz="3200" dirty="0" err="1">
                <a:ea typeface="Calibri" panose="020F0502020204030204" pitchFamily="34" charset="0"/>
                <a:cs typeface="Times New Roman" panose="02020603050405020304" pitchFamily="18" charset="0"/>
              </a:rPr>
              <a:t>nhất</a:t>
            </a:r>
            <a:r>
              <a:rPr lang="vi-VN" sz="3200" dirty="0">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p:txBody>
      </p:sp>
      <p:sp>
        <p:nvSpPr>
          <p:cNvPr id="2" name="Chỗ dành sẵn cho Số hiệu Bản chiếu 1">
            <a:extLst>
              <a:ext uri="{FF2B5EF4-FFF2-40B4-BE49-F238E27FC236}">
                <a16:creationId xmlns:a16="http://schemas.microsoft.com/office/drawing/2014/main" id="{1887DBA2-6A4B-42DC-A95F-A9D2F7887E4E}"/>
              </a:ext>
            </a:extLst>
          </p:cNvPr>
          <p:cNvSpPr>
            <a:spLocks noGrp="1"/>
          </p:cNvSpPr>
          <p:nvPr>
            <p:ph type="sldNum" sz="quarter" idx="11"/>
          </p:nvPr>
        </p:nvSpPr>
        <p:spPr/>
        <p:txBody>
          <a:bodyPr/>
          <a:lstStyle/>
          <a:p>
            <a:fld id="{7F6268A4-6132-456F-828A-C4773E289BF2}" type="slidenum">
              <a:rPr lang="en-US" smtClean="0"/>
              <a:pPr/>
              <a:t>48</a:t>
            </a:fld>
            <a:endParaRPr lang="en-US"/>
          </a:p>
        </p:txBody>
      </p:sp>
      <p:sp>
        <p:nvSpPr>
          <p:cNvPr id="8" name="Content Placeholder 2">
            <a:extLst>
              <a:ext uri="{FF2B5EF4-FFF2-40B4-BE49-F238E27FC236}">
                <a16:creationId xmlns:a16="http://schemas.microsoft.com/office/drawing/2014/main" id="{D683D1E7-4EB8-4DA7-81DF-A8F01090ED43}"/>
              </a:ext>
            </a:extLst>
          </p:cNvPr>
          <p:cNvSpPr txBox="1">
            <a:spLocks/>
          </p:cNvSpPr>
          <p:nvPr/>
        </p:nvSpPr>
        <p:spPr>
          <a:xfrm>
            <a:off x="906779" y="1431561"/>
            <a:ext cx="10378442" cy="5426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err="1">
                <a:solidFill>
                  <a:schemeClr val="bg2">
                    <a:lumMod val="25000"/>
                  </a:schemeClr>
                </a:solidFill>
                <a:latin typeface="Arial" panose="020B0604020202020204" pitchFamily="34" charset="0"/>
                <a:cs typeface="Arial" panose="020B0604020202020204" pitchFamily="34" charset="0"/>
              </a:rPr>
              <a:t>Công</a:t>
            </a:r>
            <a:r>
              <a:rPr lang="en-US" b="1" i="1" dirty="0">
                <a:solidFill>
                  <a:schemeClr val="bg2">
                    <a:lumMod val="25000"/>
                  </a:schemeClr>
                </a:solidFill>
                <a:latin typeface="Arial" panose="020B0604020202020204" pitchFamily="34" charset="0"/>
                <a:cs typeface="Arial" panose="020B0604020202020204" pitchFamily="34" charset="0"/>
              </a:rPr>
              <a:t> </a:t>
            </a:r>
            <a:r>
              <a:rPr lang="en-US" b="1" i="1" dirty="0" err="1">
                <a:solidFill>
                  <a:schemeClr val="bg2">
                    <a:lumMod val="25000"/>
                  </a:schemeClr>
                </a:solidFill>
                <a:latin typeface="Arial" panose="020B0604020202020204" pitchFamily="34" charset="0"/>
                <a:cs typeface="Arial" panose="020B0604020202020204" pitchFamily="34" charset="0"/>
              </a:rPr>
              <a:t>thức</a:t>
            </a:r>
            <a:r>
              <a:rPr lang="en-US" b="1" i="1" dirty="0">
                <a:solidFill>
                  <a:schemeClr val="bg2">
                    <a:lumMod val="25000"/>
                  </a:schemeClr>
                </a:solidFill>
                <a:latin typeface="Arial" panose="020B0604020202020204" pitchFamily="34" charset="0"/>
                <a:cs typeface="Arial" panose="020B0604020202020204" pitchFamily="34" charset="0"/>
              </a:rPr>
              <a:t> Dynamic Programming:</a:t>
            </a:r>
          </a:p>
          <a:p>
            <a:pPr lvl="1"/>
            <a:r>
              <a:rPr lang="en-US" dirty="0">
                <a:solidFill>
                  <a:schemeClr val="bg2">
                    <a:lumMod val="25000"/>
                  </a:schemeClr>
                </a:solidFill>
                <a:latin typeface="Arial" panose="020B0604020202020204" pitchFamily="34" charset="0"/>
                <a:cs typeface="Arial" panose="020B0604020202020204" pitchFamily="34" charset="0"/>
              </a:rPr>
              <a:t>L(0) = 1 – </a:t>
            </a:r>
            <a:r>
              <a:rPr lang="en-US" dirty="0" err="1">
                <a:solidFill>
                  <a:schemeClr val="bg2">
                    <a:lumMod val="25000"/>
                  </a:schemeClr>
                </a:solidFill>
                <a:latin typeface="Arial" panose="020B0604020202020204" pitchFamily="34" charset="0"/>
                <a:cs typeface="Arial" panose="020B0604020202020204" pitchFamily="34" charset="0"/>
              </a:rPr>
              <a:t>Giá</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trị</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khởi</a:t>
            </a:r>
            <a:r>
              <a:rPr lang="en-US" dirty="0">
                <a:solidFill>
                  <a:schemeClr val="bg2">
                    <a:lumMod val="25000"/>
                  </a:schemeClr>
                </a:solidFill>
                <a:latin typeface="Arial" panose="020B0604020202020204" pitchFamily="34" charset="0"/>
                <a:cs typeface="Arial" panose="020B0604020202020204" pitchFamily="34" charset="0"/>
              </a:rPr>
              <a:t> </a:t>
            </a:r>
            <a:r>
              <a:rPr lang="en-US" dirty="0" err="1">
                <a:solidFill>
                  <a:schemeClr val="bg2">
                    <a:lumMod val="25000"/>
                  </a:schemeClr>
                </a:solidFill>
                <a:latin typeface="Arial" panose="020B0604020202020204" pitchFamily="34" charset="0"/>
                <a:cs typeface="Arial" panose="020B0604020202020204" pitchFamily="34" charset="0"/>
              </a:rPr>
              <a:t>tạo</a:t>
            </a:r>
            <a:endParaRPr lang="en-US" dirty="0">
              <a:solidFill>
                <a:schemeClr val="bg2">
                  <a:lumMod val="25000"/>
                </a:schemeClr>
              </a:solidFill>
              <a:latin typeface="Arial" panose="020B0604020202020204" pitchFamily="34" charset="0"/>
              <a:cs typeface="Arial" panose="020B0604020202020204" pitchFamily="34" charset="0"/>
            </a:endParaRPr>
          </a:p>
          <a:p>
            <a:pPr lvl="1"/>
            <a:r>
              <a:rPr lang="en-US" dirty="0">
                <a:solidFill>
                  <a:schemeClr val="bg2">
                    <a:lumMod val="25000"/>
                  </a:schemeClr>
                </a:solidFill>
                <a:latin typeface="Arial" panose="020B0604020202020204" pitchFamily="34" charset="0"/>
                <a:cs typeface="Arial" panose="020B0604020202020204" pitchFamily="34" charset="0"/>
              </a:rPr>
              <a:t>L(</a:t>
            </a:r>
            <a:r>
              <a:rPr lang="en-US" dirty="0" err="1">
                <a:solidFill>
                  <a:schemeClr val="bg2">
                    <a:lumMod val="25000"/>
                  </a:schemeClr>
                </a:solidFill>
                <a:latin typeface="Arial" panose="020B0604020202020204" pitchFamily="34" charset="0"/>
                <a:cs typeface="Arial" panose="020B0604020202020204" pitchFamily="34" charset="0"/>
              </a:rPr>
              <a:t>i</a:t>
            </a:r>
            <a:r>
              <a:rPr lang="en-US" dirty="0">
                <a:solidFill>
                  <a:schemeClr val="bg2">
                    <a:lumMod val="25000"/>
                  </a:schemeClr>
                </a:solidFill>
                <a:latin typeface="Arial" panose="020B0604020202020204" pitchFamily="34" charset="0"/>
                <a:cs typeface="Arial" panose="020B0604020202020204" pitchFamily="34" charset="0"/>
              </a:rPr>
              <a:t>) =</a:t>
            </a:r>
            <a:r>
              <a:rPr lang="en-US" sz="5400" dirty="0">
                <a:solidFill>
                  <a:schemeClr val="bg2">
                    <a:lumMod val="25000"/>
                  </a:schemeClr>
                </a:solidFill>
                <a:latin typeface="Arial" panose="020B0604020202020204" pitchFamily="34" charset="0"/>
                <a:cs typeface="Arial" panose="020B0604020202020204" pitchFamily="34" charset="0"/>
              </a:rPr>
              <a:t>{</a:t>
            </a:r>
            <a:br>
              <a:rPr lang="en-US" dirty="0"/>
            </a:br>
            <a:br>
              <a:rPr lang="en-US" dirty="0"/>
            </a:br>
            <a:endParaRPr lang="en-US" b="1" i="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DE78CE0A-0057-4278-87D6-FF221BC4A3DE}"/>
              </a:ext>
            </a:extLst>
          </p:cNvPr>
          <p:cNvGraphicFramePr>
            <a:graphicFrameLocks noGrp="1"/>
          </p:cNvGraphicFramePr>
          <p:nvPr/>
        </p:nvGraphicFramePr>
        <p:xfrm>
          <a:off x="1304684" y="3586409"/>
          <a:ext cx="9302545" cy="1916724"/>
        </p:xfrm>
        <a:graphic>
          <a:graphicData uri="http://schemas.openxmlformats.org/drawingml/2006/table">
            <a:tbl>
              <a:tblPr firstRow="1" bandRow="1">
                <a:tableStyleId>{5C22544A-7EE6-4342-B048-85BDC9FD1C3A}</a:tableStyleId>
              </a:tblPr>
              <a:tblGrid>
                <a:gridCol w="1328935">
                  <a:extLst>
                    <a:ext uri="{9D8B030D-6E8A-4147-A177-3AD203B41FA5}">
                      <a16:colId xmlns:a16="http://schemas.microsoft.com/office/drawing/2014/main" val="972740978"/>
                    </a:ext>
                  </a:extLst>
                </a:gridCol>
                <a:gridCol w="1328935">
                  <a:extLst>
                    <a:ext uri="{9D8B030D-6E8A-4147-A177-3AD203B41FA5}">
                      <a16:colId xmlns:a16="http://schemas.microsoft.com/office/drawing/2014/main" val="2262819262"/>
                    </a:ext>
                  </a:extLst>
                </a:gridCol>
                <a:gridCol w="1328935">
                  <a:extLst>
                    <a:ext uri="{9D8B030D-6E8A-4147-A177-3AD203B41FA5}">
                      <a16:colId xmlns:a16="http://schemas.microsoft.com/office/drawing/2014/main" val="295252159"/>
                    </a:ext>
                  </a:extLst>
                </a:gridCol>
                <a:gridCol w="1328935">
                  <a:extLst>
                    <a:ext uri="{9D8B030D-6E8A-4147-A177-3AD203B41FA5}">
                      <a16:colId xmlns:a16="http://schemas.microsoft.com/office/drawing/2014/main" val="4003768748"/>
                    </a:ext>
                  </a:extLst>
                </a:gridCol>
                <a:gridCol w="1328935">
                  <a:extLst>
                    <a:ext uri="{9D8B030D-6E8A-4147-A177-3AD203B41FA5}">
                      <a16:colId xmlns:a16="http://schemas.microsoft.com/office/drawing/2014/main" val="3883730078"/>
                    </a:ext>
                  </a:extLst>
                </a:gridCol>
                <a:gridCol w="1328935">
                  <a:extLst>
                    <a:ext uri="{9D8B030D-6E8A-4147-A177-3AD203B41FA5}">
                      <a16:colId xmlns:a16="http://schemas.microsoft.com/office/drawing/2014/main" val="2277507573"/>
                    </a:ext>
                  </a:extLst>
                </a:gridCol>
                <a:gridCol w="1328935">
                  <a:extLst>
                    <a:ext uri="{9D8B030D-6E8A-4147-A177-3AD203B41FA5}">
                      <a16:colId xmlns:a16="http://schemas.microsoft.com/office/drawing/2014/main" val="3386517740"/>
                    </a:ext>
                  </a:extLst>
                </a:gridCol>
              </a:tblGrid>
              <a:tr h="638908">
                <a:tc>
                  <a:txBody>
                    <a:bodyPr/>
                    <a:lstStyle/>
                    <a:p>
                      <a:r>
                        <a:rPr lang="en-US" dirty="0" err="1"/>
                        <a:t>i</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63763600"/>
                  </a:ext>
                </a:extLst>
              </a:tr>
              <a:tr h="638908">
                <a:tc>
                  <a:txBody>
                    <a:bodyPr/>
                    <a:lstStyle/>
                    <a:p>
                      <a:r>
                        <a:rPr lang="en-US" dirty="0"/>
                        <a:t>A[</a:t>
                      </a:r>
                      <a:r>
                        <a:rPr lang="en-US" dirty="0" err="1"/>
                        <a:t>i</a:t>
                      </a:r>
                      <a:r>
                        <a:rPr lang="en-US" dirty="0"/>
                        <a:t>]</a:t>
                      </a:r>
                    </a:p>
                  </a:txBody>
                  <a:tcPr/>
                </a:tc>
                <a:tc>
                  <a:txBody>
                    <a:bodyPr/>
                    <a:lstStyle/>
                    <a:p>
                      <a:r>
                        <a:rPr lang="en-US" dirty="0"/>
                        <a:t>6</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782887877"/>
                  </a:ext>
                </a:extLst>
              </a:tr>
              <a:tr h="638908">
                <a:tc>
                  <a:txBody>
                    <a:bodyPr/>
                    <a:lstStyle/>
                    <a:p>
                      <a:r>
                        <a:rPr lang="en-US" dirty="0"/>
                        <a:t>L(</a:t>
                      </a:r>
                      <a:r>
                        <a:rPr lang="en-US" dirty="0" err="1"/>
                        <a:t>i</a:t>
                      </a:r>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654484382"/>
                  </a:ext>
                </a:extLst>
              </a:tr>
            </a:tbl>
          </a:graphicData>
        </a:graphic>
      </p:graphicFrame>
      <p:sp>
        <p:nvSpPr>
          <p:cNvPr id="10" name="TextBox 9">
            <a:extLst>
              <a:ext uri="{FF2B5EF4-FFF2-40B4-BE49-F238E27FC236}">
                <a16:creationId xmlns:a16="http://schemas.microsoft.com/office/drawing/2014/main" id="{6E8D931F-DE79-4E5B-A747-B26A3AE70AB3}"/>
              </a:ext>
            </a:extLst>
          </p:cNvPr>
          <p:cNvSpPr txBox="1"/>
          <p:nvPr/>
        </p:nvSpPr>
        <p:spPr>
          <a:xfrm>
            <a:off x="2967683" y="2273400"/>
            <a:ext cx="3768132"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L(i-1, j)</a:t>
            </a:r>
          </a:p>
        </p:txBody>
      </p:sp>
      <p:sp>
        <p:nvSpPr>
          <p:cNvPr id="11" name="TextBox 10">
            <a:extLst>
              <a:ext uri="{FF2B5EF4-FFF2-40B4-BE49-F238E27FC236}">
                <a16:creationId xmlns:a16="http://schemas.microsoft.com/office/drawing/2014/main" id="{622436D5-75D7-468E-B091-C2D18DAA6C46}"/>
              </a:ext>
            </a:extLst>
          </p:cNvPr>
          <p:cNvSpPr txBox="1"/>
          <p:nvPr/>
        </p:nvSpPr>
        <p:spPr>
          <a:xfrm>
            <a:off x="2967683" y="2809927"/>
            <a:ext cx="3768131" cy="461665"/>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Max (L(i-1,j) + 1, L(i-1,j))</a:t>
            </a:r>
          </a:p>
        </p:txBody>
      </p:sp>
      <p:sp>
        <p:nvSpPr>
          <p:cNvPr id="13" name="TextBox 11">
            <a:extLst>
              <a:ext uri="{FF2B5EF4-FFF2-40B4-BE49-F238E27FC236}">
                <a16:creationId xmlns:a16="http://schemas.microsoft.com/office/drawing/2014/main" id="{F89AC0EA-DD9A-43FB-95B2-506852164ACC}"/>
              </a:ext>
            </a:extLst>
          </p:cNvPr>
          <p:cNvSpPr txBox="1"/>
          <p:nvPr/>
        </p:nvSpPr>
        <p:spPr>
          <a:xfrm>
            <a:off x="6422737" y="2504232"/>
            <a:ext cx="3656267" cy="461665"/>
          </a:xfrm>
          <a:prstGeom prst="rect">
            <a:avLst/>
          </a:prstGeom>
          <a:noFill/>
        </p:spPr>
        <p:txBody>
          <a:bodyPr wrap="square" rtlCol="0">
            <a:spAutoFit/>
          </a:bodyPr>
          <a:lstStyle/>
          <a:p>
            <a:r>
              <a:rPr lang="en-US" sz="2400" dirty="0" err="1">
                <a:solidFill>
                  <a:schemeClr val="bg2">
                    <a:lumMod val="25000"/>
                  </a:schemeClr>
                </a:solidFill>
                <a:latin typeface="Arial" panose="020B0604020202020204" pitchFamily="34" charset="0"/>
                <a:cs typeface="Arial" panose="020B0604020202020204" pitchFamily="34" charset="0"/>
              </a:rPr>
              <a:t>Nếu</a:t>
            </a:r>
            <a:r>
              <a:rPr lang="en-US" sz="2400" dirty="0">
                <a:solidFill>
                  <a:schemeClr val="bg2">
                    <a:lumMod val="25000"/>
                  </a:schemeClr>
                </a:solidFill>
                <a:latin typeface="Arial" panose="020B0604020202020204" pitchFamily="34" charset="0"/>
                <a:cs typeface="Arial" panose="020B0604020202020204" pitchFamily="34" charset="0"/>
              </a:rPr>
              <a:t> A[</a:t>
            </a:r>
            <a:r>
              <a:rPr lang="en-US" sz="2400" dirty="0" err="1">
                <a:solidFill>
                  <a:schemeClr val="bg2">
                    <a:lumMod val="25000"/>
                  </a:schemeClr>
                </a:solidFill>
                <a:latin typeface="Arial" panose="020B0604020202020204" pitchFamily="34" charset="0"/>
                <a:cs typeface="Arial" panose="020B0604020202020204" pitchFamily="34" charset="0"/>
              </a:rPr>
              <a:t>i</a:t>
            </a:r>
            <a:r>
              <a:rPr lang="en-US" sz="2400" dirty="0">
                <a:solidFill>
                  <a:schemeClr val="bg2">
                    <a:lumMod val="25000"/>
                  </a:schemeClr>
                </a:solidFill>
                <a:latin typeface="Arial" panose="020B0604020202020204" pitchFamily="34" charset="0"/>
                <a:cs typeface="Arial" panose="020B0604020202020204" pitchFamily="34" charset="0"/>
              </a:rPr>
              <a:t>] &gt; A[j], </a:t>
            </a:r>
            <a:r>
              <a:rPr lang="en-US" sz="2400" dirty="0" err="1">
                <a:solidFill>
                  <a:schemeClr val="bg2">
                    <a:lumMod val="25000"/>
                  </a:schemeClr>
                </a:solidFill>
                <a:latin typeface="Arial" panose="020B0604020202020204" pitchFamily="34" charset="0"/>
                <a:cs typeface="Arial" panose="020B0604020202020204" pitchFamily="34" charset="0"/>
              </a:rPr>
              <a:t>ngược</a:t>
            </a:r>
            <a:r>
              <a:rPr lang="en-US" sz="2400" dirty="0">
                <a:solidFill>
                  <a:schemeClr val="bg2">
                    <a:lumMod val="25000"/>
                  </a:schemeClr>
                </a:solidFill>
                <a:latin typeface="Arial" panose="020B0604020202020204" pitchFamily="34" charset="0"/>
                <a:cs typeface="Arial" panose="020B0604020202020204" pitchFamily="34" charset="0"/>
              </a:rPr>
              <a:t> </a:t>
            </a:r>
            <a:r>
              <a:rPr lang="en-US" sz="2400" dirty="0" err="1">
                <a:solidFill>
                  <a:schemeClr val="bg2">
                    <a:lumMod val="25000"/>
                  </a:schemeClr>
                </a:solidFill>
                <a:latin typeface="Arial" panose="020B0604020202020204" pitchFamily="34" charset="0"/>
                <a:cs typeface="Arial" panose="020B0604020202020204" pitchFamily="34" charset="0"/>
              </a:rPr>
              <a:t>lại</a:t>
            </a:r>
            <a:endParaRPr lang="en-US" sz="2400" dirty="0">
              <a:solidFill>
                <a:schemeClr val="bg2">
                  <a:lumMod val="25000"/>
                </a:schemeClr>
              </a:solidFill>
              <a:latin typeface="Arial" panose="020B0604020202020204" pitchFamily="34" charset="0"/>
              <a:cs typeface="Arial" panose="020B0604020202020204" pitchFamily="34" charset="0"/>
            </a:endParaRPr>
          </a:p>
        </p:txBody>
      </p:sp>
      <p:sp>
        <p:nvSpPr>
          <p:cNvPr id="15" name="Hộp Văn bản 14">
            <a:extLst>
              <a:ext uri="{FF2B5EF4-FFF2-40B4-BE49-F238E27FC236}">
                <a16:creationId xmlns:a16="http://schemas.microsoft.com/office/drawing/2014/main" id="{7B61D770-F569-42EE-BB92-C98B9F4D5B75}"/>
              </a:ext>
            </a:extLst>
          </p:cNvPr>
          <p:cNvSpPr txBox="1"/>
          <p:nvPr/>
        </p:nvSpPr>
        <p:spPr>
          <a:xfrm>
            <a:off x="3858365" y="5817950"/>
            <a:ext cx="3983783" cy="369332"/>
          </a:xfrm>
          <a:prstGeom prst="rect">
            <a:avLst/>
          </a:prstGeom>
          <a:noFill/>
        </p:spPr>
        <p:txBody>
          <a:bodyPr wrap="none" rtlCol="0">
            <a:spAutoFit/>
          </a:bodyPr>
          <a:lstStyle/>
          <a:p>
            <a:r>
              <a:rPr lang="en-US" dirty="0"/>
              <a:t>👉 </a:t>
            </a:r>
            <a:r>
              <a:rPr lang="en-US" dirty="0" err="1"/>
              <a:t>Độ</a:t>
            </a:r>
            <a:r>
              <a:rPr lang="en-US" dirty="0"/>
              <a:t> </a:t>
            </a:r>
            <a:r>
              <a:rPr lang="en-US" dirty="0" err="1"/>
              <a:t>dài</a:t>
            </a:r>
            <a:r>
              <a:rPr lang="en-US" dirty="0"/>
              <a:t> </a:t>
            </a:r>
            <a:r>
              <a:rPr lang="en-US" dirty="0" err="1"/>
              <a:t>dãy</a:t>
            </a:r>
            <a:r>
              <a:rPr lang="en-US" dirty="0"/>
              <a:t> đ</a:t>
            </a:r>
            <a:r>
              <a:rPr lang="vi-VN" dirty="0"/>
              <a:t>ơ</a:t>
            </a:r>
            <a:r>
              <a:rPr lang="en-US" dirty="0"/>
              <a:t>n </a:t>
            </a:r>
            <a:r>
              <a:rPr lang="en-US" dirty="0" err="1"/>
              <a:t>điệu</a:t>
            </a:r>
            <a:r>
              <a:rPr lang="en-US" dirty="0"/>
              <a:t> </a:t>
            </a:r>
            <a:r>
              <a:rPr lang="en-US" dirty="0" err="1"/>
              <a:t>lớn</a:t>
            </a:r>
            <a:r>
              <a:rPr lang="en-US" dirty="0"/>
              <a:t> </a:t>
            </a:r>
            <a:r>
              <a:rPr lang="en-US" dirty="0" err="1"/>
              <a:t>nhất</a:t>
            </a:r>
            <a:r>
              <a:rPr lang="en-US" dirty="0"/>
              <a:t> </a:t>
            </a:r>
            <a:r>
              <a:rPr lang="en-US" dirty="0" err="1"/>
              <a:t>là</a:t>
            </a:r>
            <a:r>
              <a:rPr lang="en-US" dirty="0"/>
              <a:t> 4</a:t>
            </a:r>
          </a:p>
        </p:txBody>
      </p:sp>
    </p:spTree>
    <p:extLst>
      <p:ext uri="{BB962C8B-B14F-4D97-AF65-F5344CB8AC3E}">
        <p14:creationId xmlns:p14="http://schemas.microsoft.com/office/powerpoint/2010/main" val="32633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A302BD-B317-42DC-8521-9EC32B106F9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69907C28-FFC8-4B62-83C3-BB9E00B9DDB8}"/>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IV</a:t>
            </a:r>
            <a:r>
              <a:rPr lang="vi-VN" altLang="ko-KR" dirty="0">
                <a:solidFill>
                  <a:schemeClr val="bg1"/>
                </a:solidFill>
                <a:latin typeface="+mn-lt"/>
              </a:rPr>
              <a:t>. </a:t>
            </a:r>
            <a:r>
              <a:rPr lang="en-US" altLang="ko-KR" dirty="0" err="1">
                <a:solidFill>
                  <a:schemeClr val="bg1"/>
                </a:solidFill>
                <a:latin typeface="+mn-lt"/>
              </a:rPr>
              <a:t>Phản</a:t>
            </a:r>
            <a:r>
              <a:rPr lang="en-US" altLang="ko-KR" dirty="0">
                <a:solidFill>
                  <a:schemeClr val="bg1"/>
                </a:solidFill>
                <a:latin typeface="+mn-lt"/>
              </a:rPr>
              <a:t> </a:t>
            </a:r>
            <a:r>
              <a:rPr lang="en-US" altLang="ko-KR" dirty="0" err="1">
                <a:solidFill>
                  <a:schemeClr val="bg1"/>
                </a:solidFill>
                <a:latin typeface="+mn-lt"/>
              </a:rPr>
              <a:t>ví</a:t>
            </a:r>
            <a:r>
              <a:rPr lang="en-US" altLang="ko-KR" dirty="0">
                <a:solidFill>
                  <a:schemeClr val="bg1"/>
                </a:solidFill>
                <a:latin typeface="+mn-lt"/>
              </a:rPr>
              <a:t> </a:t>
            </a:r>
            <a:r>
              <a:rPr lang="en-US" altLang="ko-KR" dirty="0" err="1">
                <a:solidFill>
                  <a:schemeClr val="bg1"/>
                </a:solidFill>
                <a:latin typeface="+mn-lt"/>
              </a:rPr>
              <a:t>dụ</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4B2D76CA-1268-4154-9D9C-3BD3EBD159AA}"/>
              </a:ext>
            </a:extLst>
          </p:cNvPr>
          <p:cNvSpPr txBox="1"/>
          <p:nvPr/>
        </p:nvSpPr>
        <p:spPr>
          <a:xfrm>
            <a:off x="390293" y="978803"/>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err="1">
                <a:effectLst/>
                <a:ea typeface="Calibri" panose="020F0502020204030204" pitchFamily="34" charset="0"/>
                <a:cs typeface="Times New Roman" panose="02020603050405020304" pitchFamily="18" charset="0"/>
              </a:rPr>
              <a:t>Bài</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toán</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tìm</a:t>
            </a:r>
            <a:r>
              <a:rPr lang="en-US" sz="3200" dirty="0">
                <a:effectLst/>
                <a:ea typeface="Calibri" panose="020F0502020204030204" pitchFamily="34" charset="0"/>
                <a:cs typeface="Times New Roman" panose="02020603050405020304" pitchFamily="18" charset="0"/>
              </a:rPr>
              <a:t> đ</a:t>
            </a:r>
            <a:r>
              <a:rPr lang="vi-VN" sz="3200" dirty="0">
                <a:effectLst/>
                <a:ea typeface="Calibri" panose="020F0502020204030204" pitchFamily="34" charset="0"/>
                <a:cs typeface="Times New Roman" panose="02020603050405020304" pitchFamily="18" charset="0"/>
              </a:rPr>
              <a:t>ư</a:t>
            </a:r>
            <a:r>
              <a:rPr lang="en-US" sz="3200" dirty="0" err="1">
                <a:effectLst/>
                <a:ea typeface="Calibri" panose="020F0502020204030204" pitchFamily="34" charset="0"/>
                <a:cs typeface="Times New Roman" panose="02020603050405020304" pitchFamily="18" charset="0"/>
              </a:rPr>
              <a:t>ờng</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đi</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dài</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nhất</a:t>
            </a:r>
            <a:endParaRPr lang="en-US" sz="3200" dirty="0">
              <a:effectLst/>
              <a:ea typeface="Calibri" panose="020F0502020204030204" pitchFamily="34" charset="0"/>
              <a:cs typeface="Times New Roman" panose="02020603050405020304" pitchFamily="18" charset="0"/>
            </a:endParaRPr>
          </a:p>
        </p:txBody>
      </p:sp>
      <p:pic>
        <p:nvPicPr>
          <p:cNvPr id="6" name="Picture 2" descr="Thuật toán Quy hoạch động">
            <a:extLst>
              <a:ext uri="{FF2B5EF4-FFF2-40B4-BE49-F238E27FC236}">
                <a16:creationId xmlns:a16="http://schemas.microsoft.com/office/drawing/2014/main" id="{0017CD7F-44B8-475E-BAF6-ADC1FC434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122" y="2111186"/>
            <a:ext cx="4030069" cy="3712588"/>
          </a:xfrm>
          <a:prstGeom prst="rect">
            <a:avLst/>
          </a:prstGeom>
          <a:noFill/>
          <a:extLst>
            <a:ext uri="{909E8E84-426E-40DD-AFC4-6F175D3DCCD1}">
              <a14:hiddenFill xmlns:a14="http://schemas.microsoft.com/office/drawing/2010/main">
                <a:solidFill>
                  <a:srgbClr val="FFFFFF"/>
                </a:solidFill>
              </a14:hiddenFill>
            </a:ext>
          </a:extLst>
        </p:spPr>
      </p:pic>
      <p:sp>
        <p:nvSpPr>
          <p:cNvPr id="7" name="Hộp Văn bản 6">
            <a:extLst>
              <a:ext uri="{FF2B5EF4-FFF2-40B4-BE49-F238E27FC236}">
                <a16:creationId xmlns:a16="http://schemas.microsoft.com/office/drawing/2014/main" id="{5F8453FE-318F-4983-BEA9-A616EBCA6CB6}"/>
              </a:ext>
            </a:extLst>
          </p:cNvPr>
          <p:cNvSpPr txBox="1"/>
          <p:nvPr/>
        </p:nvSpPr>
        <p:spPr>
          <a:xfrm>
            <a:off x="2235200" y="5476271"/>
            <a:ext cx="8783174"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Bài</a:t>
            </a:r>
            <a:r>
              <a:rPr lang="en-US" sz="2400" dirty="0"/>
              <a:t> </a:t>
            </a:r>
            <a:r>
              <a:rPr lang="en-US" sz="2400" dirty="0" err="1"/>
              <a:t>toán</a:t>
            </a:r>
            <a:r>
              <a:rPr lang="en-US" sz="2400" dirty="0"/>
              <a:t> </a:t>
            </a:r>
            <a:r>
              <a:rPr lang="en-US" sz="2400" dirty="0" err="1"/>
              <a:t>có</a:t>
            </a:r>
            <a:r>
              <a:rPr lang="en-US" sz="2400" dirty="0"/>
              <a:t> </a:t>
            </a:r>
            <a:r>
              <a:rPr lang="en-US" sz="2400" dirty="0" err="1"/>
              <a:t>thể</a:t>
            </a:r>
            <a:r>
              <a:rPr lang="en-US" sz="2400" dirty="0"/>
              <a:t> chia </a:t>
            </a:r>
            <a:r>
              <a:rPr lang="en-US" sz="2400" dirty="0" err="1"/>
              <a:t>nhỏ</a:t>
            </a:r>
            <a:r>
              <a:rPr lang="en-US" sz="2400" dirty="0"/>
              <a:t> </a:t>
            </a:r>
            <a:r>
              <a:rPr lang="en-US" sz="2400" dirty="0" err="1"/>
              <a:t>nh</a:t>
            </a:r>
            <a:r>
              <a:rPr lang="vi-VN" sz="2400" dirty="0"/>
              <a:t>ư</a:t>
            </a:r>
            <a:r>
              <a:rPr lang="en-US" sz="2400" dirty="0"/>
              <a:t>ng </a:t>
            </a:r>
            <a:r>
              <a:rPr lang="en-US" sz="2400" dirty="0" err="1"/>
              <a:t>không</a:t>
            </a:r>
            <a:r>
              <a:rPr lang="en-US" sz="2400" dirty="0"/>
              <a:t> </a:t>
            </a:r>
            <a:r>
              <a:rPr lang="en-US" sz="2400" dirty="0" err="1"/>
              <a:t>có</a:t>
            </a:r>
            <a:r>
              <a:rPr lang="en-US" sz="2400" dirty="0"/>
              <a:t> </a:t>
            </a:r>
            <a:r>
              <a:rPr lang="en-US" sz="2400" dirty="0" err="1"/>
              <a:t>cấu</a:t>
            </a:r>
            <a:r>
              <a:rPr lang="en-US" sz="2400" dirty="0"/>
              <a:t> con </a:t>
            </a:r>
            <a:r>
              <a:rPr lang="en-US" sz="2400" dirty="0" err="1"/>
              <a:t>trúc</a:t>
            </a:r>
            <a:r>
              <a:rPr lang="en-US" sz="2400" dirty="0"/>
              <a:t> </a:t>
            </a:r>
            <a:r>
              <a:rPr lang="en-US" sz="2400" dirty="0" err="1"/>
              <a:t>tối</a:t>
            </a:r>
            <a:r>
              <a:rPr lang="en-US" sz="2400" dirty="0"/>
              <a:t> </a:t>
            </a:r>
            <a:r>
              <a:rPr lang="vi-VN" sz="2400" dirty="0"/>
              <a:t>ư</a:t>
            </a:r>
            <a:r>
              <a:rPr lang="en-US" sz="2400" dirty="0"/>
              <a:t>u</a:t>
            </a:r>
          </a:p>
        </p:txBody>
      </p:sp>
      <p:sp>
        <p:nvSpPr>
          <p:cNvPr id="8" name="Hộp Văn bản 7">
            <a:extLst>
              <a:ext uri="{FF2B5EF4-FFF2-40B4-BE49-F238E27FC236}">
                <a16:creationId xmlns:a16="http://schemas.microsoft.com/office/drawing/2014/main" id="{CE5D96AA-A1C8-4859-8381-EDDB26DB1AAF}"/>
              </a:ext>
            </a:extLst>
          </p:cNvPr>
          <p:cNvSpPr txBox="1"/>
          <p:nvPr/>
        </p:nvSpPr>
        <p:spPr>
          <a:xfrm>
            <a:off x="954914" y="1715135"/>
            <a:ext cx="10282158" cy="461665"/>
          </a:xfrm>
          <a:prstGeom prst="rect">
            <a:avLst/>
          </a:prstGeom>
          <a:noFill/>
        </p:spPr>
        <p:txBody>
          <a:bodyPr wrap="square" rtlCol="0">
            <a:spAutoFit/>
          </a:bodyPr>
          <a:lstStyle/>
          <a:p>
            <a:r>
              <a:rPr lang="en-US" sz="2400" dirty="0" err="1"/>
              <a:t>Bài</a:t>
            </a:r>
            <a:r>
              <a:rPr lang="en-US" sz="2400" dirty="0"/>
              <a:t> </a:t>
            </a:r>
            <a:r>
              <a:rPr lang="en-US" sz="2400" dirty="0" err="1"/>
              <a:t>toán</a:t>
            </a:r>
            <a:r>
              <a:rPr lang="en-US" sz="2400" dirty="0"/>
              <a:t> </a:t>
            </a:r>
            <a:r>
              <a:rPr lang="en-US" sz="2400" dirty="0" err="1"/>
              <a:t>tìm</a:t>
            </a:r>
            <a:r>
              <a:rPr lang="en-US" sz="2400" dirty="0"/>
              <a:t> đ</a:t>
            </a:r>
            <a:r>
              <a:rPr lang="vi-VN" sz="2400" dirty="0"/>
              <a:t>ư</a:t>
            </a:r>
            <a:r>
              <a:rPr lang="en-US" sz="2400" dirty="0" err="1"/>
              <a:t>ờng</a:t>
            </a:r>
            <a:r>
              <a:rPr lang="en-US" sz="2400" dirty="0"/>
              <a:t> </a:t>
            </a:r>
            <a:r>
              <a:rPr lang="en-US" sz="2400" dirty="0" err="1"/>
              <a:t>đi</a:t>
            </a:r>
            <a:r>
              <a:rPr lang="en-US" sz="2400" dirty="0"/>
              <a:t> </a:t>
            </a:r>
            <a:r>
              <a:rPr lang="en-US" sz="2400" dirty="0" err="1"/>
              <a:t>dài</a:t>
            </a:r>
            <a:r>
              <a:rPr lang="en-US" sz="2400" dirty="0"/>
              <a:t> </a:t>
            </a:r>
            <a:r>
              <a:rPr lang="en-US" sz="2400" dirty="0" err="1"/>
              <a:t>nhất</a:t>
            </a:r>
            <a:r>
              <a:rPr lang="en-US" sz="2400" dirty="0"/>
              <a:t> </a:t>
            </a:r>
            <a:r>
              <a:rPr lang="en-US" sz="2400" dirty="0" err="1"/>
              <a:t>từ</a:t>
            </a:r>
            <a:r>
              <a:rPr lang="en-US" sz="2400" dirty="0"/>
              <a:t> s sang r </a:t>
            </a:r>
            <a:r>
              <a:rPr lang="en-US" sz="2400" dirty="0" err="1"/>
              <a:t>mà</a:t>
            </a:r>
            <a:r>
              <a:rPr lang="en-US" sz="2400" dirty="0"/>
              <a:t> </a:t>
            </a:r>
            <a:r>
              <a:rPr lang="en-US" sz="2400" dirty="0" err="1"/>
              <a:t>chỉ</a:t>
            </a:r>
            <a:r>
              <a:rPr lang="en-US" sz="2400" dirty="0"/>
              <a:t> </a:t>
            </a:r>
            <a:r>
              <a:rPr lang="en-US" sz="2400" dirty="0" err="1"/>
              <a:t>đi</a:t>
            </a:r>
            <a:r>
              <a:rPr lang="en-US" sz="2400" dirty="0"/>
              <a:t> qua </a:t>
            </a:r>
            <a:r>
              <a:rPr lang="en-US" sz="2400" dirty="0" err="1"/>
              <a:t>mỗi</a:t>
            </a:r>
            <a:r>
              <a:rPr lang="en-US" sz="2400" dirty="0"/>
              <a:t> </a:t>
            </a:r>
            <a:r>
              <a:rPr lang="en-US" sz="2400" dirty="0" err="1"/>
              <a:t>điểm</a:t>
            </a:r>
            <a:r>
              <a:rPr lang="en-US" sz="2400" dirty="0"/>
              <a:t> 1 </a:t>
            </a:r>
            <a:r>
              <a:rPr lang="en-US" sz="2400" dirty="0" err="1"/>
              <a:t>lần</a:t>
            </a:r>
            <a:r>
              <a:rPr lang="en-US" sz="2400" dirty="0"/>
              <a:t>.</a:t>
            </a:r>
          </a:p>
        </p:txBody>
      </p:sp>
      <p:sp>
        <p:nvSpPr>
          <p:cNvPr id="9" name="Chỗ dành sẵn cho Số hiệu Bản chiếu 8">
            <a:extLst>
              <a:ext uri="{FF2B5EF4-FFF2-40B4-BE49-F238E27FC236}">
                <a16:creationId xmlns:a16="http://schemas.microsoft.com/office/drawing/2014/main" id="{2B49EC33-72FB-469F-91D5-7F1D3B9A8625}"/>
              </a:ext>
            </a:extLst>
          </p:cNvPr>
          <p:cNvSpPr>
            <a:spLocks noGrp="1"/>
          </p:cNvSpPr>
          <p:nvPr>
            <p:ph type="sldNum" sz="quarter" idx="11"/>
          </p:nvPr>
        </p:nvSpPr>
        <p:spPr/>
        <p:txBody>
          <a:bodyPr/>
          <a:lstStyle/>
          <a:p>
            <a:fld id="{7F6268A4-6132-456F-828A-C4773E289BF2}" type="slidenum">
              <a:rPr lang="en-US" smtClean="0"/>
              <a:pPr/>
              <a:t>49</a:t>
            </a:fld>
            <a:endParaRPr lang="en-US"/>
          </a:p>
        </p:txBody>
      </p:sp>
    </p:spTree>
    <p:extLst>
      <p:ext uri="{BB962C8B-B14F-4D97-AF65-F5344CB8AC3E}">
        <p14:creationId xmlns:p14="http://schemas.microsoft.com/office/powerpoint/2010/main" val="213056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363BB9-C575-457C-A001-6C601AF8958C}"/>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8" name="Title 3">
            <a:extLst>
              <a:ext uri="{FF2B5EF4-FFF2-40B4-BE49-F238E27FC236}">
                <a16:creationId xmlns:a16="http://schemas.microsoft.com/office/drawing/2014/main" id="{8DD65C65-B695-49DE-A0E6-66A54799E129}"/>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11" name="TextBox 10">
            <a:extLst>
              <a:ext uri="{FF2B5EF4-FFF2-40B4-BE49-F238E27FC236}">
                <a16:creationId xmlns:a16="http://schemas.microsoft.com/office/drawing/2014/main" id="{1990C985-C529-4056-8179-9329D40E1E68}"/>
              </a:ext>
            </a:extLst>
          </p:cNvPr>
          <p:cNvSpPr txBox="1"/>
          <p:nvPr/>
        </p:nvSpPr>
        <p:spPr>
          <a:xfrm>
            <a:off x="390295" y="1085246"/>
            <a:ext cx="7649790"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1</a:t>
            </a:r>
            <a:r>
              <a:rPr lang="vi-VN" sz="3200" dirty="0">
                <a:effectLst/>
                <a:ea typeface="Calibri" panose="020F0502020204030204" pitchFamily="34" charset="0"/>
                <a:cs typeface="Times New Roman" panose="02020603050405020304" pitchFamily="18" charset="0"/>
              </a:rPr>
              <a:t>. Giới thiệu về Dynamic programming:</a:t>
            </a:r>
            <a:endParaRPr lang="en-US" sz="3200" dirty="0">
              <a:effectLst/>
              <a:ea typeface="Calibri" panose="020F0502020204030204" pitchFamily="34" charset="0"/>
              <a:cs typeface="Times New Roman" panose="02020603050405020304" pitchFamily="18" charset="0"/>
            </a:endParaRPr>
          </a:p>
        </p:txBody>
      </p:sp>
      <p:pic>
        <p:nvPicPr>
          <p:cNvPr id="12" name="Hình ảnh 5" descr="Ảnh có chứa văn bản&#10;&#10;Mô tả được tự động tạo">
            <a:extLst>
              <a:ext uri="{FF2B5EF4-FFF2-40B4-BE49-F238E27FC236}">
                <a16:creationId xmlns:a16="http://schemas.microsoft.com/office/drawing/2014/main" id="{D6850674-B158-4642-94B9-35852F54D2CC}"/>
              </a:ext>
            </a:extLst>
          </p:cNvPr>
          <p:cNvPicPr>
            <a:picLocks noChangeAspect="1"/>
          </p:cNvPicPr>
          <p:nvPr/>
        </p:nvPicPr>
        <p:blipFill>
          <a:blip r:embed="rId3"/>
          <a:stretch>
            <a:fillRect/>
          </a:stretch>
        </p:blipFill>
        <p:spPr>
          <a:xfrm>
            <a:off x="8040084" y="1085246"/>
            <a:ext cx="3835964" cy="5533893"/>
          </a:xfrm>
          <a:prstGeom prst="rect">
            <a:avLst/>
          </a:prstGeom>
        </p:spPr>
      </p:pic>
      <p:sp>
        <p:nvSpPr>
          <p:cNvPr id="13" name="Chỗ dành sẵn cho Nội dung 2">
            <a:extLst>
              <a:ext uri="{FF2B5EF4-FFF2-40B4-BE49-F238E27FC236}">
                <a16:creationId xmlns:a16="http://schemas.microsoft.com/office/drawing/2014/main" id="{13DF5F27-E010-4610-8C2F-31690CEF0CFC}"/>
              </a:ext>
            </a:extLst>
          </p:cNvPr>
          <p:cNvSpPr txBox="1">
            <a:spLocks/>
          </p:cNvSpPr>
          <p:nvPr/>
        </p:nvSpPr>
        <p:spPr>
          <a:xfrm>
            <a:off x="390294" y="1837084"/>
            <a:ext cx="7359803"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vi-VN" sz="2400" dirty="0">
                <a:ea typeface="+mn-lt"/>
                <a:cs typeface="+mn-lt"/>
              </a:rPr>
              <a:t>Thuật ngữ  “</a:t>
            </a:r>
            <a:r>
              <a:rPr lang="en-US" sz="2400" dirty="0">
                <a:ea typeface="+mn-lt"/>
                <a:cs typeface="+mn-lt"/>
              </a:rPr>
              <a:t>Dynamic Programming</a:t>
            </a:r>
            <a:r>
              <a:rPr lang="vi-VN" sz="2400" dirty="0">
                <a:ea typeface="+mn-lt"/>
                <a:cs typeface="+mn-lt"/>
              </a:rPr>
              <a:t>" ban đầu được sử dụng vào những năm 1940 bởi Richard Bellman.</a:t>
            </a:r>
          </a:p>
          <a:p>
            <a:pPr algn="just"/>
            <a:r>
              <a:rPr lang="en-US" sz="2400" dirty="0">
                <a:cs typeface="Arial"/>
              </a:rPr>
              <a:t>Ý </a:t>
            </a:r>
            <a:r>
              <a:rPr lang="en-US" sz="2400" dirty="0" err="1">
                <a:cs typeface="Arial"/>
              </a:rPr>
              <a:t>nghĩa</a:t>
            </a:r>
            <a:r>
              <a:rPr lang="en-US" sz="2400" dirty="0">
                <a:cs typeface="Arial"/>
              </a:rPr>
              <a:t> </a:t>
            </a:r>
            <a:r>
              <a:rPr lang="en-US" sz="2400" dirty="0" err="1">
                <a:cs typeface="Arial"/>
              </a:rPr>
              <a:t>của</a:t>
            </a:r>
            <a:r>
              <a:rPr lang="en-US" sz="2400" dirty="0">
                <a:cs typeface="Arial"/>
              </a:rPr>
              <a:t> </a:t>
            </a:r>
            <a:r>
              <a:rPr lang="en-US" sz="2400" dirty="0" err="1">
                <a:cs typeface="Arial"/>
              </a:rPr>
              <a:t>thuật</a:t>
            </a:r>
            <a:r>
              <a:rPr lang="en-US" sz="2400" dirty="0">
                <a:cs typeface="Arial"/>
              </a:rPr>
              <a:t> </a:t>
            </a:r>
            <a:r>
              <a:rPr lang="en-US" sz="2400" dirty="0" err="1">
                <a:cs typeface="Arial"/>
              </a:rPr>
              <a:t>ngữ</a:t>
            </a:r>
            <a:r>
              <a:rPr lang="en-US" sz="2400" dirty="0">
                <a:cs typeface="Arial"/>
              </a:rPr>
              <a:t> “Dynamic Programming” </a:t>
            </a:r>
            <a:r>
              <a:rPr lang="en-US" sz="2400" dirty="0" err="1">
                <a:cs typeface="Arial"/>
              </a:rPr>
              <a:t>được</a:t>
            </a:r>
            <a:r>
              <a:rPr lang="en-US" sz="2400" dirty="0">
                <a:cs typeface="Arial"/>
              </a:rPr>
              <a:t> </a:t>
            </a:r>
            <a:r>
              <a:rPr lang="en-US" sz="2400" dirty="0" err="1">
                <a:cs typeface="Arial"/>
              </a:rPr>
              <a:t>thể</a:t>
            </a:r>
            <a:r>
              <a:rPr lang="en-US" sz="2400" dirty="0">
                <a:cs typeface="Arial"/>
              </a:rPr>
              <a:t> </a:t>
            </a:r>
            <a:r>
              <a:rPr lang="en-US" sz="2400" dirty="0" err="1">
                <a:cs typeface="Arial"/>
              </a:rPr>
              <a:t>hiện</a:t>
            </a:r>
            <a:r>
              <a:rPr lang="en-US" sz="2400" dirty="0">
                <a:cs typeface="Arial"/>
              </a:rPr>
              <a:t> </a:t>
            </a:r>
            <a:r>
              <a:rPr lang="en-US" sz="2400" dirty="0" err="1">
                <a:cs typeface="Arial"/>
              </a:rPr>
              <a:t>trong</a:t>
            </a:r>
            <a:r>
              <a:rPr lang="en-US" sz="2400" dirty="0">
                <a:cs typeface="Arial"/>
              </a:rPr>
              <a:t> “</a:t>
            </a:r>
            <a:r>
              <a:rPr lang="en-US" sz="2400" dirty="0"/>
              <a:t>Eye of the Hurricane: An Autobiography” đ</a:t>
            </a:r>
            <a:r>
              <a:rPr lang="vi-VN" sz="2400" dirty="0"/>
              <a:t>ư</a:t>
            </a:r>
            <a:r>
              <a:rPr lang="en-US" sz="2400" dirty="0" err="1"/>
              <a:t>ợc</a:t>
            </a:r>
            <a:r>
              <a:rPr lang="en-US" sz="2400" dirty="0"/>
              <a:t> </a:t>
            </a:r>
            <a:r>
              <a:rPr lang="en-US" sz="2400" dirty="0" err="1"/>
              <a:t>ông</a:t>
            </a:r>
            <a:r>
              <a:rPr lang="en-US" sz="2400" dirty="0"/>
              <a:t> </a:t>
            </a:r>
            <a:r>
              <a:rPr lang="en-US" sz="2400" dirty="0" err="1"/>
              <a:t>cho</a:t>
            </a:r>
            <a:r>
              <a:rPr lang="en-US" sz="2400" dirty="0"/>
              <a:t> </a:t>
            </a:r>
            <a:r>
              <a:rPr lang="en-US" sz="2400" dirty="0" err="1"/>
              <a:t>rằng</a:t>
            </a:r>
            <a:r>
              <a:rPr lang="en-US" sz="2400" dirty="0"/>
              <a:t> ý </a:t>
            </a:r>
            <a:r>
              <a:rPr lang="en-US" sz="2400" dirty="0" err="1"/>
              <a:t>nghĩa</a:t>
            </a:r>
            <a:r>
              <a:rPr lang="en-US" sz="2400" dirty="0"/>
              <a:t> </a:t>
            </a:r>
            <a:r>
              <a:rPr lang="en-US" sz="2400" dirty="0" err="1"/>
              <a:t>về</a:t>
            </a:r>
            <a:r>
              <a:rPr lang="en-US" sz="2400" dirty="0"/>
              <a:t> </a:t>
            </a:r>
            <a:r>
              <a:rPr lang="en-US" sz="2400" dirty="0" err="1"/>
              <a:t>cái</a:t>
            </a:r>
            <a:r>
              <a:rPr lang="en-US" sz="2400" dirty="0"/>
              <a:t> </a:t>
            </a:r>
            <a:r>
              <a:rPr lang="en-US" sz="2400" dirty="0" err="1"/>
              <a:t>tên</a:t>
            </a:r>
            <a:r>
              <a:rPr lang="en-US" sz="2400" dirty="0"/>
              <a:t> </a:t>
            </a:r>
            <a:r>
              <a:rPr lang="en-US" sz="2400" dirty="0" err="1"/>
              <a:t>không</a:t>
            </a:r>
            <a:r>
              <a:rPr lang="en-US" sz="2400" dirty="0"/>
              <a:t> </a:t>
            </a:r>
            <a:r>
              <a:rPr lang="en-US" sz="2400" dirty="0" err="1"/>
              <a:t>quá</a:t>
            </a:r>
            <a:r>
              <a:rPr lang="en-US" sz="2400" dirty="0"/>
              <a:t> </a:t>
            </a:r>
            <a:r>
              <a:rPr lang="en-US" sz="2400" dirty="0" err="1"/>
              <a:t>cao</a:t>
            </a:r>
            <a:r>
              <a:rPr lang="en-US" sz="2400" dirty="0"/>
              <a:t> </a:t>
            </a:r>
            <a:r>
              <a:rPr lang="en-US" sz="2400" dirty="0" err="1"/>
              <a:t>siêu</a:t>
            </a:r>
            <a:r>
              <a:rPr lang="en-US" sz="2400" dirty="0"/>
              <a:t> so </a:t>
            </a:r>
            <a:r>
              <a:rPr lang="en-US" sz="2400" dirty="0" err="1"/>
              <a:t>với</a:t>
            </a:r>
            <a:r>
              <a:rPr lang="en-US" sz="2400" dirty="0"/>
              <a:t> </a:t>
            </a:r>
            <a:r>
              <a:rPr lang="en-US" sz="2400" dirty="0" err="1"/>
              <a:t>nhiều</a:t>
            </a:r>
            <a:r>
              <a:rPr lang="en-US" sz="2400" dirty="0"/>
              <a:t> ng</a:t>
            </a:r>
            <a:r>
              <a:rPr lang="vi-VN" sz="2400" dirty="0"/>
              <a:t>ư</a:t>
            </a:r>
            <a:r>
              <a:rPr lang="en-US" sz="2400" dirty="0" err="1"/>
              <a:t>ời</a:t>
            </a:r>
            <a:r>
              <a:rPr lang="en-US" sz="2400" dirty="0"/>
              <a:t> t</a:t>
            </a:r>
            <a:r>
              <a:rPr lang="vi-VN" sz="2400" dirty="0"/>
              <a:t>ư</a:t>
            </a:r>
            <a:r>
              <a:rPr lang="en-US" sz="2400" dirty="0" err="1"/>
              <a:t>ởng</a:t>
            </a:r>
            <a:r>
              <a:rPr lang="en-US" sz="2400" dirty="0"/>
              <a:t>. (1984, </a:t>
            </a:r>
            <a:r>
              <a:rPr lang="en-US" sz="2400" dirty="0" err="1"/>
              <a:t>trang</a:t>
            </a:r>
            <a:r>
              <a:rPr lang="en-US" sz="2400" dirty="0"/>
              <a:t> 159)</a:t>
            </a:r>
            <a:endParaRPr lang="vi-VN" sz="2400" dirty="0">
              <a:cs typeface="Arial"/>
            </a:endParaRPr>
          </a:p>
        </p:txBody>
      </p:sp>
      <p:sp>
        <p:nvSpPr>
          <p:cNvPr id="2" name="Chỗ dành sẵn cho Số hiệu Bản chiếu 1">
            <a:extLst>
              <a:ext uri="{FF2B5EF4-FFF2-40B4-BE49-F238E27FC236}">
                <a16:creationId xmlns:a16="http://schemas.microsoft.com/office/drawing/2014/main" id="{E30C4868-AB35-47F0-99DD-E84B5C53D3EF}"/>
              </a:ext>
            </a:extLst>
          </p:cNvPr>
          <p:cNvSpPr>
            <a:spLocks noGrp="1"/>
          </p:cNvSpPr>
          <p:nvPr>
            <p:ph type="sldNum" sz="quarter" idx="12"/>
          </p:nvPr>
        </p:nvSpPr>
        <p:spPr/>
        <p:txBody>
          <a:bodyPr/>
          <a:lstStyle/>
          <a:p>
            <a:fld id="{7F6268A4-6132-456F-828A-C4773E289BF2}" type="slidenum">
              <a:rPr lang="en-US" smtClean="0"/>
              <a:pPr/>
              <a:t>5</a:t>
            </a:fld>
            <a:endParaRPr lang="en-US"/>
          </a:p>
        </p:txBody>
      </p:sp>
    </p:spTree>
    <p:extLst>
      <p:ext uri="{BB962C8B-B14F-4D97-AF65-F5344CB8AC3E}">
        <p14:creationId xmlns:p14="http://schemas.microsoft.com/office/powerpoint/2010/main" val="219514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6FAE9-FD46-4BD4-82CD-2B4A3735C287}"/>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BAA90B24-5DA3-4CBA-B837-53C6E47DFBF9}"/>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IV</a:t>
            </a:r>
            <a:r>
              <a:rPr lang="vi-VN" altLang="ko-KR" dirty="0">
                <a:solidFill>
                  <a:schemeClr val="bg1"/>
                </a:solidFill>
                <a:latin typeface="+mn-lt"/>
              </a:rPr>
              <a:t>. </a:t>
            </a:r>
            <a:r>
              <a:rPr lang="en-US" altLang="ko-KR" dirty="0" err="1">
                <a:solidFill>
                  <a:schemeClr val="bg1"/>
                </a:solidFill>
                <a:latin typeface="+mn-lt"/>
              </a:rPr>
              <a:t>Phản</a:t>
            </a:r>
            <a:r>
              <a:rPr lang="en-US" altLang="ko-KR" dirty="0">
                <a:solidFill>
                  <a:schemeClr val="bg1"/>
                </a:solidFill>
                <a:latin typeface="+mn-lt"/>
              </a:rPr>
              <a:t> </a:t>
            </a:r>
            <a:r>
              <a:rPr lang="en-US" altLang="ko-KR" dirty="0" err="1">
                <a:solidFill>
                  <a:schemeClr val="bg1"/>
                </a:solidFill>
                <a:latin typeface="+mn-lt"/>
              </a:rPr>
              <a:t>ví</a:t>
            </a:r>
            <a:r>
              <a:rPr lang="en-US" altLang="ko-KR" dirty="0">
                <a:solidFill>
                  <a:schemeClr val="bg1"/>
                </a:solidFill>
                <a:latin typeface="+mn-lt"/>
              </a:rPr>
              <a:t> </a:t>
            </a:r>
            <a:r>
              <a:rPr lang="en-US" altLang="ko-KR" dirty="0" err="1">
                <a:solidFill>
                  <a:schemeClr val="bg1"/>
                </a:solidFill>
                <a:latin typeface="+mn-lt"/>
              </a:rPr>
              <a:t>dụ</a:t>
            </a:r>
            <a:endParaRPr lang="ko-KR" altLang="en-US" dirty="0">
              <a:solidFill>
                <a:schemeClr val="bg1"/>
              </a:solidFill>
              <a:latin typeface="+mn-lt"/>
            </a:endParaRPr>
          </a:p>
        </p:txBody>
      </p:sp>
      <p:pic>
        <p:nvPicPr>
          <p:cNvPr id="5" name="Picture 2" descr="Thuật toán Quy hoạch động">
            <a:extLst>
              <a:ext uri="{FF2B5EF4-FFF2-40B4-BE49-F238E27FC236}">
                <a16:creationId xmlns:a16="http://schemas.microsoft.com/office/drawing/2014/main" id="{16630A54-2214-4AE2-A49E-F0FAAE3B2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337" y="837662"/>
            <a:ext cx="4059311" cy="3739526"/>
          </a:xfrm>
          <a:prstGeom prst="rect">
            <a:avLst/>
          </a:prstGeom>
          <a:noFill/>
          <a:extLst>
            <a:ext uri="{909E8E84-426E-40DD-AFC4-6F175D3DCCD1}">
              <a14:hiddenFill xmlns:a14="http://schemas.microsoft.com/office/drawing/2010/main">
                <a:solidFill>
                  <a:srgbClr val="FFFFFF"/>
                </a:solidFill>
              </a14:hiddenFill>
            </a:ext>
          </a:extLst>
        </p:spPr>
      </p:pic>
      <p:sp>
        <p:nvSpPr>
          <p:cNvPr id="28" name="Mũi tên: Cong Phải 27">
            <a:extLst>
              <a:ext uri="{FF2B5EF4-FFF2-40B4-BE49-F238E27FC236}">
                <a16:creationId xmlns:a16="http://schemas.microsoft.com/office/drawing/2014/main" id="{8C9C2FBD-6CED-4244-A74A-6715C4C0A24F}"/>
              </a:ext>
            </a:extLst>
          </p:cNvPr>
          <p:cNvSpPr/>
          <p:nvPr/>
        </p:nvSpPr>
        <p:spPr>
          <a:xfrm>
            <a:off x="3545840" y="1473200"/>
            <a:ext cx="670560" cy="23977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Mũi tên: Cong Lên 28">
            <a:extLst>
              <a:ext uri="{FF2B5EF4-FFF2-40B4-BE49-F238E27FC236}">
                <a16:creationId xmlns:a16="http://schemas.microsoft.com/office/drawing/2014/main" id="{3BCDD354-8B0C-47E5-A827-C4B17D81551F}"/>
              </a:ext>
            </a:extLst>
          </p:cNvPr>
          <p:cNvSpPr/>
          <p:nvPr/>
        </p:nvSpPr>
        <p:spPr>
          <a:xfrm>
            <a:off x="4648192" y="4250594"/>
            <a:ext cx="2895600" cy="4165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Hộp Văn bản 29">
            <a:extLst>
              <a:ext uri="{FF2B5EF4-FFF2-40B4-BE49-F238E27FC236}">
                <a16:creationId xmlns:a16="http://schemas.microsoft.com/office/drawing/2014/main" id="{5BB788D9-D1E4-4CC5-8CD3-801791BFF192}"/>
              </a:ext>
            </a:extLst>
          </p:cNvPr>
          <p:cNvSpPr txBox="1"/>
          <p:nvPr/>
        </p:nvSpPr>
        <p:spPr>
          <a:xfrm>
            <a:off x="873760" y="5049520"/>
            <a:ext cx="110744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err="1"/>
              <a:t>Khi</a:t>
            </a:r>
            <a:r>
              <a:rPr lang="en-US" sz="2400" dirty="0"/>
              <a:t> chia </a:t>
            </a:r>
            <a:r>
              <a:rPr lang="en-US" sz="2400" dirty="0" err="1"/>
              <a:t>bài</a:t>
            </a:r>
            <a:r>
              <a:rPr lang="en-US" sz="2400" dirty="0"/>
              <a:t> </a:t>
            </a:r>
            <a:r>
              <a:rPr lang="en-US" sz="2400" dirty="0" err="1"/>
              <a:t>toán</a:t>
            </a:r>
            <a:r>
              <a:rPr lang="en-US" sz="2400" dirty="0"/>
              <a:t> ra </a:t>
            </a:r>
            <a:r>
              <a:rPr lang="en-US" sz="2400" dirty="0" err="1"/>
              <a:t>thành</a:t>
            </a:r>
            <a:r>
              <a:rPr lang="en-US" sz="2400" dirty="0"/>
              <a:t> </a:t>
            </a:r>
            <a:r>
              <a:rPr lang="en-US" sz="2400" dirty="0" err="1"/>
              <a:t>nhiều</a:t>
            </a:r>
            <a:r>
              <a:rPr lang="en-US" sz="2400" dirty="0"/>
              <a:t> </a:t>
            </a:r>
            <a:r>
              <a:rPr lang="en-US" sz="2400" dirty="0" err="1"/>
              <a:t>phần</a:t>
            </a:r>
            <a:r>
              <a:rPr lang="en-US" sz="2400" dirty="0"/>
              <a:t>, ta </a:t>
            </a:r>
            <a:r>
              <a:rPr lang="en-US" sz="2400" dirty="0" err="1"/>
              <a:t>có</a:t>
            </a:r>
            <a:r>
              <a:rPr lang="en-US" sz="2400" dirty="0"/>
              <a:t> </a:t>
            </a:r>
            <a:r>
              <a:rPr lang="en-US" sz="2400" dirty="0" err="1"/>
              <a:t>thể</a:t>
            </a:r>
            <a:r>
              <a:rPr lang="en-US" sz="2400" dirty="0"/>
              <a:t> chia ra </a:t>
            </a:r>
            <a:r>
              <a:rPr lang="en-US" sz="2400" dirty="0" err="1"/>
              <a:t>để</a:t>
            </a:r>
            <a:r>
              <a:rPr lang="en-US" sz="2400" dirty="0"/>
              <a:t> </a:t>
            </a:r>
            <a:r>
              <a:rPr lang="en-US" sz="2400" dirty="0" err="1"/>
              <a:t>tìm</a:t>
            </a:r>
            <a:r>
              <a:rPr lang="en-US" sz="2400" dirty="0"/>
              <a:t> đ</a:t>
            </a:r>
            <a:r>
              <a:rPr lang="vi-VN" sz="2400" dirty="0"/>
              <a:t>ư</a:t>
            </a:r>
            <a:r>
              <a:rPr lang="en-US" sz="2400" dirty="0" err="1"/>
              <a:t>ờng</a:t>
            </a:r>
            <a:r>
              <a:rPr lang="en-US" sz="2400" dirty="0"/>
              <a:t> </a:t>
            </a:r>
            <a:r>
              <a:rPr lang="en-US" sz="2400" dirty="0" err="1"/>
              <a:t>đi</a:t>
            </a:r>
            <a:r>
              <a:rPr lang="en-US" sz="2400" dirty="0"/>
              <a:t> </a:t>
            </a:r>
            <a:r>
              <a:rPr lang="en-US" sz="2400" dirty="0" err="1"/>
              <a:t>từ</a:t>
            </a:r>
            <a:r>
              <a:rPr lang="en-US" sz="2400" dirty="0"/>
              <a:t> s sang t </a:t>
            </a:r>
            <a:r>
              <a:rPr lang="en-US" sz="2400" dirty="0" err="1"/>
              <a:t>và</a:t>
            </a:r>
            <a:r>
              <a:rPr lang="en-US" sz="2400" dirty="0"/>
              <a:t> </a:t>
            </a:r>
            <a:r>
              <a:rPr lang="en-US" sz="2400" dirty="0" err="1"/>
              <a:t>từ</a:t>
            </a:r>
            <a:r>
              <a:rPr lang="en-US" sz="2400" dirty="0"/>
              <a:t> t sang r hay </a:t>
            </a:r>
            <a:r>
              <a:rPr lang="en-US" sz="2400" dirty="0" err="1"/>
              <a:t>từ</a:t>
            </a:r>
            <a:r>
              <a:rPr lang="en-US" sz="2400" dirty="0"/>
              <a:t> s sang q </a:t>
            </a:r>
            <a:r>
              <a:rPr lang="en-US" sz="2400" dirty="0" err="1"/>
              <a:t>và</a:t>
            </a:r>
            <a:r>
              <a:rPr lang="en-US" sz="2400" dirty="0"/>
              <a:t> </a:t>
            </a:r>
            <a:r>
              <a:rPr lang="en-US" sz="2400" dirty="0" err="1"/>
              <a:t>từ</a:t>
            </a:r>
            <a:r>
              <a:rPr lang="en-US" sz="2400" dirty="0"/>
              <a:t> q sang r</a:t>
            </a:r>
          </a:p>
        </p:txBody>
      </p:sp>
      <p:sp>
        <p:nvSpPr>
          <p:cNvPr id="31" name="Chỗ dành sẵn cho Số hiệu Bản chiếu 30">
            <a:extLst>
              <a:ext uri="{FF2B5EF4-FFF2-40B4-BE49-F238E27FC236}">
                <a16:creationId xmlns:a16="http://schemas.microsoft.com/office/drawing/2014/main" id="{77BEF1E0-0E56-4CA0-A398-9BB3FA814901}"/>
              </a:ext>
            </a:extLst>
          </p:cNvPr>
          <p:cNvSpPr>
            <a:spLocks noGrp="1"/>
          </p:cNvSpPr>
          <p:nvPr>
            <p:ph type="sldNum" sz="quarter" idx="11"/>
          </p:nvPr>
        </p:nvSpPr>
        <p:spPr/>
        <p:txBody>
          <a:bodyPr/>
          <a:lstStyle/>
          <a:p>
            <a:fld id="{7F6268A4-6132-456F-828A-C4773E289BF2}" type="slidenum">
              <a:rPr lang="en-US" smtClean="0"/>
              <a:pPr/>
              <a:t>50</a:t>
            </a:fld>
            <a:endParaRPr lang="en-US"/>
          </a:p>
        </p:txBody>
      </p:sp>
    </p:spTree>
    <p:extLst>
      <p:ext uri="{BB962C8B-B14F-4D97-AF65-F5344CB8AC3E}">
        <p14:creationId xmlns:p14="http://schemas.microsoft.com/office/powerpoint/2010/main" val="407797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89FFC-8F76-4E9D-96ED-A50E817E268B}"/>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2A7E0196-3335-47E0-AA5F-7A57BDD203BF}"/>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IV</a:t>
            </a:r>
            <a:r>
              <a:rPr lang="vi-VN" altLang="ko-KR" dirty="0">
                <a:solidFill>
                  <a:schemeClr val="bg1"/>
                </a:solidFill>
                <a:latin typeface="+mn-lt"/>
              </a:rPr>
              <a:t>. </a:t>
            </a:r>
            <a:r>
              <a:rPr lang="en-US" altLang="ko-KR" dirty="0" err="1">
                <a:solidFill>
                  <a:schemeClr val="bg1"/>
                </a:solidFill>
                <a:latin typeface="+mn-lt"/>
              </a:rPr>
              <a:t>Phản</a:t>
            </a:r>
            <a:r>
              <a:rPr lang="en-US" altLang="ko-KR" dirty="0">
                <a:solidFill>
                  <a:schemeClr val="bg1"/>
                </a:solidFill>
                <a:latin typeface="+mn-lt"/>
              </a:rPr>
              <a:t> </a:t>
            </a:r>
            <a:r>
              <a:rPr lang="en-US" altLang="ko-KR" dirty="0" err="1">
                <a:solidFill>
                  <a:schemeClr val="bg1"/>
                </a:solidFill>
                <a:latin typeface="+mn-lt"/>
              </a:rPr>
              <a:t>ví</a:t>
            </a:r>
            <a:r>
              <a:rPr lang="en-US" altLang="ko-KR" dirty="0">
                <a:solidFill>
                  <a:schemeClr val="bg1"/>
                </a:solidFill>
                <a:latin typeface="+mn-lt"/>
              </a:rPr>
              <a:t> </a:t>
            </a:r>
            <a:r>
              <a:rPr lang="en-US" altLang="ko-KR" dirty="0" err="1">
                <a:solidFill>
                  <a:schemeClr val="bg1"/>
                </a:solidFill>
                <a:latin typeface="+mn-lt"/>
              </a:rPr>
              <a:t>dụ</a:t>
            </a:r>
            <a:endParaRPr lang="ko-KR" altLang="en-US" dirty="0">
              <a:solidFill>
                <a:schemeClr val="bg1"/>
              </a:solidFill>
              <a:latin typeface="+mn-lt"/>
            </a:endParaRPr>
          </a:p>
        </p:txBody>
      </p:sp>
      <p:pic>
        <p:nvPicPr>
          <p:cNvPr id="5" name="Picture 2" descr="Thuật toán Quy hoạch động">
            <a:extLst>
              <a:ext uri="{FF2B5EF4-FFF2-40B4-BE49-F238E27FC236}">
                <a16:creationId xmlns:a16="http://schemas.microsoft.com/office/drawing/2014/main" id="{30927F1C-B493-420A-99C0-09DEC5705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337" y="1325342"/>
            <a:ext cx="4059311" cy="3739526"/>
          </a:xfrm>
          <a:prstGeom prst="rect">
            <a:avLst/>
          </a:prstGeom>
          <a:noFill/>
          <a:extLst>
            <a:ext uri="{909E8E84-426E-40DD-AFC4-6F175D3DCCD1}">
              <a14:hiddenFill xmlns:a14="http://schemas.microsoft.com/office/drawing/2010/main">
                <a:solidFill>
                  <a:srgbClr val="FFFFFF"/>
                </a:solidFill>
              </a14:hiddenFill>
            </a:ext>
          </a:extLst>
        </p:spPr>
      </p:pic>
      <p:sp>
        <p:nvSpPr>
          <p:cNvPr id="7" name="Mũi tên: Cong Xuống 6">
            <a:extLst>
              <a:ext uri="{FF2B5EF4-FFF2-40B4-BE49-F238E27FC236}">
                <a16:creationId xmlns:a16="http://schemas.microsoft.com/office/drawing/2014/main" id="{7CB9A5C1-3472-4E8B-9280-426776A1C6E8}"/>
              </a:ext>
            </a:extLst>
          </p:cNvPr>
          <p:cNvSpPr/>
          <p:nvPr/>
        </p:nvSpPr>
        <p:spPr>
          <a:xfrm>
            <a:off x="4683760" y="955040"/>
            <a:ext cx="2743200" cy="508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ũi tên: Cong Trái 7">
            <a:extLst>
              <a:ext uri="{FF2B5EF4-FFF2-40B4-BE49-F238E27FC236}">
                <a16:creationId xmlns:a16="http://schemas.microsoft.com/office/drawing/2014/main" id="{B3983D4F-0056-486C-ADC6-EF73A386903E}"/>
              </a:ext>
            </a:extLst>
          </p:cNvPr>
          <p:cNvSpPr/>
          <p:nvPr/>
        </p:nvSpPr>
        <p:spPr>
          <a:xfrm>
            <a:off x="7874000" y="1964918"/>
            <a:ext cx="751840" cy="250548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ũi tên: Cong Xuống 8">
            <a:extLst>
              <a:ext uri="{FF2B5EF4-FFF2-40B4-BE49-F238E27FC236}">
                <a16:creationId xmlns:a16="http://schemas.microsoft.com/office/drawing/2014/main" id="{0EDE923F-79B3-4441-8029-1FD300110AB2}"/>
              </a:ext>
            </a:extLst>
          </p:cNvPr>
          <p:cNvSpPr/>
          <p:nvPr/>
        </p:nvSpPr>
        <p:spPr>
          <a:xfrm rot="10800000">
            <a:off x="4639216" y="4693920"/>
            <a:ext cx="2743200" cy="508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ộp Văn bản 9">
            <a:extLst>
              <a:ext uri="{FF2B5EF4-FFF2-40B4-BE49-F238E27FC236}">
                <a16:creationId xmlns:a16="http://schemas.microsoft.com/office/drawing/2014/main" id="{7CDA1C8F-9657-4F66-8B1D-55DA78ECCAAC}"/>
              </a:ext>
            </a:extLst>
          </p:cNvPr>
          <p:cNvSpPr txBox="1"/>
          <p:nvPr/>
        </p:nvSpPr>
        <p:spPr>
          <a:xfrm>
            <a:off x="13" y="5375325"/>
            <a:ext cx="12191987"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err="1"/>
              <a:t>Tuy</a:t>
            </a:r>
            <a:r>
              <a:rPr lang="en-US" sz="2400" dirty="0"/>
              <a:t> </a:t>
            </a:r>
            <a:r>
              <a:rPr lang="en-US" sz="2400" dirty="0" err="1"/>
              <a:t>nhiên</a:t>
            </a:r>
            <a:r>
              <a:rPr lang="en-US" sz="2400" dirty="0"/>
              <a:t> </a:t>
            </a:r>
            <a:r>
              <a:rPr lang="en-US" sz="2400" dirty="0" err="1"/>
              <a:t>khi</a:t>
            </a:r>
            <a:r>
              <a:rPr lang="en-US" sz="2400" dirty="0"/>
              <a:t> ta </a:t>
            </a:r>
            <a:r>
              <a:rPr lang="en-US" sz="2400" dirty="0" err="1"/>
              <a:t>giải</a:t>
            </a:r>
            <a:r>
              <a:rPr lang="en-US" sz="2400" dirty="0"/>
              <a:t> </a:t>
            </a:r>
            <a:r>
              <a:rPr lang="en-US" sz="2400" dirty="0" err="1"/>
              <a:t>những</a:t>
            </a:r>
            <a:r>
              <a:rPr lang="en-US" sz="2400" dirty="0"/>
              <a:t> </a:t>
            </a:r>
            <a:r>
              <a:rPr lang="en-US" sz="2400" dirty="0" err="1"/>
              <a:t>vấn</a:t>
            </a:r>
            <a:r>
              <a:rPr lang="en-US" sz="2400" dirty="0"/>
              <a:t> </a:t>
            </a:r>
            <a:r>
              <a:rPr lang="en-US" sz="2400" dirty="0" err="1"/>
              <a:t>đề</a:t>
            </a:r>
            <a:r>
              <a:rPr lang="en-US" sz="2400" dirty="0"/>
              <a:t> con, s </a:t>
            </a:r>
            <a:r>
              <a:rPr lang="en-US" sz="2400" dirty="0">
                <a:sym typeface="Wingdings" panose="05000000000000000000" pitchFamily="2" charset="2"/>
              </a:rPr>
              <a:t> t </a:t>
            </a:r>
            <a:r>
              <a:rPr lang="en-US" sz="2400" dirty="0" err="1">
                <a:sym typeface="Wingdings" panose="05000000000000000000" pitchFamily="2" charset="2"/>
              </a:rPr>
              <a:t>thì</a:t>
            </a:r>
            <a:r>
              <a:rPr lang="en-US" sz="2400" dirty="0">
                <a:sym typeface="Wingdings" panose="05000000000000000000" pitchFamily="2" charset="2"/>
              </a:rPr>
              <a:t> đ</a:t>
            </a:r>
            <a:r>
              <a:rPr lang="vi-VN" sz="2400" dirty="0">
                <a:sym typeface="Wingdings" panose="05000000000000000000" pitchFamily="2" charset="2"/>
              </a:rPr>
              <a:t>ư</a:t>
            </a:r>
            <a:r>
              <a:rPr lang="en-US" sz="2400" dirty="0" err="1">
                <a:sym typeface="Wingdings" panose="05000000000000000000" pitchFamily="2" charset="2"/>
              </a:rPr>
              <a:t>ờng</a:t>
            </a:r>
            <a:r>
              <a:rPr lang="en-US" sz="2400" dirty="0">
                <a:sym typeface="Wingdings" panose="05000000000000000000" pitchFamily="2" charset="2"/>
              </a:rPr>
              <a:t> </a:t>
            </a:r>
            <a:r>
              <a:rPr lang="en-US" sz="2400" dirty="0" err="1">
                <a:sym typeface="Wingdings" panose="05000000000000000000" pitchFamily="2" charset="2"/>
              </a:rPr>
              <a:t>đi</a:t>
            </a:r>
            <a:r>
              <a:rPr lang="en-US" sz="2400" dirty="0">
                <a:sym typeface="Wingdings" panose="05000000000000000000" pitchFamily="2" charset="2"/>
              </a:rPr>
              <a:t> </a:t>
            </a:r>
            <a:r>
              <a:rPr lang="en-US" sz="2400" dirty="0" err="1">
                <a:sym typeface="Wingdings" panose="05000000000000000000" pitchFamily="2" charset="2"/>
              </a:rPr>
              <a:t>dài</a:t>
            </a:r>
            <a:r>
              <a:rPr lang="en-US" sz="2400" dirty="0">
                <a:sym typeface="Wingdings" panose="05000000000000000000" pitchFamily="2" charset="2"/>
              </a:rPr>
              <a:t> </a:t>
            </a:r>
            <a:r>
              <a:rPr lang="en-US" sz="2400" dirty="0" err="1">
                <a:sym typeface="Wingdings" panose="05000000000000000000" pitchFamily="2" charset="2"/>
              </a:rPr>
              <a:t>nhất</a:t>
            </a:r>
            <a:r>
              <a:rPr lang="en-US" sz="2400" dirty="0">
                <a:sym typeface="Wingdings" panose="05000000000000000000" pitchFamily="2" charset="2"/>
              </a:rPr>
              <a:t> </a:t>
            </a:r>
            <a:r>
              <a:rPr lang="en-US" sz="2400" dirty="0" err="1">
                <a:sym typeface="Wingdings" panose="05000000000000000000" pitchFamily="2" charset="2"/>
              </a:rPr>
              <a:t>là</a:t>
            </a:r>
            <a:r>
              <a:rPr lang="en-US" sz="2400" dirty="0">
                <a:sym typeface="Wingdings" panose="05000000000000000000" pitchFamily="2" charset="2"/>
              </a:rPr>
              <a:t> s  q  t  r</a:t>
            </a:r>
          </a:p>
          <a:p>
            <a:pPr marL="342900" indent="-342900">
              <a:buFont typeface="Wingdings" panose="05000000000000000000" pitchFamily="2" charset="2"/>
              <a:buChar char="Ø"/>
            </a:pPr>
            <a:r>
              <a:rPr lang="en-US" sz="2400" dirty="0">
                <a:sym typeface="Wingdings" panose="05000000000000000000" pitchFamily="2" charset="2"/>
              </a:rPr>
              <a:t>t  r </a:t>
            </a:r>
            <a:r>
              <a:rPr lang="en-US" sz="2400" dirty="0" err="1">
                <a:sym typeface="Wingdings" panose="05000000000000000000" pitchFamily="2" charset="2"/>
              </a:rPr>
              <a:t>là</a:t>
            </a:r>
            <a:r>
              <a:rPr lang="en-US" sz="2400" dirty="0">
                <a:sym typeface="Wingdings" panose="05000000000000000000" pitchFamily="2" charset="2"/>
              </a:rPr>
              <a:t> t  s  q  r</a:t>
            </a:r>
          </a:p>
        </p:txBody>
      </p:sp>
      <p:sp>
        <p:nvSpPr>
          <p:cNvPr id="14" name="Chỗ dành sẵn cho Số hiệu Bản chiếu 13">
            <a:extLst>
              <a:ext uri="{FF2B5EF4-FFF2-40B4-BE49-F238E27FC236}">
                <a16:creationId xmlns:a16="http://schemas.microsoft.com/office/drawing/2014/main" id="{2ACD686C-FF85-4EDF-80ED-9CEDF6A1AE42}"/>
              </a:ext>
            </a:extLst>
          </p:cNvPr>
          <p:cNvSpPr>
            <a:spLocks noGrp="1"/>
          </p:cNvSpPr>
          <p:nvPr>
            <p:ph type="sldNum" sz="quarter" idx="11"/>
          </p:nvPr>
        </p:nvSpPr>
        <p:spPr/>
        <p:txBody>
          <a:bodyPr/>
          <a:lstStyle/>
          <a:p>
            <a:fld id="{7F6268A4-6132-456F-828A-C4773E289BF2}" type="slidenum">
              <a:rPr lang="en-US" smtClean="0"/>
              <a:pPr/>
              <a:t>51</a:t>
            </a:fld>
            <a:endParaRPr lang="en-US"/>
          </a:p>
        </p:txBody>
      </p:sp>
    </p:spTree>
    <p:extLst>
      <p:ext uri="{BB962C8B-B14F-4D97-AF65-F5344CB8AC3E}">
        <p14:creationId xmlns:p14="http://schemas.microsoft.com/office/powerpoint/2010/main" val="192243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IV</a:t>
            </a:r>
            <a:r>
              <a:rPr lang="vi-VN" altLang="ko-KR" dirty="0">
                <a:solidFill>
                  <a:schemeClr val="bg1"/>
                </a:solidFill>
                <a:latin typeface="+mn-lt"/>
              </a:rPr>
              <a:t>. </a:t>
            </a:r>
            <a:r>
              <a:rPr lang="en-US" altLang="ko-KR" dirty="0" err="1">
                <a:solidFill>
                  <a:schemeClr val="bg1"/>
                </a:solidFill>
                <a:latin typeface="+mn-lt"/>
              </a:rPr>
              <a:t>Phản</a:t>
            </a:r>
            <a:r>
              <a:rPr lang="en-US" altLang="ko-KR" dirty="0">
                <a:solidFill>
                  <a:schemeClr val="bg1"/>
                </a:solidFill>
                <a:latin typeface="+mn-lt"/>
              </a:rPr>
              <a:t> </a:t>
            </a:r>
            <a:r>
              <a:rPr lang="en-US" altLang="ko-KR" dirty="0" err="1">
                <a:solidFill>
                  <a:schemeClr val="bg1"/>
                </a:solidFill>
                <a:latin typeface="+mn-lt"/>
              </a:rPr>
              <a:t>ví</a:t>
            </a:r>
            <a:r>
              <a:rPr lang="en-US" altLang="ko-KR" dirty="0">
                <a:solidFill>
                  <a:schemeClr val="bg1"/>
                </a:solidFill>
                <a:latin typeface="+mn-lt"/>
              </a:rPr>
              <a:t> </a:t>
            </a:r>
            <a:r>
              <a:rPr lang="en-US" altLang="ko-KR" dirty="0" err="1">
                <a:solidFill>
                  <a:schemeClr val="bg1"/>
                </a:solidFill>
                <a:latin typeface="+mn-lt"/>
              </a:rPr>
              <a:t>dụ</a:t>
            </a:r>
            <a:endParaRPr lang="ko-KR" altLang="en-US" dirty="0">
              <a:solidFill>
                <a:schemeClr val="bg1"/>
              </a:solidFill>
              <a:latin typeface="+mn-lt"/>
            </a:endParaRPr>
          </a:p>
        </p:txBody>
      </p:sp>
      <p:pic>
        <p:nvPicPr>
          <p:cNvPr id="5" name="Picture 2" descr="Thuật toán Quy hoạch động">
            <a:extLst>
              <a:ext uri="{FF2B5EF4-FFF2-40B4-BE49-F238E27FC236}">
                <a16:creationId xmlns:a16="http://schemas.microsoft.com/office/drawing/2014/main" id="{081B8960-868B-47D8-8003-52C3ED8F4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345" y="800736"/>
            <a:ext cx="4059311" cy="3739526"/>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FB4B8AF4-3C19-4649-A387-B134754CEC5B}"/>
              </a:ext>
            </a:extLst>
          </p:cNvPr>
          <p:cNvSpPr txBox="1"/>
          <p:nvPr/>
        </p:nvSpPr>
        <p:spPr>
          <a:xfrm>
            <a:off x="1281641" y="4540262"/>
            <a:ext cx="9628717"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err="1">
                <a:sym typeface="Wingdings" panose="05000000000000000000" pitchFamily="2" charset="2"/>
              </a:rPr>
              <a:t>Kết</a:t>
            </a:r>
            <a:r>
              <a:rPr lang="en-US" sz="2400" dirty="0">
                <a:sym typeface="Wingdings" panose="05000000000000000000" pitchFamily="2" charset="2"/>
              </a:rPr>
              <a:t> </a:t>
            </a:r>
            <a:r>
              <a:rPr lang="en-US" sz="2400" dirty="0" err="1">
                <a:sym typeface="Wingdings" panose="05000000000000000000" pitchFamily="2" charset="2"/>
              </a:rPr>
              <a:t>quả</a:t>
            </a:r>
            <a:r>
              <a:rPr lang="en-US" sz="2400" dirty="0">
                <a:sym typeface="Wingdings" panose="05000000000000000000" pitchFamily="2" charset="2"/>
              </a:rPr>
              <a:t> </a:t>
            </a:r>
            <a:r>
              <a:rPr lang="en-US" sz="2400" dirty="0" err="1">
                <a:sym typeface="Wingdings" panose="05000000000000000000" pitchFamily="2" charset="2"/>
              </a:rPr>
              <a:t>nếu</a:t>
            </a:r>
            <a:r>
              <a:rPr lang="en-US" sz="2400" dirty="0">
                <a:sym typeface="Wingdings" panose="05000000000000000000" pitchFamily="2" charset="2"/>
              </a:rPr>
              <a:t> </a:t>
            </a:r>
            <a:r>
              <a:rPr lang="en-US" sz="2400" dirty="0" err="1">
                <a:sym typeface="Wingdings" panose="05000000000000000000" pitchFamily="2" charset="2"/>
              </a:rPr>
              <a:t>giải</a:t>
            </a:r>
            <a:r>
              <a:rPr lang="en-US" sz="2400" dirty="0">
                <a:sym typeface="Wingdings" panose="05000000000000000000" pitchFamily="2" charset="2"/>
              </a:rPr>
              <a:t> </a:t>
            </a:r>
            <a:r>
              <a:rPr lang="en-US" sz="2400" dirty="0" err="1">
                <a:sym typeface="Wingdings" panose="05000000000000000000" pitchFamily="2" charset="2"/>
              </a:rPr>
              <a:t>theo</a:t>
            </a:r>
            <a:r>
              <a:rPr lang="en-US" sz="2400" dirty="0">
                <a:sym typeface="Wingdings" panose="05000000000000000000" pitchFamily="2" charset="2"/>
              </a:rPr>
              <a:t> h</a:t>
            </a:r>
            <a:r>
              <a:rPr lang="vi-VN" sz="2400" dirty="0">
                <a:sym typeface="Wingdings" panose="05000000000000000000" pitchFamily="2" charset="2"/>
              </a:rPr>
              <a:t>ư</a:t>
            </a:r>
            <a:r>
              <a:rPr lang="en-US" sz="2400" dirty="0" err="1">
                <a:sym typeface="Wingdings" panose="05000000000000000000" pitchFamily="2" charset="2"/>
              </a:rPr>
              <a:t>ớng</a:t>
            </a:r>
            <a:r>
              <a:rPr lang="en-US" sz="2400" dirty="0">
                <a:sym typeface="Wingdings" panose="05000000000000000000" pitchFamily="2" charset="2"/>
              </a:rPr>
              <a:t> </a:t>
            </a:r>
            <a:r>
              <a:rPr lang="en-US" sz="2400" dirty="0" err="1">
                <a:sym typeface="Wingdings" panose="05000000000000000000" pitchFamily="2" charset="2"/>
              </a:rPr>
              <a:t>này</a:t>
            </a:r>
            <a:r>
              <a:rPr lang="en-US" sz="2400" dirty="0">
                <a:sym typeface="Wingdings" panose="05000000000000000000" pitchFamily="2" charset="2"/>
              </a:rPr>
              <a:t> </a:t>
            </a:r>
            <a:r>
              <a:rPr lang="en-US" sz="2400" dirty="0" err="1">
                <a:sym typeface="Wingdings" panose="05000000000000000000" pitchFamily="2" charset="2"/>
              </a:rPr>
              <a:t>sẽ</a:t>
            </a:r>
            <a:r>
              <a:rPr lang="en-US" sz="2400" dirty="0">
                <a:sym typeface="Wingdings" panose="05000000000000000000" pitchFamily="2" charset="2"/>
              </a:rPr>
              <a:t> </a:t>
            </a:r>
            <a:r>
              <a:rPr lang="en-US" sz="2400" dirty="0" err="1">
                <a:sym typeface="Wingdings" panose="05000000000000000000" pitchFamily="2" charset="2"/>
              </a:rPr>
              <a:t>là</a:t>
            </a:r>
            <a:r>
              <a:rPr lang="en-US" sz="2400" dirty="0">
                <a:sym typeface="Wingdings" panose="05000000000000000000" pitchFamily="2" charset="2"/>
              </a:rPr>
              <a:t> s  q  t  r  s  q  r</a:t>
            </a:r>
          </a:p>
          <a:p>
            <a:pPr marL="342900" indent="-342900">
              <a:buFont typeface="Wingdings" panose="05000000000000000000" pitchFamily="2" charset="2"/>
              <a:buChar char="Ø"/>
            </a:pPr>
            <a:r>
              <a:rPr lang="en-US" sz="2400" dirty="0">
                <a:solidFill>
                  <a:srgbClr val="FF0000"/>
                </a:solidFill>
                <a:sym typeface="Wingdings" panose="05000000000000000000" pitchFamily="2" charset="2"/>
              </a:rPr>
              <a:t>SAI</a:t>
            </a:r>
          </a:p>
          <a:p>
            <a:pPr marL="342900" indent="-342900">
              <a:buFont typeface="Wingdings" panose="05000000000000000000" pitchFamily="2" charset="2"/>
              <a:buChar char="Ø"/>
            </a:pPr>
            <a:r>
              <a:rPr lang="en-US" sz="2400" dirty="0">
                <a:sym typeface="Wingdings" panose="05000000000000000000" pitchFamily="2" charset="2"/>
              </a:rPr>
              <a:t>Đ</a:t>
            </a:r>
            <a:r>
              <a:rPr lang="vi-VN" sz="2400" dirty="0">
                <a:sym typeface="Wingdings" panose="05000000000000000000" pitchFamily="2" charset="2"/>
              </a:rPr>
              <a:t>ư</a:t>
            </a:r>
            <a:r>
              <a:rPr lang="en-US" sz="2400" dirty="0" err="1">
                <a:sym typeface="Wingdings" panose="05000000000000000000" pitchFamily="2" charset="2"/>
              </a:rPr>
              <a:t>ờng</a:t>
            </a:r>
            <a:r>
              <a:rPr lang="en-US" sz="2400" dirty="0">
                <a:sym typeface="Wingdings" panose="05000000000000000000" pitchFamily="2" charset="2"/>
              </a:rPr>
              <a:t> </a:t>
            </a:r>
            <a:r>
              <a:rPr lang="en-US" sz="2400" dirty="0" err="1">
                <a:sym typeface="Wingdings" panose="05000000000000000000" pitchFamily="2" charset="2"/>
              </a:rPr>
              <a:t>đi</a:t>
            </a:r>
            <a:r>
              <a:rPr lang="en-US" sz="2400" dirty="0">
                <a:sym typeface="Wingdings" panose="05000000000000000000" pitchFamily="2" charset="2"/>
              </a:rPr>
              <a:t> </a:t>
            </a:r>
            <a:r>
              <a:rPr lang="en-US" sz="2400" dirty="0" err="1">
                <a:sym typeface="Wingdings" panose="05000000000000000000" pitchFamily="2" charset="2"/>
              </a:rPr>
              <a:t>dài</a:t>
            </a:r>
            <a:r>
              <a:rPr lang="en-US" sz="2400" dirty="0">
                <a:sym typeface="Wingdings" panose="05000000000000000000" pitchFamily="2" charset="2"/>
              </a:rPr>
              <a:t> </a:t>
            </a:r>
            <a:r>
              <a:rPr lang="en-US" sz="2400" dirty="0" err="1">
                <a:sym typeface="Wingdings" panose="05000000000000000000" pitchFamily="2" charset="2"/>
              </a:rPr>
              <a:t>nhất</a:t>
            </a:r>
            <a:r>
              <a:rPr lang="en-US" sz="2400" dirty="0">
                <a:sym typeface="Wingdings" panose="05000000000000000000" pitchFamily="2" charset="2"/>
              </a:rPr>
              <a:t> </a:t>
            </a:r>
            <a:r>
              <a:rPr lang="en-US" sz="2400" dirty="0" err="1">
                <a:sym typeface="Wingdings" panose="05000000000000000000" pitchFamily="2" charset="2"/>
              </a:rPr>
              <a:t>từ</a:t>
            </a:r>
            <a:r>
              <a:rPr lang="en-US" sz="2400" dirty="0">
                <a:sym typeface="Wingdings" panose="05000000000000000000" pitchFamily="2" charset="2"/>
              </a:rPr>
              <a:t> s </a:t>
            </a:r>
            <a:r>
              <a:rPr lang="en-US" sz="2400" dirty="0" err="1">
                <a:sym typeface="Wingdings" panose="05000000000000000000" pitchFamily="2" charset="2"/>
              </a:rPr>
              <a:t>đến</a:t>
            </a:r>
            <a:r>
              <a:rPr lang="en-US" sz="2400" dirty="0">
                <a:sym typeface="Wingdings" panose="05000000000000000000" pitchFamily="2" charset="2"/>
              </a:rPr>
              <a:t> r </a:t>
            </a:r>
            <a:r>
              <a:rPr lang="en-US" sz="2400" dirty="0" err="1">
                <a:sym typeface="Wingdings" panose="05000000000000000000" pitchFamily="2" charset="2"/>
              </a:rPr>
              <a:t>khi</a:t>
            </a:r>
            <a:r>
              <a:rPr lang="en-US" sz="2400" dirty="0">
                <a:sym typeface="Wingdings" panose="05000000000000000000" pitchFamily="2" charset="2"/>
              </a:rPr>
              <a:t> </a:t>
            </a:r>
            <a:r>
              <a:rPr lang="en-US" sz="2400" dirty="0" err="1">
                <a:sym typeface="Wingdings" panose="05000000000000000000" pitchFamily="2" charset="2"/>
              </a:rPr>
              <a:t>chỉ</a:t>
            </a:r>
            <a:r>
              <a:rPr lang="en-US" sz="2400" dirty="0">
                <a:sym typeface="Wingdings" panose="05000000000000000000" pitchFamily="2" charset="2"/>
              </a:rPr>
              <a:t> </a:t>
            </a:r>
            <a:r>
              <a:rPr lang="en-US" sz="2400" dirty="0" err="1">
                <a:sym typeface="Wingdings" panose="05000000000000000000" pitchFamily="2" charset="2"/>
              </a:rPr>
              <a:t>đi</a:t>
            </a:r>
            <a:r>
              <a:rPr lang="en-US" sz="2400" dirty="0">
                <a:sym typeface="Wingdings" panose="05000000000000000000" pitchFamily="2" charset="2"/>
              </a:rPr>
              <a:t> qua </a:t>
            </a:r>
            <a:r>
              <a:rPr lang="en-US" sz="2400" dirty="0" err="1">
                <a:sym typeface="Wingdings" panose="05000000000000000000" pitchFamily="2" charset="2"/>
              </a:rPr>
              <a:t>mỗi</a:t>
            </a:r>
            <a:r>
              <a:rPr lang="en-US" sz="2400" dirty="0">
                <a:sym typeface="Wingdings" panose="05000000000000000000" pitchFamily="2" charset="2"/>
              </a:rPr>
              <a:t> </a:t>
            </a:r>
            <a:r>
              <a:rPr lang="en-US" sz="2400" dirty="0" err="1">
                <a:sym typeface="Wingdings" panose="05000000000000000000" pitchFamily="2" charset="2"/>
              </a:rPr>
              <a:t>điểm</a:t>
            </a:r>
            <a:r>
              <a:rPr lang="en-US" sz="2400" dirty="0">
                <a:sym typeface="Wingdings" panose="05000000000000000000" pitchFamily="2" charset="2"/>
              </a:rPr>
              <a:t> 1 </a:t>
            </a:r>
            <a:r>
              <a:rPr lang="en-US" sz="2400" dirty="0" err="1">
                <a:sym typeface="Wingdings" panose="05000000000000000000" pitchFamily="2" charset="2"/>
              </a:rPr>
              <a:t>lần</a:t>
            </a:r>
            <a:r>
              <a:rPr lang="en-US" sz="2400" dirty="0">
                <a:sym typeface="Wingdings" panose="05000000000000000000" pitchFamily="2" charset="2"/>
              </a:rPr>
              <a:t> </a:t>
            </a:r>
            <a:r>
              <a:rPr lang="en-US" sz="2400" dirty="0" err="1">
                <a:sym typeface="Wingdings" panose="05000000000000000000" pitchFamily="2" charset="2"/>
              </a:rPr>
              <a:t>là</a:t>
            </a:r>
            <a:endParaRPr lang="en-US" sz="2400" dirty="0">
              <a:sym typeface="Wingdings" panose="05000000000000000000" pitchFamily="2" charset="2"/>
            </a:endParaRPr>
          </a:p>
          <a:p>
            <a:pPr algn="ctr"/>
            <a:r>
              <a:rPr lang="en-US" sz="2400" dirty="0">
                <a:sym typeface="Wingdings" panose="05000000000000000000" pitchFamily="2" charset="2"/>
              </a:rPr>
              <a:t>s  q  r hay s  t  r</a:t>
            </a:r>
            <a:endParaRPr lang="en-US" sz="2400" dirty="0">
              <a:solidFill>
                <a:srgbClr val="FF0000"/>
              </a:solidFill>
              <a:sym typeface="Wingdings" panose="05000000000000000000" pitchFamily="2" charset="2"/>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52</a:t>
            </a:fld>
            <a:endParaRPr lang="en-US"/>
          </a:p>
        </p:txBody>
      </p:sp>
    </p:spTree>
    <p:extLst>
      <p:ext uri="{BB962C8B-B14F-4D97-AF65-F5344CB8AC3E}">
        <p14:creationId xmlns:p14="http://schemas.microsoft.com/office/powerpoint/2010/main" val="127004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4AD37E-E3FC-4CB0-BEF1-B90A9A24603E}"/>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7F038C16-308F-4D4C-92F4-C69E96204A54}"/>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V. So </a:t>
            </a:r>
            <a:r>
              <a:rPr lang="en-US" altLang="ko-KR" dirty="0" err="1">
                <a:solidFill>
                  <a:schemeClr val="bg1"/>
                </a:solidFill>
                <a:latin typeface="+mn-lt"/>
              </a:rPr>
              <a:t>sánh</a:t>
            </a:r>
            <a:r>
              <a:rPr lang="en-US" altLang="ko-KR" dirty="0">
                <a:solidFill>
                  <a:schemeClr val="bg1"/>
                </a:solidFill>
                <a:latin typeface="+mn-lt"/>
              </a:rPr>
              <a:t> </a:t>
            </a:r>
            <a:r>
              <a:rPr lang="en-US" altLang="ko-KR" dirty="0" err="1">
                <a:solidFill>
                  <a:schemeClr val="bg1"/>
                </a:solidFill>
                <a:latin typeface="+mn-lt"/>
              </a:rPr>
              <a:t>giữa</a:t>
            </a:r>
            <a:r>
              <a:rPr lang="en-US" altLang="ko-KR" dirty="0">
                <a:solidFill>
                  <a:schemeClr val="bg1"/>
                </a:solidFill>
                <a:latin typeface="+mn-lt"/>
              </a:rPr>
              <a:t> DP </a:t>
            </a:r>
            <a:r>
              <a:rPr lang="en-US" altLang="ko-KR" dirty="0" err="1">
                <a:solidFill>
                  <a:schemeClr val="bg1"/>
                </a:solidFill>
                <a:latin typeface="+mn-lt"/>
              </a:rPr>
              <a:t>và</a:t>
            </a:r>
            <a:r>
              <a:rPr lang="en-US" altLang="ko-KR" dirty="0">
                <a:solidFill>
                  <a:schemeClr val="bg1"/>
                </a:solidFill>
                <a:latin typeface="+mn-lt"/>
              </a:rPr>
              <a:t> Divide and Conquer</a:t>
            </a:r>
            <a:endParaRPr lang="ko-KR" altLang="en-US" dirty="0">
              <a:solidFill>
                <a:schemeClr val="bg1"/>
              </a:solidFill>
              <a:latin typeface="+mn-lt"/>
            </a:endParaRPr>
          </a:p>
        </p:txBody>
      </p:sp>
      <p:graphicFrame>
        <p:nvGraphicFramePr>
          <p:cNvPr id="7" name="Bảng 7">
            <a:extLst>
              <a:ext uri="{FF2B5EF4-FFF2-40B4-BE49-F238E27FC236}">
                <a16:creationId xmlns:a16="http://schemas.microsoft.com/office/drawing/2014/main" id="{A2D441C3-E619-40BD-B9AD-112E097A020D}"/>
              </a:ext>
            </a:extLst>
          </p:cNvPr>
          <p:cNvGraphicFramePr>
            <a:graphicFrameLocks noGrp="1"/>
          </p:cNvGraphicFramePr>
          <p:nvPr>
            <p:extLst>
              <p:ext uri="{D42A27DB-BD31-4B8C-83A1-F6EECF244321}">
                <p14:modId xmlns:p14="http://schemas.microsoft.com/office/powerpoint/2010/main" val="1366863902"/>
              </p:ext>
            </p:extLst>
          </p:nvPr>
        </p:nvGraphicFramePr>
        <p:xfrm>
          <a:off x="1315716" y="1046480"/>
          <a:ext cx="9560554" cy="4765040"/>
        </p:xfrm>
        <a:graphic>
          <a:graphicData uri="http://schemas.openxmlformats.org/drawingml/2006/table">
            <a:tbl>
              <a:tblPr firstRow="1" bandRow="1">
                <a:tableStyleId>{5C22544A-7EE6-4342-B048-85BDC9FD1C3A}</a:tableStyleId>
              </a:tblPr>
              <a:tblGrid>
                <a:gridCol w="4780277">
                  <a:extLst>
                    <a:ext uri="{9D8B030D-6E8A-4147-A177-3AD203B41FA5}">
                      <a16:colId xmlns:a16="http://schemas.microsoft.com/office/drawing/2014/main" val="516709651"/>
                    </a:ext>
                  </a:extLst>
                </a:gridCol>
                <a:gridCol w="4780277">
                  <a:extLst>
                    <a:ext uri="{9D8B030D-6E8A-4147-A177-3AD203B41FA5}">
                      <a16:colId xmlns:a16="http://schemas.microsoft.com/office/drawing/2014/main" val="1709354408"/>
                    </a:ext>
                  </a:extLst>
                </a:gridCol>
              </a:tblGrid>
              <a:tr h="953008">
                <a:tc>
                  <a:txBody>
                    <a:bodyPr/>
                    <a:lstStyle/>
                    <a:p>
                      <a:r>
                        <a:rPr lang="en-US" dirty="0"/>
                        <a:t>Dynamic programming</a:t>
                      </a:r>
                    </a:p>
                  </a:txBody>
                  <a:tcPr/>
                </a:tc>
                <a:tc>
                  <a:txBody>
                    <a:bodyPr/>
                    <a:lstStyle/>
                    <a:p>
                      <a:r>
                        <a:rPr lang="en-US" dirty="0"/>
                        <a:t>Divide and Conquer</a:t>
                      </a:r>
                    </a:p>
                  </a:txBody>
                  <a:tcPr/>
                </a:tc>
                <a:extLst>
                  <a:ext uri="{0D108BD9-81ED-4DB2-BD59-A6C34878D82A}">
                    <a16:rowId xmlns:a16="http://schemas.microsoft.com/office/drawing/2014/main" val="431687394"/>
                  </a:ext>
                </a:extLst>
              </a:tr>
              <a:tr h="953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dk1"/>
                          </a:solidFill>
                          <a:effectLst/>
                          <a:latin typeface="+mn-lt"/>
                          <a:ea typeface="+mn-ea"/>
                          <a:cs typeface="+mn-cs"/>
                        </a:rPr>
                        <a:t>Chia bài toán thành nhiều phần, những phần đó có thể có cách giải khác nhau.</a:t>
                      </a:r>
                      <a:endParaRPr lang="en-US" sz="1800" kern="1200">
                        <a:solidFill>
                          <a:schemeClr val="dk1"/>
                        </a:solidFill>
                        <a:effectLst/>
                        <a:latin typeface="+mn-lt"/>
                        <a:ea typeface="+mn-ea"/>
                        <a:cs typeface="+mn-cs"/>
                      </a:endParaRPr>
                    </a:p>
                    <a:p>
                      <a:endParaRPr lang="en-US" dirty="0"/>
                    </a:p>
                  </a:txBody>
                  <a:tcPr/>
                </a:tc>
                <a:tc>
                  <a:txBody>
                    <a:bodyPr/>
                    <a:lstStyle/>
                    <a:p>
                      <a:r>
                        <a:rPr lang="vi-VN" sz="1800" kern="1200" dirty="0">
                          <a:solidFill>
                            <a:schemeClr val="dk1"/>
                          </a:solidFill>
                          <a:effectLst/>
                          <a:latin typeface="+mn-lt"/>
                          <a:ea typeface="+mn-ea"/>
                          <a:cs typeface="+mn-cs"/>
                        </a:rPr>
                        <a:t>Chia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ra </a:t>
                      </a:r>
                      <a:r>
                        <a:rPr lang="vi-VN" sz="1800" kern="1200" dirty="0" err="1">
                          <a:solidFill>
                            <a:schemeClr val="dk1"/>
                          </a:solidFill>
                          <a:effectLst/>
                          <a:latin typeface="+mn-lt"/>
                          <a:ea typeface="+mn-ea"/>
                          <a:cs typeface="+mn-cs"/>
                        </a:rPr>
                        <a:t>thành</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nhiều</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phần</a:t>
                      </a:r>
                      <a:r>
                        <a:rPr lang="vi-VN" sz="1800" kern="1200" dirty="0">
                          <a:solidFill>
                            <a:schemeClr val="dk1"/>
                          </a:solidFill>
                          <a:effectLst/>
                          <a:latin typeface="+mn-lt"/>
                          <a:ea typeface="+mn-ea"/>
                          <a:cs typeface="+mn-cs"/>
                        </a:rPr>
                        <a:t>, tuy nhiên </a:t>
                      </a:r>
                      <a:r>
                        <a:rPr lang="vi-VN" sz="1800" kern="1200" dirty="0" err="1">
                          <a:solidFill>
                            <a:schemeClr val="dk1"/>
                          </a:solidFill>
                          <a:effectLst/>
                          <a:latin typeface="+mn-lt"/>
                          <a:ea typeface="+mn-ea"/>
                          <a:cs typeface="+mn-cs"/>
                        </a:rPr>
                        <a:t>những</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phần</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đó</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có</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cách</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tương </a:t>
                      </a:r>
                      <a:r>
                        <a:rPr lang="vi-VN" sz="1800" kern="1200" dirty="0" err="1">
                          <a:solidFill>
                            <a:schemeClr val="dk1"/>
                          </a:solidFill>
                          <a:effectLst/>
                          <a:latin typeface="+mn-lt"/>
                          <a:ea typeface="+mn-ea"/>
                          <a:cs typeface="+mn-cs"/>
                        </a:rPr>
                        <a:t>tự</a:t>
                      </a:r>
                      <a:r>
                        <a:rPr lang="vi-VN" sz="1800" kern="1200" dirty="0">
                          <a:solidFill>
                            <a:schemeClr val="dk1"/>
                          </a:solidFill>
                          <a:effectLst/>
                          <a:latin typeface="+mn-lt"/>
                          <a:ea typeface="+mn-ea"/>
                          <a:cs typeface="+mn-cs"/>
                        </a:rPr>
                        <a:t> nhau.</a:t>
                      </a:r>
                      <a:endParaRPr lang="en-US" dirty="0"/>
                    </a:p>
                  </a:txBody>
                  <a:tcPr/>
                </a:tc>
                <a:extLst>
                  <a:ext uri="{0D108BD9-81ED-4DB2-BD59-A6C34878D82A}">
                    <a16:rowId xmlns:a16="http://schemas.microsoft.com/office/drawing/2014/main" val="2085402656"/>
                  </a:ext>
                </a:extLst>
              </a:tr>
              <a:tr h="953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err="1">
                          <a:solidFill>
                            <a:schemeClr val="dk1"/>
                          </a:solidFill>
                          <a:effectLst/>
                          <a:latin typeface="+mn-lt"/>
                          <a:ea typeface="+mn-ea"/>
                          <a:cs typeface="+mn-cs"/>
                        </a:rPr>
                        <a:t>Các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con </a:t>
                      </a:r>
                      <a:r>
                        <a:rPr lang="vi-VN" sz="1800" kern="1200" dirty="0" err="1">
                          <a:solidFill>
                            <a:schemeClr val="dk1"/>
                          </a:solidFill>
                          <a:effectLst/>
                          <a:latin typeface="+mn-lt"/>
                          <a:ea typeface="+mn-ea"/>
                          <a:cs typeface="+mn-cs"/>
                        </a:rPr>
                        <a:t>độc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lập</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với</a:t>
                      </a:r>
                      <a:r>
                        <a:rPr lang="vi-VN" sz="1800" kern="1200" dirty="0">
                          <a:solidFill>
                            <a:schemeClr val="dk1"/>
                          </a:solidFill>
                          <a:effectLst/>
                          <a:latin typeface="+mn-lt"/>
                          <a:ea typeface="+mn-ea"/>
                          <a:cs typeface="+mn-cs"/>
                        </a:rPr>
                        <a:t> nhau </a:t>
                      </a:r>
                      <a:r>
                        <a:rPr lang="vi-VN" sz="1800" kern="1200" dirty="0" err="1">
                          <a:solidFill>
                            <a:schemeClr val="dk1"/>
                          </a:solidFill>
                          <a:effectLst/>
                          <a:latin typeface="+mn-lt"/>
                          <a:ea typeface="+mn-ea"/>
                          <a:cs typeface="+mn-cs"/>
                        </a:rPr>
                        <a:t>và</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với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vấn</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đề</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lớn</a:t>
                      </a:r>
                      <a:r>
                        <a:rPr lang="vi-VN" sz="1800" kern="1200" dirty="0">
                          <a:solidFill>
                            <a:schemeClr val="dk1"/>
                          </a:solidFill>
                          <a:effectLst/>
                          <a:latin typeface="+mn-lt"/>
                          <a:ea typeface="+mn-ea"/>
                          <a:cs typeface="+mn-cs"/>
                        </a:rPr>
                        <a:t> hơn.</a:t>
                      </a: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dk1"/>
                          </a:solidFill>
                          <a:effectLst/>
                          <a:latin typeface="+mn-lt"/>
                          <a:ea typeface="+mn-ea"/>
                          <a:cs typeface="+mn-cs"/>
                        </a:rPr>
                        <a:t>Các vấn đề lớn phụ thuộc vào kết quả của bài toán con.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194928061"/>
                  </a:ext>
                </a:extLst>
              </a:tr>
              <a:tr h="953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dk1"/>
                          </a:solidFill>
                          <a:effectLst/>
                          <a:latin typeface="+mn-lt"/>
                          <a:ea typeface="+mn-ea"/>
                          <a:cs typeface="+mn-cs"/>
                        </a:rPr>
                        <a:t>Nếu tìm ra được kết quả trong một bài toán con thì có thể dừng thuật toán.</a:t>
                      </a: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con </a:t>
                      </a:r>
                      <a:r>
                        <a:rPr lang="vi-VN" sz="1800" kern="1200" dirty="0" err="1">
                          <a:solidFill>
                            <a:schemeClr val="dk1"/>
                          </a:solidFill>
                          <a:effectLst/>
                          <a:latin typeface="+mn-lt"/>
                          <a:ea typeface="+mn-ea"/>
                          <a:cs typeface="+mn-cs"/>
                        </a:rPr>
                        <a:t>chỉ</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được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một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lần</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và</a:t>
                      </a:r>
                      <a:r>
                        <a:rPr lang="vi-VN" sz="1800" kern="1200" dirty="0">
                          <a:solidFill>
                            <a:schemeClr val="dk1"/>
                          </a:solidFill>
                          <a:effectLst/>
                          <a:latin typeface="+mn-lt"/>
                          <a:ea typeface="+mn-ea"/>
                          <a:cs typeface="+mn-cs"/>
                        </a:rPr>
                        <a:t> lưu </a:t>
                      </a:r>
                      <a:r>
                        <a:rPr lang="vi-VN" sz="1800" kern="1200" dirty="0" err="1">
                          <a:solidFill>
                            <a:schemeClr val="dk1"/>
                          </a:solidFill>
                          <a:effectLst/>
                          <a:latin typeface="+mn-lt"/>
                          <a:ea typeface="+mn-ea"/>
                          <a:cs typeface="+mn-cs"/>
                        </a:rPr>
                        <a:t>kết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quả</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không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dùng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ch</a:t>
                      </a:r>
                      <a:r>
                        <a:rPr lang="vi-VN" sz="1800" kern="1200" dirty="0">
                          <a:solidFill>
                            <a:schemeClr val="dk1"/>
                          </a:solidFill>
                          <a:effectLst/>
                          <a:latin typeface="+mn-lt"/>
                          <a:ea typeface="+mn-ea"/>
                          <a:cs typeface="+mn-cs"/>
                        </a:rPr>
                        <a:t>ư</a:t>
                      </a:r>
                      <a:r>
                        <a:rPr lang="en-US" sz="1800" kern="1200" dirty="0">
                          <a:solidFill>
                            <a:schemeClr val="dk1"/>
                          </a:solidFill>
                          <a:effectLst/>
                          <a:latin typeface="+mn-lt"/>
                          <a:ea typeface="+mn-ea"/>
                          <a:cs typeface="+mn-cs"/>
                        </a:rPr>
                        <a:t>a </a:t>
                      </a:r>
                      <a:r>
                        <a:rPr lang="en-US" sz="1800" kern="1200" dirty="0" err="1">
                          <a:solidFill>
                            <a:schemeClr val="dk1"/>
                          </a:solidFill>
                          <a:effectLst/>
                          <a:latin typeface="+mn-lt"/>
                          <a:ea typeface="+mn-ea"/>
                          <a:cs typeface="+mn-cs"/>
                        </a:rPr>
                        <a:t>giải</a:t>
                      </a:r>
                      <a:r>
                        <a:rPr lang="en-US" sz="1800" kern="1200" dirty="0">
                          <a:solidFill>
                            <a:schemeClr val="dk1"/>
                          </a:solidFill>
                          <a:effectLst/>
                          <a:latin typeface="+mn-lt"/>
                          <a:ea typeface="+mn-ea"/>
                          <a:cs typeface="+mn-cs"/>
                        </a:rPr>
                        <a:t> đ</a:t>
                      </a:r>
                      <a:r>
                        <a:rPr lang="vi-VN" sz="1800" kern="1200" dirty="0">
                          <a:solidFill>
                            <a:schemeClr val="dk1"/>
                          </a:solidFill>
                          <a:effectLst/>
                          <a:latin typeface="+mn-lt"/>
                          <a:ea typeface="+mn-ea"/>
                          <a:cs typeface="+mn-cs"/>
                        </a:rPr>
                        <a:t>ư</a:t>
                      </a:r>
                      <a:r>
                        <a:rPr lang="en-US" sz="1800" kern="1200" dirty="0" err="1">
                          <a:solidFill>
                            <a:schemeClr val="dk1"/>
                          </a:solidFill>
                          <a:effectLst/>
                          <a:latin typeface="+mn-lt"/>
                          <a:ea typeface="+mn-ea"/>
                          <a:cs typeface="+mn-cs"/>
                        </a:rPr>
                        <a:t>ợc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các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bài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toán</a:t>
                      </a:r>
                      <a:r>
                        <a:rPr lang="en-US" sz="1800" kern="1200" dirty="0">
                          <a:solidFill>
                            <a:schemeClr val="dk1"/>
                          </a:solidFill>
                          <a:effectLst/>
                          <a:latin typeface="+mn-lt"/>
                          <a:ea typeface="+mn-ea"/>
                          <a:cs typeface="+mn-cs"/>
                        </a:rPr>
                        <a:t> con.</a:t>
                      </a:r>
                    </a:p>
                  </a:txBody>
                  <a:tcPr/>
                </a:tc>
                <a:extLst>
                  <a:ext uri="{0D108BD9-81ED-4DB2-BD59-A6C34878D82A}">
                    <a16:rowId xmlns:a16="http://schemas.microsoft.com/office/drawing/2014/main" val="3784435967"/>
                  </a:ext>
                </a:extLst>
              </a:tr>
              <a:tr h="953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Đôi khi không </a:t>
                      </a:r>
                      <a:r>
                        <a:rPr lang="vi-VN" sz="1800" kern="1200" dirty="0" err="1">
                          <a:solidFill>
                            <a:schemeClr val="dk1"/>
                          </a:solidFill>
                          <a:effectLst/>
                          <a:latin typeface="+mn-lt"/>
                          <a:ea typeface="+mn-ea"/>
                          <a:cs typeface="+mn-cs"/>
                        </a:rPr>
                        <a:t>dùng</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những</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kết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quả</a:t>
                      </a:r>
                      <a:r>
                        <a:rPr lang="vi-VN" sz="1800" kern="1200" dirty="0">
                          <a:solidFill>
                            <a:schemeClr val="dk1"/>
                          </a:solidFill>
                          <a:effectLst/>
                          <a:latin typeface="+mn-lt"/>
                          <a:ea typeface="+mn-ea"/>
                          <a:cs typeface="+mn-cs"/>
                        </a:rPr>
                        <a:t> con </a:t>
                      </a:r>
                      <a:r>
                        <a:rPr lang="vi-VN" sz="1800" kern="1200" dirty="0" err="1">
                          <a:solidFill>
                            <a:schemeClr val="dk1"/>
                          </a:solidFill>
                          <a:effectLst/>
                          <a:latin typeface="+mn-lt"/>
                          <a:ea typeface="+mn-ea"/>
                          <a:cs typeface="+mn-cs"/>
                        </a:rPr>
                        <a:t>để</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err="1">
                          <a:solidFill>
                            <a:schemeClr val="dk1"/>
                          </a:solidFill>
                          <a:effectLst/>
                          <a:latin typeface="+mn-lt"/>
                          <a:ea typeface="+mn-ea"/>
                          <a:cs typeface="+mn-cs"/>
                        </a:rPr>
                        <a:t>Để</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tìm</a:t>
                      </a:r>
                      <a:r>
                        <a:rPr lang="vi-VN" sz="1800" kern="1200" dirty="0">
                          <a:solidFill>
                            <a:schemeClr val="dk1"/>
                          </a:solidFill>
                          <a:effectLst/>
                          <a:latin typeface="+mn-lt"/>
                          <a:ea typeface="+mn-ea"/>
                          <a:cs typeface="+mn-cs"/>
                        </a:rPr>
                        <a:t> ra </a:t>
                      </a:r>
                      <a:r>
                        <a:rPr lang="vi-VN" sz="1800" kern="1200" dirty="0" err="1">
                          <a:solidFill>
                            <a:schemeClr val="dk1"/>
                          </a:solidFill>
                          <a:effectLst/>
                          <a:latin typeface="+mn-lt"/>
                          <a:ea typeface="+mn-ea"/>
                          <a:cs typeface="+mn-cs"/>
                        </a:rPr>
                        <a:t>được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lời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bắt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buộc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phải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được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tối</a:t>
                      </a:r>
                      <a:r>
                        <a:rPr lang="vi-VN" sz="1800" kern="1200" dirty="0">
                          <a:solidFill>
                            <a:schemeClr val="dk1"/>
                          </a:solidFill>
                          <a:effectLst/>
                          <a:latin typeface="+mn-lt"/>
                          <a:ea typeface="+mn-ea"/>
                          <a:cs typeface="+mn-cs"/>
                        </a:rPr>
                        <a:t> ưu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con.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956233840"/>
                  </a:ext>
                </a:extLst>
              </a:tr>
            </a:tbl>
          </a:graphicData>
        </a:graphic>
      </p:graphicFrame>
      <p:sp>
        <p:nvSpPr>
          <p:cNvPr id="9" name="Chỗ dành sẵn cho Số hiệu Bản chiếu 8">
            <a:extLst>
              <a:ext uri="{FF2B5EF4-FFF2-40B4-BE49-F238E27FC236}">
                <a16:creationId xmlns:a16="http://schemas.microsoft.com/office/drawing/2014/main" id="{D8EEA21E-8577-4A4F-852E-B22716B391FB}"/>
              </a:ext>
            </a:extLst>
          </p:cNvPr>
          <p:cNvSpPr>
            <a:spLocks noGrp="1"/>
          </p:cNvSpPr>
          <p:nvPr>
            <p:ph type="sldNum" sz="quarter" idx="11"/>
          </p:nvPr>
        </p:nvSpPr>
        <p:spPr/>
        <p:txBody>
          <a:bodyPr/>
          <a:lstStyle/>
          <a:p>
            <a:fld id="{7F6268A4-6132-456F-828A-C4773E289BF2}" type="slidenum">
              <a:rPr lang="en-US" smtClean="0"/>
              <a:pPr/>
              <a:t>53</a:t>
            </a:fld>
            <a:endParaRPr lang="en-US"/>
          </a:p>
        </p:txBody>
      </p:sp>
    </p:spTree>
    <p:extLst>
      <p:ext uri="{BB962C8B-B14F-4D97-AF65-F5344CB8AC3E}">
        <p14:creationId xmlns:p14="http://schemas.microsoft.com/office/powerpoint/2010/main" val="405383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D14F33-DEEB-435E-8287-D5C56C12345B}"/>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359D96C-4D62-4D44-A28A-0F726609994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V. So </a:t>
            </a:r>
            <a:r>
              <a:rPr lang="en-US" altLang="ko-KR" dirty="0" err="1">
                <a:solidFill>
                  <a:schemeClr val="bg1"/>
                </a:solidFill>
                <a:latin typeface="+mn-lt"/>
              </a:rPr>
              <a:t>sánh</a:t>
            </a:r>
            <a:r>
              <a:rPr lang="en-US" altLang="ko-KR" dirty="0">
                <a:solidFill>
                  <a:schemeClr val="bg1"/>
                </a:solidFill>
                <a:latin typeface="+mn-lt"/>
              </a:rPr>
              <a:t> </a:t>
            </a:r>
            <a:r>
              <a:rPr lang="en-US" altLang="ko-KR" dirty="0" err="1">
                <a:solidFill>
                  <a:schemeClr val="bg1"/>
                </a:solidFill>
                <a:latin typeface="+mn-lt"/>
              </a:rPr>
              <a:t>giữa</a:t>
            </a:r>
            <a:r>
              <a:rPr lang="en-US" altLang="ko-KR" dirty="0">
                <a:solidFill>
                  <a:schemeClr val="bg1"/>
                </a:solidFill>
                <a:latin typeface="+mn-lt"/>
              </a:rPr>
              <a:t> DP </a:t>
            </a:r>
            <a:r>
              <a:rPr lang="en-US" altLang="ko-KR" dirty="0" err="1">
                <a:solidFill>
                  <a:schemeClr val="bg1"/>
                </a:solidFill>
                <a:latin typeface="+mn-lt"/>
              </a:rPr>
              <a:t>và</a:t>
            </a:r>
            <a:r>
              <a:rPr lang="en-US" altLang="ko-KR" dirty="0">
                <a:solidFill>
                  <a:schemeClr val="bg1"/>
                </a:solidFill>
                <a:latin typeface="+mn-lt"/>
              </a:rPr>
              <a:t> Divide and Conquer</a:t>
            </a:r>
            <a:endParaRPr lang="ko-KR" altLang="en-US" dirty="0">
              <a:solidFill>
                <a:schemeClr val="bg1"/>
              </a:solidFill>
              <a:latin typeface="+mn-lt"/>
            </a:endParaRPr>
          </a:p>
        </p:txBody>
      </p:sp>
      <p:sp>
        <p:nvSpPr>
          <p:cNvPr id="5" name="TextBox 4">
            <a:extLst>
              <a:ext uri="{FF2B5EF4-FFF2-40B4-BE49-F238E27FC236}">
                <a16:creationId xmlns:a16="http://schemas.microsoft.com/office/drawing/2014/main" id="{CCADCA64-7272-41DA-BAF0-87BC360F8429}"/>
              </a:ext>
            </a:extLst>
          </p:cNvPr>
          <p:cNvSpPr txBox="1"/>
          <p:nvPr/>
        </p:nvSpPr>
        <p:spPr>
          <a:xfrm>
            <a:off x="390293" y="978803"/>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err="1">
                <a:effectLst/>
                <a:ea typeface="Calibri" panose="020F0502020204030204" pitchFamily="34" charset="0"/>
                <a:cs typeface="Times New Roman" panose="02020603050405020304" pitchFamily="18" charset="0"/>
              </a:rPr>
              <a:t>Ví</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dụ</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cụ</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thể</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cho</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s</a:t>
            </a:r>
            <a:r>
              <a:rPr lang="en-US" sz="3200" dirty="0" err="1">
                <a:ea typeface="Calibri" panose="020F0502020204030204" pitchFamily="34" charset="0"/>
                <a:cs typeface="Times New Roman" panose="02020603050405020304" pitchFamily="18" charset="0"/>
              </a:rPr>
              <a:t>ự</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khác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nhau</a:t>
            </a:r>
            <a:endParaRPr lang="en-US" sz="3200" dirty="0">
              <a:effectLst/>
              <a:ea typeface="Calibri" panose="020F0502020204030204" pitchFamily="34" charset="0"/>
              <a:cs typeface="Times New Roman" panose="02020603050405020304" pitchFamily="18" charset="0"/>
            </a:endParaRPr>
          </a:p>
        </p:txBody>
      </p:sp>
      <p:sp>
        <p:nvSpPr>
          <p:cNvPr id="7" name="Hộp Văn bản 6">
            <a:extLst>
              <a:ext uri="{FF2B5EF4-FFF2-40B4-BE49-F238E27FC236}">
                <a16:creationId xmlns:a16="http://schemas.microsoft.com/office/drawing/2014/main" id="{1F6B4133-B13F-4E00-A13E-1FA398D290CC}"/>
              </a:ext>
            </a:extLst>
          </p:cNvPr>
          <p:cNvSpPr txBox="1"/>
          <p:nvPr/>
        </p:nvSpPr>
        <p:spPr>
          <a:xfrm>
            <a:off x="390293" y="1818640"/>
            <a:ext cx="11285032"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Binary search: </a:t>
            </a:r>
            <a:r>
              <a:rPr lang="en-US" sz="2400" dirty="0" err="1"/>
              <a:t>khi</a:t>
            </a:r>
            <a:r>
              <a:rPr lang="en-US" sz="2400" dirty="0"/>
              <a:t> </a:t>
            </a:r>
            <a:r>
              <a:rPr lang="en-US" sz="2400" dirty="0" err="1"/>
              <a:t>giải</a:t>
            </a:r>
            <a:r>
              <a:rPr lang="en-US" sz="2400" dirty="0"/>
              <a:t> ra </a:t>
            </a:r>
            <a:r>
              <a:rPr lang="en-US" sz="2400" dirty="0" err="1"/>
              <a:t>các</a:t>
            </a:r>
            <a:r>
              <a:rPr lang="en-US" sz="2400" dirty="0"/>
              <a:t> </a:t>
            </a:r>
            <a:r>
              <a:rPr lang="en-US" sz="2400" dirty="0" err="1"/>
              <a:t>phần</a:t>
            </a:r>
            <a:r>
              <a:rPr lang="en-US" sz="2400" dirty="0"/>
              <a:t> con </a:t>
            </a:r>
            <a:r>
              <a:rPr lang="en-US" sz="2400" dirty="0" err="1"/>
              <a:t>của</a:t>
            </a:r>
            <a:r>
              <a:rPr lang="en-US" sz="2400" dirty="0"/>
              <a:t> </a:t>
            </a:r>
            <a:r>
              <a:rPr lang="en-US" sz="2400" dirty="0" err="1"/>
              <a:t>bài</a:t>
            </a:r>
            <a:r>
              <a:rPr lang="en-US" sz="2400" dirty="0"/>
              <a:t> </a:t>
            </a:r>
            <a:r>
              <a:rPr lang="en-US" sz="2400" dirty="0" err="1"/>
              <a:t>toán</a:t>
            </a:r>
            <a:r>
              <a:rPr lang="en-US" sz="2400" dirty="0"/>
              <a:t> </a:t>
            </a:r>
            <a:r>
              <a:rPr lang="en-US" sz="2400" dirty="0" err="1"/>
              <a:t>thỏa</a:t>
            </a:r>
            <a:r>
              <a:rPr lang="en-US" sz="2400" dirty="0"/>
              <a:t> </a:t>
            </a:r>
            <a:r>
              <a:rPr lang="en-US" sz="2400" dirty="0" err="1"/>
              <a:t>mãn</a:t>
            </a:r>
            <a:r>
              <a:rPr lang="en-US" sz="2400" dirty="0"/>
              <a:t> đ</a:t>
            </a:r>
            <a:r>
              <a:rPr lang="vi-VN" sz="2400" dirty="0"/>
              <a:t>ư</a:t>
            </a:r>
            <a:r>
              <a:rPr lang="en-US" sz="2400" dirty="0" err="1"/>
              <a:t>ợc</a:t>
            </a:r>
            <a:r>
              <a:rPr lang="en-US" sz="2400" dirty="0"/>
              <a:t> </a:t>
            </a:r>
            <a:r>
              <a:rPr lang="en-US" sz="2400" dirty="0" err="1"/>
              <a:t>yêu</a:t>
            </a:r>
            <a:r>
              <a:rPr lang="en-US" sz="2400" dirty="0"/>
              <a:t> </a:t>
            </a:r>
            <a:r>
              <a:rPr lang="en-US" sz="2400" dirty="0" err="1"/>
              <a:t>cầu</a:t>
            </a:r>
            <a:r>
              <a:rPr lang="en-US" sz="2400" dirty="0"/>
              <a:t> </a:t>
            </a:r>
            <a:r>
              <a:rPr lang="en-US" sz="2400" dirty="0" err="1"/>
              <a:t>bài</a:t>
            </a:r>
            <a:r>
              <a:rPr lang="en-US" sz="2400" dirty="0"/>
              <a:t> </a:t>
            </a:r>
            <a:r>
              <a:rPr lang="en-US" sz="2400" dirty="0" err="1"/>
              <a:t>toán</a:t>
            </a:r>
            <a:r>
              <a:rPr lang="en-US" sz="2400" dirty="0"/>
              <a:t> </a:t>
            </a:r>
            <a:r>
              <a:rPr lang="en-US" sz="2400" dirty="0">
                <a:sym typeface="Wingdings" panose="05000000000000000000" pitchFamily="2" charset="2"/>
              </a:rPr>
              <a:t> ng</a:t>
            </a:r>
            <a:r>
              <a:rPr lang="vi-VN" sz="2400" dirty="0">
                <a:sym typeface="Wingdings" panose="05000000000000000000" pitchFamily="2" charset="2"/>
              </a:rPr>
              <a:t>ư</a:t>
            </a:r>
            <a:r>
              <a:rPr lang="en-US" sz="2400" dirty="0">
                <a:sym typeface="Wingdings" panose="05000000000000000000" pitchFamily="2" charset="2"/>
              </a:rPr>
              <a:t>ng </a:t>
            </a:r>
            <a:r>
              <a:rPr lang="en-US" sz="2400" dirty="0" err="1">
                <a:sym typeface="Wingdings" panose="05000000000000000000" pitchFamily="2" charset="2"/>
              </a:rPr>
              <a:t>thuật</a:t>
            </a:r>
            <a:r>
              <a:rPr lang="en-US" sz="2400" dirty="0">
                <a:sym typeface="Wingdings" panose="05000000000000000000" pitchFamily="2" charset="2"/>
              </a:rPr>
              <a:t> </a:t>
            </a:r>
            <a:r>
              <a:rPr lang="en-US" sz="2400" dirty="0" err="1">
                <a:sym typeface="Wingdings" panose="05000000000000000000" pitchFamily="2" charset="2"/>
              </a:rPr>
              <a:t>toán</a:t>
            </a:r>
            <a:r>
              <a:rPr lang="en-US" sz="2400" dirty="0">
                <a:sym typeface="Wingdings" panose="05000000000000000000" pitchFamily="2" charset="2"/>
              </a:rPr>
              <a:t> </a:t>
            </a:r>
            <a:r>
              <a:rPr lang="en-US" sz="2400" dirty="0" err="1">
                <a:sym typeface="Wingdings" panose="05000000000000000000" pitchFamily="2" charset="2"/>
              </a:rPr>
              <a:t>hoàn</a:t>
            </a:r>
            <a:r>
              <a:rPr lang="en-US" sz="2400" dirty="0">
                <a:sym typeface="Wingdings" panose="05000000000000000000" pitchFamily="2" charset="2"/>
              </a:rPr>
              <a:t> </a:t>
            </a:r>
            <a:r>
              <a:rPr lang="en-US" sz="2400" dirty="0" err="1">
                <a:sym typeface="Wingdings" panose="05000000000000000000" pitchFamily="2" charset="2"/>
              </a:rPr>
              <a:t>toàn</a:t>
            </a:r>
            <a:r>
              <a:rPr lang="en-US" sz="2400" dirty="0">
                <a:sym typeface="Wingdings" panose="05000000000000000000" pitchFamily="2" charset="2"/>
              </a:rPr>
              <a:t> </a:t>
            </a:r>
            <a:r>
              <a:rPr lang="en-US" sz="2400" dirty="0" err="1">
                <a:sym typeface="Wingdings" panose="05000000000000000000" pitchFamily="2" charset="2"/>
              </a:rPr>
              <a:t>và</a:t>
            </a:r>
            <a:r>
              <a:rPr lang="en-US" sz="2400" dirty="0">
                <a:sym typeface="Wingdings" panose="05000000000000000000" pitchFamily="2" charset="2"/>
              </a:rPr>
              <a:t> </a:t>
            </a:r>
            <a:r>
              <a:rPr lang="en-US" sz="2400" dirty="0" err="1">
                <a:sym typeface="Wingdings" panose="05000000000000000000" pitchFamily="2" charset="2"/>
              </a:rPr>
              <a:t>bỏ</a:t>
            </a:r>
            <a:r>
              <a:rPr lang="en-US" sz="2400" dirty="0">
                <a:sym typeface="Wingdings" panose="05000000000000000000" pitchFamily="2" charset="2"/>
              </a:rPr>
              <a:t> </a:t>
            </a:r>
            <a:r>
              <a:rPr lang="en-US" sz="2400" dirty="0" err="1">
                <a:sym typeface="Wingdings" panose="05000000000000000000" pitchFamily="2" charset="2"/>
              </a:rPr>
              <a:t>hết</a:t>
            </a:r>
            <a:r>
              <a:rPr lang="en-US" sz="2400" dirty="0">
                <a:sym typeface="Wingdings" panose="05000000000000000000" pitchFamily="2" charset="2"/>
              </a:rPr>
              <a:t> </a:t>
            </a:r>
            <a:r>
              <a:rPr lang="en-US" sz="2400" dirty="0" err="1">
                <a:sym typeface="Wingdings" panose="05000000000000000000" pitchFamily="2" charset="2"/>
              </a:rPr>
              <a:t>những</a:t>
            </a:r>
            <a:r>
              <a:rPr lang="en-US" sz="2400" dirty="0">
                <a:sym typeface="Wingdings" panose="05000000000000000000" pitchFamily="2" charset="2"/>
              </a:rPr>
              <a:t> </a:t>
            </a:r>
            <a:r>
              <a:rPr lang="en-US" sz="2400" dirty="0" err="1">
                <a:sym typeface="Wingdings" panose="05000000000000000000" pitchFamily="2" charset="2"/>
              </a:rPr>
              <a:t>phần</a:t>
            </a:r>
            <a:r>
              <a:rPr lang="en-US" sz="2400" dirty="0">
                <a:sym typeface="Wingdings" panose="05000000000000000000" pitchFamily="2" charset="2"/>
              </a:rPr>
              <a:t> con </a:t>
            </a:r>
            <a:r>
              <a:rPr lang="en-US" sz="2400" dirty="0" err="1">
                <a:sym typeface="Wingdings" panose="05000000000000000000" pitchFamily="2" charset="2"/>
              </a:rPr>
              <a:t>ch</a:t>
            </a:r>
            <a:r>
              <a:rPr lang="vi-VN" sz="2400" dirty="0">
                <a:sym typeface="Wingdings" panose="05000000000000000000" pitchFamily="2" charset="2"/>
              </a:rPr>
              <a:t>ư</a:t>
            </a:r>
            <a:r>
              <a:rPr lang="en-US" sz="2400" dirty="0">
                <a:sym typeface="Wingdings" panose="05000000000000000000" pitchFamily="2" charset="2"/>
              </a:rPr>
              <a:t>a </a:t>
            </a:r>
            <a:r>
              <a:rPr lang="en-US" sz="2400" dirty="0" err="1">
                <a:sym typeface="Wingdings" panose="05000000000000000000" pitchFamily="2" charset="2"/>
              </a:rPr>
              <a:t>giải</a:t>
            </a:r>
            <a:r>
              <a:rPr lang="en-US" sz="2400" dirty="0">
                <a:sym typeface="Wingdings" panose="05000000000000000000" pitchFamily="2" charset="2"/>
              </a:rPr>
              <a:t>.</a:t>
            </a:r>
          </a:p>
        </p:txBody>
      </p:sp>
      <p:pic>
        <p:nvPicPr>
          <p:cNvPr id="8" name="Picture 12">
            <a:extLst>
              <a:ext uri="{FF2B5EF4-FFF2-40B4-BE49-F238E27FC236}">
                <a16:creationId xmlns:a16="http://schemas.microsoft.com/office/drawing/2014/main" id="{4AC7BCE2-C0A4-4B7D-A8E5-8EC7024493CC}"/>
              </a:ext>
            </a:extLst>
          </p:cNvPr>
          <p:cNvPicPr>
            <a:picLocks noChangeAspect="1"/>
          </p:cNvPicPr>
          <p:nvPr/>
        </p:nvPicPr>
        <p:blipFill>
          <a:blip r:embed="rId2"/>
          <a:stretch>
            <a:fillRect/>
          </a:stretch>
        </p:blipFill>
        <p:spPr>
          <a:xfrm>
            <a:off x="525076" y="5497295"/>
            <a:ext cx="11015466" cy="763803"/>
          </a:xfrm>
          <a:prstGeom prst="rect">
            <a:avLst/>
          </a:prstGeom>
        </p:spPr>
      </p:pic>
      <p:sp>
        <p:nvSpPr>
          <p:cNvPr id="9" name="Hình chữ nhật 8">
            <a:extLst>
              <a:ext uri="{FF2B5EF4-FFF2-40B4-BE49-F238E27FC236}">
                <a16:creationId xmlns:a16="http://schemas.microsoft.com/office/drawing/2014/main" id="{2BD81F48-D69B-4E8A-864E-50566E1DF5EE}"/>
              </a:ext>
            </a:extLst>
          </p:cNvPr>
          <p:cNvSpPr/>
          <p:nvPr/>
        </p:nvSpPr>
        <p:spPr>
          <a:xfrm>
            <a:off x="525076" y="4407454"/>
            <a:ext cx="11015465" cy="830997"/>
          </a:xfrm>
          <a:prstGeom prst="rect">
            <a:avLst/>
          </a:prstGeom>
        </p:spPr>
        <p:txBody>
          <a:bodyPr wrap="square">
            <a:spAutoFit/>
          </a:bodyPr>
          <a:lstStyle/>
          <a:p>
            <a:pPr marL="342900" indent="-342900">
              <a:buFont typeface="Wingdings" panose="05000000000000000000" pitchFamily="2" charset="2"/>
              <a:buChar char="Ø"/>
            </a:pPr>
            <a:r>
              <a:rPr lang="en-US" sz="2400" dirty="0" err="1">
                <a:sym typeface="Wingdings" panose="05000000000000000000" pitchFamily="2" charset="2"/>
              </a:rPr>
              <a:t>Tuy</a:t>
            </a:r>
            <a:r>
              <a:rPr lang="en-US" sz="2400" dirty="0">
                <a:sym typeface="Wingdings" panose="05000000000000000000" pitchFamily="2" charset="2"/>
              </a:rPr>
              <a:t> </a:t>
            </a:r>
            <a:r>
              <a:rPr lang="en-US" sz="2400" dirty="0" err="1">
                <a:sym typeface="Wingdings" panose="05000000000000000000" pitchFamily="2" charset="2"/>
              </a:rPr>
              <a:t>nhiên</a:t>
            </a:r>
            <a:r>
              <a:rPr lang="en-US" sz="2400" dirty="0">
                <a:sym typeface="Wingdings" panose="05000000000000000000" pitchFamily="2" charset="2"/>
              </a:rPr>
              <a:t> </a:t>
            </a:r>
            <a:r>
              <a:rPr lang="en-US" sz="2400" dirty="0" err="1">
                <a:sym typeface="Wingdings" panose="05000000000000000000" pitchFamily="2" charset="2"/>
              </a:rPr>
              <a:t>đối</a:t>
            </a:r>
            <a:r>
              <a:rPr lang="en-US" sz="2400" dirty="0">
                <a:sym typeface="Wingdings" panose="05000000000000000000" pitchFamily="2" charset="2"/>
              </a:rPr>
              <a:t> </a:t>
            </a:r>
            <a:r>
              <a:rPr lang="en-US" sz="2400" dirty="0" err="1">
                <a:sym typeface="Wingdings" panose="05000000000000000000" pitchFamily="2" charset="2"/>
              </a:rPr>
              <a:t>với</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bài</a:t>
            </a:r>
            <a:r>
              <a:rPr lang="en-US" sz="2400" dirty="0">
                <a:sym typeface="Wingdings" panose="05000000000000000000" pitchFamily="2" charset="2"/>
              </a:rPr>
              <a:t> </a:t>
            </a:r>
            <a:r>
              <a:rPr lang="en-US" sz="2400" dirty="0" err="1">
                <a:sym typeface="Wingdings" panose="05000000000000000000" pitchFamily="2" charset="2"/>
              </a:rPr>
              <a:t>toán</a:t>
            </a:r>
            <a:r>
              <a:rPr lang="en-US" sz="2400" dirty="0">
                <a:sym typeface="Wingdings" panose="05000000000000000000" pitchFamily="2" charset="2"/>
              </a:rPr>
              <a:t> </a:t>
            </a:r>
            <a:r>
              <a:rPr lang="en-US" sz="2400" dirty="0" err="1">
                <a:sym typeface="Wingdings" panose="05000000000000000000" pitchFamily="2" charset="2"/>
              </a:rPr>
              <a:t>sử</a:t>
            </a:r>
            <a:r>
              <a:rPr lang="en-US" sz="2400" dirty="0">
                <a:sym typeface="Wingdings" panose="05000000000000000000" pitchFamily="2" charset="2"/>
              </a:rPr>
              <a:t> </a:t>
            </a:r>
            <a:r>
              <a:rPr lang="en-US" sz="2400" dirty="0" err="1">
                <a:sym typeface="Wingdings" panose="05000000000000000000" pitchFamily="2" charset="2"/>
              </a:rPr>
              <a:t>dụng</a:t>
            </a:r>
            <a:r>
              <a:rPr lang="en-US" sz="2400" dirty="0">
                <a:sym typeface="Wingdings" panose="05000000000000000000" pitchFamily="2" charset="2"/>
              </a:rPr>
              <a:t> DP </a:t>
            </a:r>
            <a:r>
              <a:rPr lang="en-US" sz="2400" dirty="0" err="1">
                <a:sym typeface="Wingdings" panose="05000000000000000000" pitchFamily="2" charset="2"/>
              </a:rPr>
              <a:t>nh</a:t>
            </a:r>
            <a:r>
              <a:rPr lang="vi-VN" sz="2400" dirty="0">
                <a:sym typeface="Wingdings" panose="05000000000000000000" pitchFamily="2" charset="2"/>
              </a:rPr>
              <a:t>ư</a:t>
            </a:r>
            <a:r>
              <a:rPr lang="en-US" sz="2400" dirty="0">
                <a:sym typeface="Wingdings" panose="05000000000000000000" pitchFamily="2" charset="2"/>
              </a:rPr>
              <a:t> Fibonacci  </a:t>
            </a:r>
            <a:r>
              <a:rPr lang="en-US" sz="2400" dirty="0" err="1">
                <a:sym typeface="Wingdings" panose="05000000000000000000" pitchFamily="2" charset="2"/>
              </a:rPr>
              <a:t>không</a:t>
            </a:r>
            <a:r>
              <a:rPr lang="en-US" sz="2400" dirty="0">
                <a:sym typeface="Wingdings" panose="05000000000000000000" pitchFamily="2" charset="2"/>
              </a:rPr>
              <a:t> </a:t>
            </a:r>
            <a:r>
              <a:rPr lang="en-US" sz="2400" dirty="0" err="1">
                <a:sym typeface="Wingdings" panose="05000000000000000000" pitchFamily="2" charset="2"/>
              </a:rPr>
              <a:t>thể</a:t>
            </a:r>
            <a:r>
              <a:rPr lang="en-US" sz="2400" dirty="0">
                <a:sym typeface="Wingdings" panose="05000000000000000000" pitchFamily="2" charset="2"/>
              </a:rPr>
              <a:t> </a:t>
            </a:r>
            <a:r>
              <a:rPr lang="en-US" sz="2400" dirty="0" err="1">
                <a:sym typeface="Wingdings" panose="05000000000000000000" pitchFamily="2" charset="2"/>
              </a:rPr>
              <a:t>dừng</a:t>
            </a:r>
            <a:r>
              <a:rPr lang="en-US" sz="2400" dirty="0">
                <a:sym typeface="Wingdings" panose="05000000000000000000" pitchFamily="2" charset="2"/>
              </a:rPr>
              <a:t> </a:t>
            </a:r>
            <a:r>
              <a:rPr lang="en-US" sz="2400" dirty="0" err="1">
                <a:sym typeface="Wingdings" panose="05000000000000000000" pitchFamily="2" charset="2"/>
              </a:rPr>
              <a:t>bài</a:t>
            </a:r>
            <a:r>
              <a:rPr lang="en-US" sz="2400" dirty="0">
                <a:sym typeface="Wingdings" panose="05000000000000000000" pitchFamily="2" charset="2"/>
              </a:rPr>
              <a:t> </a:t>
            </a:r>
            <a:r>
              <a:rPr lang="en-US" sz="2400" dirty="0" err="1">
                <a:sym typeface="Wingdings" panose="05000000000000000000" pitchFamily="2" charset="2"/>
              </a:rPr>
              <a:t>toán</a:t>
            </a:r>
            <a:r>
              <a:rPr lang="en-US" sz="2400" dirty="0">
                <a:sym typeface="Wingdings" panose="05000000000000000000" pitchFamily="2" charset="2"/>
              </a:rPr>
              <a:t> </a:t>
            </a:r>
            <a:r>
              <a:rPr lang="en-US" sz="2400" dirty="0" err="1">
                <a:sym typeface="Wingdings" panose="05000000000000000000" pitchFamily="2" charset="2"/>
              </a:rPr>
              <a:t>khi</a:t>
            </a:r>
            <a:r>
              <a:rPr lang="en-US" sz="2400" dirty="0">
                <a:sym typeface="Wingdings" panose="05000000000000000000" pitchFamily="2" charset="2"/>
              </a:rPr>
              <a:t> </a:t>
            </a:r>
            <a:r>
              <a:rPr lang="en-US" sz="2400" dirty="0" err="1">
                <a:sym typeface="Wingdings" panose="05000000000000000000" pitchFamily="2" charset="2"/>
              </a:rPr>
              <a:t>ch</a:t>
            </a:r>
            <a:r>
              <a:rPr lang="vi-VN" sz="2400" dirty="0">
                <a:sym typeface="Wingdings" panose="05000000000000000000" pitchFamily="2" charset="2"/>
              </a:rPr>
              <a:t>ư</a:t>
            </a:r>
            <a:r>
              <a:rPr lang="en-US" sz="2400" dirty="0">
                <a:sym typeface="Wingdings" panose="05000000000000000000" pitchFamily="2" charset="2"/>
              </a:rPr>
              <a:t>a </a:t>
            </a:r>
            <a:r>
              <a:rPr lang="en-US" sz="2400" dirty="0" err="1">
                <a:sym typeface="Wingdings" panose="05000000000000000000" pitchFamily="2" charset="2"/>
              </a:rPr>
              <a:t>giải</a:t>
            </a:r>
            <a:r>
              <a:rPr lang="en-US" sz="2400" dirty="0">
                <a:sym typeface="Wingdings" panose="05000000000000000000" pitchFamily="2" charset="2"/>
              </a:rPr>
              <a:t> </a:t>
            </a:r>
            <a:r>
              <a:rPr lang="en-US" sz="2400" dirty="0" err="1">
                <a:sym typeface="Wingdings" panose="05000000000000000000" pitchFamily="2" charset="2"/>
              </a:rPr>
              <a:t>quyết</a:t>
            </a:r>
            <a:r>
              <a:rPr lang="en-US" sz="2400" dirty="0">
                <a:sym typeface="Wingdings" panose="05000000000000000000" pitchFamily="2" charset="2"/>
              </a:rPr>
              <a:t> </a:t>
            </a:r>
            <a:r>
              <a:rPr lang="en-US" sz="2400" dirty="0" err="1">
                <a:sym typeface="Wingdings" panose="05000000000000000000" pitchFamily="2" charset="2"/>
              </a:rPr>
              <a:t>hết</a:t>
            </a:r>
            <a:r>
              <a:rPr lang="en-US" sz="2400" dirty="0">
                <a:sym typeface="Wingdings" panose="05000000000000000000" pitchFamily="2" charset="2"/>
              </a:rPr>
              <a:t> đ</a:t>
            </a:r>
            <a:r>
              <a:rPr lang="vi-VN" sz="2400" dirty="0">
                <a:sym typeface="Wingdings" panose="05000000000000000000" pitchFamily="2" charset="2"/>
              </a:rPr>
              <a:t>ư</a:t>
            </a:r>
            <a:r>
              <a:rPr lang="en-US" sz="2400" dirty="0" err="1">
                <a:sym typeface="Wingdings" panose="05000000000000000000" pitchFamily="2" charset="2"/>
              </a:rPr>
              <a:t>ợc</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bài</a:t>
            </a:r>
            <a:r>
              <a:rPr lang="en-US" sz="2400" dirty="0">
                <a:sym typeface="Wingdings" panose="05000000000000000000" pitchFamily="2" charset="2"/>
              </a:rPr>
              <a:t> </a:t>
            </a:r>
            <a:r>
              <a:rPr lang="en-US" sz="2400" dirty="0" err="1">
                <a:sym typeface="Wingdings" panose="05000000000000000000" pitchFamily="2" charset="2"/>
              </a:rPr>
              <a:t>toán</a:t>
            </a:r>
            <a:r>
              <a:rPr lang="en-US" sz="2400" dirty="0">
                <a:sym typeface="Wingdings" panose="05000000000000000000" pitchFamily="2" charset="2"/>
              </a:rPr>
              <a:t> con.</a:t>
            </a:r>
            <a:endParaRPr lang="en-US" sz="2400" dirty="0"/>
          </a:p>
        </p:txBody>
      </p:sp>
      <p:pic>
        <p:nvPicPr>
          <p:cNvPr id="1026" name="Picture 2" descr="JAVA] BINARY SEARCH: Thuật toán tìm kiếm nhị phân">
            <a:extLst>
              <a:ext uri="{FF2B5EF4-FFF2-40B4-BE49-F238E27FC236}">
                <a16:creationId xmlns:a16="http://schemas.microsoft.com/office/drawing/2014/main" id="{20B26525-2D6B-4CF1-BF8B-7D4EE9D71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373" y="2649637"/>
            <a:ext cx="8397240" cy="1791411"/>
          </a:xfrm>
          <a:prstGeom prst="rect">
            <a:avLst/>
          </a:prstGeom>
          <a:noFill/>
          <a:extLst>
            <a:ext uri="{909E8E84-426E-40DD-AFC4-6F175D3DCCD1}">
              <a14:hiddenFill xmlns:a14="http://schemas.microsoft.com/office/drawing/2010/main">
                <a:solidFill>
                  <a:srgbClr val="FFFFFF"/>
                </a:solidFill>
              </a14:hiddenFill>
            </a:ext>
          </a:extLst>
        </p:spPr>
      </p:pic>
      <p:sp>
        <p:nvSpPr>
          <p:cNvPr id="10" name="Chỗ dành sẵn cho Số hiệu Bản chiếu 9">
            <a:extLst>
              <a:ext uri="{FF2B5EF4-FFF2-40B4-BE49-F238E27FC236}">
                <a16:creationId xmlns:a16="http://schemas.microsoft.com/office/drawing/2014/main" id="{057CE997-2A39-470E-938F-49EB57E8BE91}"/>
              </a:ext>
            </a:extLst>
          </p:cNvPr>
          <p:cNvSpPr>
            <a:spLocks noGrp="1"/>
          </p:cNvSpPr>
          <p:nvPr>
            <p:ph type="sldNum" sz="quarter" idx="11"/>
          </p:nvPr>
        </p:nvSpPr>
        <p:spPr/>
        <p:txBody>
          <a:bodyPr/>
          <a:lstStyle/>
          <a:p>
            <a:fld id="{7F6268A4-6132-456F-828A-C4773E289BF2}" type="slidenum">
              <a:rPr lang="en-US" smtClean="0"/>
              <a:pPr/>
              <a:t>54</a:t>
            </a:fld>
            <a:endParaRPr lang="en-US"/>
          </a:p>
        </p:txBody>
      </p:sp>
    </p:spTree>
    <p:extLst>
      <p:ext uri="{BB962C8B-B14F-4D97-AF65-F5344CB8AC3E}">
        <p14:creationId xmlns:p14="http://schemas.microsoft.com/office/powerpoint/2010/main" val="48298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VI. </a:t>
            </a:r>
            <a:r>
              <a:rPr lang="en-US" altLang="ko-KR" dirty="0" err="1">
                <a:solidFill>
                  <a:schemeClr val="bg1"/>
                </a:solidFill>
                <a:latin typeface="+mn-lt"/>
              </a:rPr>
              <a:t>Ứng</a:t>
            </a:r>
            <a:r>
              <a:rPr lang="en-US" altLang="ko-KR" dirty="0">
                <a:solidFill>
                  <a:schemeClr val="bg1"/>
                </a:solidFill>
                <a:latin typeface="+mn-lt"/>
              </a:rPr>
              <a:t> </a:t>
            </a:r>
            <a:r>
              <a:rPr lang="en-US" altLang="ko-KR" dirty="0" err="1">
                <a:solidFill>
                  <a:schemeClr val="bg1"/>
                </a:solidFill>
                <a:latin typeface="+mn-lt"/>
              </a:rPr>
              <a:t>dụng</a:t>
            </a:r>
            <a:r>
              <a:rPr lang="en-US" altLang="ko-KR" dirty="0">
                <a:solidFill>
                  <a:schemeClr val="bg1"/>
                </a:solidFill>
                <a:latin typeface="+mn-lt"/>
              </a:rPr>
              <a:t> </a:t>
            </a:r>
            <a:r>
              <a:rPr lang="en-US" altLang="ko-KR" dirty="0" err="1">
                <a:solidFill>
                  <a:schemeClr val="bg1"/>
                </a:solidFill>
                <a:latin typeface="+mn-lt"/>
              </a:rPr>
              <a:t>của</a:t>
            </a:r>
            <a:r>
              <a:rPr lang="en-US" altLang="ko-KR" dirty="0">
                <a:solidFill>
                  <a:schemeClr val="bg1"/>
                </a:solidFill>
                <a:latin typeface="+mn-lt"/>
              </a:rPr>
              <a:t> Dynamic Programming</a:t>
            </a:r>
            <a:endParaRPr lang="ko-KR" altLang="en-US" dirty="0">
              <a:solidFill>
                <a:schemeClr val="bg1"/>
              </a:solidFill>
              <a:latin typeface="+mn-lt"/>
            </a:endParaRPr>
          </a:p>
        </p:txBody>
      </p:sp>
      <p:sp>
        <p:nvSpPr>
          <p:cNvPr id="2" name="Hộp Văn bản 1">
            <a:extLst>
              <a:ext uri="{FF2B5EF4-FFF2-40B4-BE49-F238E27FC236}">
                <a16:creationId xmlns:a16="http://schemas.microsoft.com/office/drawing/2014/main" id="{E086110A-B244-4102-A3D6-8B05E7C53674}"/>
              </a:ext>
            </a:extLst>
          </p:cNvPr>
          <p:cNvSpPr txBox="1"/>
          <p:nvPr/>
        </p:nvSpPr>
        <p:spPr>
          <a:xfrm>
            <a:off x="741680" y="1178560"/>
            <a:ext cx="10840720" cy="914399"/>
          </a:xfrm>
          <a:prstGeom prst="rect">
            <a:avLst/>
          </a:prstGeom>
          <a:noFill/>
        </p:spPr>
        <p:txBody>
          <a:bodyPr wrap="square" rtlCol="0">
            <a:spAutoFit/>
          </a:bodyPr>
          <a:lstStyle/>
          <a:p>
            <a:endParaRPr lang="en-US" dirty="0"/>
          </a:p>
        </p:txBody>
      </p:sp>
      <p:sp>
        <p:nvSpPr>
          <p:cNvPr id="12" name="TextBox 4">
            <a:extLst>
              <a:ext uri="{FF2B5EF4-FFF2-40B4-BE49-F238E27FC236}">
                <a16:creationId xmlns:a16="http://schemas.microsoft.com/office/drawing/2014/main" id="{19A2A16E-CF07-4203-9144-6E41308372F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err="1">
                <a:effectLst/>
                <a:ea typeface="Calibri" panose="020F0502020204030204" pitchFamily="34" charset="0"/>
                <a:cs typeface="Times New Roman" panose="02020603050405020304" pitchFamily="18" charset="0"/>
              </a:rPr>
              <a:t>Trong</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mạng</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học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sâu</a:t>
            </a:r>
            <a:r>
              <a:rPr lang="en-US" sz="3200" dirty="0">
                <a:ea typeface="Calibri" panose="020F0502020204030204" pitchFamily="34" charset="0"/>
                <a:cs typeface="Times New Roman" panose="02020603050405020304" pitchFamily="18" charset="0"/>
              </a:rPr>
              <a:t> Neural Network:</a:t>
            </a:r>
            <a:endParaRPr lang="en-US" sz="3200" dirty="0">
              <a:effectLst/>
              <a:ea typeface="Calibri" panose="020F0502020204030204" pitchFamily="34" charset="0"/>
              <a:cs typeface="Times New Roman" panose="02020603050405020304" pitchFamily="18" charset="0"/>
            </a:endParaRPr>
          </a:p>
        </p:txBody>
      </p:sp>
      <p:pic>
        <p:nvPicPr>
          <p:cNvPr id="13" name="Hình ảnh 12">
            <a:extLst>
              <a:ext uri="{FF2B5EF4-FFF2-40B4-BE49-F238E27FC236}">
                <a16:creationId xmlns:a16="http://schemas.microsoft.com/office/drawing/2014/main" id="{4DCBC5C8-DC9F-4976-9120-879E191C9D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59227" y="1493491"/>
            <a:ext cx="7347166" cy="3271551"/>
          </a:xfrm>
          <a:prstGeom prst="rect">
            <a:avLst/>
          </a:prstGeom>
          <a:noFill/>
          <a:ln>
            <a:noFill/>
          </a:ln>
        </p:spPr>
      </p:pic>
      <p:sp>
        <p:nvSpPr>
          <p:cNvPr id="6" name="Chỗ dành sẵn cho Số hiệu Bản chiếu 5">
            <a:extLst>
              <a:ext uri="{FF2B5EF4-FFF2-40B4-BE49-F238E27FC236}">
                <a16:creationId xmlns:a16="http://schemas.microsoft.com/office/drawing/2014/main" id="{C63BCA6C-CEF5-4C30-AB91-37F4CA36B46B}"/>
              </a:ext>
            </a:extLst>
          </p:cNvPr>
          <p:cNvSpPr>
            <a:spLocks noGrp="1"/>
          </p:cNvSpPr>
          <p:nvPr>
            <p:ph type="sldNum" sz="quarter" idx="11"/>
          </p:nvPr>
        </p:nvSpPr>
        <p:spPr/>
        <p:txBody>
          <a:bodyPr/>
          <a:lstStyle/>
          <a:p>
            <a:fld id="{7F6268A4-6132-456F-828A-C4773E289BF2}" type="slidenum">
              <a:rPr lang="en-US" smtClean="0"/>
              <a:pPr/>
              <a:t>55</a:t>
            </a:fld>
            <a:endParaRPr lang="en-US"/>
          </a:p>
        </p:txBody>
      </p:sp>
      <p:sp>
        <p:nvSpPr>
          <p:cNvPr id="7" name="Hộp Văn bản 6">
            <a:extLst>
              <a:ext uri="{FF2B5EF4-FFF2-40B4-BE49-F238E27FC236}">
                <a16:creationId xmlns:a16="http://schemas.microsoft.com/office/drawing/2014/main" id="{2775E88D-200F-4671-BBC5-54A7B48711EB}"/>
              </a:ext>
            </a:extLst>
          </p:cNvPr>
          <p:cNvSpPr txBox="1"/>
          <p:nvPr/>
        </p:nvSpPr>
        <p:spPr>
          <a:xfrm>
            <a:off x="240198" y="5086855"/>
            <a:ext cx="11657162" cy="1323439"/>
          </a:xfrm>
          <a:prstGeom prst="rect">
            <a:avLst/>
          </a:prstGeom>
          <a:noFill/>
        </p:spPr>
        <p:txBody>
          <a:bodyPr wrap="square" rtlCol="0">
            <a:spAutoFit/>
          </a:bodyPr>
          <a:lstStyle/>
          <a:p>
            <a:pPr algn="just"/>
            <a:r>
              <a:rPr lang="en-US" sz="2000" dirty="0"/>
              <a:t>Backpropagation </a:t>
            </a:r>
            <a:r>
              <a:rPr lang="en-US" sz="2000" dirty="0" err="1"/>
              <a:t>là</a:t>
            </a:r>
            <a:r>
              <a:rPr lang="en-US" sz="2000" dirty="0"/>
              <a:t> </a:t>
            </a:r>
            <a:r>
              <a:rPr lang="en-US" sz="2000" dirty="0" err="1"/>
              <a:t>thuật</a:t>
            </a:r>
            <a:r>
              <a:rPr lang="en-US" sz="2000" dirty="0"/>
              <a:t> </a:t>
            </a:r>
            <a:r>
              <a:rPr lang="en-US" sz="2000" dirty="0" err="1"/>
              <a:t>toán</a:t>
            </a:r>
            <a:r>
              <a:rPr lang="en-US" sz="2000" dirty="0"/>
              <a:t> </a:t>
            </a:r>
            <a:r>
              <a:rPr lang="en-US" sz="2000" dirty="0" err="1"/>
              <a:t>được</a:t>
            </a:r>
            <a:r>
              <a:rPr lang="en-US" sz="2000" dirty="0"/>
              <a:t> </a:t>
            </a:r>
            <a:r>
              <a:rPr lang="en-US" sz="2000" dirty="0" err="1"/>
              <a:t>dùng</a:t>
            </a:r>
            <a:r>
              <a:rPr lang="en-US" sz="2000" dirty="0"/>
              <a:t> </a:t>
            </a:r>
            <a:r>
              <a:rPr lang="en-US" sz="2000" dirty="0" err="1"/>
              <a:t>để</a:t>
            </a:r>
            <a:r>
              <a:rPr lang="en-US" sz="2000" dirty="0"/>
              <a:t> </a:t>
            </a:r>
            <a:r>
              <a:rPr lang="en-US" sz="2000" dirty="0" err="1"/>
              <a:t>tính</a:t>
            </a:r>
            <a:r>
              <a:rPr lang="en-US" sz="2000" dirty="0"/>
              <a:t> </a:t>
            </a:r>
            <a:r>
              <a:rPr lang="en-US" sz="2000" dirty="0" err="1"/>
              <a:t>đạo</a:t>
            </a:r>
            <a:r>
              <a:rPr lang="en-US" sz="2000" dirty="0"/>
              <a:t> </a:t>
            </a:r>
            <a:r>
              <a:rPr lang="en-US" sz="2000" dirty="0" err="1"/>
              <a:t>hàm</a:t>
            </a:r>
            <a:r>
              <a:rPr lang="en-US" sz="2000" dirty="0"/>
              <a:t> </a:t>
            </a:r>
            <a:r>
              <a:rPr lang="en-US" sz="2000" dirty="0" err="1"/>
              <a:t>các</a:t>
            </a:r>
            <a:r>
              <a:rPr lang="en-US" sz="2000" dirty="0"/>
              <a:t> </a:t>
            </a:r>
            <a:r>
              <a:rPr lang="en-US" sz="2000" dirty="0" err="1"/>
              <a:t>hệ</a:t>
            </a:r>
            <a:r>
              <a:rPr lang="en-US" sz="2000" dirty="0"/>
              <a:t> </a:t>
            </a:r>
            <a:r>
              <a:rPr lang="en-US" sz="2000" dirty="0" err="1"/>
              <a:t>số</a:t>
            </a:r>
            <a:r>
              <a:rPr lang="en-US" sz="2000" dirty="0"/>
              <a:t> </a:t>
            </a:r>
            <a:r>
              <a:rPr lang="en-US" sz="2000" dirty="0" err="1"/>
              <a:t>trong</a:t>
            </a:r>
            <a:r>
              <a:rPr lang="en-US" sz="2000" dirty="0"/>
              <a:t> neural network </a:t>
            </a:r>
            <a:r>
              <a:rPr lang="en-US" sz="2000" dirty="0" err="1"/>
              <a:t>với</a:t>
            </a:r>
            <a:r>
              <a:rPr lang="en-US" sz="2000" dirty="0"/>
              <a:t> loss</a:t>
            </a:r>
            <a:br>
              <a:rPr lang="en-US" sz="2000" dirty="0"/>
            </a:br>
            <a:r>
              <a:rPr lang="en-US" sz="2000" dirty="0"/>
              <a:t>function </a:t>
            </a:r>
            <a:r>
              <a:rPr lang="en-US" sz="2000" dirty="0" err="1"/>
              <a:t>đề</a:t>
            </a:r>
            <a:r>
              <a:rPr lang="en-US" sz="2000" dirty="0"/>
              <a:t> </a:t>
            </a:r>
            <a:r>
              <a:rPr lang="en-US" sz="2000" dirty="0" err="1"/>
              <a:t>rồi</a:t>
            </a:r>
            <a:r>
              <a:rPr lang="en-US" sz="2000" dirty="0"/>
              <a:t> </a:t>
            </a:r>
            <a:r>
              <a:rPr lang="en-US" sz="2000" dirty="0" err="1"/>
              <a:t>áp</a:t>
            </a:r>
            <a:r>
              <a:rPr lang="en-US" sz="2000" dirty="0"/>
              <a:t> </a:t>
            </a:r>
            <a:r>
              <a:rPr lang="en-US" sz="2000" dirty="0" err="1"/>
              <a:t>dụng</a:t>
            </a:r>
            <a:r>
              <a:rPr lang="en-US" sz="2000" dirty="0"/>
              <a:t> gradient descent </a:t>
            </a:r>
            <a:r>
              <a:rPr lang="en-US" sz="2000" dirty="0" err="1"/>
              <a:t>để</a:t>
            </a:r>
            <a:r>
              <a:rPr lang="en-US" sz="2000" dirty="0"/>
              <a:t> </a:t>
            </a:r>
            <a:r>
              <a:rPr lang="en-US" sz="2000" dirty="0" err="1"/>
              <a:t>tìm</a:t>
            </a:r>
            <a:r>
              <a:rPr lang="en-US" sz="2000" dirty="0"/>
              <a:t> </a:t>
            </a:r>
            <a:r>
              <a:rPr lang="en-US" sz="2000" dirty="0" err="1"/>
              <a:t>các</a:t>
            </a:r>
            <a:r>
              <a:rPr lang="en-US" sz="2000" dirty="0"/>
              <a:t> </a:t>
            </a:r>
            <a:r>
              <a:rPr lang="en-US" sz="2000" dirty="0" err="1"/>
              <a:t>hệ</a:t>
            </a:r>
            <a:r>
              <a:rPr lang="en-US" sz="2000" dirty="0"/>
              <a:t> </a:t>
            </a:r>
            <a:r>
              <a:rPr lang="en-US" sz="2000" dirty="0" err="1"/>
              <a:t>số</a:t>
            </a:r>
            <a:r>
              <a:rPr lang="en-US" sz="2000" dirty="0"/>
              <a:t>. </a:t>
            </a:r>
            <a:r>
              <a:rPr lang="en-US" sz="2000" dirty="0" err="1"/>
              <a:t>Cốt</a:t>
            </a:r>
            <a:r>
              <a:rPr lang="en-US" sz="2000" dirty="0"/>
              <a:t> </a:t>
            </a:r>
            <a:r>
              <a:rPr lang="en-US" sz="2000" dirty="0" err="1"/>
              <a:t>lõi</a:t>
            </a:r>
            <a:r>
              <a:rPr lang="en-US" sz="2000" dirty="0"/>
              <a:t> </a:t>
            </a:r>
            <a:r>
              <a:rPr lang="en-US" sz="2000" dirty="0" err="1"/>
              <a:t>của</a:t>
            </a:r>
            <a:r>
              <a:rPr lang="en-US" sz="2000" dirty="0"/>
              <a:t> </a:t>
            </a:r>
            <a:r>
              <a:rPr lang="en-US" sz="2000" dirty="0" err="1"/>
              <a:t>thuật</a:t>
            </a:r>
            <a:r>
              <a:rPr lang="en-US" sz="2000" dirty="0"/>
              <a:t> </a:t>
            </a:r>
            <a:r>
              <a:rPr lang="en-US" sz="2000" dirty="0" err="1"/>
              <a:t>toán</a:t>
            </a:r>
            <a:r>
              <a:rPr lang="en-US" sz="2000" dirty="0"/>
              <a:t> </a:t>
            </a:r>
            <a:r>
              <a:rPr lang="en-US" sz="2000" dirty="0" err="1"/>
              <a:t>là</a:t>
            </a:r>
            <a:r>
              <a:rPr lang="en-US" sz="2000" dirty="0"/>
              <a:t> </a:t>
            </a:r>
            <a:r>
              <a:rPr lang="en-US" sz="2000" dirty="0" err="1"/>
              <a:t>một</a:t>
            </a:r>
            <a:r>
              <a:rPr lang="en-US" sz="2000" dirty="0"/>
              <a:t> </a:t>
            </a:r>
            <a:r>
              <a:rPr lang="en-US" sz="2000" dirty="0" err="1"/>
              <a:t>kiểu</a:t>
            </a:r>
            <a:r>
              <a:rPr lang="en-US" sz="2000" dirty="0"/>
              <a:t> </a:t>
            </a:r>
            <a:r>
              <a:rPr lang="en-US" sz="2000" dirty="0" err="1"/>
              <a:t>tiếp</a:t>
            </a:r>
            <a:r>
              <a:rPr lang="en-US" sz="2000" dirty="0"/>
              <a:t> </a:t>
            </a:r>
            <a:r>
              <a:rPr lang="en-US" sz="2000" dirty="0" err="1"/>
              <a:t>cận</a:t>
            </a:r>
            <a:r>
              <a:rPr lang="en-US" sz="2000" dirty="0"/>
              <a:t> bottom-up </a:t>
            </a:r>
            <a:r>
              <a:rPr lang="en-US" sz="2000" dirty="0" err="1"/>
              <a:t>của</a:t>
            </a:r>
            <a:r>
              <a:rPr lang="en-US" sz="2000" dirty="0"/>
              <a:t> dynamic programming (</a:t>
            </a:r>
            <a:r>
              <a:rPr lang="en-US" sz="2000" dirty="0" err="1"/>
              <a:t>Lấy</a:t>
            </a:r>
            <a:r>
              <a:rPr lang="en-US" sz="2000" dirty="0"/>
              <a:t> </a:t>
            </a:r>
            <a:r>
              <a:rPr lang="en-US" sz="2000" dirty="0" err="1"/>
              <a:t>kết</a:t>
            </a:r>
            <a:r>
              <a:rPr lang="en-US" sz="2000" dirty="0"/>
              <a:t> </a:t>
            </a:r>
            <a:r>
              <a:rPr lang="en-US" sz="2000" dirty="0" err="1"/>
              <a:t>quả</a:t>
            </a:r>
            <a:r>
              <a:rPr lang="en-US" sz="2000" dirty="0"/>
              <a:t> </a:t>
            </a:r>
            <a:r>
              <a:rPr lang="en-US" sz="2000" dirty="0" err="1"/>
              <a:t>đạo</a:t>
            </a:r>
            <a:r>
              <a:rPr lang="en-US" sz="2000" dirty="0"/>
              <a:t> </a:t>
            </a:r>
            <a:r>
              <a:rPr lang="en-US" sz="2000" dirty="0" err="1"/>
              <a:t>hàm</a:t>
            </a:r>
            <a:r>
              <a:rPr lang="en-US" sz="2000" dirty="0"/>
              <a:t> </a:t>
            </a:r>
            <a:r>
              <a:rPr lang="en-US" sz="2000" dirty="0" err="1"/>
              <a:t>từ</a:t>
            </a:r>
            <a:r>
              <a:rPr lang="en-US" sz="2000" dirty="0"/>
              <a:t> node output </a:t>
            </a:r>
            <a:r>
              <a:rPr lang="en-US" sz="2000" dirty="0" err="1"/>
              <a:t>để</a:t>
            </a:r>
            <a:r>
              <a:rPr lang="en-US" sz="2000" dirty="0"/>
              <a:t> </a:t>
            </a:r>
            <a:r>
              <a:rPr lang="en-US" sz="2000" dirty="0" err="1"/>
              <a:t>tính</a:t>
            </a:r>
            <a:r>
              <a:rPr lang="en-US" sz="2000" dirty="0"/>
              <a:t> </a:t>
            </a:r>
            <a:r>
              <a:rPr lang="en-US" sz="2000" dirty="0" err="1"/>
              <a:t>đạo</a:t>
            </a:r>
            <a:r>
              <a:rPr lang="en-US" sz="2000" dirty="0"/>
              <a:t> </a:t>
            </a:r>
            <a:r>
              <a:rPr lang="en-US" sz="2000" dirty="0" err="1"/>
              <a:t>hàm</a:t>
            </a:r>
            <a:r>
              <a:rPr lang="en-US" sz="2000" dirty="0"/>
              <a:t> ở node input)</a:t>
            </a:r>
          </a:p>
        </p:txBody>
      </p:sp>
    </p:spTree>
    <p:extLst>
      <p:ext uri="{BB962C8B-B14F-4D97-AF65-F5344CB8AC3E}">
        <p14:creationId xmlns:p14="http://schemas.microsoft.com/office/powerpoint/2010/main" val="255285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FEF17-2B10-4646-A9C0-C1DC23CF3858}"/>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97DF23A3-7B29-44C8-A7F1-7487D0B554B1}"/>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latin typeface="+mn-lt"/>
              </a:rPr>
              <a:t>VI. </a:t>
            </a:r>
            <a:r>
              <a:rPr lang="en-US" altLang="ko-KR" dirty="0" err="1">
                <a:solidFill>
                  <a:schemeClr val="bg1"/>
                </a:solidFill>
                <a:latin typeface="+mn-lt"/>
              </a:rPr>
              <a:t>Ứng</a:t>
            </a:r>
            <a:r>
              <a:rPr lang="en-US" altLang="ko-KR" dirty="0">
                <a:solidFill>
                  <a:schemeClr val="bg1"/>
                </a:solidFill>
                <a:latin typeface="+mn-lt"/>
              </a:rPr>
              <a:t> </a:t>
            </a:r>
            <a:r>
              <a:rPr lang="en-US" altLang="ko-KR" dirty="0" err="1">
                <a:solidFill>
                  <a:schemeClr val="bg1"/>
                </a:solidFill>
                <a:latin typeface="+mn-lt"/>
              </a:rPr>
              <a:t>dụng</a:t>
            </a:r>
            <a:r>
              <a:rPr lang="en-US" altLang="ko-KR" dirty="0">
                <a:solidFill>
                  <a:schemeClr val="bg1"/>
                </a:solidFill>
                <a:latin typeface="+mn-lt"/>
              </a:rPr>
              <a:t> </a:t>
            </a:r>
            <a:r>
              <a:rPr lang="en-US" altLang="ko-KR" dirty="0" err="1">
                <a:solidFill>
                  <a:schemeClr val="bg1"/>
                </a:solidFill>
                <a:latin typeface="+mn-lt"/>
              </a:rPr>
              <a:t>của</a:t>
            </a:r>
            <a:r>
              <a:rPr lang="en-US" altLang="ko-KR" dirty="0">
                <a:solidFill>
                  <a:schemeClr val="bg1"/>
                </a:solidFill>
                <a:latin typeface="+mn-lt"/>
              </a:rPr>
              <a:t> Dynamic Programming</a:t>
            </a:r>
            <a:endParaRPr lang="ko-KR" altLang="en-US" dirty="0">
              <a:solidFill>
                <a:schemeClr val="bg1"/>
              </a:solidFill>
              <a:latin typeface="+mn-lt"/>
            </a:endParaRPr>
          </a:p>
        </p:txBody>
      </p:sp>
      <p:sp>
        <p:nvSpPr>
          <p:cNvPr id="2" name="Hộp Văn bản 1">
            <a:extLst>
              <a:ext uri="{FF2B5EF4-FFF2-40B4-BE49-F238E27FC236}">
                <a16:creationId xmlns:a16="http://schemas.microsoft.com/office/drawing/2014/main" id="{E086110A-B244-4102-A3D6-8B05E7C53674}"/>
              </a:ext>
            </a:extLst>
          </p:cNvPr>
          <p:cNvSpPr txBox="1"/>
          <p:nvPr/>
        </p:nvSpPr>
        <p:spPr>
          <a:xfrm>
            <a:off x="741680" y="1178560"/>
            <a:ext cx="10840720" cy="914399"/>
          </a:xfrm>
          <a:prstGeom prst="rect">
            <a:avLst/>
          </a:prstGeom>
          <a:noFill/>
        </p:spPr>
        <p:txBody>
          <a:bodyPr wrap="square" rtlCol="0">
            <a:spAutoFit/>
          </a:bodyPr>
          <a:lstStyle/>
          <a:p>
            <a:endParaRPr lang="en-US" dirty="0"/>
          </a:p>
        </p:txBody>
      </p:sp>
      <p:sp>
        <p:nvSpPr>
          <p:cNvPr id="12" name="TextBox 4">
            <a:extLst>
              <a:ext uri="{FF2B5EF4-FFF2-40B4-BE49-F238E27FC236}">
                <a16:creationId xmlns:a16="http://schemas.microsoft.com/office/drawing/2014/main" id="{19A2A16E-CF07-4203-9144-6E41308372F5}"/>
              </a:ext>
            </a:extLst>
          </p:cNvPr>
          <p:cNvSpPr txBox="1"/>
          <p:nvPr/>
        </p:nvSpPr>
        <p:spPr>
          <a:xfrm>
            <a:off x="390294" y="80073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err="1">
                <a:effectLst/>
                <a:ea typeface="Calibri" panose="020F0502020204030204" pitchFamily="34" charset="0"/>
                <a:cs typeface="Times New Roman" panose="02020603050405020304" pitchFamily="18" charset="0"/>
              </a:rPr>
              <a:t>Trong</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bài</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toán</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phân</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cụm</a:t>
            </a:r>
            <a:endParaRPr lang="en-US" sz="3200" dirty="0">
              <a:effectLst/>
              <a:ea typeface="Calibri" panose="020F0502020204030204" pitchFamily="34" charset="0"/>
              <a:cs typeface="Times New Roman" panose="02020603050405020304" pitchFamily="18" charset="0"/>
            </a:endParaRPr>
          </a:p>
        </p:txBody>
      </p:sp>
      <p:sp>
        <p:nvSpPr>
          <p:cNvPr id="6" name="Chỗ dành sẵn cho Số hiệu Bản chiếu 5">
            <a:extLst>
              <a:ext uri="{FF2B5EF4-FFF2-40B4-BE49-F238E27FC236}">
                <a16:creationId xmlns:a16="http://schemas.microsoft.com/office/drawing/2014/main" id="{C63BCA6C-CEF5-4C30-AB91-37F4CA36B46B}"/>
              </a:ext>
            </a:extLst>
          </p:cNvPr>
          <p:cNvSpPr>
            <a:spLocks noGrp="1"/>
          </p:cNvSpPr>
          <p:nvPr>
            <p:ph type="sldNum" sz="quarter" idx="11"/>
          </p:nvPr>
        </p:nvSpPr>
        <p:spPr/>
        <p:txBody>
          <a:bodyPr/>
          <a:lstStyle/>
          <a:p>
            <a:fld id="{7F6268A4-6132-456F-828A-C4773E289BF2}" type="slidenum">
              <a:rPr lang="en-US" smtClean="0"/>
              <a:pPr/>
              <a:t>56</a:t>
            </a:fld>
            <a:endParaRPr lang="en-US"/>
          </a:p>
        </p:txBody>
      </p:sp>
      <p:sp>
        <p:nvSpPr>
          <p:cNvPr id="7" name="Hộp Văn bản 6">
            <a:extLst>
              <a:ext uri="{FF2B5EF4-FFF2-40B4-BE49-F238E27FC236}">
                <a16:creationId xmlns:a16="http://schemas.microsoft.com/office/drawing/2014/main" id="{2775E88D-200F-4671-BBC5-54A7B48711EB}"/>
              </a:ext>
            </a:extLst>
          </p:cNvPr>
          <p:cNvSpPr txBox="1"/>
          <p:nvPr/>
        </p:nvSpPr>
        <p:spPr>
          <a:xfrm>
            <a:off x="390294" y="1565514"/>
            <a:ext cx="11471097" cy="707886"/>
          </a:xfrm>
          <a:prstGeom prst="rect">
            <a:avLst/>
          </a:prstGeom>
          <a:noFill/>
        </p:spPr>
        <p:txBody>
          <a:bodyPr wrap="square" rtlCol="0">
            <a:spAutoFit/>
          </a:bodyPr>
          <a:lstStyle/>
          <a:p>
            <a:pPr algn="just"/>
            <a:r>
              <a:rPr lang="en-US" sz="2000" dirty="0"/>
              <a:t>Dynamic Programming </a:t>
            </a:r>
            <a:r>
              <a:rPr lang="en-US" sz="2000" dirty="0" err="1"/>
              <a:t>cũng</a:t>
            </a:r>
            <a:r>
              <a:rPr lang="en-US" sz="2000" dirty="0"/>
              <a:t> đ</a:t>
            </a:r>
            <a:r>
              <a:rPr lang="vi-VN" sz="2000" dirty="0"/>
              <a:t>ư</a:t>
            </a:r>
            <a:r>
              <a:rPr lang="en-US" sz="2000" dirty="0" err="1"/>
              <a:t>ợc</a:t>
            </a:r>
            <a:r>
              <a:rPr lang="en-US" sz="2000" dirty="0"/>
              <a:t> </a:t>
            </a:r>
            <a:r>
              <a:rPr lang="en-US" sz="2000" dirty="0" err="1"/>
              <a:t>ứng</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trong</a:t>
            </a:r>
            <a:r>
              <a:rPr lang="en-US" sz="2000" dirty="0"/>
              <a:t> </a:t>
            </a:r>
            <a:r>
              <a:rPr lang="en-US" sz="2000" dirty="0" err="1"/>
              <a:t>trí</a:t>
            </a:r>
            <a:r>
              <a:rPr lang="en-US" sz="2000" dirty="0"/>
              <a:t> </a:t>
            </a:r>
            <a:r>
              <a:rPr lang="en-US" sz="2000" dirty="0" err="1"/>
              <a:t>tuệ</a:t>
            </a:r>
            <a:r>
              <a:rPr lang="en-US" sz="2000" dirty="0"/>
              <a:t> </a:t>
            </a:r>
            <a:r>
              <a:rPr lang="en-US" sz="2000" dirty="0" err="1"/>
              <a:t>nhân</a:t>
            </a:r>
            <a:r>
              <a:rPr lang="en-US" sz="2000" dirty="0"/>
              <a:t> </a:t>
            </a:r>
            <a:r>
              <a:rPr lang="en-US" sz="2000" dirty="0" err="1"/>
              <a:t>tạo</a:t>
            </a:r>
            <a:r>
              <a:rPr lang="en-US" sz="2000" dirty="0"/>
              <a:t>, </a:t>
            </a:r>
            <a:r>
              <a:rPr lang="en-US" sz="2000" dirty="0" err="1"/>
              <a:t>đã</a:t>
            </a:r>
            <a:r>
              <a:rPr lang="en-US" sz="2000" dirty="0"/>
              <a:t> </a:t>
            </a:r>
            <a:r>
              <a:rPr lang="en-US" sz="2000" dirty="0" err="1"/>
              <a:t>có</a:t>
            </a:r>
            <a:r>
              <a:rPr lang="en-US" sz="2000" dirty="0"/>
              <a:t> </a:t>
            </a:r>
            <a:r>
              <a:rPr lang="en-US" sz="2000" dirty="0" err="1"/>
              <a:t>nhiều</a:t>
            </a:r>
            <a:r>
              <a:rPr lang="en-US" sz="2000" dirty="0"/>
              <a:t> paper (</a:t>
            </a:r>
            <a:r>
              <a:rPr lang="en-US" sz="2000" dirty="0" err="1"/>
              <a:t>bài</a:t>
            </a:r>
            <a:r>
              <a:rPr lang="en-US" sz="2000" dirty="0"/>
              <a:t> </a:t>
            </a:r>
            <a:r>
              <a:rPr lang="en-US" sz="2000" dirty="0" err="1"/>
              <a:t>báo</a:t>
            </a:r>
            <a:r>
              <a:rPr lang="en-US" sz="2000" dirty="0"/>
              <a:t> khoa </a:t>
            </a:r>
            <a:r>
              <a:rPr lang="en-US" sz="2000" dirty="0" err="1"/>
              <a:t>học</a:t>
            </a:r>
            <a:r>
              <a:rPr lang="en-US" sz="2000" dirty="0"/>
              <a:t>) </a:t>
            </a:r>
            <a:r>
              <a:rPr lang="en-US" sz="2000" dirty="0" err="1"/>
              <a:t>nói</a:t>
            </a:r>
            <a:r>
              <a:rPr lang="en-US" sz="2000" dirty="0"/>
              <a:t> </a:t>
            </a:r>
            <a:r>
              <a:rPr lang="en-US" sz="2000" dirty="0" err="1"/>
              <a:t>về</a:t>
            </a:r>
            <a:r>
              <a:rPr lang="en-US" sz="2000" dirty="0"/>
              <a:t> </a:t>
            </a:r>
            <a:r>
              <a:rPr lang="en-US" sz="2000" dirty="0" err="1"/>
              <a:t>kỹ</a:t>
            </a:r>
            <a:r>
              <a:rPr lang="en-US" sz="2000" dirty="0"/>
              <a:t> </a:t>
            </a:r>
            <a:r>
              <a:rPr lang="en-US" sz="2000" dirty="0" err="1"/>
              <a:t>thuật</a:t>
            </a:r>
            <a:r>
              <a:rPr lang="en-US" sz="2000" dirty="0"/>
              <a:t> </a:t>
            </a:r>
            <a:r>
              <a:rPr lang="en-US" sz="2000" dirty="0" err="1"/>
              <a:t>này</a:t>
            </a:r>
            <a:r>
              <a:rPr lang="en-US" sz="2000" dirty="0"/>
              <a:t>!</a:t>
            </a:r>
          </a:p>
        </p:txBody>
      </p:sp>
      <p:pic>
        <p:nvPicPr>
          <p:cNvPr id="9" name="Hình ảnh 8">
            <a:extLst>
              <a:ext uri="{FF2B5EF4-FFF2-40B4-BE49-F238E27FC236}">
                <a16:creationId xmlns:a16="http://schemas.microsoft.com/office/drawing/2014/main" id="{7290F356-349C-4CDB-BADE-90C74E6D7E01}"/>
              </a:ext>
            </a:extLst>
          </p:cNvPr>
          <p:cNvPicPr/>
          <p:nvPr/>
        </p:nvPicPr>
        <p:blipFill>
          <a:blip r:embed="rId3"/>
          <a:stretch>
            <a:fillRect/>
          </a:stretch>
        </p:blipFill>
        <p:spPr>
          <a:xfrm>
            <a:off x="5410200" y="2398762"/>
            <a:ext cx="5943600" cy="2545715"/>
          </a:xfrm>
          <a:prstGeom prst="rect">
            <a:avLst/>
          </a:prstGeom>
        </p:spPr>
      </p:pic>
      <p:pic>
        <p:nvPicPr>
          <p:cNvPr id="10" name="Hình ảnh 9">
            <a:extLst>
              <a:ext uri="{FF2B5EF4-FFF2-40B4-BE49-F238E27FC236}">
                <a16:creationId xmlns:a16="http://schemas.microsoft.com/office/drawing/2014/main" id="{01389399-16C9-4F3A-A7D4-072BE6F17F52}"/>
              </a:ext>
            </a:extLst>
          </p:cNvPr>
          <p:cNvPicPr/>
          <p:nvPr/>
        </p:nvPicPr>
        <p:blipFill>
          <a:blip r:embed="rId4"/>
          <a:stretch>
            <a:fillRect/>
          </a:stretch>
        </p:blipFill>
        <p:spPr>
          <a:xfrm>
            <a:off x="654454" y="2398762"/>
            <a:ext cx="3987800" cy="2796440"/>
          </a:xfrm>
          <a:prstGeom prst="rect">
            <a:avLst/>
          </a:prstGeom>
        </p:spPr>
      </p:pic>
      <p:sp>
        <p:nvSpPr>
          <p:cNvPr id="5" name="Hộp Văn bản 4">
            <a:extLst>
              <a:ext uri="{FF2B5EF4-FFF2-40B4-BE49-F238E27FC236}">
                <a16:creationId xmlns:a16="http://schemas.microsoft.com/office/drawing/2014/main" id="{2A05A728-A6BF-4308-85F9-BF89F89A048A}"/>
              </a:ext>
            </a:extLst>
          </p:cNvPr>
          <p:cNvSpPr txBox="1"/>
          <p:nvPr/>
        </p:nvSpPr>
        <p:spPr>
          <a:xfrm>
            <a:off x="5410200" y="5123511"/>
            <a:ext cx="7314823" cy="338554"/>
          </a:xfrm>
          <a:prstGeom prst="rect">
            <a:avLst/>
          </a:prstGeom>
          <a:noFill/>
        </p:spPr>
        <p:txBody>
          <a:bodyPr wrap="square" rtlCol="0">
            <a:spAutoFit/>
          </a:bodyPr>
          <a:lstStyle/>
          <a:p>
            <a:r>
              <a:rPr lang="en-US" sz="1600" i="1" dirty="0" err="1"/>
              <a:t>Ảnh</a:t>
            </a:r>
            <a:r>
              <a:rPr lang="en-US" sz="1600" i="1" dirty="0"/>
              <a:t> </a:t>
            </a:r>
            <a:r>
              <a:rPr lang="en-US" sz="1600" i="1" dirty="0" err="1"/>
              <a:t>phân</a:t>
            </a:r>
            <a:r>
              <a:rPr lang="en-US" sz="1600" i="1" dirty="0"/>
              <a:t> </a:t>
            </a:r>
            <a:r>
              <a:rPr lang="en-US" sz="1600" i="1" dirty="0" err="1"/>
              <a:t>cụm</a:t>
            </a:r>
            <a:r>
              <a:rPr lang="en-US" sz="1600" i="1" dirty="0"/>
              <a:t> </a:t>
            </a:r>
            <a:r>
              <a:rPr lang="en-US" sz="1600" i="1" dirty="0" err="1"/>
              <a:t>các</a:t>
            </a:r>
            <a:r>
              <a:rPr lang="en-US" sz="1600" i="1" dirty="0"/>
              <a:t> </a:t>
            </a:r>
            <a:r>
              <a:rPr lang="en-US" sz="1600" i="1" dirty="0" err="1"/>
              <a:t>tế</a:t>
            </a:r>
            <a:r>
              <a:rPr lang="en-US" sz="1600" i="1" dirty="0"/>
              <a:t> </a:t>
            </a:r>
            <a:r>
              <a:rPr lang="en-US" sz="1600" i="1" dirty="0" err="1"/>
              <a:t>bào</a:t>
            </a:r>
            <a:r>
              <a:rPr lang="en-US" sz="1600" i="1" dirty="0"/>
              <a:t> </a:t>
            </a:r>
            <a:r>
              <a:rPr lang="en-US" sz="1600" i="1" dirty="0" err="1"/>
              <a:t>trong</a:t>
            </a:r>
            <a:r>
              <a:rPr lang="en-US" sz="1600" i="1" dirty="0"/>
              <a:t> </a:t>
            </a:r>
            <a:r>
              <a:rPr lang="en-US" sz="1600" i="1" dirty="0" err="1"/>
              <a:t>nghiên</a:t>
            </a:r>
            <a:r>
              <a:rPr lang="en-US" sz="1600" i="1" dirty="0"/>
              <a:t> </a:t>
            </a:r>
            <a:r>
              <a:rPr lang="en-US" sz="1600" i="1" dirty="0" err="1"/>
              <a:t>cứu</a:t>
            </a:r>
            <a:r>
              <a:rPr lang="en-US" sz="1600" i="1" dirty="0"/>
              <a:t> </a:t>
            </a:r>
            <a:r>
              <a:rPr lang="en-US" sz="1600" i="1" dirty="0" err="1"/>
              <a:t>phân</a:t>
            </a:r>
            <a:r>
              <a:rPr lang="en-US" sz="1600" i="1" dirty="0"/>
              <a:t> </a:t>
            </a:r>
            <a:r>
              <a:rPr lang="en-US" sz="1600" i="1" dirty="0" err="1"/>
              <a:t>cụm</a:t>
            </a:r>
            <a:r>
              <a:rPr lang="en-US" sz="1600" i="1" dirty="0"/>
              <a:t> </a:t>
            </a:r>
            <a:r>
              <a:rPr lang="en-US" sz="1600" i="1" dirty="0" err="1"/>
              <a:t>hình</a:t>
            </a:r>
            <a:r>
              <a:rPr lang="en-US" sz="1600" i="1" dirty="0"/>
              <a:t> </a:t>
            </a:r>
            <a:r>
              <a:rPr lang="en-US" sz="1600" i="1" dirty="0" err="1"/>
              <a:t>ảnh</a:t>
            </a:r>
            <a:r>
              <a:rPr lang="en-US" sz="1600" i="1" dirty="0"/>
              <a:t> y </a:t>
            </a:r>
            <a:r>
              <a:rPr lang="en-US" sz="1600" i="1" dirty="0" err="1"/>
              <a:t>sinh</a:t>
            </a:r>
            <a:endParaRPr lang="en-US" sz="1600" i="1" dirty="0"/>
          </a:p>
        </p:txBody>
      </p:sp>
      <p:sp>
        <p:nvSpPr>
          <p:cNvPr id="14" name="Hộp Văn bản 13">
            <a:extLst>
              <a:ext uri="{FF2B5EF4-FFF2-40B4-BE49-F238E27FC236}">
                <a16:creationId xmlns:a16="http://schemas.microsoft.com/office/drawing/2014/main" id="{EE3E04BB-3AB1-4382-B8EB-3655BA073C63}"/>
              </a:ext>
            </a:extLst>
          </p:cNvPr>
          <p:cNvSpPr txBox="1"/>
          <p:nvPr/>
        </p:nvSpPr>
        <p:spPr>
          <a:xfrm>
            <a:off x="197254" y="5241788"/>
            <a:ext cx="7314823" cy="338554"/>
          </a:xfrm>
          <a:prstGeom prst="rect">
            <a:avLst/>
          </a:prstGeom>
          <a:noFill/>
        </p:spPr>
        <p:txBody>
          <a:bodyPr wrap="square" rtlCol="0">
            <a:spAutoFit/>
          </a:bodyPr>
          <a:lstStyle/>
          <a:p>
            <a:r>
              <a:rPr lang="en-US" sz="1600" i="1" dirty="0" err="1"/>
              <a:t>Ứng</a:t>
            </a:r>
            <a:r>
              <a:rPr lang="en-US" sz="1600" i="1" dirty="0"/>
              <a:t> </a:t>
            </a:r>
            <a:r>
              <a:rPr lang="en-US" sz="1600" i="1" dirty="0" err="1"/>
              <a:t>dụng</a:t>
            </a:r>
            <a:r>
              <a:rPr lang="en-US" sz="1600" i="1" dirty="0"/>
              <a:t> Dynamic Programming </a:t>
            </a:r>
            <a:r>
              <a:rPr lang="en-US" sz="1600" i="1" dirty="0" err="1"/>
              <a:t>vào</a:t>
            </a:r>
            <a:r>
              <a:rPr lang="en-US" sz="1600" i="1" dirty="0"/>
              <a:t> </a:t>
            </a:r>
            <a:r>
              <a:rPr lang="en-US" sz="1600" i="1" dirty="0" err="1"/>
              <a:t>lĩnh</a:t>
            </a:r>
            <a:r>
              <a:rPr lang="en-US" sz="1600" i="1" dirty="0"/>
              <a:t> </a:t>
            </a:r>
            <a:r>
              <a:rPr lang="en-US" sz="1600" i="1" dirty="0" err="1"/>
              <a:t>vực</a:t>
            </a:r>
            <a:r>
              <a:rPr lang="en-US" sz="1600" i="1" dirty="0"/>
              <a:t> y </a:t>
            </a:r>
            <a:r>
              <a:rPr lang="en-US" sz="1600" i="1" dirty="0" err="1"/>
              <a:t>tế</a:t>
            </a:r>
            <a:endParaRPr lang="en-US" sz="1600" i="1" dirty="0"/>
          </a:p>
        </p:txBody>
      </p:sp>
      <p:sp>
        <p:nvSpPr>
          <p:cNvPr id="8" name="Hộp Văn bản 7">
            <a:extLst>
              <a:ext uri="{FF2B5EF4-FFF2-40B4-BE49-F238E27FC236}">
                <a16:creationId xmlns:a16="http://schemas.microsoft.com/office/drawing/2014/main" id="{07BAF436-91F7-4A37-B466-DE07AC7BE65A}"/>
              </a:ext>
            </a:extLst>
          </p:cNvPr>
          <p:cNvSpPr txBox="1"/>
          <p:nvPr/>
        </p:nvSpPr>
        <p:spPr>
          <a:xfrm>
            <a:off x="654454" y="6356350"/>
            <a:ext cx="5506636" cy="276999"/>
          </a:xfrm>
          <a:prstGeom prst="rect">
            <a:avLst/>
          </a:prstGeom>
          <a:noFill/>
        </p:spPr>
        <p:txBody>
          <a:bodyPr wrap="none" rtlCol="0">
            <a:spAutoFit/>
          </a:bodyPr>
          <a:lstStyle/>
          <a:p>
            <a:r>
              <a:rPr lang="en-US" sz="1200" i="1" dirty="0">
                <a:solidFill>
                  <a:schemeClr val="accent3">
                    <a:lumMod val="60000"/>
                    <a:lumOff val="40000"/>
                  </a:schemeClr>
                </a:solidFill>
              </a:rPr>
              <a:t>* </a:t>
            </a:r>
            <a:r>
              <a:rPr lang="en-US" sz="1200" i="1" dirty="0" err="1">
                <a:solidFill>
                  <a:schemeClr val="accent3">
                    <a:lumMod val="60000"/>
                    <a:lumOff val="40000"/>
                  </a:schemeClr>
                </a:solidFill>
              </a:rPr>
              <a:t>Một</a:t>
            </a:r>
            <a:r>
              <a:rPr lang="en-US" sz="1200" i="1" dirty="0">
                <a:solidFill>
                  <a:schemeClr val="accent3">
                    <a:lumMod val="60000"/>
                    <a:lumOff val="40000"/>
                  </a:schemeClr>
                </a:solidFill>
              </a:rPr>
              <a:t> </a:t>
            </a:r>
            <a:r>
              <a:rPr lang="en-US" sz="1200" i="1" dirty="0" err="1">
                <a:solidFill>
                  <a:schemeClr val="accent3">
                    <a:lumMod val="60000"/>
                    <a:lumOff val="40000"/>
                  </a:schemeClr>
                </a:solidFill>
              </a:rPr>
              <a:t>số</a:t>
            </a:r>
            <a:r>
              <a:rPr lang="en-US" sz="1200" i="1" dirty="0">
                <a:solidFill>
                  <a:schemeClr val="accent3">
                    <a:lumMod val="60000"/>
                    <a:lumOff val="40000"/>
                  </a:schemeClr>
                </a:solidFill>
              </a:rPr>
              <a:t> </a:t>
            </a:r>
            <a:r>
              <a:rPr lang="en-US" sz="1200" i="1" dirty="0" err="1">
                <a:solidFill>
                  <a:schemeClr val="accent3">
                    <a:lumMod val="60000"/>
                    <a:lumOff val="40000"/>
                  </a:schemeClr>
                </a:solidFill>
              </a:rPr>
              <a:t>bài</a:t>
            </a:r>
            <a:r>
              <a:rPr lang="en-US" sz="1200" i="1" dirty="0">
                <a:solidFill>
                  <a:schemeClr val="accent3">
                    <a:lumMod val="60000"/>
                    <a:lumOff val="40000"/>
                  </a:schemeClr>
                </a:solidFill>
              </a:rPr>
              <a:t> </a:t>
            </a:r>
            <a:r>
              <a:rPr lang="en-US" sz="1200" i="1" dirty="0" err="1">
                <a:solidFill>
                  <a:schemeClr val="accent3">
                    <a:lumMod val="60000"/>
                    <a:lumOff val="40000"/>
                  </a:schemeClr>
                </a:solidFill>
              </a:rPr>
              <a:t>báo</a:t>
            </a:r>
            <a:r>
              <a:rPr lang="en-US" sz="1200" i="1" dirty="0">
                <a:solidFill>
                  <a:schemeClr val="accent3">
                    <a:lumMod val="60000"/>
                    <a:lumOff val="40000"/>
                  </a:schemeClr>
                </a:solidFill>
              </a:rPr>
              <a:t> khoa </a:t>
            </a:r>
            <a:r>
              <a:rPr lang="en-US" sz="1200" i="1" dirty="0" err="1">
                <a:solidFill>
                  <a:schemeClr val="accent3">
                    <a:lumMod val="60000"/>
                    <a:lumOff val="40000"/>
                  </a:schemeClr>
                </a:solidFill>
              </a:rPr>
              <a:t>học</a:t>
            </a:r>
            <a:r>
              <a:rPr lang="en-US" sz="1200" i="1" dirty="0">
                <a:solidFill>
                  <a:schemeClr val="accent3">
                    <a:lumMod val="60000"/>
                    <a:lumOff val="40000"/>
                  </a:schemeClr>
                </a:solidFill>
              </a:rPr>
              <a:t> </a:t>
            </a:r>
            <a:r>
              <a:rPr lang="en-US" sz="1200" i="1" dirty="0" err="1">
                <a:solidFill>
                  <a:schemeClr val="accent3">
                    <a:lumMod val="60000"/>
                    <a:lumOff val="40000"/>
                  </a:schemeClr>
                </a:solidFill>
              </a:rPr>
              <a:t>liên</a:t>
            </a:r>
            <a:r>
              <a:rPr lang="en-US" sz="1200" i="1" dirty="0">
                <a:solidFill>
                  <a:schemeClr val="accent3">
                    <a:lumMod val="60000"/>
                    <a:lumOff val="40000"/>
                  </a:schemeClr>
                </a:solidFill>
              </a:rPr>
              <a:t> </a:t>
            </a:r>
            <a:r>
              <a:rPr lang="en-US" sz="1200" i="1" dirty="0" err="1">
                <a:solidFill>
                  <a:schemeClr val="accent3">
                    <a:lumMod val="60000"/>
                    <a:lumOff val="40000"/>
                  </a:schemeClr>
                </a:solidFill>
              </a:rPr>
              <a:t>quan</a:t>
            </a:r>
            <a:r>
              <a:rPr lang="en-US" sz="1200" i="1" dirty="0">
                <a:solidFill>
                  <a:schemeClr val="accent3">
                    <a:lumMod val="60000"/>
                    <a:lumOff val="40000"/>
                  </a:schemeClr>
                </a:solidFill>
              </a:rPr>
              <a:t> </a:t>
            </a:r>
            <a:r>
              <a:rPr lang="en-US" sz="1200" i="1" dirty="0" err="1">
                <a:solidFill>
                  <a:schemeClr val="accent3">
                    <a:lumMod val="60000"/>
                    <a:lumOff val="40000"/>
                  </a:schemeClr>
                </a:solidFill>
              </a:rPr>
              <a:t>vấn</a:t>
            </a:r>
            <a:r>
              <a:rPr lang="en-US" sz="1200" i="1" dirty="0">
                <a:solidFill>
                  <a:schemeClr val="accent3">
                    <a:lumMod val="60000"/>
                    <a:lumOff val="40000"/>
                  </a:schemeClr>
                </a:solidFill>
              </a:rPr>
              <a:t> </a:t>
            </a:r>
            <a:r>
              <a:rPr lang="en-US" sz="1200" i="1" dirty="0" err="1">
                <a:solidFill>
                  <a:schemeClr val="accent3">
                    <a:lumMod val="60000"/>
                    <a:lumOff val="40000"/>
                  </a:schemeClr>
                </a:solidFill>
              </a:rPr>
              <a:t>đề</a:t>
            </a:r>
            <a:r>
              <a:rPr lang="en-US" sz="1200" i="1" dirty="0">
                <a:solidFill>
                  <a:schemeClr val="accent3">
                    <a:lumMod val="60000"/>
                    <a:lumOff val="40000"/>
                  </a:schemeClr>
                </a:solidFill>
              </a:rPr>
              <a:t> </a:t>
            </a:r>
            <a:r>
              <a:rPr lang="en-US" sz="1200" i="1" dirty="0" err="1">
                <a:solidFill>
                  <a:schemeClr val="accent3">
                    <a:lumMod val="60000"/>
                    <a:lumOff val="40000"/>
                  </a:schemeClr>
                </a:solidFill>
              </a:rPr>
              <a:t>này</a:t>
            </a:r>
            <a:r>
              <a:rPr lang="en-US" sz="1200" i="1" dirty="0">
                <a:solidFill>
                  <a:schemeClr val="accent3">
                    <a:lumMod val="60000"/>
                    <a:lumOff val="40000"/>
                  </a:schemeClr>
                </a:solidFill>
              </a:rPr>
              <a:t> </a:t>
            </a:r>
            <a:r>
              <a:rPr lang="en-US" sz="1200" i="1" dirty="0" err="1">
                <a:solidFill>
                  <a:schemeClr val="accent3">
                    <a:lumMod val="60000"/>
                    <a:lumOff val="40000"/>
                  </a:schemeClr>
                </a:solidFill>
              </a:rPr>
              <a:t>trong</a:t>
            </a:r>
            <a:r>
              <a:rPr lang="en-US" sz="1200" i="1" dirty="0">
                <a:solidFill>
                  <a:schemeClr val="accent3">
                    <a:lumMod val="60000"/>
                    <a:lumOff val="40000"/>
                  </a:schemeClr>
                </a:solidFill>
              </a:rPr>
              <a:t> </a:t>
            </a:r>
            <a:r>
              <a:rPr lang="en-US" sz="1200" i="1" dirty="0" err="1">
                <a:solidFill>
                  <a:schemeClr val="accent3">
                    <a:lumMod val="60000"/>
                    <a:lumOff val="40000"/>
                  </a:schemeClr>
                </a:solidFill>
              </a:rPr>
              <a:t>phần</a:t>
            </a:r>
            <a:r>
              <a:rPr lang="en-US" sz="1200" i="1" dirty="0">
                <a:solidFill>
                  <a:schemeClr val="accent3">
                    <a:lumMod val="60000"/>
                    <a:lumOff val="40000"/>
                  </a:schemeClr>
                </a:solidFill>
              </a:rPr>
              <a:t> </a:t>
            </a:r>
            <a:r>
              <a:rPr lang="en-US" sz="1200" i="1" dirty="0" err="1">
                <a:solidFill>
                  <a:schemeClr val="accent3">
                    <a:lumMod val="60000"/>
                    <a:lumOff val="40000"/>
                  </a:schemeClr>
                </a:solidFill>
              </a:rPr>
              <a:t>chú</a:t>
            </a:r>
            <a:r>
              <a:rPr lang="en-US" sz="1200" i="1" dirty="0">
                <a:solidFill>
                  <a:schemeClr val="accent3">
                    <a:lumMod val="60000"/>
                    <a:lumOff val="40000"/>
                  </a:schemeClr>
                </a:solidFill>
              </a:rPr>
              <a:t> </a:t>
            </a:r>
            <a:r>
              <a:rPr lang="en-US" sz="1200" i="1" dirty="0" err="1">
                <a:solidFill>
                  <a:schemeClr val="accent3">
                    <a:lumMod val="60000"/>
                    <a:lumOff val="40000"/>
                  </a:schemeClr>
                </a:solidFill>
              </a:rPr>
              <a:t>thích</a:t>
            </a:r>
            <a:r>
              <a:rPr lang="en-US" sz="1200" i="1" dirty="0">
                <a:solidFill>
                  <a:schemeClr val="accent3">
                    <a:lumMod val="60000"/>
                    <a:lumOff val="40000"/>
                  </a:schemeClr>
                </a:solidFill>
              </a:rPr>
              <a:t> </a:t>
            </a:r>
            <a:r>
              <a:rPr lang="en-US" sz="1200" i="1" dirty="0" err="1">
                <a:solidFill>
                  <a:schemeClr val="accent3">
                    <a:lumMod val="60000"/>
                    <a:lumOff val="40000"/>
                  </a:schemeClr>
                </a:solidFill>
              </a:rPr>
              <a:t>của</a:t>
            </a:r>
            <a:r>
              <a:rPr lang="en-US" sz="1200" i="1" dirty="0">
                <a:solidFill>
                  <a:schemeClr val="accent3">
                    <a:lumMod val="60000"/>
                    <a:lumOff val="40000"/>
                  </a:schemeClr>
                </a:solidFill>
              </a:rPr>
              <a:t> slide</a:t>
            </a:r>
          </a:p>
        </p:txBody>
      </p:sp>
    </p:spTree>
    <p:extLst>
      <p:ext uri="{BB962C8B-B14F-4D97-AF65-F5344CB8AC3E}">
        <p14:creationId xmlns:p14="http://schemas.microsoft.com/office/powerpoint/2010/main" val="214852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latin typeface="+mn-lt"/>
              </a:rPr>
              <a:t>Q&amp;A</a:t>
            </a:r>
            <a:endParaRPr lang="ko-KR" altLang="en-US" dirty="0">
              <a:solidFill>
                <a:schemeClr val="bg1"/>
              </a:solidFill>
              <a:latin typeface="+mn-lt"/>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57</a:t>
            </a:fld>
            <a:endParaRPr lang="en-US"/>
          </a:p>
        </p:txBody>
      </p:sp>
      <p:sp>
        <p:nvSpPr>
          <p:cNvPr id="2" name="Hộp Văn bản 1">
            <a:extLst>
              <a:ext uri="{FF2B5EF4-FFF2-40B4-BE49-F238E27FC236}">
                <a16:creationId xmlns:a16="http://schemas.microsoft.com/office/drawing/2014/main" id="{1A213B61-EB7C-4C09-B0D4-666D148D8895}"/>
              </a:ext>
            </a:extLst>
          </p:cNvPr>
          <p:cNvSpPr txBox="1"/>
          <p:nvPr/>
        </p:nvSpPr>
        <p:spPr>
          <a:xfrm>
            <a:off x="1188542" y="1076960"/>
            <a:ext cx="10205230" cy="707886"/>
          </a:xfrm>
          <a:prstGeom prst="rect">
            <a:avLst/>
          </a:prstGeom>
          <a:noFill/>
        </p:spPr>
        <p:txBody>
          <a:bodyPr wrap="none" rtlCol="0">
            <a:spAutoFit/>
          </a:bodyPr>
          <a:lstStyle/>
          <a:p>
            <a:pPr algn="ctr"/>
            <a:r>
              <a:rPr lang="en-US" sz="2000" dirty="0"/>
              <a:t>N</a:t>
            </a:r>
            <a:r>
              <a:rPr lang="vi-VN" sz="2000" dirty="0" err="1"/>
              <a:t>hóm</a:t>
            </a:r>
            <a:r>
              <a:rPr lang="vi-VN" sz="2000" dirty="0"/>
              <a:t> 13: </a:t>
            </a:r>
            <a:r>
              <a:rPr lang="vi-VN" sz="2000" dirty="0" err="1"/>
              <a:t>Bài</a:t>
            </a:r>
            <a:r>
              <a:rPr lang="vi-VN" sz="2000" dirty="0"/>
              <a:t> </a:t>
            </a:r>
            <a:r>
              <a:rPr lang="vi-VN" sz="2000" dirty="0" err="1"/>
              <a:t>toán</a:t>
            </a:r>
            <a:r>
              <a:rPr lang="vi-VN" sz="2000" dirty="0"/>
              <a:t> con chia </a:t>
            </a:r>
            <a:r>
              <a:rPr lang="vi-VN" sz="2000" dirty="0" err="1"/>
              <a:t>nhỏ</a:t>
            </a:r>
            <a:r>
              <a:rPr lang="vi-VN" sz="2000" dirty="0"/>
              <a:t> </a:t>
            </a:r>
            <a:r>
              <a:rPr lang="vi-VN" sz="2000" dirty="0" err="1"/>
              <a:t>ngoài</a:t>
            </a:r>
            <a:r>
              <a:rPr lang="vi-VN" sz="2000" dirty="0"/>
              <a:t> </a:t>
            </a:r>
            <a:r>
              <a:rPr lang="vi-VN" sz="2000" dirty="0" err="1"/>
              <a:t>sử</a:t>
            </a:r>
            <a:r>
              <a:rPr lang="vi-VN" sz="2000" dirty="0"/>
              <a:t> </a:t>
            </a:r>
            <a:r>
              <a:rPr lang="vi-VN" sz="2000" dirty="0" err="1"/>
              <a:t>dụng</a:t>
            </a:r>
            <a:r>
              <a:rPr lang="vi-VN" sz="2000" dirty="0"/>
              <a:t> DP </a:t>
            </a:r>
            <a:r>
              <a:rPr lang="vi-VN" sz="2000" dirty="0" err="1"/>
              <a:t>để</a:t>
            </a:r>
            <a:r>
              <a:rPr lang="vi-VN" sz="2000" dirty="0"/>
              <a:t> </a:t>
            </a:r>
            <a:r>
              <a:rPr lang="vi-VN" sz="2000" dirty="0" err="1"/>
              <a:t>tối</a:t>
            </a:r>
            <a:r>
              <a:rPr lang="vi-VN" sz="2000" dirty="0"/>
              <a:t> ưu </a:t>
            </a:r>
            <a:r>
              <a:rPr lang="vi-VN" sz="2000" dirty="0" err="1"/>
              <a:t>thì</a:t>
            </a:r>
            <a:r>
              <a:rPr lang="vi-VN" sz="2000" dirty="0"/>
              <a:t> </a:t>
            </a:r>
            <a:r>
              <a:rPr lang="vi-VN" sz="2000" dirty="0" err="1"/>
              <a:t>có</a:t>
            </a:r>
            <a:r>
              <a:rPr lang="vi-VN" sz="2000" dirty="0"/>
              <a:t> </a:t>
            </a:r>
            <a:r>
              <a:rPr lang="vi-VN" sz="2000" dirty="0" err="1"/>
              <a:t>thuật</a:t>
            </a:r>
            <a:r>
              <a:rPr lang="vi-VN" sz="2000" dirty="0"/>
              <a:t> </a:t>
            </a:r>
            <a:r>
              <a:rPr lang="vi-VN" sz="2000" dirty="0" err="1"/>
              <a:t>toán</a:t>
            </a:r>
            <a:r>
              <a:rPr lang="vi-VN" sz="2000" dirty="0"/>
              <a:t> </a:t>
            </a:r>
            <a:r>
              <a:rPr lang="vi-VN" sz="2000" dirty="0" err="1"/>
              <a:t>nào</a:t>
            </a:r>
            <a:r>
              <a:rPr lang="vi-VN" sz="2000" dirty="0"/>
              <a:t> </a:t>
            </a:r>
            <a:r>
              <a:rPr lang="vi-VN" sz="2000" dirty="0" err="1"/>
              <a:t>khác</a:t>
            </a:r>
            <a:r>
              <a:rPr lang="vi-VN" sz="2000" dirty="0"/>
              <a:t>?</a:t>
            </a:r>
            <a:endParaRPr lang="en-US" sz="2000" dirty="0"/>
          </a:p>
          <a:p>
            <a:pPr algn="ctr"/>
            <a:r>
              <a:rPr lang="en-US" sz="2000" dirty="0"/>
              <a:t>👉 Chia </a:t>
            </a:r>
            <a:r>
              <a:rPr lang="en-US" sz="2000" dirty="0" err="1"/>
              <a:t>để</a:t>
            </a:r>
            <a:r>
              <a:rPr lang="en-US" sz="2000" dirty="0"/>
              <a:t> </a:t>
            </a:r>
            <a:r>
              <a:rPr lang="en-US" sz="2000" dirty="0" err="1"/>
              <a:t>trị</a:t>
            </a:r>
            <a:endParaRPr lang="en-US" sz="2000" dirty="0"/>
          </a:p>
        </p:txBody>
      </p:sp>
      <p:graphicFrame>
        <p:nvGraphicFramePr>
          <p:cNvPr id="8" name="Bảng 7">
            <a:extLst>
              <a:ext uri="{FF2B5EF4-FFF2-40B4-BE49-F238E27FC236}">
                <a16:creationId xmlns:a16="http://schemas.microsoft.com/office/drawing/2014/main" id="{3AB1024E-BB7B-4ACB-A862-CC2C495B2A74}"/>
              </a:ext>
            </a:extLst>
          </p:cNvPr>
          <p:cNvGraphicFramePr>
            <a:graphicFrameLocks noGrp="1"/>
          </p:cNvGraphicFramePr>
          <p:nvPr>
            <p:extLst>
              <p:ext uri="{D42A27DB-BD31-4B8C-83A1-F6EECF244321}">
                <p14:modId xmlns:p14="http://schemas.microsoft.com/office/powerpoint/2010/main" val="2128808178"/>
              </p:ext>
            </p:extLst>
          </p:nvPr>
        </p:nvGraphicFramePr>
        <p:xfrm>
          <a:off x="1564215" y="1955038"/>
          <a:ext cx="9453884" cy="4401312"/>
        </p:xfrm>
        <a:graphic>
          <a:graphicData uri="http://schemas.openxmlformats.org/drawingml/2006/table">
            <a:tbl>
              <a:tblPr firstRow="1" bandRow="1">
                <a:tableStyleId>{5C22544A-7EE6-4342-B048-85BDC9FD1C3A}</a:tableStyleId>
              </a:tblPr>
              <a:tblGrid>
                <a:gridCol w="4726942">
                  <a:extLst>
                    <a:ext uri="{9D8B030D-6E8A-4147-A177-3AD203B41FA5}">
                      <a16:colId xmlns:a16="http://schemas.microsoft.com/office/drawing/2014/main" val="516709651"/>
                    </a:ext>
                  </a:extLst>
                </a:gridCol>
                <a:gridCol w="4726942">
                  <a:extLst>
                    <a:ext uri="{9D8B030D-6E8A-4147-A177-3AD203B41FA5}">
                      <a16:colId xmlns:a16="http://schemas.microsoft.com/office/drawing/2014/main" val="1709354408"/>
                    </a:ext>
                  </a:extLst>
                </a:gridCol>
              </a:tblGrid>
              <a:tr h="857504">
                <a:tc>
                  <a:txBody>
                    <a:bodyPr/>
                    <a:lstStyle/>
                    <a:p>
                      <a:r>
                        <a:rPr lang="en-US" dirty="0"/>
                        <a:t>Dynamic programming</a:t>
                      </a:r>
                    </a:p>
                  </a:txBody>
                  <a:tcPr/>
                </a:tc>
                <a:tc>
                  <a:txBody>
                    <a:bodyPr/>
                    <a:lstStyle/>
                    <a:p>
                      <a:r>
                        <a:rPr lang="en-US" dirty="0"/>
                        <a:t>Divide and Conquer</a:t>
                      </a:r>
                    </a:p>
                  </a:txBody>
                  <a:tcPr/>
                </a:tc>
                <a:extLst>
                  <a:ext uri="{0D108BD9-81ED-4DB2-BD59-A6C34878D82A}">
                    <a16:rowId xmlns:a16="http://schemas.microsoft.com/office/drawing/2014/main" val="431687394"/>
                  </a:ext>
                </a:extLst>
              </a:tr>
              <a:tr h="857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dk1"/>
                          </a:solidFill>
                          <a:effectLst/>
                          <a:latin typeface="+mn-lt"/>
                          <a:ea typeface="+mn-ea"/>
                          <a:cs typeface="+mn-cs"/>
                        </a:rPr>
                        <a:t>Chia bài toán thành nhiều phần, những phần đó có thể có cách giải khác nhau.</a:t>
                      </a:r>
                      <a:endParaRPr lang="en-US" sz="1800" kern="1200">
                        <a:solidFill>
                          <a:schemeClr val="dk1"/>
                        </a:solidFill>
                        <a:effectLst/>
                        <a:latin typeface="+mn-lt"/>
                        <a:ea typeface="+mn-ea"/>
                        <a:cs typeface="+mn-cs"/>
                      </a:endParaRPr>
                    </a:p>
                    <a:p>
                      <a:endParaRPr lang="en-US" dirty="0"/>
                    </a:p>
                  </a:txBody>
                  <a:tcPr/>
                </a:tc>
                <a:tc>
                  <a:txBody>
                    <a:bodyPr/>
                    <a:lstStyle/>
                    <a:p>
                      <a:r>
                        <a:rPr lang="vi-VN" sz="1800" kern="1200" dirty="0">
                          <a:solidFill>
                            <a:schemeClr val="dk1"/>
                          </a:solidFill>
                          <a:effectLst/>
                          <a:latin typeface="+mn-lt"/>
                          <a:ea typeface="+mn-ea"/>
                          <a:cs typeface="+mn-cs"/>
                        </a:rPr>
                        <a:t>Chia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ra </a:t>
                      </a:r>
                      <a:r>
                        <a:rPr lang="vi-VN" sz="1800" kern="1200" dirty="0" err="1">
                          <a:solidFill>
                            <a:schemeClr val="dk1"/>
                          </a:solidFill>
                          <a:effectLst/>
                          <a:latin typeface="+mn-lt"/>
                          <a:ea typeface="+mn-ea"/>
                          <a:cs typeface="+mn-cs"/>
                        </a:rPr>
                        <a:t>thành</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nhiều</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phần</a:t>
                      </a:r>
                      <a:r>
                        <a:rPr lang="vi-VN" sz="1800" kern="1200" dirty="0">
                          <a:solidFill>
                            <a:schemeClr val="dk1"/>
                          </a:solidFill>
                          <a:effectLst/>
                          <a:latin typeface="+mn-lt"/>
                          <a:ea typeface="+mn-ea"/>
                          <a:cs typeface="+mn-cs"/>
                        </a:rPr>
                        <a:t>, tuy nhiên </a:t>
                      </a:r>
                      <a:r>
                        <a:rPr lang="vi-VN" sz="1800" kern="1200" dirty="0" err="1">
                          <a:solidFill>
                            <a:schemeClr val="dk1"/>
                          </a:solidFill>
                          <a:effectLst/>
                          <a:latin typeface="+mn-lt"/>
                          <a:ea typeface="+mn-ea"/>
                          <a:cs typeface="+mn-cs"/>
                        </a:rPr>
                        <a:t>những</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phần</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đó</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có</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cách</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tương </a:t>
                      </a:r>
                      <a:r>
                        <a:rPr lang="vi-VN" sz="1800" kern="1200" dirty="0" err="1">
                          <a:solidFill>
                            <a:schemeClr val="dk1"/>
                          </a:solidFill>
                          <a:effectLst/>
                          <a:latin typeface="+mn-lt"/>
                          <a:ea typeface="+mn-ea"/>
                          <a:cs typeface="+mn-cs"/>
                        </a:rPr>
                        <a:t>tự</a:t>
                      </a:r>
                      <a:r>
                        <a:rPr lang="vi-VN" sz="1800" kern="1200" dirty="0">
                          <a:solidFill>
                            <a:schemeClr val="dk1"/>
                          </a:solidFill>
                          <a:effectLst/>
                          <a:latin typeface="+mn-lt"/>
                          <a:ea typeface="+mn-ea"/>
                          <a:cs typeface="+mn-cs"/>
                        </a:rPr>
                        <a:t> nhau.</a:t>
                      </a:r>
                      <a:endParaRPr lang="en-US" dirty="0"/>
                    </a:p>
                  </a:txBody>
                  <a:tcPr/>
                </a:tc>
                <a:extLst>
                  <a:ext uri="{0D108BD9-81ED-4DB2-BD59-A6C34878D82A}">
                    <a16:rowId xmlns:a16="http://schemas.microsoft.com/office/drawing/2014/main" val="2085402656"/>
                  </a:ext>
                </a:extLst>
              </a:tr>
              <a:tr h="857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err="1">
                          <a:solidFill>
                            <a:schemeClr val="dk1"/>
                          </a:solidFill>
                          <a:effectLst/>
                          <a:latin typeface="+mn-lt"/>
                          <a:ea typeface="+mn-ea"/>
                          <a:cs typeface="+mn-cs"/>
                        </a:rPr>
                        <a:t>Các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con </a:t>
                      </a:r>
                      <a:r>
                        <a:rPr lang="vi-VN" sz="1800" kern="1200" dirty="0" err="1">
                          <a:solidFill>
                            <a:schemeClr val="dk1"/>
                          </a:solidFill>
                          <a:effectLst/>
                          <a:latin typeface="+mn-lt"/>
                          <a:ea typeface="+mn-ea"/>
                          <a:cs typeface="+mn-cs"/>
                        </a:rPr>
                        <a:t>độc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lập</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với</a:t>
                      </a:r>
                      <a:r>
                        <a:rPr lang="vi-VN" sz="1800" kern="1200" dirty="0">
                          <a:solidFill>
                            <a:schemeClr val="dk1"/>
                          </a:solidFill>
                          <a:effectLst/>
                          <a:latin typeface="+mn-lt"/>
                          <a:ea typeface="+mn-ea"/>
                          <a:cs typeface="+mn-cs"/>
                        </a:rPr>
                        <a:t> nhau </a:t>
                      </a:r>
                      <a:r>
                        <a:rPr lang="vi-VN" sz="1800" kern="1200" dirty="0" err="1">
                          <a:solidFill>
                            <a:schemeClr val="dk1"/>
                          </a:solidFill>
                          <a:effectLst/>
                          <a:latin typeface="+mn-lt"/>
                          <a:ea typeface="+mn-ea"/>
                          <a:cs typeface="+mn-cs"/>
                        </a:rPr>
                        <a:t>và</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với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vấn</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đề</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lớn</a:t>
                      </a:r>
                      <a:r>
                        <a:rPr lang="vi-VN" sz="1800" kern="1200" dirty="0">
                          <a:solidFill>
                            <a:schemeClr val="dk1"/>
                          </a:solidFill>
                          <a:effectLst/>
                          <a:latin typeface="+mn-lt"/>
                          <a:ea typeface="+mn-ea"/>
                          <a:cs typeface="+mn-cs"/>
                        </a:rPr>
                        <a:t> hơn.</a:t>
                      </a: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dk1"/>
                          </a:solidFill>
                          <a:effectLst/>
                          <a:latin typeface="+mn-lt"/>
                          <a:ea typeface="+mn-ea"/>
                          <a:cs typeface="+mn-cs"/>
                        </a:rPr>
                        <a:t>Các vấn đề lớn phụ thuộc vào kết quả của bài toán con.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194928061"/>
                  </a:ext>
                </a:extLst>
              </a:tr>
              <a:tr h="857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dk1"/>
                          </a:solidFill>
                          <a:effectLst/>
                          <a:latin typeface="+mn-lt"/>
                          <a:ea typeface="+mn-ea"/>
                          <a:cs typeface="+mn-cs"/>
                        </a:rPr>
                        <a:t>Nếu tìm ra được kết quả trong một bài toán con thì có thể dừng thuật toán.</a:t>
                      </a: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con </a:t>
                      </a:r>
                      <a:r>
                        <a:rPr lang="vi-VN" sz="1800" kern="1200" dirty="0" err="1">
                          <a:solidFill>
                            <a:schemeClr val="dk1"/>
                          </a:solidFill>
                          <a:effectLst/>
                          <a:latin typeface="+mn-lt"/>
                          <a:ea typeface="+mn-ea"/>
                          <a:cs typeface="+mn-cs"/>
                        </a:rPr>
                        <a:t>chỉ</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được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một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lần</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và</a:t>
                      </a:r>
                      <a:r>
                        <a:rPr lang="vi-VN" sz="1800" kern="1200" dirty="0">
                          <a:solidFill>
                            <a:schemeClr val="dk1"/>
                          </a:solidFill>
                          <a:effectLst/>
                          <a:latin typeface="+mn-lt"/>
                          <a:ea typeface="+mn-ea"/>
                          <a:cs typeface="+mn-cs"/>
                        </a:rPr>
                        <a:t> lưu </a:t>
                      </a:r>
                      <a:r>
                        <a:rPr lang="vi-VN" sz="1800" kern="1200" dirty="0" err="1">
                          <a:solidFill>
                            <a:schemeClr val="dk1"/>
                          </a:solidFill>
                          <a:effectLst/>
                          <a:latin typeface="+mn-lt"/>
                          <a:ea typeface="+mn-ea"/>
                          <a:cs typeface="+mn-cs"/>
                        </a:rPr>
                        <a:t>kết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quả</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không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dùng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ch</a:t>
                      </a:r>
                      <a:r>
                        <a:rPr lang="vi-VN" sz="1800" kern="1200" dirty="0">
                          <a:solidFill>
                            <a:schemeClr val="dk1"/>
                          </a:solidFill>
                          <a:effectLst/>
                          <a:latin typeface="+mn-lt"/>
                          <a:ea typeface="+mn-ea"/>
                          <a:cs typeface="+mn-cs"/>
                        </a:rPr>
                        <a:t>ư</a:t>
                      </a:r>
                      <a:r>
                        <a:rPr lang="en-US" sz="1800" kern="1200" dirty="0">
                          <a:solidFill>
                            <a:schemeClr val="dk1"/>
                          </a:solidFill>
                          <a:effectLst/>
                          <a:latin typeface="+mn-lt"/>
                          <a:ea typeface="+mn-ea"/>
                          <a:cs typeface="+mn-cs"/>
                        </a:rPr>
                        <a:t>a </a:t>
                      </a:r>
                      <a:r>
                        <a:rPr lang="en-US" sz="1800" kern="1200" dirty="0" err="1">
                          <a:solidFill>
                            <a:schemeClr val="dk1"/>
                          </a:solidFill>
                          <a:effectLst/>
                          <a:latin typeface="+mn-lt"/>
                          <a:ea typeface="+mn-ea"/>
                          <a:cs typeface="+mn-cs"/>
                        </a:rPr>
                        <a:t>giải</a:t>
                      </a:r>
                      <a:r>
                        <a:rPr lang="en-US" sz="1800" kern="1200" dirty="0">
                          <a:solidFill>
                            <a:schemeClr val="dk1"/>
                          </a:solidFill>
                          <a:effectLst/>
                          <a:latin typeface="+mn-lt"/>
                          <a:ea typeface="+mn-ea"/>
                          <a:cs typeface="+mn-cs"/>
                        </a:rPr>
                        <a:t> đ</a:t>
                      </a:r>
                      <a:r>
                        <a:rPr lang="vi-VN" sz="1800" kern="1200" dirty="0">
                          <a:solidFill>
                            <a:schemeClr val="dk1"/>
                          </a:solidFill>
                          <a:effectLst/>
                          <a:latin typeface="+mn-lt"/>
                          <a:ea typeface="+mn-ea"/>
                          <a:cs typeface="+mn-cs"/>
                        </a:rPr>
                        <a:t>ư</a:t>
                      </a:r>
                      <a:r>
                        <a:rPr lang="en-US" sz="1800" kern="1200" dirty="0" err="1">
                          <a:solidFill>
                            <a:schemeClr val="dk1"/>
                          </a:solidFill>
                          <a:effectLst/>
                          <a:latin typeface="+mn-lt"/>
                          <a:ea typeface="+mn-ea"/>
                          <a:cs typeface="+mn-cs"/>
                        </a:rPr>
                        <a:t>ợc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các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bài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toán</a:t>
                      </a:r>
                      <a:r>
                        <a:rPr lang="en-US" sz="1800" kern="1200" dirty="0">
                          <a:solidFill>
                            <a:schemeClr val="dk1"/>
                          </a:solidFill>
                          <a:effectLst/>
                          <a:latin typeface="+mn-lt"/>
                          <a:ea typeface="+mn-ea"/>
                          <a:cs typeface="+mn-cs"/>
                        </a:rPr>
                        <a:t> con.</a:t>
                      </a:r>
                    </a:p>
                  </a:txBody>
                  <a:tcPr/>
                </a:tc>
                <a:extLst>
                  <a:ext uri="{0D108BD9-81ED-4DB2-BD59-A6C34878D82A}">
                    <a16:rowId xmlns:a16="http://schemas.microsoft.com/office/drawing/2014/main" val="3784435967"/>
                  </a:ext>
                </a:extLst>
              </a:tr>
              <a:tr h="857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Đôi khi không </a:t>
                      </a:r>
                      <a:r>
                        <a:rPr lang="vi-VN" sz="1800" kern="1200" dirty="0" err="1">
                          <a:solidFill>
                            <a:schemeClr val="dk1"/>
                          </a:solidFill>
                          <a:effectLst/>
                          <a:latin typeface="+mn-lt"/>
                          <a:ea typeface="+mn-ea"/>
                          <a:cs typeface="+mn-cs"/>
                        </a:rPr>
                        <a:t>dùng</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những</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kết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quả</a:t>
                      </a:r>
                      <a:r>
                        <a:rPr lang="vi-VN" sz="1800" kern="1200" dirty="0">
                          <a:solidFill>
                            <a:schemeClr val="dk1"/>
                          </a:solidFill>
                          <a:effectLst/>
                          <a:latin typeface="+mn-lt"/>
                          <a:ea typeface="+mn-ea"/>
                          <a:cs typeface="+mn-cs"/>
                        </a:rPr>
                        <a:t> con </a:t>
                      </a:r>
                      <a:r>
                        <a:rPr lang="vi-VN" sz="1800" kern="1200" dirty="0" err="1">
                          <a:solidFill>
                            <a:schemeClr val="dk1"/>
                          </a:solidFill>
                          <a:effectLst/>
                          <a:latin typeface="+mn-lt"/>
                          <a:ea typeface="+mn-ea"/>
                          <a:cs typeface="+mn-cs"/>
                        </a:rPr>
                        <a:t>để</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err="1">
                          <a:solidFill>
                            <a:schemeClr val="dk1"/>
                          </a:solidFill>
                          <a:effectLst/>
                          <a:latin typeface="+mn-lt"/>
                          <a:ea typeface="+mn-ea"/>
                          <a:cs typeface="+mn-cs"/>
                        </a:rPr>
                        <a:t>Để</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tìm</a:t>
                      </a:r>
                      <a:r>
                        <a:rPr lang="vi-VN" sz="1800" kern="1200" dirty="0">
                          <a:solidFill>
                            <a:schemeClr val="dk1"/>
                          </a:solidFill>
                          <a:effectLst/>
                          <a:latin typeface="+mn-lt"/>
                          <a:ea typeface="+mn-ea"/>
                          <a:cs typeface="+mn-cs"/>
                        </a:rPr>
                        <a:t> ra </a:t>
                      </a:r>
                      <a:r>
                        <a:rPr lang="vi-VN" sz="1800" kern="1200" dirty="0" err="1">
                          <a:solidFill>
                            <a:schemeClr val="dk1"/>
                          </a:solidFill>
                          <a:effectLst/>
                          <a:latin typeface="+mn-lt"/>
                          <a:ea typeface="+mn-ea"/>
                          <a:cs typeface="+mn-cs"/>
                        </a:rPr>
                        <a:t>được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lời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bắt</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buộc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phải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giải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được</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tối</a:t>
                      </a:r>
                      <a:r>
                        <a:rPr lang="vi-VN" sz="1800" kern="1200" dirty="0">
                          <a:solidFill>
                            <a:schemeClr val="dk1"/>
                          </a:solidFill>
                          <a:effectLst/>
                          <a:latin typeface="+mn-lt"/>
                          <a:ea typeface="+mn-ea"/>
                          <a:cs typeface="+mn-cs"/>
                        </a:rPr>
                        <a:t> ưu </a:t>
                      </a:r>
                      <a:r>
                        <a:rPr lang="vi-VN" sz="1800" kern="1200" dirty="0" err="1">
                          <a:solidFill>
                            <a:schemeClr val="dk1"/>
                          </a:solidFill>
                          <a:effectLst/>
                          <a:latin typeface="+mn-lt"/>
                          <a:ea typeface="+mn-ea"/>
                          <a:cs typeface="+mn-cs"/>
                        </a:rPr>
                        <a:t>bài</a:t>
                      </a:r>
                      <a:r>
                        <a:rPr lang="vi-VN" sz="1800" kern="1200" dirty="0">
                          <a:solidFill>
                            <a:schemeClr val="dk1"/>
                          </a:solidFill>
                          <a:effectLst/>
                          <a:latin typeface="+mn-lt"/>
                          <a:ea typeface="+mn-ea"/>
                          <a:cs typeface="+mn-cs"/>
                        </a:rPr>
                        <a:t> </a:t>
                      </a:r>
                      <a:r>
                        <a:rPr lang="vi-VN" sz="1800" kern="1200" dirty="0" err="1">
                          <a:solidFill>
                            <a:schemeClr val="dk1"/>
                          </a:solidFill>
                          <a:effectLst/>
                          <a:latin typeface="+mn-lt"/>
                          <a:ea typeface="+mn-ea"/>
                          <a:cs typeface="+mn-cs"/>
                        </a:rPr>
                        <a:t>toán</a:t>
                      </a:r>
                      <a:r>
                        <a:rPr lang="vi-VN" sz="1800" kern="1200" dirty="0">
                          <a:solidFill>
                            <a:schemeClr val="dk1"/>
                          </a:solidFill>
                          <a:effectLst/>
                          <a:latin typeface="+mn-lt"/>
                          <a:ea typeface="+mn-ea"/>
                          <a:cs typeface="+mn-cs"/>
                        </a:rPr>
                        <a:t> con.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956233840"/>
                  </a:ext>
                </a:extLst>
              </a:tr>
            </a:tbl>
          </a:graphicData>
        </a:graphic>
      </p:graphicFrame>
    </p:spTree>
    <p:extLst>
      <p:ext uri="{BB962C8B-B14F-4D97-AF65-F5344CB8AC3E}">
        <p14:creationId xmlns:p14="http://schemas.microsoft.com/office/powerpoint/2010/main" val="249131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latin typeface="+mn-lt"/>
              </a:rPr>
              <a:t>Q&amp;A</a:t>
            </a:r>
            <a:endParaRPr lang="ko-KR" altLang="en-US" dirty="0">
              <a:solidFill>
                <a:schemeClr val="bg1"/>
              </a:solidFill>
              <a:latin typeface="+mn-lt"/>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58</a:t>
            </a:fld>
            <a:endParaRPr lang="en-US"/>
          </a:p>
        </p:txBody>
      </p:sp>
      <p:sp>
        <p:nvSpPr>
          <p:cNvPr id="2" name="Hộp Văn bản 1">
            <a:extLst>
              <a:ext uri="{FF2B5EF4-FFF2-40B4-BE49-F238E27FC236}">
                <a16:creationId xmlns:a16="http://schemas.microsoft.com/office/drawing/2014/main" id="{1A213B61-EB7C-4C09-B0D4-666D148D8895}"/>
              </a:ext>
            </a:extLst>
          </p:cNvPr>
          <p:cNvSpPr txBox="1"/>
          <p:nvPr/>
        </p:nvSpPr>
        <p:spPr>
          <a:xfrm>
            <a:off x="3563062" y="1208972"/>
            <a:ext cx="5293629" cy="400110"/>
          </a:xfrm>
          <a:prstGeom prst="rect">
            <a:avLst/>
          </a:prstGeom>
          <a:noFill/>
        </p:spPr>
        <p:txBody>
          <a:bodyPr wrap="none" rtlCol="0">
            <a:spAutoFit/>
          </a:bodyPr>
          <a:lstStyle/>
          <a:p>
            <a:pPr algn="ctr"/>
            <a:r>
              <a:rPr lang="en-US" sz="2000" dirty="0"/>
              <a:t>N</a:t>
            </a:r>
            <a:r>
              <a:rPr lang="vi-VN" sz="2000" dirty="0" err="1"/>
              <a:t>hóm</a:t>
            </a:r>
            <a:r>
              <a:rPr lang="vi-VN" sz="2000" dirty="0"/>
              <a:t> 1</a:t>
            </a:r>
            <a:r>
              <a:rPr lang="en-US" sz="2000" dirty="0"/>
              <a:t>2</a:t>
            </a:r>
            <a:r>
              <a:rPr lang="vi-VN" sz="2000" dirty="0"/>
              <a:t>: </a:t>
            </a:r>
            <a:r>
              <a:rPr lang="vi-VN" sz="2000" dirty="0" err="1"/>
              <a:t>Thiết</a:t>
            </a:r>
            <a:r>
              <a:rPr lang="vi-VN" sz="2000" dirty="0"/>
              <a:t> </a:t>
            </a:r>
            <a:r>
              <a:rPr lang="vi-VN" sz="2000" dirty="0" err="1"/>
              <a:t>kế</a:t>
            </a:r>
            <a:r>
              <a:rPr lang="vi-VN" sz="2000" dirty="0"/>
              <a:t> </a:t>
            </a:r>
            <a:r>
              <a:rPr lang="vi-VN" sz="2000" dirty="0" err="1"/>
              <a:t>bài</a:t>
            </a:r>
            <a:r>
              <a:rPr lang="vi-VN" sz="2000" dirty="0"/>
              <a:t> </a:t>
            </a:r>
            <a:r>
              <a:rPr lang="vi-VN" sz="2000" dirty="0" err="1"/>
              <a:t>toán</a:t>
            </a:r>
            <a:r>
              <a:rPr lang="vi-VN" sz="2000" dirty="0"/>
              <a:t> quy </a:t>
            </a:r>
            <a:r>
              <a:rPr lang="vi-VN" sz="2000" dirty="0" err="1"/>
              <a:t>hoạch</a:t>
            </a:r>
            <a:r>
              <a:rPr lang="vi-VN" sz="2000" dirty="0"/>
              <a:t> </a:t>
            </a:r>
            <a:r>
              <a:rPr lang="vi-VN" sz="2000" dirty="0" err="1"/>
              <a:t>động</a:t>
            </a:r>
            <a:r>
              <a:rPr lang="vi-VN" sz="2000" dirty="0"/>
              <a:t>?</a:t>
            </a:r>
            <a:endParaRPr lang="en-US" sz="2000" dirty="0"/>
          </a:p>
        </p:txBody>
      </p:sp>
      <p:sp>
        <p:nvSpPr>
          <p:cNvPr id="5" name="Hộp Văn bản 4">
            <a:extLst>
              <a:ext uri="{FF2B5EF4-FFF2-40B4-BE49-F238E27FC236}">
                <a16:creationId xmlns:a16="http://schemas.microsoft.com/office/drawing/2014/main" id="{C5CBEE75-028E-4B1E-AD02-4F7339F965FE}"/>
              </a:ext>
            </a:extLst>
          </p:cNvPr>
          <p:cNvSpPr txBox="1"/>
          <p:nvPr/>
        </p:nvSpPr>
        <p:spPr>
          <a:xfrm>
            <a:off x="1097280" y="2040046"/>
            <a:ext cx="9621520" cy="1200329"/>
          </a:xfrm>
          <a:prstGeom prst="rect">
            <a:avLst/>
          </a:prstGeom>
          <a:noFill/>
        </p:spPr>
        <p:txBody>
          <a:bodyPr wrap="square" rtlCol="0">
            <a:spAutoFit/>
          </a:bodyPr>
          <a:lstStyle/>
          <a:p>
            <a:pPr marL="285750" indent="-285750">
              <a:buFont typeface="Wingdings" panose="05000000000000000000" pitchFamily="2" charset="2"/>
              <a:buChar char="Ø"/>
            </a:pPr>
            <a:r>
              <a:rPr lang="vi-VN" dirty="0" err="1"/>
              <a:t>Bắt</a:t>
            </a:r>
            <a:r>
              <a:rPr lang="vi-VN" dirty="0"/>
              <a:t> </a:t>
            </a:r>
            <a:r>
              <a:rPr lang="vi-VN" dirty="0" err="1"/>
              <a:t>đầu</a:t>
            </a:r>
            <a:r>
              <a:rPr lang="vi-VN" dirty="0"/>
              <a:t> </a:t>
            </a:r>
            <a:r>
              <a:rPr lang="vi-VN" dirty="0" err="1"/>
              <a:t>bằng</a:t>
            </a:r>
            <a:r>
              <a:rPr lang="vi-VN" dirty="0"/>
              <a:t> </a:t>
            </a:r>
            <a:r>
              <a:rPr lang="vi-VN" dirty="0" err="1"/>
              <a:t>các</a:t>
            </a:r>
            <a:r>
              <a:rPr lang="vi-VN" dirty="0"/>
              <a:t> </a:t>
            </a:r>
            <a:r>
              <a:rPr lang="vi-VN" dirty="0" err="1"/>
              <a:t>bài</a:t>
            </a:r>
            <a:r>
              <a:rPr lang="vi-VN" dirty="0"/>
              <a:t> </a:t>
            </a:r>
            <a:r>
              <a:rPr lang="vi-VN" dirty="0" err="1"/>
              <a:t>toán</a:t>
            </a:r>
            <a:r>
              <a:rPr lang="vi-VN" dirty="0"/>
              <a:t> </a:t>
            </a:r>
            <a:r>
              <a:rPr lang="vi-VN" dirty="0" err="1"/>
              <a:t>nhỏ</a:t>
            </a:r>
            <a:r>
              <a:rPr lang="vi-VN" dirty="0"/>
              <a:t> ban </a:t>
            </a:r>
            <a:r>
              <a:rPr lang="vi-VN" dirty="0" err="1"/>
              <a:t>đầu</a:t>
            </a:r>
            <a:r>
              <a:rPr lang="vi-VN" dirty="0"/>
              <a:t>, sau </a:t>
            </a:r>
            <a:r>
              <a:rPr lang="vi-VN" dirty="0" err="1"/>
              <a:t>đó</a:t>
            </a:r>
            <a:r>
              <a:rPr lang="vi-VN" dirty="0"/>
              <a:t> </a:t>
            </a:r>
            <a:r>
              <a:rPr lang="vi-VN" dirty="0" err="1"/>
              <a:t>sử</a:t>
            </a:r>
            <a:r>
              <a:rPr lang="vi-VN" dirty="0"/>
              <a:t> </a:t>
            </a:r>
            <a:r>
              <a:rPr lang="vi-VN" dirty="0" err="1"/>
              <a:t>dụng</a:t>
            </a:r>
            <a:r>
              <a:rPr lang="vi-VN" dirty="0"/>
              <a:t> </a:t>
            </a:r>
            <a:r>
              <a:rPr lang="vi-VN" dirty="0" err="1"/>
              <a:t>lại</a:t>
            </a:r>
            <a:r>
              <a:rPr lang="vi-VN" dirty="0"/>
              <a:t> </a:t>
            </a:r>
            <a:r>
              <a:rPr lang="vi-VN" dirty="0" err="1"/>
              <a:t>kết</a:t>
            </a:r>
            <a:r>
              <a:rPr lang="vi-VN" dirty="0"/>
              <a:t> </a:t>
            </a:r>
            <a:r>
              <a:rPr lang="vi-VN" dirty="0" err="1"/>
              <a:t>quả</a:t>
            </a:r>
            <a:r>
              <a:rPr lang="vi-VN" dirty="0"/>
              <a:t> </a:t>
            </a:r>
            <a:r>
              <a:rPr lang="vi-VN" dirty="0" err="1"/>
              <a:t>của</a:t>
            </a:r>
            <a:r>
              <a:rPr lang="vi-VN" dirty="0"/>
              <a:t> </a:t>
            </a:r>
            <a:r>
              <a:rPr lang="vi-VN" dirty="0" err="1"/>
              <a:t>bài</a:t>
            </a:r>
            <a:r>
              <a:rPr lang="vi-VN" dirty="0"/>
              <a:t> </a:t>
            </a:r>
            <a:r>
              <a:rPr lang="vi-VN" dirty="0" err="1"/>
              <a:t>toán</a:t>
            </a:r>
            <a:r>
              <a:rPr lang="vi-VN" dirty="0"/>
              <a:t> </a:t>
            </a:r>
            <a:r>
              <a:rPr lang="vi-VN" dirty="0" err="1"/>
              <a:t>nhỏ</a:t>
            </a:r>
            <a:r>
              <a:rPr lang="vi-VN" dirty="0"/>
              <a:t> </a:t>
            </a:r>
            <a:r>
              <a:rPr lang="vi-VN" dirty="0" err="1"/>
              <a:t>để</a:t>
            </a:r>
            <a:r>
              <a:rPr lang="vi-VN" dirty="0"/>
              <a:t> </a:t>
            </a:r>
            <a:r>
              <a:rPr lang="vi-VN" dirty="0" err="1"/>
              <a:t>tạo</a:t>
            </a:r>
            <a:r>
              <a:rPr lang="vi-VN" dirty="0"/>
              <a:t> </a:t>
            </a:r>
            <a:r>
              <a:rPr lang="vi-VN" dirty="0" err="1"/>
              <a:t>thành</a:t>
            </a:r>
            <a:r>
              <a:rPr lang="vi-VN" dirty="0"/>
              <a:t> </a:t>
            </a:r>
            <a:r>
              <a:rPr lang="vi-VN" dirty="0" err="1"/>
              <a:t>một</a:t>
            </a:r>
            <a:r>
              <a:rPr lang="vi-VN" dirty="0"/>
              <a:t> </a:t>
            </a:r>
            <a:r>
              <a:rPr lang="vi-VN" dirty="0" err="1"/>
              <a:t>bài</a:t>
            </a:r>
            <a:r>
              <a:rPr lang="vi-VN" dirty="0"/>
              <a:t> </a:t>
            </a:r>
            <a:r>
              <a:rPr lang="vi-VN" dirty="0" err="1"/>
              <a:t>toán</a:t>
            </a:r>
            <a:r>
              <a:rPr lang="vi-VN" dirty="0"/>
              <a:t> </a:t>
            </a:r>
            <a:r>
              <a:rPr lang="vi-VN" dirty="0" err="1"/>
              <a:t>lớn</a:t>
            </a:r>
            <a:r>
              <a:rPr lang="vi-VN" dirty="0"/>
              <a:t> hơn </a:t>
            </a:r>
            <a:r>
              <a:rPr lang="vi-VN" dirty="0" err="1"/>
              <a:t>là</a:t>
            </a:r>
            <a:r>
              <a:rPr lang="vi-VN" dirty="0"/>
              <a:t> </a:t>
            </a:r>
            <a:r>
              <a:rPr lang="vi-VN" dirty="0" err="1"/>
              <a:t>cách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thiết</a:t>
            </a:r>
            <a:r>
              <a:rPr lang="vi-VN" dirty="0"/>
              <a:t> </a:t>
            </a:r>
            <a:r>
              <a:rPr lang="vi-VN" dirty="0" err="1"/>
              <a:t>kế</a:t>
            </a:r>
            <a:r>
              <a:rPr lang="vi-VN" dirty="0"/>
              <a:t> </a:t>
            </a:r>
            <a:r>
              <a:rPr lang="vi-VN" dirty="0" err="1"/>
              <a:t>một</a:t>
            </a:r>
            <a:r>
              <a:rPr lang="vi-VN" dirty="0"/>
              <a:t> </a:t>
            </a:r>
            <a:r>
              <a:rPr lang="vi-VN" dirty="0" err="1"/>
              <a:t>bài</a:t>
            </a:r>
            <a:r>
              <a:rPr lang="vi-VN" dirty="0"/>
              <a:t> </a:t>
            </a:r>
            <a:r>
              <a:rPr lang="vi-VN" dirty="0" err="1"/>
              <a:t>toán</a:t>
            </a:r>
            <a:r>
              <a:rPr lang="vi-VN" dirty="0"/>
              <a:t> quy </a:t>
            </a:r>
            <a:r>
              <a:rPr lang="vi-VN" dirty="0" err="1"/>
              <a:t>hoạch</a:t>
            </a:r>
            <a:r>
              <a:rPr lang="vi-VN" dirty="0"/>
              <a:t> </a:t>
            </a:r>
            <a:r>
              <a:rPr lang="vi-VN" dirty="0" err="1"/>
              <a:t>động</a:t>
            </a:r>
            <a:r>
              <a:rPr lang="vi-VN" dirty="0"/>
              <a:t>, nhưng </a:t>
            </a:r>
            <a:r>
              <a:rPr lang="vi-VN" dirty="0" err="1"/>
              <a:t>thường</a:t>
            </a:r>
            <a:r>
              <a:rPr lang="vi-VN" dirty="0"/>
              <a:t> DP </a:t>
            </a:r>
            <a:r>
              <a:rPr lang="vi-VN" dirty="0" err="1"/>
              <a:t>đến</a:t>
            </a:r>
            <a:r>
              <a:rPr lang="vi-VN" dirty="0"/>
              <a:t> </a:t>
            </a:r>
            <a:r>
              <a:rPr lang="vi-VN" dirty="0" err="1"/>
              <a:t>từ</a:t>
            </a:r>
            <a:r>
              <a:rPr lang="vi-VN" dirty="0"/>
              <a:t> nhu </a:t>
            </a:r>
            <a:r>
              <a:rPr lang="vi-VN" dirty="0" err="1"/>
              <a:t>cầu</a:t>
            </a:r>
            <a:r>
              <a:rPr lang="vi-VN" dirty="0"/>
              <a:t> </a:t>
            </a:r>
            <a:r>
              <a:rPr lang="vi-VN" dirty="0" err="1"/>
              <a:t>giải</a:t>
            </a:r>
            <a:r>
              <a:rPr lang="vi-VN" dirty="0"/>
              <a:t> </a:t>
            </a:r>
            <a:r>
              <a:rPr lang="vi-VN" dirty="0" err="1"/>
              <a:t>quyết</a:t>
            </a:r>
            <a:r>
              <a:rPr lang="vi-VN" dirty="0"/>
              <a:t> </a:t>
            </a:r>
            <a:r>
              <a:rPr lang="vi-VN" dirty="0" err="1"/>
              <a:t>bài</a:t>
            </a:r>
            <a:r>
              <a:rPr lang="vi-VN" dirty="0"/>
              <a:t> </a:t>
            </a:r>
            <a:r>
              <a:rPr lang="vi-VN" dirty="0" err="1"/>
              <a:t>toán</a:t>
            </a:r>
            <a:r>
              <a:rPr lang="vi-VN" dirty="0"/>
              <a:t> </a:t>
            </a:r>
            <a:r>
              <a:rPr lang="vi-VN" dirty="0" err="1"/>
              <a:t>tối</a:t>
            </a:r>
            <a:r>
              <a:rPr lang="vi-VN" dirty="0"/>
              <a:t> ưu nên </a:t>
            </a:r>
            <a:r>
              <a:rPr lang="vi-VN" dirty="0" err="1"/>
              <a:t>để</a:t>
            </a:r>
            <a:r>
              <a:rPr lang="vi-VN" dirty="0"/>
              <a:t> </a:t>
            </a:r>
            <a:r>
              <a:rPr lang="vi-VN" dirty="0" err="1"/>
              <a:t>thiết</a:t>
            </a:r>
            <a:r>
              <a:rPr lang="vi-VN" dirty="0"/>
              <a:t> </a:t>
            </a:r>
            <a:r>
              <a:rPr lang="vi-VN" dirty="0" err="1"/>
              <a:t>kế</a:t>
            </a:r>
            <a:r>
              <a:rPr lang="vi-VN" dirty="0"/>
              <a:t> DP thông </a:t>
            </a:r>
            <a:r>
              <a:rPr lang="vi-VN" dirty="0" err="1"/>
              <a:t>thường</a:t>
            </a:r>
            <a:r>
              <a:rPr lang="vi-VN" dirty="0"/>
              <a:t> </a:t>
            </a:r>
            <a:r>
              <a:rPr lang="vi-VN" dirty="0" err="1"/>
              <a:t>rất</a:t>
            </a:r>
            <a:r>
              <a:rPr lang="vi-VN" dirty="0"/>
              <a:t> </a:t>
            </a:r>
            <a:r>
              <a:rPr lang="vi-VN" dirty="0" err="1"/>
              <a:t>khó</a:t>
            </a:r>
            <a:r>
              <a:rPr lang="vi-VN" dirty="0"/>
              <a:t>.</a:t>
            </a:r>
            <a:endParaRPr lang="en-US" dirty="0"/>
          </a:p>
        </p:txBody>
      </p:sp>
      <p:pic>
        <p:nvPicPr>
          <p:cNvPr id="6" name="Hình ảnh 5">
            <a:extLst>
              <a:ext uri="{FF2B5EF4-FFF2-40B4-BE49-F238E27FC236}">
                <a16:creationId xmlns:a16="http://schemas.microsoft.com/office/drawing/2014/main" id="{4909B387-A548-4A83-A9B6-5616B1FFF1AD}"/>
              </a:ext>
            </a:extLst>
          </p:cNvPr>
          <p:cNvPicPr>
            <a:picLocks noChangeAspect="1"/>
          </p:cNvPicPr>
          <p:nvPr/>
        </p:nvPicPr>
        <p:blipFill>
          <a:blip r:embed="rId2"/>
          <a:stretch>
            <a:fillRect/>
          </a:stretch>
        </p:blipFill>
        <p:spPr>
          <a:xfrm>
            <a:off x="9869096" y="4093126"/>
            <a:ext cx="1699407" cy="1943268"/>
          </a:xfrm>
          <a:prstGeom prst="rect">
            <a:avLst/>
          </a:prstGeom>
        </p:spPr>
      </p:pic>
    </p:spTree>
    <p:extLst>
      <p:ext uri="{BB962C8B-B14F-4D97-AF65-F5344CB8AC3E}">
        <p14:creationId xmlns:p14="http://schemas.microsoft.com/office/powerpoint/2010/main" val="427717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latin typeface="+mn-lt"/>
              </a:rPr>
              <a:t>Q&amp;A</a:t>
            </a:r>
            <a:endParaRPr lang="ko-KR" altLang="en-US" dirty="0">
              <a:solidFill>
                <a:schemeClr val="bg1"/>
              </a:solidFill>
              <a:latin typeface="+mn-lt"/>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59</a:t>
            </a:fld>
            <a:endParaRPr lang="en-US"/>
          </a:p>
        </p:txBody>
      </p:sp>
      <p:sp>
        <p:nvSpPr>
          <p:cNvPr id="2" name="Hộp Văn bản 1">
            <a:extLst>
              <a:ext uri="{FF2B5EF4-FFF2-40B4-BE49-F238E27FC236}">
                <a16:creationId xmlns:a16="http://schemas.microsoft.com/office/drawing/2014/main" id="{1A213B61-EB7C-4C09-B0D4-666D148D8895}"/>
              </a:ext>
            </a:extLst>
          </p:cNvPr>
          <p:cNvSpPr txBox="1"/>
          <p:nvPr/>
        </p:nvSpPr>
        <p:spPr>
          <a:xfrm>
            <a:off x="3162408" y="1208972"/>
            <a:ext cx="6094938" cy="400110"/>
          </a:xfrm>
          <a:prstGeom prst="rect">
            <a:avLst/>
          </a:prstGeom>
          <a:noFill/>
        </p:spPr>
        <p:txBody>
          <a:bodyPr wrap="none" rtlCol="0">
            <a:spAutoFit/>
          </a:bodyPr>
          <a:lstStyle/>
          <a:p>
            <a:pPr algn="ctr"/>
            <a:r>
              <a:rPr lang="en-US" sz="2000" dirty="0"/>
              <a:t>N</a:t>
            </a:r>
            <a:r>
              <a:rPr lang="vi-VN" sz="2000" dirty="0" err="1"/>
              <a:t>hóm</a:t>
            </a:r>
            <a:r>
              <a:rPr lang="vi-VN" sz="2000" dirty="0"/>
              <a:t> 1</a:t>
            </a:r>
            <a:r>
              <a:rPr lang="en-US" sz="2000" dirty="0"/>
              <a:t>3</a:t>
            </a:r>
            <a:r>
              <a:rPr lang="vi-VN" sz="2000" dirty="0"/>
              <a:t>: </a:t>
            </a:r>
            <a:r>
              <a:rPr lang="vi-VN" sz="2000" dirty="0" err="1"/>
              <a:t>Xác</a:t>
            </a:r>
            <a:r>
              <a:rPr lang="vi-VN" sz="2000" dirty="0"/>
              <a:t> </a:t>
            </a:r>
            <a:r>
              <a:rPr lang="vi-VN" sz="2000" dirty="0" err="1"/>
              <a:t>định</a:t>
            </a:r>
            <a:r>
              <a:rPr lang="vi-VN" sz="2000" dirty="0"/>
              <a:t> công </a:t>
            </a:r>
            <a:r>
              <a:rPr lang="vi-VN" sz="2000" dirty="0" err="1"/>
              <a:t>thức</a:t>
            </a:r>
            <a:r>
              <a:rPr lang="vi-VN" sz="2000" dirty="0"/>
              <a:t> truy </a:t>
            </a:r>
            <a:r>
              <a:rPr lang="vi-VN" sz="2000" dirty="0" err="1"/>
              <a:t>hồi</a:t>
            </a:r>
            <a:r>
              <a:rPr lang="vi-VN" sz="2000" dirty="0"/>
              <a:t> </a:t>
            </a:r>
            <a:r>
              <a:rPr lang="vi-VN" sz="2000" dirty="0" err="1"/>
              <a:t>của</a:t>
            </a:r>
            <a:r>
              <a:rPr lang="vi-VN" sz="2000" dirty="0"/>
              <a:t> </a:t>
            </a:r>
            <a:r>
              <a:rPr lang="vi-VN" sz="2000" dirty="0" err="1"/>
              <a:t>bài</a:t>
            </a:r>
            <a:r>
              <a:rPr lang="vi-VN" sz="2000" dirty="0"/>
              <a:t> </a:t>
            </a:r>
            <a:r>
              <a:rPr lang="vi-VN" sz="2000" dirty="0" err="1"/>
              <a:t>toán</a:t>
            </a:r>
            <a:r>
              <a:rPr lang="vi-VN" sz="2000" dirty="0"/>
              <a:t>?</a:t>
            </a:r>
            <a:endParaRPr lang="en-US" sz="2000" dirty="0"/>
          </a:p>
        </p:txBody>
      </p:sp>
      <p:sp>
        <p:nvSpPr>
          <p:cNvPr id="5" name="Hộp Văn bản 4">
            <a:extLst>
              <a:ext uri="{FF2B5EF4-FFF2-40B4-BE49-F238E27FC236}">
                <a16:creationId xmlns:a16="http://schemas.microsoft.com/office/drawing/2014/main" id="{C5CBEE75-028E-4B1E-AD02-4F7339F965FE}"/>
              </a:ext>
            </a:extLst>
          </p:cNvPr>
          <p:cNvSpPr txBox="1"/>
          <p:nvPr/>
        </p:nvSpPr>
        <p:spPr>
          <a:xfrm>
            <a:off x="1097280" y="2040046"/>
            <a:ext cx="962152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Do </a:t>
            </a:r>
            <a:r>
              <a:rPr lang="en-US" dirty="0" err="1"/>
              <a:t>mỗi</a:t>
            </a:r>
            <a:r>
              <a:rPr lang="en-US" dirty="0"/>
              <a:t> </a:t>
            </a:r>
            <a:r>
              <a:rPr lang="en-US" dirty="0" err="1"/>
              <a:t>bài</a:t>
            </a:r>
            <a:r>
              <a:rPr lang="en-US" dirty="0"/>
              <a:t> </a:t>
            </a:r>
            <a:r>
              <a:rPr lang="en-US" dirty="0" err="1"/>
              <a:t>toán</a:t>
            </a:r>
            <a:r>
              <a:rPr lang="en-US" dirty="0"/>
              <a:t> </a:t>
            </a:r>
            <a:r>
              <a:rPr lang="en-US" dirty="0" err="1"/>
              <a:t>sẽ</a:t>
            </a:r>
            <a:r>
              <a:rPr lang="en-US" dirty="0"/>
              <a:t> </a:t>
            </a:r>
            <a:r>
              <a:rPr lang="en-US" dirty="0" err="1"/>
              <a:t>có</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khác</a:t>
            </a:r>
            <a:r>
              <a:rPr lang="en-US" dirty="0"/>
              <a:t> </a:t>
            </a:r>
            <a:r>
              <a:rPr lang="en-US" dirty="0" err="1"/>
              <a:t>nhau</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r>
              <a:rPr lang="en-US" dirty="0"/>
              <a:t> </a:t>
            </a:r>
            <a:r>
              <a:rPr lang="en-US" dirty="0" err="1"/>
              <a:t>nên</a:t>
            </a:r>
            <a:r>
              <a:rPr lang="en-US" dirty="0"/>
              <a:t> </a:t>
            </a:r>
            <a:r>
              <a:rPr lang="en-US" dirty="0" err="1"/>
              <a:t>không</a:t>
            </a:r>
            <a:r>
              <a:rPr lang="en-US" dirty="0"/>
              <a:t> </a:t>
            </a:r>
            <a:r>
              <a:rPr lang="en-US" dirty="0" err="1"/>
              <a:t>có</a:t>
            </a:r>
            <a:r>
              <a:rPr lang="en-US" dirty="0"/>
              <a:t> </a:t>
            </a:r>
            <a:r>
              <a:rPr lang="en-US" dirty="0" err="1"/>
              <a:t>công</a:t>
            </a:r>
            <a:r>
              <a:rPr lang="en-US" dirty="0"/>
              <a:t> </a:t>
            </a:r>
            <a:r>
              <a:rPr lang="en-US" dirty="0" err="1"/>
              <a:t>thức</a:t>
            </a:r>
            <a:r>
              <a:rPr lang="en-US" dirty="0"/>
              <a:t> </a:t>
            </a:r>
            <a:r>
              <a:rPr lang="en-US" dirty="0" err="1"/>
              <a:t>chung</a:t>
            </a:r>
            <a:r>
              <a:rPr lang="en-US" dirty="0"/>
              <a:t> </a:t>
            </a:r>
            <a:r>
              <a:rPr lang="en-US" dirty="0" err="1"/>
              <a:t>nào</a:t>
            </a:r>
            <a:r>
              <a:rPr lang="en-US" dirty="0"/>
              <a:t> </a:t>
            </a:r>
            <a:r>
              <a:rPr lang="en-US" dirty="0" err="1"/>
              <a:t>xác</a:t>
            </a:r>
            <a:r>
              <a:rPr lang="en-US" dirty="0"/>
              <a:t> </a:t>
            </a:r>
            <a:r>
              <a:rPr lang="en-US" dirty="0" err="1"/>
              <a:t>định</a:t>
            </a:r>
            <a:r>
              <a:rPr lang="en-US" dirty="0"/>
              <a:t> </a:t>
            </a:r>
            <a:r>
              <a:rPr lang="en-US" dirty="0" err="1"/>
              <a:t>công</a:t>
            </a:r>
            <a:r>
              <a:rPr lang="en-US" dirty="0"/>
              <a:t> </a:t>
            </a:r>
            <a:r>
              <a:rPr lang="en-US" dirty="0" err="1"/>
              <a:t>thức</a:t>
            </a:r>
            <a:r>
              <a:rPr lang="en-US" dirty="0"/>
              <a:t> </a:t>
            </a:r>
            <a:r>
              <a:rPr lang="en-US" dirty="0" err="1"/>
              <a:t>truy</a:t>
            </a:r>
            <a:r>
              <a:rPr lang="en-US" dirty="0"/>
              <a:t> </a:t>
            </a:r>
            <a:r>
              <a:rPr lang="en-US" dirty="0" err="1"/>
              <a:t>hồi</a:t>
            </a:r>
            <a:r>
              <a:rPr lang="en-US" dirty="0"/>
              <a:t> </a:t>
            </a:r>
            <a:r>
              <a:rPr lang="en-US" dirty="0" err="1"/>
              <a:t>bài</a:t>
            </a:r>
            <a:r>
              <a:rPr lang="en-US" dirty="0"/>
              <a:t> </a:t>
            </a:r>
            <a:r>
              <a:rPr lang="en-US" dirty="0" err="1"/>
              <a:t>toán</a:t>
            </a:r>
            <a:r>
              <a:rPr lang="en-US" dirty="0"/>
              <a:t>. </a:t>
            </a:r>
            <a:r>
              <a:rPr lang="en-US" dirty="0" err="1"/>
              <a:t>Nên</a:t>
            </a:r>
            <a:r>
              <a:rPr lang="en-US" dirty="0"/>
              <a:t> ta đ</a:t>
            </a:r>
            <a:r>
              <a:rPr lang="vi-VN" dirty="0"/>
              <a:t>i </a:t>
            </a:r>
            <a:r>
              <a:rPr lang="vi-VN" dirty="0" err="1"/>
              <a:t>từ</a:t>
            </a:r>
            <a:r>
              <a:rPr lang="vi-VN" dirty="0"/>
              <a:t> </a:t>
            </a:r>
            <a:r>
              <a:rPr lang="vi-VN" dirty="0" err="1"/>
              <a:t>brute</a:t>
            </a:r>
            <a:r>
              <a:rPr lang="vi-VN" dirty="0"/>
              <a:t> </a:t>
            </a:r>
            <a:r>
              <a:rPr lang="vi-VN" dirty="0" err="1"/>
              <a:t>force</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cách</a:t>
            </a:r>
            <a:r>
              <a:rPr lang="vi-VN" dirty="0"/>
              <a:t> </a:t>
            </a:r>
            <a:r>
              <a:rPr lang="vi-VN" dirty="0" err="1"/>
              <a:t>làm</a:t>
            </a:r>
            <a:r>
              <a:rPr lang="vi-VN" dirty="0"/>
              <a:t> cơ </a:t>
            </a:r>
            <a:r>
              <a:rPr lang="vi-VN" dirty="0" err="1"/>
              <a:t>bản</a:t>
            </a:r>
            <a:r>
              <a:rPr lang="vi-VN" dirty="0"/>
              <a:t>, sau </a:t>
            </a:r>
            <a:r>
              <a:rPr lang="vi-VN" dirty="0" err="1"/>
              <a:t>đó</a:t>
            </a:r>
            <a:r>
              <a:rPr lang="vi-VN" dirty="0"/>
              <a:t> quy chung </a:t>
            </a:r>
            <a:r>
              <a:rPr lang="vi-VN" dirty="0" err="1"/>
              <a:t>lại</a:t>
            </a:r>
            <a:r>
              <a:rPr lang="vi-VN" dirty="0"/>
              <a:t> </a:t>
            </a:r>
            <a:r>
              <a:rPr lang="vi-VN" dirty="0" err="1"/>
              <a:t>từ</a:t>
            </a:r>
            <a:r>
              <a:rPr lang="vi-VN" dirty="0"/>
              <a:t> </a:t>
            </a:r>
            <a:r>
              <a:rPr lang="vi-VN" dirty="0" err="1"/>
              <a:t>bài</a:t>
            </a:r>
            <a:r>
              <a:rPr lang="vi-VN" dirty="0"/>
              <a:t> </a:t>
            </a:r>
            <a:r>
              <a:rPr lang="vi-VN" dirty="0" err="1"/>
              <a:t>toán</a:t>
            </a:r>
            <a:r>
              <a:rPr lang="vi-VN" dirty="0"/>
              <a:t> chưa </a:t>
            </a:r>
            <a:r>
              <a:rPr lang="vi-VN" dirty="0" err="1"/>
              <a:t>tối</a:t>
            </a:r>
            <a:r>
              <a:rPr lang="vi-VN" dirty="0"/>
              <a:t> ưu </a:t>
            </a:r>
            <a:r>
              <a:rPr lang="vi-VN" dirty="0" err="1"/>
              <a:t>thành</a:t>
            </a:r>
            <a:r>
              <a:rPr lang="vi-VN" dirty="0"/>
              <a:t> </a:t>
            </a:r>
            <a:r>
              <a:rPr lang="vi-VN" dirty="0" err="1"/>
              <a:t>một</a:t>
            </a:r>
            <a:r>
              <a:rPr lang="vi-VN" dirty="0"/>
              <a:t> công </a:t>
            </a:r>
            <a:r>
              <a:rPr lang="vi-VN" dirty="0" err="1"/>
              <a:t>thức</a:t>
            </a:r>
            <a:r>
              <a:rPr lang="vi-VN" dirty="0"/>
              <a:t> truy </a:t>
            </a:r>
            <a:r>
              <a:rPr lang="vi-VN" dirty="0" err="1"/>
              <a:t>hồi</a:t>
            </a:r>
            <a:r>
              <a:rPr lang="vi-VN" dirty="0"/>
              <a:t> </a:t>
            </a:r>
            <a:r>
              <a:rPr lang="vi-VN" dirty="0" err="1"/>
              <a:t>để</a:t>
            </a:r>
            <a:r>
              <a:rPr lang="vi-VN" dirty="0"/>
              <a:t> </a:t>
            </a:r>
            <a:r>
              <a:rPr lang="vi-VN" dirty="0" err="1"/>
              <a:t>giải</a:t>
            </a:r>
            <a:r>
              <a:rPr lang="vi-VN" dirty="0"/>
              <a:t> </a:t>
            </a:r>
            <a:r>
              <a:rPr lang="vi-VN" dirty="0" err="1"/>
              <a:t>quyết</a:t>
            </a:r>
            <a:r>
              <a:rPr lang="vi-VN" dirty="0"/>
              <a:t> </a:t>
            </a:r>
            <a:r>
              <a:rPr lang="en-US" dirty="0" err="1"/>
              <a:t>vấn</a:t>
            </a:r>
            <a:r>
              <a:rPr lang="en-US" dirty="0"/>
              <a:t> </a:t>
            </a:r>
            <a:r>
              <a:rPr lang="en-US" dirty="0" err="1"/>
              <a:t>đề</a:t>
            </a:r>
            <a:r>
              <a:rPr lang="en-US" dirty="0"/>
              <a:t> </a:t>
            </a:r>
            <a:r>
              <a:rPr lang="en-US" dirty="0" err="1"/>
              <a:t>tối</a:t>
            </a:r>
            <a:r>
              <a:rPr lang="en-US" dirty="0"/>
              <a:t> </a:t>
            </a:r>
            <a:r>
              <a:rPr lang="vi-VN" dirty="0"/>
              <a:t>ư</a:t>
            </a:r>
            <a:r>
              <a:rPr lang="en-US" dirty="0"/>
              <a:t>u.</a:t>
            </a:r>
          </a:p>
          <a:p>
            <a:pPr marL="285750"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v"/>
            </a:pPr>
            <a:r>
              <a:rPr lang="en-US" dirty="0" err="1"/>
              <a:t>Để</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kinh</a:t>
            </a:r>
            <a:r>
              <a:rPr lang="en-US" dirty="0"/>
              <a:t> </a:t>
            </a:r>
            <a:r>
              <a:rPr lang="en-US" dirty="0" err="1"/>
              <a:t>nghiệm</a:t>
            </a:r>
            <a:r>
              <a:rPr lang="en-US" dirty="0"/>
              <a:t> </a:t>
            </a:r>
            <a:r>
              <a:rPr lang="en-US" dirty="0" err="1"/>
              <a:t>xác</a:t>
            </a:r>
            <a:r>
              <a:rPr lang="en-US" dirty="0"/>
              <a:t> </a:t>
            </a:r>
            <a:r>
              <a:rPr lang="en-US" dirty="0" err="1"/>
              <a:t>định</a:t>
            </a:r>
            <a:r>
              <a:rPr lang="en-US" dirty="0"/>
              <a:t> </a:t>
            </a:r>
            <a:r>
              <a:rPr lang="en-US" dirty="0" err="1"/>
              <a:t>công</a:t>
            </a:r>
            <a:r>
              <a:rPr lang="en-US" dirty="0"/>
              <a:t> </a:t>
            </a:r>
            <a:r>
              <a:rPr lang="en-US" dirty="0" err="1"/>
              <a:t>thức</a:t>
            </a:r>
            <a:r>
              <a:rPr lang="en-US" dirty="0"/>
              <a:t> </a:t>
            </a:r>
            <a:r>
              <a:rPr lang="en-US" dirty="0" err="1"/>
              <a:t>truy</a:t>
            </a:r>
            <a:r>
              <a:rPr lang="en-US" dirty="0"/>
              <a:t> </a:t>
            </a:r>
            <a:r>
              <a:rPr lang="en-US" dirty="0" err="1"/>
              <a:t>hồi</a:t>
            </a:r>
            <a:r>
              <a:rPr lang="en-US" dirty="0"/>
              <a:t> </a:t>
            </a:r>
            <a:r>
              <a:rPr lang="en-US" dirty="0" err="1"/>
              <a:t>cần</a:t>
            </a:r>
            <a:r>
              <a:rPr lang="en-US" dirty="0"/>
              <a:t> </a:t>
            </a:r>
            <a:r>
              <a:rPr lang="en-US" b="1" u="sng" dirty="0">
                <a:solidFill>
                  <a:srgbClr val="FF0000"/>
                </a:solidFill>
              </a:rPr>
              <a:t>LUYỆN TẬP</a:t>
            </a:r>
            <a:r>
              <a:rPr lang="en-US" dirty="0"/>
              <a:t> </a:t>
            </a:r>
            <a:r>
              <a:rPr lang="en-US" dirty="0" err="1"/>
              <a:t>nhiều</a:t>
            </a:r>
            <a:r>
              <a:rPr lang="en-US" dirty="0"/>
              <a:t> h</a:t>
            </a:r>
            <a:r>
              <a:rPr lang="vi-VN" dirty="0"/>
              <a:t>ơ</a:t>
            </a:r>
            <a:r>
              <a:rPr lang="en-US" dirty="0"/>
              <a:t>n </a:t>
            </a:r>
            <a:r>
              <a:rPr lang="en-US" dirty="0" err="1"/>
              <a:t>về</a:t>
            </a:r>
            <a:r>
              <a:rPr lang="en-US" dirty="0"/>
              <a:t> </a:t>
            </a:r>
            <a:r>
              <a:rPr lang="en-US" dirty="0" err="1"/>
              <a:t>thuật</a:t>
            </a:r>
            <a:r>
              <a:rPr lang="en-US" dirty="0"/>
              <a:t> </a:t>
            </a:r>
            <a:r>
              <a:rPr lang="en-US" dirty="0" err="1"/>
              <a:t>toán</a:t>
            </a:r>
            <a:endParaRPr lang="en-US" dirty="0"/>
          </a:p>
        </p:txBody>
      </p:sp>
      <p:pic>
        <p:nvPicPr>
          <p:cNvPr id="8" name="Hình ảnh 7">
            <a:extLst>
              <a:ext uri="{FF2B5EF4-FFF2-40B4-BE49-F238E27FC236}">
                <a16:creationId xmlns:a16="http://schemas.microsoft.com/office/drawing/2014/main" id="{776E0552-8E05-4027-A2D2-D91B3E7B0D6A}"/>
              </a:ext>
            </a:extLst>
          </p:cNvPr>
          <p:cNvPicPr>
            <a:picLocks noChangeAspect="1"/>
          </p:cNvPicPr>
          <p:nvPr/>
        </p:nvPicPr>
        <p:blipFill>
          <a:blip r:embed="rId2"/>
          <a:stretch>
            <a:fillRect/>
          </a:stretch>
        </p:blipFill>
        <p:spPr>
          <a:xfrm>
            <a:off x="9869096" y="4093126"/>
            <a:ext cx="1699407" cy="1943268"/>
          </a:xfrm>
          <a:prstGeom prst="rect">
            <a:avLst/>
          </a:prstGeom>
        </p:spPr>
      </p:pic>
    </p:spTree>
    <p:extLst>
      <p:ext uri="{BB962C8B-B14F-4D97-AF65-F5344CB8AC3E}">
        <p14:creationId xmlns:p14="http://schemas.microsoft.com/office/powerpoint/2010/main" val="17898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77586C-BD92-45CA-8E96-EAEBD8A6930D}"/>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8" name="Title 3">
            <a:extLst>
              <a:ext uri="{FF2B5EF4-FFF2-40B4-BE49-F238E27FC236}">
                <a16:creationId xmlns:a16="http://schemas.microsoft.com/office/drawing/2014/main" id="{BD4C970E-9362-4EA2-8191-9A2DFD7103EE}"/>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9" name="TextBox 8">
            <a:extLst>
              <a:ext uri="{FF2B5EF4-FFF2-40B4-BE49-F238E27FC236}">
                <a16:creationId xmlns:a16="http://schemas.microsoft.com/office/drawing/2014/main" id="{CE7E9646-BA5C-480B-A8CC-15EB6AFA09F6}"/>
              </a:ext>
            </a:extLst>
          </p:cNvPr>
          <p:cNvSpPr txBox="1"/>
          <p:nvPr/>
        </p:nvSpPr>
        <p:spPr>
          <a:xfrm>
            <a:off x="390295" y="1085246"/>
            <a:ext cx="7649790" cy="580993"/>
          </a:xfrm>
          <a:prstGeom prst="rect">
            <a:avLst/>
          </a:prstGeom>
          <a:noFill/>
        </p:spPr>
        <p:txBody>
          <a:bodyPr wrap="square">
            <a:spAutoFit/>
          </a:bodyPr>
          <a:lstStyle/>
          <a:p>
            <a:pPr marR="0" lvl="0">
              <a:lnSpc>
                <a:spcPct val="107000"/>
              </a:lnSpc>
              <a:spcBef>
                <a:spcPts val="0"/>
              </a:spcBef>
              <a:spcAft>
                <a:spcPts val="0"/>
              </a:spcAft>
            </a:pPr>
            <a:r>
              <a:rPr lang="en-US" sz="3200" dirty="0">
                <a:ea typeface="Calibri" panose="020F0502020204030204" pitchFamily="34" charset="0"/>
                <a:cs typeface="Times New Roman" panose="02020603050405020304" pitchFamily="18" charset="0"/>
              </a:rPr>
              <a:t>2</a:t>
            </a:r>
            <a:r>
              <a:rPr lang="vi-VN" sz="3200" dirty="0">
                <a:effectLst/>
                <a:ea typeface="Calibri" panose="020F0502020204030204" pitchFamily="34" charset="0"/>
                <a:cs typeface="Times New Roman" panose="02020603050405020304" pitchFamily="18" charset="0"/>
              </a:rPr>
              <a:t>. Ý tưởng thuật toán:</a:t>
            </a:r>
            <a:endParaRPr lang="en-US" sz="3200" dirty="0">
              <a:effectLst/>
              <a:ea typeface="Calibri" panose="020F0502020204030204" pitchFamily="34" charset="0"/>
              <a:cs typeface="Times New Roman" panose="02020603050405020304" pitchFamily="18" charset="0"/>
            </a:endParaRPr>
          </a:p>
        </p:txBody>
      </p:sp>
      <p:sp>
        <p:nvSpPr>
          <p:cNvPr id="10" name="Chỗ dành sẵn cho Nội dung 2">
            <a:extLst>
              <a:ext uri="{FF2B5EF4-FFF2-40B4-BE49-F238E27FC236}">
                <a16:creationId xmlns:a16="http://schemas.microsoft.com/office/drawing/2014/main" id="{1E82C05C-DCE5-4EE0-9AB8-D768E4EA6570}"/>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dirty="0">
                <a:cs typeface="Arial" panose="020B0604020202020204" pitchFamily="34" charset="0"/>
              </a:rPr>
              <a:t>C</a:t>
            </a:r>
            <a:r>
              <a:rPr lang="vi-VN" sz="2400" dirty="0">
                <a:cs typeface="Arial" panose="020B0604020202020204" pitchFamily="34" charset="0"/>
              </a:rPr>
              <a:t>hia bài toán lớn thành những </a:t>
            </a:r>
            <a:r>
              <a:rPr lang="vi-VN" sz="2400" dirty="0">
                <a:solidFill>
                  <a:srgbClr val="FF0000"/>
                </a:solidFill>
                <a:cs typeface="Arial" panose="020B0604020202020204" pitchFamily="34" charset="0"/>
              </a:rPr>
              <a:t>bài toán con nhỏ </a:t>
            </a:r>
            <a:r>
              <a:rPr lang="vi-VN" sz="2400" dirty="0">
                <a:cs typeface="Arial" panose="020B0604020202020204" pitchFamily="34" charset="0"/>
              </a:rPr>
              <a:t>hơn</a:t>
            </a:r>
            <a:r>
              <a:rPr lang="en-US" sz="2400" dirty="0">
                <a:cs typeface="Arial" panose="020B0604020202020204" pitchFamily="34" charset="0"/>
              </a:rPr>
              <a:t>.</a:t>
            </a:r>
          </a:p>
          <a:p>
            <a:pPr lvl="0" algn="just"/>
            <a:r>
              <a:rPr lang="en-US" sz="2400" dirty="0">
                <a:cs typeface="Arial" panose="020B0604020202020204" pitchFamily="34" charset="0"/>
              </a:rPr>
              <a:t>G</a:t>
            </a:r>
            <a:r>
              <a:rPr lang="vi-VN" sz="2400" dirty="0">
                <a:cs typeface="Arial" panose="020B0604020202020204" pitchFamily="34" charset="0"/>
              </a:rPr>
              <a:t>iải quyết</a:t>
            </a:r>
            <a:r>
              <a:rPr lang="en-US" sz="2400" dirty="0">
                <a:cs typeface="Arial" panose="020B0604020202020204" pitchFamily="34" charset="0"/>
              </a:rPr>
              <a:t> </a:t>
            </a:r>
            <a:r>
              <a:rPr lang="vi-VN" sz="2400" dirty="0">
                <a:cs typeface="Arial" panose="020B0604020202020204" pitchFamily="34" charset="0"/>
              </a:rPr>
              <a:t>bài toán con nhỏ</a:t>
            </a:r>
            <a:r>
              <a:rPr lang="en-US" sz="2400" dirty="0">
                <a:cs typeface="Arial" panose="020B0604020202020204" pitchFamily="34" charset="0"/>
              </a:rPr>
              <a:t>, </a:t>
            </a:r>
            <a:r>
              <a:rPr lang="en-US" sz="2400" dirty="0" err="1">
                <a:cs typeface="Arial" panose="020B0604020202020204" pitchFamily="34" charset="0"/>
              </a:rPr>
              <a:t>sau</a:t>
            </a:r>
            <a:r>
              <a:rPr lang="en-US" sz="2400" dirty="0">
                <a:cs typeface="Arial" panose="020B0604020202020204" pitchFamily="34" charset="0"/>
              </a:rPr>
              <a:t> </a:t>
            </a:r>
            <a:r>
              <a:rPr lang="en-US" sz="2400" dirty="0" err="1">
                <a:cs typeface="Arial" panose="020B0604020202020204" pitchFamily="34" charset="0"/>
              </a:rPr>
              <a:t>đó</a:t>
            </a:r>
            <a:r>
              <a:rPr lang="en-US" sz="2400" dirty="0">
                <a:cs typeface="Arial" panose="020B0604020202020204" pitchFamily="34" charset="0"/>
              </a:rPr>
              <a:t> </a:t>
            </a:r>
            <a:r>
              <a:rPr lang="vi-VN" sz="2400" dirty="0">
                <a:solidFill>
                  <a:srgbClr val="FF0000"/>
                </a:solidFill>
                <a:cs typeface="Arial" panose="020B0604020202020204" pitchFamily="34" charset="0"/>
              </a:rPr>
              <a:t>lưu kết quả </a:t>
            </a:r>
            <a:r>
              <a:rPr lang="en-US" sz="2400" dirty="0" err="1">
                <a:solidFill>
                  <a:srgbClr val="FF0000"/>
                </a:solidFill>
                <a:cs typeface="Arial" panose="020B0604020202020204" pitchFamily="34" charset="0"/>
              </a:rPr>
              <a:t>với</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mục</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đích</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sử</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dụng</a:t>
            </a:r>
            <a:r>
              <a:rPr lang="en-US" sz="2400" dirty="0">
                <a:solidFill>
                  <a:srgbClr val="FF0000"/>
                </a:solidFill>
                <a:cs typeface="Arial" panose="020B0604020202020204" pitchFamily="34" charset="0"/>
              </a:rPr>
              <a:t> </a:t>
            </a:r>
            <a:r>
              <a:rPr lang="en-US" sz="2400" dirty="0" err="1">
                <a:solidFill>
                  <a:srgbClr val="FF0000"/>
                </a:solidFill>
                <a:cs typeface="Arial" panose="020B0604020202020204" pitchFamily="34" charset="0"/>
              </a:rPr>
              <a:t>lại</a:t>
            </a:r>
            <a:r>
              <a:rPr lang="vi-VN"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vi-VN" altLang="ja-JP" sz="2400" dirty="0">
                <a:cs typeface="Arial" panose="020B0604020202020204" pitchFamily="34" charset="0"/>
              </a:rPr>
              <a:t>giả</a:t>
            </a:r>
            <a:r>
              <a:rPr lang="en-US" sz="2400" dirty="0" err="1">
                <a:cs typeface="Arial" panose="020B0604020202020204" pitchFamily="34" charset="0"/>
              </a:rPr>
              <a:t>i</a:t>
            </a:r>
            <a:r>
              <a:rPr lang="en-US" sz="2400" dirty="0">
                <a:cs typeface="Arial" panose="020B0604020202020204" pitchFamily="34" charset="0"/>
              </a:rPr>
              <a:t> </a:t>
            </a:r>
            <a:r>
              <a:rPr lang="en-US" sz="2400" dirty="0" err="1">
                <a:cs typeface="Arial" panose="020B0604020202020204" pitchFamily="34" charset="0"/>
              </a:rPr>
              <a:t>quyết</a:t>
            </a:r>
            <a:r>
              <a:rPr lang="en-US" sz="2400" dirty="0">
                <a:cs typeface="Arial" panose="020B0604020202020204" pitchFamily="34" charset="0"/>
              </a:rPr>
              <a:t> </a:t>
            </a: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toán</a:t>
            </a:r>
            <a:r>
              <a:rPr lang="en-US" sz="2400" dirty="0">
                <a:cs typeface="Arial" panose="020B0604020202020204" pitchFamily="34" charset="0"/>
              </a:rPr>
              <a:t> </a:t>
            </a:r>
            <a:r>
              <a:rPr lang="en-US" sz="2400" dirty="0" err="1">
                <a:cs typeface="Arial" panose="020B0604020202020204" pitchFamily="34" charset="0"/>
              </a:rPr>
              <a:t>tổng</a:t>
            </a:r>
            <a:r>
              <a:rPr lang="en-US" sz="2400" dirty="0">
                <a:cs typeface="Arial" panose="020B0604020202020204" pitchFamily="34" charset="0"/>
              </a:rPr>
              <a:t> </a:t>
            </a:r>
            <a:r>
              <a:rPr lang="en-US" sz="2400" dirty="0" err="1">
                <a:cs typeface="Arial" panose="020B0604020202020204" pitchFamily="34" charset="0"/>
              </a:rPr>
              <a:t>quát</a:t>
            </a:r>
            <a:r>
              <a:rPr lang="en-US" sz="2400" dirty="0">
                <a:cs typeface="Arial" panose="020B0604020202020204" pitchFamily="34" charset="0"/>
              </a:rPr>
              <a:t> </a:t>
            </a:r>
            <a:r>
              <a:rPr lang="en-US" sz="2400" dirty="0" err="1">
                <a:cs typeface="Arial" panose="020B0604020202020204" pitchFamily="34" charset="0"/>
              </a:rPr>
              <a:t>hơn</a:t>
            </a:r>
            <a:r>
              <a:rPr lang="en-US" sz="2400" dirty="0">
                <a:cs typeface="Arial" panose="020B0604020202020204" pitchFamily="34" charset="0"/>
              </a:rPr>
              <a:t>.</a:t>
            </a:r>
            <a:endParaRPr lang="vi-VN" sz="2400" dirty="0">
              <a:cs typeface="Arial" panose="020B0604020202020204" pitchFamily="34" charset="0"/>
            </a:endParaRPr>
          </a:p>
          <a:p>
            <a:pPr lvl="0" algn="just"/>
            <a:r>
              <a:rPr lang="vi-VN" sz="2400" dirty="0">
                <a:cs typeface="Arial" panose="020B0604020202020204" pitchFamily="34" charset="0"/>
              </a:rPr>
              <a:t>Dynamic programming thường được sử dụng để cải tiến các bài toán thuần đệ quy.</a:t>
            </a:r>
            <a:endParaRPr lang="en-US" sz="2400" dirty="0">
              <a:cs typeface="Arial" panose="020B0604020202020204" pitchFamily="34" charset="0"/>
            </a:endParaRPr>
          </a:p>
        </p:txBody>
      </p:sp>
      <p:pic>
        <p:nvPicPr>
          <p:cNvPr id="12" name="Hình ảnh 5">
            <a:extLst>
              <a:ext uri="{FF2B5EF4-FFF2-40B4-BE49-F238E27FC236}">
                <a16:creationId xmlns:a16="http://schemas.microsoft.com/office/drawing/2014/main" id="{09BEAE40-4C5B-4C65-BA32-6283326BBEFF}"/>
              </a:ext>
            </a:extLst>
          </p:cNvPr>
          <p:cNvPicPr>
            <a:picLocks noChangeAspect="1"/>
          </p:cNvPicPr>
          <p:nvPr/>
        </p:nvPicPr>
        <p:blipFill>
          <a:blip r:embed="rId2"/>
          <a:stretch>
            <a:fillRect/>
          </a:stretch>
        </p:blipFill>
        <p:spPr>
          <a:xfrm>
            <a:off x="2143815" y="3811070"/>
            <a:ext cx="2571750" cy="2267342"/>
          </a:xfrm>
          <a:prstGeom prst="rect">
            <a:avLst/>
          </a:prstGeom>
        </p:spPr>
      </p:pic>
      <p:pic>
        <p:nvPicPr>
          <p:cNvPr id="13" name="Hình ảnh 6">
            <a:extLst>
              <a:ext uri="{FF2B5EF4-FFF2-40B4-BE49-F238E27FC236}">
                <a16:creationId xmlns:a16="http://schemas.microsoft.com/office/drawing/2014/main" id="{DA36A491-147D-4F19-93E2-65CDA6AE0A8B}"/>
              </a:ext>
            </a:extLst>
          </p:cNvPr>
          <p:cNvPicPr>
            <a:picLocks noChangeAspect="1"/>
          </p:cNvPicPr>
          <p:nvPr/>
        </p:nvPicPr>
        <p:blipFill>
          <a:blip r:embed="rId3"/>
          <a:stretch>
            <a:fillRect/>
          </a:stretch>
        </p:blipFill>
        <p:spPr>
          <a:xfrm>
            <a:off x="7287576" y="3809242"/>
            <a:ext cx="2117160" cy="2177049"/>
          </a:xfrm>
          <a:prstGeom prst="rect">
            <a:avLst/>
          </a:prstGeom>
        </p:spPr>
      </p:pic>
      <p:sp>
        <p:nvSpPr>
          <p:cNvPr id="14" name="Hộp Văn bản 6">
            <a:extLst>
              <a:ext uri="{FF2B5EF4-FFF2-40B4-BE49-F238E27FC236}">
                <a16:creationId xmlns:a16="http://schemas.microsoft.com/office/drawing/2014/main" id="{C8B3F918-2A0C-4F18-9FD9-ED55A15A20AA}"/>
              </a:ext>
            </a:extLst>
          </p:cNvPr>
          <p:cNvSpPr txBox="1"/>
          <p:nvPr/>
        </p:nvSpPr>
        <p:spPr>
          <a:xfrm>
            <a:off x="2143815" y="6182693"/>
            <a:ext cx="2571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a:t>SUB-PROBLEMS</a:t>
            </a:r>
          </a:p>
        </p:txBody>
      </p:sp>
      <p:sp>
        <p:nvSpPr>
          <p:cNvPr id="15" name="Hộp Văn bản 7">
            <a:extLst>
              <a:ext uri="{FF2B5EF4-FFF2-40B4-BE49-F238E27FC236}">
                <a16:creationId xmlns:a16="http://schemas.microsoft.com/office/drawing/2014/main" id="{47D8B415-989D-4983-A139-946376BAEBAB}"/>
              </a:ext>
            </a:extLst>
          </p:cNvPr>
          <p:cNvSpPr txBox="1"/>
          <p:nvPr/>
        </p:nvSpPr>
        <p:spPr>
          <a:xfrm>
            <a:off x="7287576" y="6182693"/>
            <a:ext cx="2117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a:t>REUSE</a:t>
            </a:r>
          </a:p>
        </p:txBody>
      </p:sp>
      <p:sp>
        <p:nvSpPr>
          <p:cNvPr id="2" name="Chỗ dành sẵn cho Số hiệu Bản chiếu 1">
            <a:extLst>
              <a:ext uri="{FF2B5EF4-FFF2-40B4-BE49-F238E27FC236}">
                <a16:creationId xmlns:a16="http://schemas.microsoft.com/office/drawing/2014/main" id="{11858A7D-305F-46DB-B46B-022DA3DEB4C6}"/>
              </a:ext>
            </a:extLst>
          </p:cNvPr>
          <p:cNvSpPr>
            <a:spLocks noGrp="1"/>
          </p:cNvSpPr>
          <p:nvPr>
            <p:ph type="sldNum" sz="quarter" idx="12"/>
          </p:nvPr>
        </p:nvSpPr>
        <p:spPr/>
        <p:txBody>
          <a:bodyPr/>
          <a:lstStyle/>
          <a:p>
            <a:fld id="{7F6268A4-6132-456F-828A-C4773E289BF2}" type="slidenum">
              <a:rPr lang="en-US" smtClean="0"/>
              <a:pPr/>
              <a:t>6</a:t>
            </a:fld>
            <a:endParaRPr lang="en-US"/>
          </a:p>
        </p:txBody>
      </p:sp>
    </p:spTree>
    <p:extLst>
      <p:ext uri="{BB962C8B-B14F-4D97-AF65-F5344CB8AC3E}">
        <p14:creationId xmlns:p14="http://schemas.microsoft.com/office/powerpoint/2010/main" val="317830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latin typeface="+mn-lt"/>
              </a:rPr>
              <a:t>Q&amp;A</a:t>
            </a:r>
            <a:endParaRPr lang="ko-KR" altLang="en-US" dirty="0">
              <a:solidFill>
                <a:schemeClr val="bg1"/>
              </a:solidFill>
              <a:latin typeface="+mn-lt"/>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60</a:t>
            </a:fld>
            <a:endParaRPr lang="en-US"/>
          </a:p>
        </p:txBody>
      </p:sp>
      <p:sp>
        <p:nvSpPr>
          <p:cNvPr id="2" name="Hộp Văn bản 1">
            <a:extLst>
              <a:ext uri="{FF2B5EF4-FFF2-40B4-BE49-F238E27FC236}">
                <a16:creationId xmlns:a16="http://schemas.microsoft.com/office/drawing/2014/main" id="{1A213B61-EB7C-4C09-B0D4-666D148D8895}"/>
              </a:ext>
            </a:extLst>
          </p:cNvPr>
          <p:cNvSpPr txBox="1"/>
          <p:nvPr/>
        </p:nvSpPr>
        <p:spPr>
          <a:xfrm>
            <a:off x="3040579" y="1208972"/>
            <a:ext cx="6338595" cy="400110"/>
          </a:xfrm>
          <a:prstGeom prst="rect">
            <a:avLst/>
          </a:prstGeom>
          <a:noFill/>
        </p:spPr>
        <p:txBody>
          <a:bodyPr wrap="none" rtlCol="0">
            <a:spAutoFit/>
          </a:bodyPr>
          <a:lstStyle/>
          <a:p>
            <a:pPr algn="ctr"/>
            <a:r>
              <a:rPr lang="en-US" sz="2000" dirty="0"/>
              <a:t>N</a:t>
            </a:r>
            <a:r>
              <a:rPr lang="vi-VN" sz="2000" dirty="0" err="1"/>
              <a:t>hóm</a:t>
            </a:r>
            <a:r>
              <a:rPr lang="vi-VN" sz="2000" dirty="0"/>
              <a:t> </a:t>
            </a:r>
            <a:r>
              <a:rPr lang="en-US" sz="2000" dirty="0"/>
              <a:t>2</a:t>
            </a:r>
            <a:r>
              <a:rPr lang="vi-VN" sz="2000" dirty="0"/>
              <a:t>: </a:t>
            </a:r>
            <a:r>
              <a:rPr lang="vi-VN" sz="2000" dirty="0" err="1"/>
              <a:t>Cải</a:t>
            </a:r>
            <a:r>
              <a:rPr lang="vi-VN" sz="2000" dirty="0"/>
              <a:t> </a:t>
            </a:r>
            <a:r>
              <a:rPr lang="vi-VN" sz="2000" dirty="0" err="1"/>
              <a:t>thiện</a:t>
            </a:r>
            <a:r>
              <a:rPr lang="vi-VN" sz="2000" dirty="0"/>
              <a:t> </a:t>
            </a:r>
            <a:r>
              <a:rPr lang="vi-VN" sz="2000" dirty="0" err="1"/>
              <a:t>về</a:t>
            </a:r>
            <a:r>
              <a:rPr lang="vi-VN" sz="2000" dirty="0"/>
              <a:t> không gian lưu </a:t>
            </a:r>
            <a:r>
              <a:rPr lang="vi-VN" sz="2000" dirty="0" err="1"/>
              <a:t>trữ</a:t>
            </a:r>
            <a:r>
              <a:rPr lang="vi-VN" sz="2000" dirty="0"/>
              <a:t> như </a:t>
            </a:r>
            <a:r>
              <a:rPr lang="vi-VN" sz="2000" dirty="0" err="1"/>
              <a:t>thế</a:t>
            </a:r>
            <a:r>
              <a:rPr lang="vi-VN" sz="2000" dirty="0"/>
              <a:t> </a:t>
            </a:r>
            <a:r>
              <a:rPr lang="vi-VN" sz="2000" dirty="0" err="1"/>
              <a:t>nào</a:t>
            </a:r>
            <a:r>
              <a:rPr lang="vi-VN" sz="2000" dirty="0"/>
              <a:t>?</a:t>
            </a:r>
            <a:endParaRPr lang="en-US" sz="2000" dirty="0"/>
          </a:p>
        </p:txBody>
      </p:sp>
      <p:sp>
        <p:nvSpPr>
          <p:cNvPr id="5" name="Hộp Văn bản 4">
            <a:extLst>
              <a:ext uri="{FF2B5EF4-FFF2-40B4-BE49-F238E27FC236}">
                <a16:creationId xmlns:a16="http://schemas.microsoft.com/office/drawing/2014/main" id="{C5CBEE75-028E-4B1E-AD02-4F7339F965FE}"/>
              </a:ext>
            </a:extLst>
          </p:cNvPr>
          <p:cNvSpPr txBox="1"/>
          <p:nvPr/>
        </p:nvSpPr>
        <p:spPr>
          <a:xfrm>
            <a:off x="1097280" y="2040046"/>
            <a:ext cx="9621520" cy="923330"/>
          </a:xfrm>
          <a:prstGeom prst="rect">
            <a:avLst/>
          </a:prstGeom>
          <a:noFill/>
        </p:spPr>
        <p:txBody>
          <a:bodyPr wrap="square" rtlCol="0">
            <a:spAutoFit/>
          </a:bodyPr>
          <a:lstStyle/>
          <a:p>
            <a:pPr marL="285750" indent="-285750" algn="just">
              <a:buFont typeface="Wingdings" panose="05000000000000000000" pitchFamily="2" charset="2"/>
              <a:buChar char="Ø"/>
            </a:pPr>
            <a:r>
              <a:rPr lang="vi-VN" dirty="0" err="1"/>
              <a:t>Các</a:t>
            </a:r>
            <a:r>
              <a:rPr lang="vi-VN" dirty="0"/>
              <a:t> </a:t>
            </a:r>
            <a:r>
              <a:rPr lang="vi-VN" dirty="0" err="1"/>
              <a:t>thuật</a:t>
            </a:r>
            <a:r>
              <a:rPr lang="vi-VN" dirty="0"/>
              <a:t> </a:t>
            </a:r>
            <a:r>
              <a:rPr lang="vi-VN" dirty="0" err="1"/>
              <a:t>toán</a:t>
            </a:r>
            <a:r>
              <a:rPr lang="vi-VN" dirty="0"/>
              <a:t> </a:t>
            </a:r>
            <a:r>
              <a:rPr lang="vi-VN" dirty="0" err="1"/>
              <a:t>Dynamic</a:t>
            </a:r>
            <a:r>
              <a:rPr lang="vi-VN" dirty="0"/>
              <a:t> </a:t>
            </a:r>
            <a:r>
              <a:rPr lang="vi-VN" dirty="0" err="1"/>
              <a:t>Programming</a:t>
            </a:r>
            <a:r>
              <a:rPr lang="vi-VN" dirty="0"/>
              <a:t> thông </a:t>
            </a:r>
            <a:r>
              <a:rPr lang="vi-VN" dirty="0" err="1"/>
              <a:t>thường</a:t>
            </a:r>
            <a:r>
              <a:rPr lang="vi-VN" dirty="0"/>
              <a:t> </a:t>
            </a:r>
            <a:r>
              <a:rPr lang="vi-VN" dirty="0" err="1"/>
              <a:t>sử</a:t>
            </a:r>
            <a:r>
              <a:rPr lang="vi-VN" dirty="0"/>
              <a:t> </a:t>
            </a:r>
            <a:r>
              <a:rPr lang="vi-VN" dirty="0" err="1"/>
              <a:t>dụng</a:t>
            </a:r>
            <a:r>
              <a:rPr lang="vi-VN" dirty="0"/>
              <a:t> </a:t>
            </a:r>
            <a:r>
              <a:rPr lang="vi-VN" dirty="0" err="1"/>
              <a:t>mảng</a:t>
            </a:r>
            <a:r>
              <a:rPr lang="vi-VN" dirty="0"/>
              <a:t> hay </a:t>
            </a:r>
            <a:r>
              <a:rPr lang="vi-VN" dirty="0" err="1"/>
              <a:t>Memoization</a:t>
            </a:r>
            <a:r>
              <a:rPr lang="vi-VN" dirty="0"/>
              <a:t> </a:t>
            </a:r>
            <a:r>
              <a:rPr lang="vi-VN" dirty="0" err="1"/>
              <a:t>để</a:t>
            </a:r>
            <a:r>
              <a:rPr lang="vi-VN" dirty="0"/>
              <a:t> lưu </a:t>
            </a:r>
            <a:r>
              <a:rPr lang="vi-VN" dirty="0" err="1"/>
              <a:t>trữ</a:t>
            </a:r>
            <a:r>
              <a:rPr lang="vi-VN" dirty="0"/>
              <a:t> </a:t>
            </a:r>
            <a:r>
              <a:rPr lang="vi-VN" dirty="0" err="1"/>
              <a:t>kết</a:t>
            </a:r>
            <a:r>
              <a:rPr lang="vi-VN" dirty="0"/>
              <a:t> </a:t>
            </a:r>
            <a:r>
              <a:rPr lang="vi-VN" dirty="0" err="1"/>
              <a:t>quả</a:t>
            </a:r>
            <a:r>
              <a:rPr lang="vi-VN" dirty="0"/>
              <a:t>, nên </a:t>
            </a:r>
            <a:r>
              <a:rPr lang="vi-VN" dirty="0" err="1"/>
              <a:t>thời</a:t>
            </a:r>
            <a:r>
              <a:rPr lang="vi-VN" dirty="0"/>
              <a:t> gian </a:t>
            </a:r>
            <a:r>
              <a:rPr lang="vi-VN" dirty="0" err="1"/>
              <a:t>lẫn</a:t>
            </a:r>
            <a:r>
              <a:rPr lang="vi-VN" dirty="0"/>
              <a:t> không gian </a:t>
            </a:r>
            <a:r>
              <a:rPr lang="vi-VN" dirty="0" err="1"/>
              <a:t>cũng</a:t>
            </a:r>
            <a:r>
              <a:rPr lang="vi-VN" dirty="0"/>
              <a:t> </a:t>
            </a:r>
            <a:r>
              <a:rPr lang="vi-VN" dirty="0" err="1"/>
              <a:t>được</a:t>
            </a:r>
            <a:r>
              <a:rPr lang="vi-VN" dirty="0"/>
              <a:t> </a:t>
            </a:r>
            <a:r>
              <a:rPr lang="vi-VN" dirty="0" err="1"/>
              <a:t>tối</a:t>
            </a:r>
            <a:r>
              <a:rPr lang="vi-VN" dirty="0"/>
              <a:t> ưu hơn so </a:t>
            </a:r>
            <a:r>
              <a:rPr lang="vi-VN" dirty="0" err="1"/>
              <a:t>với</a:t>
            </a:r>
            <a:r>
              <a:rPr lang="vi-VN" dirty="0"/>
              <a:t> </a:t>
            </a:r>
            <a:r>
              <a:rPr lang="vi-VN" dirty="0" err="1"/>
              <a:t>việc</a:t>
            </a:r>
            <a:r>
              <a:rPr lang="vi-VN" dirty="0"/>
              <a:t> </a:t>
            </a:r>
            <a:r>
              <a:rPr lang="vi-VN" dirty="0" err="1"/>
              <a:t>đệ</a:t>
            </a:r>
            <a:r>
              <a:rPr lang="vi-VN" dirty="0"/>
              <a:t> quy lưu </a:t>
            </a:r>
            <a:r>
              <a:rPr lang="vi-VN" dirty="0" err="1"/>
              <a:t>vào</a:t>
            </a:r>
            <a:r>
              <a:rPr lang="vi-VN" dirty="0"/>
              <a:t> </a:t>
            </a:r>
            <a:r>
              <a:rPr lang="vi-VN" dirty="0" err="1"/>
              <a:t>bộ</a:t>
            </a:r>
            <a:r>
              <a:rPr lang="vi-VN" dirty="0"/>
              <a:t> </a:t>
            </a:r>
            <a:r>
              <a:rPr lang="vi-VN" dirty="0" err="1"/>
              <a:t>nhớ</a:t>
            </a:r>
            <a:r>
              <a:rPr lang="vi-VN" dirty="0"/>
              <a:t> </a:t>
            </a:r>
            <a:r>
              <a:rPr lang="vi-VN" dirty="0" err="1"/>
              <a:t>statck</a:t>
            </a:r>
            <a:r>
              <a:rPr lang="vi-VN" dirty="0"/>
              <a:t> trên </a:t>
            </a:r>
            <a:r>
              <a:rPr lang="vi-VN" dirty="0" err="1"/>
              <a:t>hệ</a:t>
            </a:r>
            <a:r>
              <a:rPr lang="vi-VN" dirty="0"/>
              <a:t> </a:t>
            </a:r>
            <a:r>
              <a:rPr lang="vi-VN" dirty="0" err="1"/>
              <a:t>thống</a:t>
            </a:r>
            <a:r>
              <a:rPr lang="vi-VN" dirty="0"/>
              <a:t> thông </a:t>
            </a:r>
            <a:r>
              <a:rPr lang="vi-VN" dirty="0" err="1"/>
              <a:t>thường</a:t>
            </a:r>
            <a:r>
              <a:rPr lang="vi-VN" dirty="0"/>
              <a:t>.</a:t>
            </a:r>
            <a:endParaRPr lang="en-US" dirty="0"/>
          </a:p>
        </p:txBody>
      </p:sp>
      <p:pic>
        <p:nvPicPr>
          <p:cNvPr id="8" name="Hình ảnh 7">
            <a:extLst>
              <a:ext uri="{FF2B5EF4-FFF2-40B4-BE49-F238E27FC236}">
                <a16:creationId xmlns:a16="http://schemas.microsoft.com/office/drawing/2014/main" id="{427A9CF8-F05F-46CB-8433-4F5F4E0EC618}"/>
              </a:ext>
            </a:extLst>
          </p:cNvPr>
          <p:cNvPicPr>
            <a:picLocks noChangeAspect="1"/>
          </p:cNvPicPr>
          <p:nvPr/>
        </p:nvPicPr>
        <p:blipFill>
          <a:blip r:embed="rId2"/>
          <a:stretch>
            <a:fillRect/>
          </a:stretch>
        </p:blipFill>
        <p:spPr>
          <a:xfrm>
            <a:off x="9869096" y="4093126"/>
            <a:ext cx="1699407" cy="1943268"/>
          </a:xfrm>
          <a:prstGeom prst="rect">
            <a:avLst/>
          </a:prstGeom>
        </p:spPr>
      </p:pic>
    </p:spTree>
    <p:extLst>
      <p:ext uri="{BB962C8B-B14F-4D97-AF65-F5344CB8AC3E}">
        <p14:creationId xmlns:p14="http://schemas.microsoft.com/office/powerpoint/2010/main" val="211664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latin typeface="+mn-lt"/>
              </a:rPr>
              <a:t>Q&amp;A</a:t>
            </a:r>
            <a:endParaRPr lang="ko-KR" altLang="en-US" dirty="0">
              <a:solidFill>
                <a:schemeClr val="bg1"/>
              </a:solidFill>
              <a:latin typeface="+mn-lt"/>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61</a:t>
            </a:fld>
            <a:endParaRPr lang="en-US"/>
          </a:p>
        </p:txBody>
      </p:sp>
      <p:sp>
        <p:nvSpPr>
          <p:cNvPr id="2" name="Hộp Văn bản 1">
            <a:extLst>
              <a:ext uri="{FF2B5EF4-FFF2-40B4-BE49-F238E27FC236}">
                <a16:creationId xmlns:a16="http://schemas.microsoft.com/office/drawing/2014/main" id="{1A213B61-EB7C-4C09-B0D4-666D148D8895}"/>
              </a:ext>
            </a:extLst>
          </p:cNvPr>
          <p:cNvSpPr txBox="1"/>
          <p:nvPr/>
        </p:nvSpPr>
        <p:spPr>
          <a:xfrm>
            <a:off x="2712770" y="1208972"/>
            <a:ext cx="6994222" cy="400110"/>
          </a:xfrm>
          <a:prstGeom prst="rect">
            <a:avLst/>
          </a:prstGeom>
          <a:noFill/>
        </p:spPr>
        <p:txBody>
          <a:bodyPr wrap="none" rtlCol="0">
            <a:spAutoFit/>
          </a:bodyPr>
          <a:lstStyle/>
          <a:p>
            <a:pPr algn="ctr"/>
            <a:r>
              <a:rPr lang="en-US" sz="2000" dirty="0"/>
              <a:t>N</a:t>
            </a:r>
            <a:r>
              <a:rPr lang="vi-VN" sz="2000" dirty="0" err="1"/>
              <a:t>hóm</a:t>
            </a:r>
            <a:r>
              <a:rPr lang="vi-VN" sz="2000" dirty="0"/>
              <a:t> </a:t>
            </a:r>
            <a:r>
              <a:rPr lang="en-US" sz="2000" dirty="0"/>
              <a:t>8</a:t>
            </a:r>
            <a:r>
              <a:rPr lang="vi-VN" sz="2000" dirty="0"/>
              <a:t>: </a:t>
            </a:r>
            <a:r>
              <a:rPr lang="vi-VN" sz="2000" dirty="0" err="1"/>
              <a:t>Cải</a:t>
            </a:r>
            <a:r>
              <a:rPr lang="vi-VN" sz="2000" dirty="0"/>
              <a:t> </a:t>
            </a:r>
            <a:r>
              <a:rPr lang="vi-VN" sz="2000" dirty="0" err="1"/>
              <a:t>thiện</a:t>
            </a:r>
            <a:r>
              <a:rPr lang="vi-VN" sz="2000" dirty="0"/>
              <a:t> </a:t>
            </a:r>
            <a:r>
              <a:rPr lang="vi-VN" sz="2000" dirty="0" err="1"/>
              <a:t>khuyết</a:t>
            </a:r>
            <a:r>
              <a:rPr lang="vi-VN" sz="2000" dirty="0"/>
              <a:t> </a:t>
            </a:r>
            <a:r>
              <a:rPr lang="vi-VN" sz="2000" dirty="0" err="1"/>
              <a:t>điểm</a:t>
            </a:r>
            <a:r>
              <a:rPr lang="en-US" sz="2000" dirty="0"/>
              <a:t> </a:t>
            </a:r>
            <a:r>
              <a:rPr lang="en-US" sz="2000" dirty="0" err="1"/>
              <a:t>của</a:t>
            </a:r>
            <a:r>
              <a:rPr lang="en-US" sz="2000" dirty="0"/>
              <a:t> Dynamic Programming</a:t>
            </a:r>
            <a:r>
              <a:rPr lang="vi-VN" sz="2000" dirty="0"/>
              <a:t>?</a:t>
            </a:r>
            <a:endParaRPr lang="en-US" sz="2000" dirty="0"/>
          </a:p>
        </p:txBody>
      </p:sp>
      <p:sp>
        <p:nvSpPr>
          <p:cNvPr id="5" name="Hộp Văn bản 4">
            <a:extLst>
              <a:ext uri="{FF2B5EF4-FFF2-40B4-BE49-F238E27FC236}">
                <a16:creationId xmlns:a16="http://schemas.microsoft.com/office/drawing/2014/main" id="{C5CBEE75-028E-4B1E-AD02-4F7339F965FE}"/>
              </a:ext>
            </a:extLst>
          </p:cNvPr>
          <p:cNvSpPr txBox="1"/>
          <p:nvPr/>
        </p:nvSpPr>
        <p:spPr>
          <a:xfrm>
            <a:off x="1097280" y="2040046"/>
            <a:ext cx="9621520" cy="923330"/>
          </a:xfrm>
          <a:prstGeom prst="rect">
            <a:avLst/>
          </a:prstGeom>
          <a:noFill/>
        </p:spPr>
        <p:txBody>
          <a:bodyPr wrap="square" rtlCol="0">
            <a:spAutoFit/>
          </a:bodyPr>
          <a:lstStyle/>
          <a:p>
            <a:pPr marL="285750" indent="-285750" algn="just">
              <a:buFont typeface="Wingdings" panose="05000000000000000000" pitchFamily="2" charset="2"/>
              <a:buChar char="Ø"/>
            </a:pPr>
            <a:r>
              <a:rPr lang="vi-VN" dirty="0" err="1"/>
              <a:t>Các</a:t>
            </a:r>
            <a:r>
              <a:rPr lang="vi-VN" dirty="0"/>
              <a:t> </a:t>
            </a:r>
            <a:r>
              <a:rPr lang="vi-VN" dirty="0" err="1"/>
              <a:t>bài</a:t>
            </a:r>
            <a:r>
              <a:rPr lang="vi-VN" dirty="0"/>
              <a:t> </a:t>
            </a:r>
            <a:r>
              <a:rPr lang="vi-VN" dirty="0" err="1"/>
              <a:t>toán</a:t>
            </a:r>
            <a:r>
              <a:rPr lang="vi-VN" dirty="0"/>
              <a:t> D</a:t>
            </a:r>
            <a:r>
              <a:rPr lang="en-US" dirty="0" err="1"/>
              <a:t>ynamic</a:t>
            </a:r>
            <a:r>
              <a:rPr lang="en-US" dirty="0"/>
              <a:t> </a:t>
            </a:r>
            <a:r>
              <a:rPr lang="vi-VN" dirty="0"/>
              <a:t>P</a:t>
            </a:r>
            <a:r>
              <a:rPr lang="en-US" dirty="0" err="1"/>
              <a:t>rogramming</a:t>
            </a:r>
            <a:r>
              <a:rPr lang="vi-VN" dirty="0"/>
              <a:t> </a:t>
            </a:r>
            <a:r>
              <a:rPr lang="vi-VN" dirty="0" err="1"/>
              <a:t>đều</a:t>
            </a:r>
            <a:r>
              <a:rPr lang="vi-VN" dirty="0"/>
              <a:t> </a:t>
            </a:r>
            <a:r>
              <a:rPr lang="vi-VN" dirty="0" err="1"/>
              <a:t>giải</a:t>
            </a:r>
            <a:r>
              <a:rPr lang="vi-VN" dirty="0"/>
              <a:t> </a:t>
            </a:r>
            <a:r>
              <a:rPr lang="vi-VN" dirty="0" err="1"/>
              <a:t>quyết</a:t>
            </a:r>
            <a:r>
              <a:rPr lang="vi-VN" dirty="0"/>
              <a:t> </a:t>
            </a:r>
            <a:r>
              <a:rPr lang="vi-VN" dirty="0" err="1"/>
              <a:t>một</a:t>
            </a:r>
            <a:r>
              <a:rPr lang="vi-VN" dirty="0"/>
              <a:t> </a:t>
            </a:r>
            <a:r>
              <a:rPr lang="vi-VN" dirty="0" err="1"/>
              <a:t>bài</a:t>
            </a:r>
            <a:r>
              <a:rPr lang="vi-VN" dirty="0"/>
              <a:t> </a:t>
            </a:r>
            <a:r>
              <a:rPr lang="vi-VN" dirty="0" err="1"/>
              <a:t>toán</a:t>
            </a:r>
            <a:r>
              <a:rPr lang="vi-VN" dirty="0"/>
              <a:t> </a:t>
            </a:r>
            <a:r>
              <a:rPr lang="vi-VN" dirty="0" err="1"/>
              <a:t>cụ</a:t>
            </a:r>
            <a:r>
              <a:rPr lang="vi-VN" dirty="0"/>
              <a:t> </a:t>
            </a:r>
            <a:r>
              <a:rPr lang="vi-VN" dirty="0" err="1"/>
              <a:t>thể</a:t>
            </a:r>
            <a:r>
              <a:rPr lang="vi-VN" dirty="0"/>
              <a:t>, nên không </a:t>
            </a:r>
            <a:r>
              <a:rPr lang="vi-VN" dirty="0" err="1"/>
              <a:t>phải</a:t>
            </a:r>
            <a:r>
              <a:rPr lang="vi-VN" dirty="0"/>
              <a:t> </a:t>
            </a:r>
            <a:r>
              <a:rPr lang="vi-VN" dirty="0" err="1"/>
              <a:t>bài</a:t>
            </a:r>
            <a:r>
              <a:rPr lang="vi-VN" dirty="0"/>
              <a:t> </a:t>
            </a:r>
            <a:r>
              <a:rPr lang="vi-VN" dirty="0" err="1"/>
              <a:t>toán</a:t>
            </a:r>
            <a:r>
              <a:rPr lang="vi-VN" dirty="0"/>
              <a:t> </a:t>
            </a:r>
            <a:r>
              <a:rPr lang="vi-VN" dirty="0" err="1"/>
              <a:t>nào</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D</a:t>
            </a:r>
            <a:r>
              <a:rPr lang="en-US" dirty="0" err="1"/>
              <a:t>ynamic</a:t>
            </a:r>
            <a:r>
              <a:rPr lang="en-US" dirty="0"/>
              <a:t> </a:t>
            </a:r>
            <a:r>
              <a:rPr lang="vi-VN" dirty="0"/>
              <a:t>P</a:t>
            </a:r>
            <a:r>
              <a:rPr lang="en-US" dirty="0" err="1"/>
              <a:t>rogramming</a:t>
            </a:r>
            <a:r>
              <a:rPr lang="vi-VN" dirty="0"/>
              <a:t>, </a:t>
            </a:r>
            <a:r>
              <a:rPr lang="vi-VN" dirty="0" err="1"/>
              <a:t>vậy</a:t>
            </a:r>
            <a:r>
              <a:rPr lang="vi-VN" dirty="0"/>
              <a:t> nên </a:t>
            </a:r>
            <a:r>
              <a:rPr lang="vi-VN" dirty="0" err="1"/>
              <a:t>nếu</a:t>
            </a:r>
            <a:r>
              <a:rPr lang="vi-VN" dirty="0"/>
              <a:t> </a:t>
            </a:r>
            <a:r>
              <a:rPr lang="vi-VN" dirty="0" err="1"/>
              <a:t>có</a:t>
            </a:r>
            <a:r>
              <a:rPr lang="vi-VN" dirty="0"/>
              <a:t> </a:t>
            </a:r>
            <a:r>
              <a:rPr lang="vi-VN" dirty="0" err="1"/>
              <a:t>thuật</a:t>
            </a:r>
            <a:r>
              <a:rPr lang="vi-VN" dirty="0"/>
              <a:t> </a:t>
            </a:r>
            <a:r>
              <a:rPr lang="vi-VN" dirty="0" err="1"/>
              <a:t>toán</a:t>
            </a:r>
            <a:r>
              <a:rPr lang="vi-VN" dirty="0"/>
              <a:t> </a:t>
            </a:r>
            <a:r>
              <a:rPr lang="vi-VN" dirty="0" err="1"/>
              <a:t>nào</a:t>
            </a:r>
            <a:r>
              <a:rPr lang="vi-VN" dirty="0"/>
              <a:t> </a:t>
            </a:r>
            <a:r>
              <a:rPr lang="vi-VN" dirty="0" err="1"/>
              <a:t>khác</a:t>
            </a:r>
            <a:r>
              <a:rPr lang="vi-VN" dirty="0"/>
              <a:t> </a:t>
            </a:r>
            <a:r>
              <a:rPr lang="vi-VN" dirty="0" err="1"/>
              <a:t>tốt</a:t>
            </a:r>
            <a:r>
              <a:rPr lang="vi-VN" dirty="0"/>
              <a:t> hơn D</a:t>
            </a:r>
            <a:r>
              <a:rPr lang="en-US" dirty="0" err="1"/>
              <a:t>ynamic</a:t>
            </a:r>
            <a:r>
              <a:rPr lang="en-US" dirty="0"/>
              <a:t> </a:t>
            </a:r>
            <a:r>
              <a:rPr lang="vi-VN" dirty="0"/>
              <a:t>P</a:t>
            </a:r>
            <a:r>
              <a:rPr lang="en-US" dirty="0" err="1"/>
              <a:t>rogramming</a:t>
            </a:r>
            <a:r>
              <a:rPr lang="vi-VN" dirty="0"/>
              <a:t> </a:t>
            </a:r>
            <a:r>
              <a:rPr lang="vi-VN" dirty="0" err="1"/>
              <a:t>thì</a:t>
            </a:r>
            <a:r>
              <a:rPr lang="vi-VN" dirty="0"/>
              <a:t> ta </a:t>
            </a:r>
            <a:r>
              <a:rPr lang="vi-VN" dirty="0" err="1"/>
              <a:t>vẫn</a:t>
            </a:r>
            <a:r>
              <a:rPr lang="vi-VN" dirty="0"/>
              <a:t> nên </a:t>
            </a:r>
            <a:r>
              <a:rPr lang="vi-VN" dirty="0" err="1"/>
              <a:t>chọn</a:t>
            </a:r>
            <a:r>
              <a:rPr lang="vi-VN" dirty="0"/>
              <a:t> </a:t>
            </a:r>
            <a:r>
              <a:rPr lang="vi-VN" dirty="0" err="1"/>
              <a:t>thuật</a:t>
            </a:r>
            <a:r>
              <a:rPr lang="vi-VN" dirty="0"/>
              <a:t> </a:t>
            </a:r>
            <a:r>
              <a:rPr lang="vi-VN" dirty="0" err="1"/>
              <a:t>toán</a:t>
            </a:r>
            <a:r>
              <a:rPr lang="vi-VN" dirty="0"/>
              <a:t> </a:t>
            </a:r>
            <a:r>
              <a:rPr lang="vi-VN" dirty="0" err="1"/>
              <a:t>đó</a:t>
            </a:r>
            <a:r>
              <a:rPr lang="en-US" dirty="0"/>
              <a:t> </a:t>
            </a:r>
            <a:r>
              <a:rPr lang="en-US" dirty="0" err="1"/>
              <a:t>cho</a:t>
            </a:r>
            <a:r>
              <a:rPr lang="en-US" dirty="0"/>
              <a:t> </a:t>
            </a:r>
            <a:r>
              <a:rPr lang="en-US" dirty="0" err="1"/>
              <a:t>bài</a:t>
            </a:r>
            <a:r>
              <a:rPr lang="en-US" dirty="0"/>
              <a:t> </a:t>
            </a:r>
            <a:r>
              <a:rPr lang="en-US" dirty="0" err="1"/>
              <a:t>toán</a:t>
            </a:r>
            <a:r>
              <a:rPr lang="en-US" dirty="0"/>
              <a:t>.</a:t>
            </a:r>
          </a:p>
        </p:txBody>
      </p:sp>
      <p:pic>
        <p:nvPicPr>
          <p:cNvPr id="8" name="Hình ảnh 7">
            <a:extLst>
              <a:ext uri="{FF2B5EF4-FFF2-40B4-BE49-F238E27FC236}">
                <a16:creationId xmlns:a16="http://schemas.microsoft.com/office/drawing/2014/main" id="{EEFE3C31-0D78-4288-93A0-706CEC7FA437}"/>
              </a:ext>
            </a:extLst>
          </p:cNvPr>
          <p:cNvPicPr>
            <a:picLocks noChangeAspect="1"/>
          </p:cNvPicPr>
          <p:nvPr/>
        </p:nvPicPr>
        <p:blipFill>
          <a:blip r:embed="rId2"/>
          <a:stretch>
            <a:fillRect/>
          </a:stretch>
        </p:blipFill>
        <p:spPr>
          <a:xfrm>
            <a:off x="9869096" y="4093126"/>
            <a:ext cx="1699407" cy="1943268"/>
          </a:xfrm>
          <a:prstGeom prst="rect">
            <a:avLst/>
          </a:prstGeom>
        </p:spPr>
      </p:pic>
    </p:spTree>
    <p:extLst>
      <p:ext uri="{BB962C8B-B14F-4D97-AF65-F5344CB8AC3E}">
        <p14:creationId xmlns:p14="http://schemas.microsoft.com/office/powerpoint/2010/main" val="292483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7B0411-18F0-4CF1-88A8-C6244F02F98F}"/>
              </a:ext>
            </a:extLst>
          </p:cNvPr>
          <p:cNvSpPr/>
          <p:nvPr/>
        </p:nvSpPr>
        <p:spPr>
          <a:xfrm>
            <a:off x="0" y="-90935"/>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4" name="Title 3">
            <a:extLst>
              <a:ext uri="{FF2B5EF4-FFF2-40B4-BE49-F238E27FC236}">
                <a16:creationId xmlns:a16="http://schemas.microsoft.com/office/drawing/2014/main" id="{0F073ADB-FB34-4C7D-96FD-F26A81A3FD23}"/>
              </a:ext>
            </a:extLst>
          </p:cNvPr>
          <p:cNvSpPr txBox="1">
            <a:spLocks/>
          </p:cNvSpPr>
          <p:nvPr/>
        </p:nvSpPr>
        <p:spPr>
          <a:xfrm>
            <a:off x="390314" y="-105133"/>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err="1">
                <a:solidFill>
                  <a:schemeClr val="bg1"/>
                </a:solidFill>
                <a:latin typeface="+mn-lt"/>
              </a:rPr>
              <a:t>Cảm</a:t>
            </a:r>
            <a:r>
              <a:rPr lang="en-US" altLang="ko-KR" dirty="0">
                <a:solidFill>
                  <a:schemeClr val="bg1"/>
                </a:solidFill>
                <a:latin typeface="+mn-lt"/>
              </a:rPr>
              <a:t> </a:t>
            </a:r>
            <a:r>
              <a:rPr lang="vi-VN" altLang="ko-KR" dirty="0">
                <a:solidFill>
                  <a:schemeClr val="bg1"/>
                </a:solidFill>
                <a:latin typeface="+mn-lt"/>
              </a:rPr>
              <a:t>ơ</a:t>
            </a:r>
            <a:r>
              <a:rPr lang="en-US" altLang="ko-KR" dirty="0">
                <a:solidFill>
                  <a:schemeClr val="bg1"/>
                </a:solidFill>
                <a:latin typeface="+mn-lt"/>
              </a:rPr>
              <a:t>n </a:t>
            </a:r>
            <a:r>
              <a:rPr lang="en-US" altLang="ko-KR" dirty="0" err="1">
                <a:solidFill>
                  <a:schemeClr val="bg1"/>
                </a:solidFill>
                <a:latin typeface="+mn-lt"/>
              </a:rPr>
              <a:t>đã</a:t>
            </a:r>
            <a:r>
              <a:rPr lang="en-US" altLang="ko-KR" dirty="0">
                <a:solidFill>
                  <a:schemeClr val="bg1"/>
                </a:solidFill>
                <a:latin typeface="+mn-lt"/>
              </a:rPr>
              <a:t> </a:t>
            </a:r>
            <a:r>
              <a:rPr lang="en-US" altLang="ko-KR" dirty="0" err="1">
                <a:solidFill>
                  <a:schemeClr val="bg1"/>
                </a:solidFill>
                <a:latin typeface="+mn-lt"/>
              </a:rPr>
              <a:t>theo</a:t>
            </a:r>
            <a:r>
              <a:rPr lang="en-US" altLang="ko-KR" dirty="0">
                <a:solidFill>
                  <a:schemeClr val="bg1"/>
                </a:solidFill>
                <a:latin typeface="+mn-lt"/>
              </a:rPr>
              <a:t> </a:t>
            </a:r>
            <a:r>
              <a:rPr lang="en-US" altLang="ko-KR" dirty="0" err="1">
                <a:solidFill>
                  <a:schemeClr val="bg1"/>
                </a:solidFill>
                <a:latin typeface="+mn-lt"/>
              </a:rPr>
              <a:t>dõi</a:t>
            </a:r>
            <a:r>
              <a:rPr lang="en-US" altLang="ko-KR" dirty="0">
                <a:solidFill>
                  <a:schemeClr val="bg1"/>
                </a:solidFill>
                <a:latin typeface="+mn-lt"/>
              </a:rPr>
              <a:t>!</a:t>
            </a:r>
            <a:endParaRPr lang="ko-KR" altLang="en-US" dirty="0">
              <a:solidFill>
                <a:schemeClr val="bg1"/>
              </a:solidFill>
              <a:latin typeface="+mn-lt"/>
            </a:endParaRPr>
          </a:p>
        </p:txBody>
      </p:sp>
      <p:sp>
        <p:nvSpPr>
          <p:cNvPr id="7" name="Chỗ dành sẵn cho Số hiệu Bản chiếu 6">
            <a:extLst>
              <a:ext uri="{FF2B5EF4-FFF2-40B4-BE49-F238E27FC236}">
                <a16:creationId xmlns:a16="http://schemas.microsoft.com/office/drawing/2014/main" id="{8F52C679-3E6A-4BF4-B96D-5943D52F180B}"/>
              </a:ext>
            </a:extLst>
          </p:cNvPr>
          <p:cNvSpPr>
            <a:spLocks noGrp="1"/>
          </p:cNvSpPr>
          <p:nvPr>
            <p:ph type="sldNum" sz="quarter" idx="11"/>
          </p:nvPr>
        </p:nvSpPr>
        <p:spPr/>
        <p:txBody>
          <a:bodyPr/>
          <a:lstStyle/>
          <a:p>
            <a:fld id="{7F6268A4-6132-456F-828A-C4773E289BF2}" type="slidenum">
              <a:rPr lang="en-US" smtClean="0"/>
              <a:pPr/>
              <a:t>62</a:t>
            </a:fld>
            <a:endParaRPr lang="en-US"/>
          </a:p>
        </p:txBody>
      </p:sp>
      <p:pic>
        <p:nvPicPr>
          <p:cNvPr id="9" name="Hình ảnh 8">
            <a:extLst>
              <a:ext uri="{FF2B5EF4-FFF2-40B4-BE49-F238E27FC236}">
                <a16:creationId xmlns:a16="http://schemas.microsoft.com/office/drawing/2014/main" id="{30139E95-3446-4F8F-AAAF-9BF42894D102}"/>
              </a:ext>
            </a:extLst>
          </p:cNvPr>
          <p:cNvPicPr>
            <a:picLocks noChangeAspect="1"/>
          </p:cNvPicPr>
          <p:nvPr/>
        </p:nvPicPr>
        <p:blipFill>
          <a:blip r:embed="rId2"/>
          <a:stretch>
            <a:fillRect/>
          </a:stretch>
        </p:blipFill>
        <p:spPr>
          <a:xfrm>
            <a:off x="3724210" y="1132734"/>
            <a:ext cx="4743565" cy="4349401"/>
          </a:xfrm>
          <a:prstGeom prst="rect">
            <a:avLst/>
          </a:prstGeom>
        </p:spPr>
      </p:pic>
      <p:sp>
        <p:nvSpPr>
          <p:cNvPr id="10" name="Hộp Văn bản 9">
            <a:extLst>
              <a:ext uri="{FF2B5EF4-FFF2-40B4-BE49-F238E27FC236}">
                <a16:creationId xmlns:a16="http://schemas.microsoft.com/office/drawing/2014/main" id="{1DEAF23D-291C-4025-8608-9CA149E212AA}"/>
              </a:ext>
            </a:extLst>
          </p:cNvPr>
          <p:cNvSpPr txBox="1"/>
          <p:nvPr/>
        </p:nvSpPr>
        <p:spPr>
          <a:xfrm>
            <a:off x="4714844" y="5482135"/>
            <a:ext cx="2762295" cy="369332"/>
          </a:xfrm>
          <a:prstGeom prst="rect">
            <a:avLst/>
          </a:prstGeom>
          <a:noFill/>
        </p:spPr>
        <p:txBody>
          <a:bodyPr wrap="none" rtlCol="0">
            <a:spAutoFit/>
          </a:bodyPr>
          <a:lstStyle/>
          <a:p>
            <a:r>
              <a:rPr lang="en-US" dirty="0" err="1"/>
              <a:t>Chúc</a:t>
            </a:r>
            <a:r>
              <a:rPr lang="en-US" dirty="0"/>
              <a:t> </a:t>
            </a:r>
            <a:r>
              <a:rPr lang="en-US" dirty="0" err="1"/>
              <a:t>bạn</a:t>
            </a:r>
            <a:r>
              <a:rPr lang="en-US" dirty="0"/>
              <a:t> </a:t>
            </a:r>
            <a:r>
              <a:rPr lang="en-US" dirty="0" err="1"/>
              <a:t>học</a:t>
            </a:r>
            <a:r>
              <a:rPr lang="en-US" dirty="0"/>
              <a:t> </a:t>
            </a:r>
            <a:r>
              <a:rPr lang="en-US" dirty="0" err="1"/>
              <a:t>tập</a:t>
            </a:r>
            <a:r>
              <a:rPr lang="en-US" dirty="0"/>
              <a:t> </a:t>
            </a:r>
            <a:r>
              <a:rPr lang="en-US" dirty="0" err="1"/>
              <a:t>thật</a:t>
            </a:r>
            <a:r>
              <a:rPr lang="en-US" dirty="0"/>
              <a:t> </a:t>
            </a:r>
            <a:r>
              <a:rPr lang="en-US" dirty="0" err="1"/>
              <a:t>tốt</a:t>
            </a:r>
            <a:endParaRPr lang="en-US" dirty="0"/>
          </a:p>
        </p:txBody>
      </p:sp>
    </p:spTree>
    <p:extLst>
      <p:ext uri="{BB962C8B-B14F-4D97-AF65-F5344CB8AC3E}">
        <p14:creationId xmlns:p14="http://schemas.microsoft.com/office/powerpoint/2010/main" val="89750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0466D5-7CD1-474B-A483-8DB4E934CE34}"/>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7" name="Title 3">
            <a:extLst>
              <a:ext uri="{FF2B5EF4-FFF2-40B4-BE49-F238E27FC236}">
                <a16:creationId xmlns:a16="http://schemas.microsoft.com/office/drawing/2014/main" id="{8391C914-2F20-4EC4-99F5-0B5A740224D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8" name="TextBox 7">
            <a:extLst>
              <a:ext uri="{FF2B5EF4-FFF2-40B4-BE49-F238E27FC236}">
                <a16:creationId xmlns:a16="http://schemas.microsoft.com/office/drawing/2014/main" id="{F7D88C06-0163-4622-8EE2-333AEAB22136}"/>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ffectLst/>
                <a:ea typeface="Calibri" panose="020F0502020204030204" pitchFamily="34" charset="0"/>
                <a:cs typeface="Times New Roman" panose="02020603050405020304" pitchFamily="18" charset="0"/>
              </a:rPr>
              <a:t>3</a:t>
            </a:r>
            <a:r>
              <a:rPr lang="vi-VN"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Các</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bước</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th</a:t>
            </a:r>
            <a:r>
              <a:rPr lang="en-US" sz="3200" dirty="0" err="1">
                <a:ea typeface="Calibri" panose="020F0502020204030204" pitchFamily="34" charset="0"/>
                <a:cs typeface="Times New Roman" panose="02020603050405020304" pitchFamily="18" charset="0"/>
              </a:rPr>
              <a:t>ực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hiện</a:t>
            </a:r>
            <a:r>
              <a:rPr lang="en-US" sz="3200" dirty="0">
                <a:ea typeface="Calibri" panose="020F0502020204030204" pitchFamily="34" charset="0"/>
                <a:cs typeface="Times New Roman" panose="02020603050405020304" pitchFamily="18" charset="0"/>
              </a:rPr>
              <a:t> Dynamic Programming</a:t>
            </a:r>
            <a:endParaRPr lang="en-US" sz="3200" dirty="0">
              <a:effectLst/>
              <a:ea typeface="Calibri" panose="020F0502020204030204" pitchFamily="34" charset="0"/>
              <a:cs typeface="Times New Roman" panose="02020603050405020304" pitchFamily="18" charset="0"/>
            </a:endParaRPr>
          </a:p>
        </p:txBody>
      </p:sp>
      <p:sp>
        <p:nvSpPr>
          <p:cNvPr id="11" name="Chỗ dành sẵn cho Nội dung 2">
            <a:extLst>
              <a:ext uri="{FF2B5EF4-FFF2-40B4-BE49-F238E27FC236}">
                <a16:creationId xmlns:a16="http://schemas.microsoft.com/office/drawing/2014/main" id="{7506CDC2-F2B6-4C2A-ADB5-909FEDAD1644}"/>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vi-VN" sz="2400" b="1" dirty="0">
                <a:cs typeface="Arial" panose="020B0604020202020204" pitchFamily="34" charset="0"/>
              </a:rPr>
              <a:t>Bước 1</a:t>
            </a:r>
            <a:r>
              <a:rPr lang="vi-VN" sz="2400" dirty="0">
                <a:cs typeface="Arial" panose="020B0604020202020204" pitchFamily="34" charset="0"/>
              </a:rPr>
              <a:t>: </a:t>
            </a:r>
            <a:r>
              <a:rPr lang="en-US" sz="2400" dirty="0" err="1">
                <a:cs typeface="Arial" panose="020B0604020202020204" pitchFamily="34" charset="0"/>
              </a:rPr>
              <a:t>Lập</a:t>
            </a:r>
            <a:r>
              <a:rPr lang="en-US" sz="2400" dirty="0">
                <a:cs typeface="Arial" panose="020B0604020202020204" pitchFamily="34" charset="0"/>
              </a:rPr>
              <a:t> </a:t>
            </a:r>
            <a:r>
              <a:rPr lang="en-US" sz="2400" dirty="0" err="1">
                <a:cs typeface="Arial" panose="020B0604020202020204" pitchFamily="34" charset="0"/>
              </a:rPr>
              <a:t>hệ</a:t>
            </a:r>
            <a:r>
              <a:rPr lang="en-US" sz="2400" dirty="0">
                <a:cs typeface="Arial" panose="020B0604020202020204" pitchFamily="34" charset="0"/>
              </a:rPr>
              <a:t> </a:t>
            </a:r>
            <a:r>
              <a:rPr lang="en-US" sz="2400" dirty="0" err="1">
                <a:cs typeface="Arial" panose="020B0604020202020204" pitchFamily="34" charset="0"/>
              </a:rPr>
              <a:t>thức</a:t>
            </a:r>
            <a:r>
              <a:rPr lang="en-US" sz="2400" dirty="0">
                <a:cs typeface="Arial" panose="020B0604020202020204" pitchFamily="34" charset="0"/>
              </a:rPr>
              <a:t> </a:t>
            </a:r>
            <a:r>
              <a:rPr lang="en-US" sz="2400" dirty="0" err="1">
                <a:cs typeface="Arial" panose="020B0604020202020204" pitchFamily="34" charset="0"/>
              </a:rPr>
              <a:t>truy</a:t>
            </a:r>
            <a:r>
              <a:rPr lang="en-US" sz="2400" dirty="0">
                <a:cs typeface="Arial" panose="020B0604020202020204" pitchFamily="34" charset="0"/>
              </a:rPr>
              <a:t> </a:t>
            </a:r>
            <a:r>
              <a:rPr lang="en-US" sz="2400" dirty="0" err="1">
                <a:cs typeface="Arial" panose="020B0604020202020204" pitchFamily="34" charset="0"/>
              </a:rPr>
              <a:t>hồi</a:t>
            </a:r>
            <a:endParaRPr lang="en-US" sz="2400" dirty="0">
              <a:cs typeface="Arial" panose="020B0604020202020204" pitchFamily="34" charset="0"/>
            </a:endParaRPr>
          </a:p>
          <a:p>
            <a:pPr lvl="0"/>
            <a:endParaRPr lang="en-US" sz="2000" dirty="0">
              <a:cs typeface="Arial" panose="020B0604020202020204" pitchFamily="34" charset="0"/>
            </a:endParaRPr>
          </a:p>
          <a:p>
            <a:pPr lvl="1" algn="just"/>
            <a:r>
              <a:rPr lang="en-US" dirty="0" err="1">
                <a:cs typeface="Arial" panose="020B0604020202020204" pitchFamily="34" charset="0"/>
              </a:rPr>
              <a:t>Tìm</a:t>
            </a:r>
            <a:r>
              <a:rPr lang="en-US" dirty="0">
                <a:cs typeface="Arial" panose="020B0604020202020204" pitchFamily="34" charset="0"/>
              </a:rPr>
              <a:t> </a:t>
            </a:r>
            <a:r>
              <a:rPr lang="en-US" dirty="0" err="1">
                <a:cs typeface="Arial" panose="020B0604020202020204" pitchFamily="34" charset="0"/>
              </a:rPr>
              <a:t>cách</a:t>
            </a:r>
            <a:r>
              <a:rPr lang="en-US" dirty="0">
                <a:cs typeface="Arial" panose="020B0604020202020204" pitchFamily="34" charset="0"/>
              </a:rPr>
              <a:t> </a:t>
            </a:r>
            <a:r>
              <a:rPr lang="en-US" dirty="0">
                <a:solidFill>
                  <a:srgbClr val="FF0000"/>
                </a:solidFill>
                <a:cs typeface="Arial" panose="020B0604020202020204" pitchFamily="34" charset="0"/>
              </a:rPr>
              <a:t>chia</a:t>
            </a:r>
            <a:r>
              <a:rPr lang="en-US" dirty="0">
                <a:cs typeface="Arial" panose="020B0604020202020204" pitchFamily="34" charset="0"/>
              </a:rPr>
              <a:t> </a:t>
            </a:r>
            <a:r>
              <a:rPr lang="en-US" dirty="0" err="1">
                <a:cs typeface="Arial" panose="020B0604020202020204" pitchFamily="34" charset="0"/>
              </a:rPr>
              <a:t>quá</a:t>
            </a:r>
            <a:r>
              <a:rPr lang="en-US" dirty="0">
                <a:cs typeface="Arial" panose="020B0604020202020204" pitchFamily="34" charset="0"/>
              </a:rPr>
              <a:t> </a:t>
            </a:r>
            <a:r>
              <a:rPr lang="en-US" dirty="0" err="1">
                <a:cs typeface="Arial" panose="020B0604020202020204" pitchFamily="34" charset="0"/>
              </a:rPr>
              <a:t>trình</a:t>
            </a:r>
            <a:r>
              <a:rPr lang="en-US" dirty="0">
                <a:cs typeface="Arial" panose="020B0604020202020204" pitchFamily="34" charset="0"/>
              </a:rPr>
              <a:t> </a:t>
            </a:r>
            <a:r>
              <a:rPr lang="en-US" dirty="0" err="1">
                <a:cs typeface="Arial" panose="020B0604020202020204" pitchFamily="34" charset="0"/>
              </a:rPr>
              <a:t>giải</a:t>
            </a:r>
            <a:r>
              <a:rPr lang="en-US" dirty="0">
                <a:cs typeface="Arial" panose="020B0604020202020204" pitchFamily="34" charset="0"/>
              </a:rPr>
              <a:t> </a:t>
            </a:r>
            <a:r>
              <a:rPr lang="en-US" dirty="0" err="1">
                <a:cs typeface="Arial" panose="020B0604020202020204" pitchFamily="34" charset="0"/>
              </a:rPr>
              <a:t>bài</a:t>
            </a:r>
            <a:r>
              <a:rPr lang="en-US" dirty="0">
                <a:cs typeface="Arial" panose="020B0604020202020204" pitchFamily="34" charset="0"/>
              </a:rPr>
              <a:t> </a:t>
            </a:r>
            <a:r>
              <a:rPr lang="en-US" dirty="0" err="1">
                <a:cs typeface="Arial" panose="020B0604020202020204" pitchFamily="34" charset="0"/>
              </a:rPr>
              <a:t>toán</a:t>
            </a:r>
            <a:r>
              <a:rPr lang="en-US" dirty="0">
                <a:cs typeface="Arial" panose="020B0604020202020204" pitchFamily="34" charset="0"/>
              </a:rPr>
              <a:t> </a:t>
            </a:r>
            <a:r>
              <a:rPr lang="en-US" dirty="0" err="1">
                <a:solidFill>
                  <a:srgbClr val="FF0000"/>
                </a:solidFill>
                <a:cs typeface="Arial" panose="020B0604020202020204" pitchFamily="34" charset="0"/>
              </a:rPr>
              <a:t>thành</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từng</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giai</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đoạn</a:t>
            </a:r>
            <a:r>
              <a:rPr lang="en-US" dirty="0">
                <a:cs typeface="Arial" panose="020B0604020202020204" pitchFamily="34" charset="0"/>
              </a:rPr>
              <a:t>, </a:t>
            </a:r>
            <a:r>
              <a:rPr lang="en-US" dirty="0" err="1">
                <a:cs typeface="Arial" panose="020B0604020202020204" pitchFamily="34" charset="0"/>
              </a:rPr>
              <a:t>sau</a:t>
            </a:r>
            <a:r>
              <a:rPr lang="en-US" dirty="0">
                <a:cs typeface="Arial" panose="020B0604020202020204" pitchFamily="34" charset="0"/>
              </a:rPr>
              <a:t> </a:t>
            </a:r>
            <a:r>
              <a:rPr lang="en-US" dirty="0" err="1">
                <a:cs typeface="Arial" panose="020B0604020202020204" pitchFamily="34" charset="0"/>
              </a:rPr>
              <a:t>đó</a:t>
            </a:r>
            <a:r>
              <a:rPr lang="en-US" dirty="0">
                <a:cs typeface="Arial" panose="020B0604020202020204" pitchFamily="34" charset="0"/>
              </a:rPr>
              <a:t> </a:t>
            </a:r>
            <a:r>
              <a:rPr lang="en-US" dirty="0" err="1">
                <a:cs typeface="Arial" panose="020B0604020202020204" pitchFamily="34" charset="0"/>
              </a:rPr>
              <a:t>tìm</a:t>
            </a:r>
            <a:r>
              <a:rPr lang="en-US" dirty="0">
                <a:cs typeface="Arial" panose="020B0604020202020204" pitchFamily="34" charset="0"/>
              </a:rPr>
              <a:t> </a:t>
            </a:r>
            <a:r>
              <a:rPr lang="en-US" dirty="0" err="1">
                <a:solidFill>
                  <a:srgbClr val="FF0000"/>
                </a:solidFill>
                <a:cs typeface="Arial" panose="020B0604020202020204" pitchFamily="34" charset="0"/>
              </a:rPr>
              <a:t>hệ</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thức</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biểu</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diễn</a:t>
            </a:r>
            <a:r>
              <a:rPr lang="en-US" dirty="0">
                <a:solidFill>
                  <a:srgbClr val="FF0000"/>
                </a:solidFill>
                <a:cs typeface="Arial" panose="020B0604020202020204" pitchFamily="34" charset="0"/>
              </a:rPr>
              <a:t> t</a:t>
            </a:r>
            <a:r>
              <a:rPr lang="vi-VN" dirty="0">
                <a:solidFill>
                  <a:srgbClr val="FF0000"/>
                </a:solidFill>
                <a:cs typeface="Arial" panose="020B0604020202020204" pitchFamily="34" charset="0"/>
              </a:rPr>
              <a:t>ư</a:t>
            </a:r>
            <a:r>
              <a:rPr lang="en-US" dirty="0" err="1">
                <a:solidFill>
                  <a:srgbClr val="FF0000"/>
                </a:solidFill>
                <a:cs typeface="Arial" panose="020B0604020202020204" pitchFamily="34" charset="0"/>
              </a:rPr>
              <a:t>ơng</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quan</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của</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các</a:t>
            </a:r>
            <a:r>
              <a:rPr lang="en-US" dirty="0">
                <a:solidFill>
                  <a:srgbClr val="FF0000"/>
                </a:solidFill>
                <a:cs typeface="Arial" panose="020B0604020202020204" pitchFamily="34" charset="0"/>
              </a:rPr>
              <a:t> b</a:t>
            </a:r>
            <a:r>
              <a:rPr lang="vi-VN" dirty="0">
                <a:solidFill>
                  <a:srgbClr val="FF0000"/>
                </a:solidFill>
                <a:cs typeface="Arial" panose="020B0604020202020204" pitchFamily="34" charset="0"/>
              </a:rPr>
              <a:t>ư</a:t>
            </a:r>
            <a:r>
              <a:rPr lang="en-US" dirty="0" err="1">
                <a:solidFill>
                  <a:srgbClr val="FF0000"/>
                </a:solidFill>
                <a:cs typeface="Arial" panose="020B0604020202020204" pitchFamily="34" charset="0"/>
              </a:rPr>
              <a:t>ớc</a:t>
            </a:r>
            <a:r>
              <a:rPr lang="en-US" dirty="0">
                <a:solidFill>
                  <a:srgbClr val="FF0000"/>
                </a:solidFill>
                <a:cs typeface="Arial" panose="020B0604020202020204" pitchFamily="34" charset="0"/>
              </a:rPr>
              <a:t> </a:t>
            </a:r>
            <a:r>
              <a:rPr lang="en-US" dirty="0" err="1">
                <a:cs typeface="Arial" panose="020B0604020202020204" pitchFamily="34" charset="0"/>
              </a:rPr>
              <a:t>đang</a:t>
            </a:r>
            <a:r>
              <a:rPr lang="en-US" dirty="0">
                <a:cs typeface="Arial" panose="020B0604020202020204" pitchFamily="34" charset="0"/>
              </a:rPr>
              <a:t> </a:t>
            </a:r>
            <a:r>
              <a:rPr lang="en-US" dirty="0" err="1">
                <a:cs typeface="Arial" panose="020B0604020202020204" pitchFamily="34" charset="0"/>
              </a:rPr>
              <a:t>xử</a:t>
            </a:r>
            <a:r>
              <a:rPr lang="en-US" dirty="0">
                <a:cs typeface="Arial" panose="020B0604020202020204" pitchFamily="34" charset="0"/>
              </a:rPr>
              <a:t> </a:t>
            </a:r>
            <a:r>
              <a:rPr lang="en-US" dirty="0" err="1">
                <a:cs typeface="Arial" panose="020B0604020202020204" pitchFamily="34" charset="0"/>
              </a:rPr>
              <a:t>lý</a:t>
            </a:r>
            <a:r>
              <a:rPr lang="en-US" dirty="0">
                <a:cs typeface="Arial" panose="020B0604020202020204" pitchFamily="34" charset="0"/>
              </a:rPr>
              <a:t> </a:t>
            </a:r>
            <a:r>
              <a:rPr lang="en-US" dirty="0" err="1">
                <a:cs typeface="Arial" panose="020B0604020202020204" pitchFamily="34" charset="0"/>
              </a:rPr>
              <a:t>và</a:t>
            </a:r>
            <a:r>
              <a:rPr lang="en-US" dirty="0">
                <a:cs typeface="Arial" panose="020B0604020202020204" pitchFamily="34" charset="0"/>
              </a:rPr>
              <a:t> </a:t>
            </a:r>
            <a:r>
              <a:rPr lang="en-US" dirty="0" err="1">
                <a:cs typeface="Arial" panose="020B0604020202020204" pitchFamily="34" charset="0"/>
              </a:rPr>
              <a:t>các</a:t>
            </a:r>
            <a:r>
              <a:rPr lang="en-US" dirty="0">
                <a:cs typeface="Arial" panose="020B0604020202020204" pitchFamily="34" charset="0"/>
              </a:rPr>
              <a:t> b</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 tr</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 </a:t>
            </a:r>
            <a:r>
              <a:rPr lang="en-US" dirty="0" err="1">
                <a:cs typeface="Arial" panose="020B0604020202020204" pitchFamily="34" charset="0"/>
              </a:rPr>
              <a:t>đó</a:t>
            </a:r>
            <a:r>
              <a:rPr lang="en-US" dirty="0">
                <a:cs typeface="Arial" panose="020B0604020202020204" pitchFamily="34" charset="0"/>
              </a:rPr>
              <a:t>.</a:t>
            </a:r>
          </a:p>
          <a:p>
            <a:pPr lvl="1" algn="just"/>
            <a:endParaRPr lang="en-US" dirty="0">
              <a:cs typeface="Arial" panose="020B0604020202020204" pitchFamily="34" charset="0"/>
            </a:endParaRPr>
          </a:p>
          <a:p>
            <a:pPr lvl="1" algn="just"/>
            <a:r>
              <a:rPr lang="en-US" dirty="0" err="1">
                <a:cs typeface="Arial" panose="020B0604020202020204" pitchFamily="34" charset="0"/>
              </a:rPr>
              <a:t>Hoặc</a:t>
            </a:r>
            <a:r>
              <a:rPr lang="en-US" dirty="0">
                <a:cs typeface="Arial" panose="020B0604020202020204" pitchFamily="34" charset="0"/>
              </a:rPr>
              <a:t> </a:t>
            </a:r>
            <a:r>
              <a:rPr lang="en-US" dirty="0" err="1">
                <a:cs typeface="Arial" panose="020B0604020202020204" pitchFamily="34" charset="0"/>
              </a:rPr>
              <a:t>tìm</a:t>
            </a:r>
            <a:r>
              <a:rPr lang="en-US" dirty="0">
                <a:cs typeface="Arial" panose="020B0604020202020204" pitchFamily="34" charset="0"/>
              </a:rPr>
              <a:t> </a:t>
            </a:r>
            <a:r>
              <a:rPr lang="en-US" dirty="0" err="1">
                <a:cs typeface="Arial" panose="020B0604020202020204" pitchFamily="34" charset="0"/>
              </a:rPr>
              <a:t>cách</a:t>
            </a:r>
            <a:r>
              <a:rPr lang="en-US" dirty="0">
                <a:cs typeface="Arial" panose="020B0604020202020204" pitchFamily="34" charset="0"/>
              </a:rPr>
              <a:t> </a:t>
            </a:r>
            <a:r>
              <a:rPr lang="en-US" dirty="0" err="1">
                <a:solidFill>
                  <a:srgbClr val="FF0000"/>
                </a:solidFill>
                <a:cs typeface="Arial" panose="020B0604020202020204" pitchFamily="34" charset="0"/>
              </a:rPr>
              <a:t>phân</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rã</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bài</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toán</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thành</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các</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bài</a:t>
            </a:r>
            <a:r>
              <a:rPr lang="en-US" dirty="0">
                <a:solidFill>
                  <a:srgbClr val="FF0000"/>
                </a:solidFill>
                <a:cs typeface="Arial" panose="020B0604020202020204" pitchFamily="34" charset="0"/>
              </a:rPr>
              <a:t> </a:t>
            </a:r>
            <a:r>
              <a:rPr lang="en-US" dirty="0" err="1">
                <a:solidFill>
                  <a:srgbClr val="FF0000"/>
                </a:solidFill>
                <a:cs typeface="Arial" panose="020B0604020202020204" pitchFamily="34" charset="0"/>
              </a:rPr>
              <a:t>toán</a:t>
            </a:r>
            <a:r>
              <a:rPr lang="en-US" dirty="0">
                <a:solidFill>
                  <a:srgbClr val="FF0000"/>
                </a:solidFill>
                <a:cs typeface="Arial" panose="020B0604020202020204" pitchFamily="34" charset="0"/>
              </a:rPr>
              <a:t> con </a:t>
            </a:r>
            <a:r>
              <a:rPr lang="en-US" dirty="0" err="1">
                <a:cs typeface="Arial" panose="020B0604020202020204" pitchFamily="34" charset="0"/>
              </a:rPr>
              <a:t>có</a:t>
            </a:r>
            <a:r>
              <a:rPr lang="en-US" dirty="0">
                <a:cs typeface="Arial" panose="020B0604020202020204" pitchFamily="34" charset="0"/>
              </a:rPr>
              <a:t> </a:t>
            </a:r>
            <a:r>
              <a:rPr lang="en-US" dirty="0" err="1">
                <a:cs typeface="Arial" panose="020B0604020202020204" pitchFamily="34" charset="0"/>
              </a:rPr>
              <a:t>kích</a:t>
            </a:r>
            <a:r>
              <a:rPr lang="en-US" dirty="0">
                <a:cs typeface="Arial" panose="020B0604020202020204" pitchFamily="34" charset="0"/>
              </a:rPr>
              <a:t> </a:t>
            </a:r>
            <a:r>
              <a:rPr lang="en-US" dirty="0" err="1">
                <a:cs typeface="Arial" panose="020B0604020202020204" pitchFamily="34" charset="0"/>
              </a:rPr>
              <a:t>th</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 </a:t>
            </a:r>
            <a:r>
              <a:rPr lang="en-US" dirty="0" err="1">
                <a:cs typeface="Arial" panose="020B0604020202020204" pitchFamily="34" charset="0"/>
              </a:rPr>
              <a:t>nhỏ</a:t>
            </a:r>
            <a:r>
              <a:rPr lang="en-US" dirty="0">
                <a:cs typeface="Arial" panose="020B0604020202020204" pitchFamily="34" charset="0"/>
              </a:rPr>
              <a:t> h</a:t>
            </a:r>
            <a:r>
              <a:rPr lang="vi-VN" dirty="0">
                <a:cs typeface="Arial" panose="020B0604020202020204" pitchFamily="34" charset="0"/>
              </a:rPr>
              <a:t>ơ</a:t>
            </a:r>
            <a:r>
              <a:rPr lang="en-US" dirty="0">
                <a:cs typeface="Arial" panose="020B0604020202020204" pitchFamily="34" charset="0"/>
              </a:rPr>
              <a:t>n, </a:t>
            </a:r>
            <a:r>
              <a:rPr lang="en-US" dirty="0" err="1">
                <a:cs typeface="Arial" panose="020B0604020202020204" pitchFamily="34" charset="0"/>
              </a:rPr>
              <a:t>tìm</a:t>
            </a:r>
            <a:r>
              <a:rPr lang="en-US" dirty="0">
                <a:cs typeface="Arial" panose="020B0604020202020204" pitchFamily="34" charset="0"/>
              </a:rPr>
              <a:t> </a:t>
            </a:r>
            <a:r>
              <a:rPr lang="en-US" dirty="0" err="1">
                <a:cs typeface="Arial" panose="020B0604020202020204" pitchFamily="34" charset="0"/>
              </a:rPr>
              <a:t>hệ</a:t>
            </a:r>
            <a:r>
              <a:rPr lang="en-US" dirty="0">
                <a:cs typeface="Arial" panose="020B0604020202020204" pitchFamily="34" charset="0"/>
              </a:rPr>
              <a:t> </a:t>
            </a:r>
            <a:r>
              <a:rPr lang="en-US" dirty="0" err="1">
                <a:cs typeface="Arial" panose="020B0604020202020204" pitchFamily="34" charset="0"/>
              </a:rPr>
              <a:t>thức</a:t>
            </a:r>
            <a:r>
              <a:rPr lang="en-US" dirty="0">
                <a:cs typeface="Arial" panose="020B0604020202020204" pitchFamily="34" charset="0"/>
              </a:rPr>
              <a:t> </a:t>
            </a:r>
            <a:r>
              <a:rPr lang="en-US" dirty="0" err="1">
                <a:cs typeface="Arial" panose="020B0604020202020204" pitchFamily="34" charset="0"/>
              </a:rPr>
              <a:t>nêu</a:t>
            </a:r>
            <a:r>
              <a:rPr lang="en-US" dirty="0">
                <a:cs typeface="Arial" panose="020B0604020202020204" pitchFamily="34" charset="0"/>
              </a:rPr>
              <a:t> </a:t>
            </a:r>
            <a:r>
              <a:rPr lang="en-US" dirty="0" err="1">
                <a:cs typeface="Arial" panose="020B0604020202020204" pitchFamily="34" charset="0"/>
              </a:rPr>
              <a:t>mối</a:t>
            </a:r>
            <a:r>
              <a:rPr lang="en-US" dirty="0">
                <a:cs typeface="Arial" panose="020B0604020202020204" pitchFamily="34" charset="0"/>
              </a:rPr>
              <a:t> </a:t>
            </a:r>
            <a:r>
              <a:rPr lang="en-US" dirty="0" err="1">
                <a:cs typeface="Arial" panose="020B0604020202020204" pitchFamily="34" charset="0"/>
              </a:rPr>
              <a:t>quan</a:t>
            </a:r>
            <a:r>
              <a:rPr lang="en-US" dirty="0">
                <a:cs typeface="Arial" panose="020B0604020202020204" pitchFamily="34" charset="0"/>
              </a:rPr>
              <a:t> </a:t>
            </a:r>
            <a:r>
              <a:rPr lang="en-US" dirty="0" err="1">
                <a:cs typeface="Arial" panose="020B0604020202020204" pitchFamily="34" charset="0"/>
              </a:rPr>
              <a:t>hệ</a:t>
            </a:r>
            <a:r>
              <a:rPr lang="en-US" dirty="0">
                <a:cs typeface="Arial" panose="020B0604020202020204" pitchFamily="34" charset="0"/>
              </a:rPr>
              <a:t> </a:t>
            </a:r>
            <a:r>
              <a:rPr lang="en-US" dirty="0" err="1">
                <a:cs typeface="Arial" panose="020B0604020202020204" pitchFamily="34" charset="0"/>
              </a:rPr>
              <a:t>giữa</a:t>
            </a:r>
            <a:r>
              <a:rPr lang="en-US" dirty="0">
                <a:cs typeface="Arial" panose="020B0604020202020204" pitchFamily="34" charset="0"/>
              </a:rPr>
              <a:t> </a:t>
            </a:r>
            <a:r>
              <a:rPr lang="en-US" dirty="0" err="1">
                <a:cs typeface="Arial" panose="020B0604020202020204" pitchFamily="34" charset="0"/>
              </a:rPr>
              <a:t>các</a:t>
            </a:r>
            <a:r>
              <a:rPr lang="en-US" dirty="0">
                <a:cs typeface="Arial" panose="020B0604020202020204" pitchFamily="34" charset="0"/>
              </a:rPr>
              <a:t> </a:t>
            </a:r>
            <a:r>
              <a:rPr lang="en-US" dirty="0" err="1">
                <a:cs typeface="Arial" panose="020B0604020202020204" pitchFamily="34" charset="0"/>
              </a:rPr>
              <a:t>kết</a:t>
            </a:r>
            <a:r>
              <a:rPr lang="en-US" dirty="0">
                <a:cs typeface="Arial" panose="020B0604020202020204" pitchFamily="34" charset="0"/>
              </a:rPr>
              <a:t> </a:t>
            </a:r>
            <a:r>
              <a:rPr lang="en-US" dirty="0" err="1">
                <a:cs typeface="Arial" panose="020B0604020202020204" pitchFamily="34" charset="0"/>
              </a:rPr>
              <a:t>quả</a:t>
            </a:r>
            <a:r>
              <a:rPr lang="en-US" dirty="0">
                <a:cs typeface="Arial" panose="020B0604020202020204" pitchFamily="34" charset="0"/>
              </a:rPr>
              <a:t> </a:t>
            </a:r>
            <a:r>
              <a:rPr lang="en-US" dirty="0" err="1">
                <a:cs typeface="Arial" panose="020B0604020202020204" pitchFamily="34" charset="0"/>
              </a:rPr>
              <a:t>của</a:t>
            </a:r>
            <a:r>
              <a:rPr lang="en-US" dirty="0">
                <a:cs typeface="Arial" panose="020B0604020202020204" pitchFamily="34" charset="0"/>
              </a:rPr>
              <a:t> </a:t>
            </a:r>
            <a:r>
              <a:rPr lang="en-US" dirty="0" err="1">
                <a:cs typeface="Arial" panose="020B0604020202020204" pitchFamily="34" charset="0"/>
              </a:rPr>
              <a:t>bài</a:t>
            </a:r>
            <a:r>
              <a:rPr lang="en-US" dirty="0">
                <a:cs typeface="Arial" panose="020B0604020202020204" pitchFamily="34" charset="0"/>
              </a:rPr>
              <a:t> </a:t>
            </a:r>
            <a:r>
              <a:rPr lang="en-US" dirty="0" err="1">
                <a:cs typeface="Arial" panose="020B0604020202020204" pitchFamily="34" charset="0"/>
              </a:rPr>
              <a:t>toán</a:t>
            </a:r>
            <a:r>
              <a:rPr lang="en-US" dirty="0">
                <a:cs typeface="Arial" panose="020B0604020202020204" pitchFamily="34" charset="0"/>
              </a:rPr>
              <a:t>.</a:t>
            </a:r>
          </a:p>
          <a:p>
            <a:pPr marL="457200" lvl="1" indent="0">
              <a:buNone/>
            </a:pPr>
            <a:endParaRPr lang="en-US" dirty="0">
              <a:cs typeface="Arial" panose="020B0604020202020204" pitchFamily="34" charset="0"/>
            </a:endParaRPr>
          </a:p>
        </p:txBody>
      </p:sp>
      <p:sp>
        <p:nvSpPr>
          <p:cNvPr id="2" name="Chỗ dành sẵn cho Số hiệu Bản chiếu 1">
            <a:extLst>
              <a:ext uri="{FF2B5EF4-FFF2-40B4-BE49-F238E27FC236}">
                <a16:creationId xmlns:a16="http://schemas.microsoft.com/office/drawing/2014/main" id="{EA5033AD-AB1E-42D5-8CC1-1BFFF28FFBF1}"/>
              </a:ext>
            </a:extLst>
          </p:cNvPr>
          <p:cNvSpPr>
            <a:spLocks noGrp="1"/>
          </p:cNvSpPr>
          <p:nvPr>
            <p:ph type="sldNum" sz="quarter" idx="12"/>
          </p:nvPr>
        </p:nvSpPr>
        <p:spPr/>
        <p:txBody>
          <a:bodyPr/>
          <a:lstStyle/>
          <a:p>
            <a:fld id="{7F6268A4-6132-456F-828A-C4773E289BF2}" type="slidenum">
              <a:rPr lang="en-US" smtClean="0"/>
              <a:pPr/>
              <a:t>7</a:t>
            </a:fld>
            <a:endParaRPr lang="en-US"/>
          </a:p>
        </p:txBody>
      </p:sp>
    </p:spTree>
    <p:extLst>
      <p:ext uri="{BB962C8B-B14F-4D97-AF65-F5344CB8AC3E}">
        <p14:creationId xmlns:p14="http://schemas.microsoft.com/office/powerpoint/2010/main" val="282858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0466D5-7CD1-474B-A483-8DB4E934CE34}"/>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7" name="Title 3">
            <a:extLst>
              <a:ext uri="{FF2B5EF4-FFF2-40B4-BE49-F238E27FC236}">
                <a16:creationId xmlns:a16="http://schemas.microsoft.com/office/drawing/2014/main" id="{8391C914-2F20-4EC4-99F5-0B5A740224D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8" name="TextBox 7">
            <a:extLst>
              <a:ext uri="{FF2B5EF4-FFF2-40B4-BE49-F238E27FC236}">
                <a16:creationId xmlns:a16="http://schemas.microsoft.com/office/drawing/2014/main" id="{F7D88C06-0163-4622-8EE2-333AEAB22136}"/>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ffectLst/>
                <a:ea typeface="Calibri" panose="020F0502020204030204" pitchFamily="34" charset="0"/>
                <a:cs typeface="Times New Roman" panose="02020603050405020304" pitchFamily="18" charset="0"/>
              </a:rPr>
              <a:t>3</a:t>
            </a:r>
            <a:r>
              <a:rPr lang="vi-VN"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Các</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bước</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th</a:t>
            </a:r>
            <a:r>
              <a:rPr lang="en-US" sz="3200" dirty="0" err="1">
                <a:ea typeface="Calibri" panose="020F0502020204030204" pitchFamily="34" charset="0"/>
                <a:cs typeface="Times New Roman" panose="02020603050405020304" pitchFamily="18" charset="0"/>
              </a:rPr>
              <a:t>ực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hiện</a:t>
            </a:r>
            <a:r>
              <a:rPr lang="en-US" sz="3200" dirty="0">
                <a:ea typeface="Calibri" panose="020F0502020204030204" pitchFamily="34" charset="0"/>
                <a:cs typeface="Times New Roman" panose="02020603050405020304" pitchFamily="18" charset="0"/>
              </a:rPr>
              <a:t> Dynamic Programming</a:t>
            </a:r>
            <a:endParaRPr lang="en-US" sz="3200" dirty="0">
              <a:effectLst/>
              <a:ea typeface="Calibri" panose="020F0502020204030204" pitchFamily="34" charset="0"/>
              <a:cs typeface="Times New Roman" panose="02020603050405020304" pitchFamily="18" charset="0"/>
            </a:endParaRPr>
          </a:p>
        </p:txBody>
      </p:sp>
      <p:sp>
        <p:nvSpPr>
          <p:cNvPr id="11" name="Chỗ dành sẵn cho Nội dung 2">
            <a:extLst>
              <a:ext uri="{FF2B5EF4-FFF2-40B4-BE49-F238E27FC236}">
                <a16:creationId xmlns:a16="http://schemas.microsoft.com/office/drawing/2014/main" id="{7506CDC2-F2B6-4C2A-ADB5-909FEDAD1644}"/>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vi-VN" sz="2400" b="1" dirty="0" err="1">
                <a:cs typeface="Arial" panose="020B0604020202020204" pitchFamily="34" charset="0"/>
              </a:rPr>
              <a:t>Bước</a:t>
            </a:r>
            <a:r>
              <a:rPr lang="vi-VN" sz="2400" b="1" dirty="0">
                <a:cs typeface="Arial" panose="020B0604020202020204" pitchFamily="34" charset="0"/>
              </a:rPr>
              <a:t> </a:t>
            </a:r>
            <a:r>
              <a:rPr lang="en-US" sz="2400" b="1" dirty="0">
                <a:cs typeface="Arial" panose="020B0604020202020204" pitchFamily="34" charset="0"/>
              </a:rPr>
              <a:t>2</a:t>
            </a:r>
            <a:r>
              <a:rPr lang="vi-VN" sz="2400" dirty="0">
                <a:cs typeface="Arial" panose="020B0604020202020204" pitchFamily="34" charset="0"/>
              </a:rPr>
              <a:t>: </a:t>
            </a:r>
            <a:r>
              <a:rPr lang="en-US" sz="2400" dirty="0" err="1">
                <a:cs typeface="Arial" panose="020B0604020202020204" pitchFamily="34" charset="0"/>
              </a:rPr>
              <a:t>Tổ</a:t>
            </a:r>
            <a:r>
              <a:rPr lang="en-US" sz="2400" dirty="0">
                <a:cs typeface="Arial" panose="020B0604020202020204" pitchFamily="34" charset="0"/>
              </a:rPr>
              <a:t> </a:t>
            </a:r>
            <a:r>
              <a:rPr lang="en-US" sz="2400" dirty="0" err="1">
                <a:cs typeface="Arial" panose="020B0604020202020204" pitchFamily="34" charset="0"/>
              </a:rPr>
              <a:t>chức</a:t>
            </a:r>
            <a:r>
              <a:rPr lang="en-US" sz="2400" dirty="0">
                <a:cs typeface="Arial" panose="020B0604020202020204" pitchFamily="34" charset="0"/>
              </a:rPr>
              <a:t> </a:t>
            </a:r>
            <a:r>
              <a:rPr lang="en-US" sz="2400" dirty="0" err="1">
                <a:cs typeface="Arial" panose="020B0604020202020204" pitchFamily="34" charset="0"/>
              </a:rPr>
              <a:t>dữ</a:t>
            </a:r>
            <a:r>
              <a:rPr lang="en-US" sz="2400" dirty="0">
                <a:cs typeface="Arial" panose="020B0604020202020204" pitchFamily="34" charset="0"/>
              </a:rPr>
              <a:t> </a:t>
            </a:r>
            <a:r>
              <a:rPr lang="en-US" sz="2400" dirty="0" err="1">
                <a:cs typeface="Arial" panose="020B0604020202020204" pitchFamily="34" charset="0"/>
              </a:rPr>
              <a:t>liệu</a:t>
            </a:r>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a:t>
            </a:r>
            <a:r>
              <a:rPr lang="en-US" sz="2400" dirty="0" err="1">
                <a:cs typeface="Arial" panose="020B0604020202020204" pitchFamily="34" charset="0"/>
              </a:rPr>
              <a:t>ch</a:t>
            </a:r>
            <a:r>
              <a:rPr lang="vi-VN" sz="2400" dirty="0">
                <a:cs typeface="Arial" panose="020B0604020202020204" pitchFamily="34" charset="0"/>
              </a:rPr>
              <a:t>ư</a:t>
            </a:r>
            <a:r>
              <a:rPr lang="en-US" sz="2400" dirty="0" err="1">
                <a:cs typeface="Arial" panose="020B0604020202020204" pitchFamily="34" charset="0"/>
              </a:rPr>
              <a:t>ơng</a:t>
            </a:r>
            <a:r>
              <a:rPr lang="en-US" sz="2400" dirty="0">
                <a:cs typeface="Arial" panose="020B0604020202020204" pitchFamily="34" charset="0"/>
              </a:rPr>
              <a:t> </a:t>
            </a:r>
            <a:r>
              <a:rPr lang="en-US" sz="2400" dirty="0" err="1">
                <a:cs typeface="Arial" panose="020B0604020202020204" pitchFamily="34" charset="0"/>
              </a:rPr>
              <a:t>trình</a:t>
            </a:r>
            <a:r>
              <a:rPr lang="en-US" sz="2400" dirty="0">
                <a:cs typeface="Arial" panose="020B0604020202020204" pitchFamily="34" charset="0"/>
              </a:rPr>
              <a:t> </a:t>
            </a:r>
            <a:r>
              <a:rPr lang="en-US" sz="2400" dirty="0" err="1">
                <a:cs typeface="Arial" panose="020B0604020202020204" pitchFamily="34" charset="0"/>
              </a:rPr>
              <a:t>với</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yêu</a:t>
            </a:r>
            <a:r>
              <a:rPr lang="en-US" sz="2400" dirty="0">
                <a:cs typeface="Arial" panose="020B0604020202020204" pitchFamily="34" charset="0"/>
              </a:rPr>
              <a:t> </a:t>
            </a:r>
            <a:r>
              <a:rPr lang="en-US" sz="2400" dirty="0" err="1">
                <a:cs typeface="Arial" panose="020B0604020202020204" pitchFamily="34" charset="0"/>
              </a:rPr>
              <a:t>cầu</a:t>
            </a:r>
            <a:r>
              <a:rPr lang="en-US" sz="2400" dirty="0">
                <a:cs typeface="Arial" panose="020B0604020202020204" pitchFamily="34" charset="0"/>
              </a:rPr>
              <a:t> </a:t>
            </a:r>
            <a:r>
              <a:rPr lang="en-US" sz="2400" dirty="0" err="1">
                <a:cs typeface="Arial" panose="020B0604020202020204" pitchFamily="34" charset="0"/>
              </a:rPr>
              <a:t>sau</a:t>
            </a:r>
            <a:r>
              <a:rPr lang="en-US" sz="2400" dirty="0">
                <a:cs typeface="Arial" panose="020B0604020202020204" pitchFamily="34" charset="0"/>
              </a:rPr>
              <a:t>:</a:t>
            </a:r>
          </a:p>
          <a:p>
            <a:pPr lvl="0"/>
            <a:endParaRPr lang="en-US" sz="2000" dirty="0">
              <a:cs typeface="Arial" panose="020B0604020202020204" pitchFamily="34" charset="0"/>
            </a:endParaRPr>
          </a:p>
          <a:p>
            <a:pPr lvl="1"/>
            <a:r>
              <a:rPr lang="en-US" dirty="0" err="1">
                <a:cs typeface="Arial" panose="020B0604020202020204" pitchFamily="34" charset="0"/>
              </a:rPr>
              <a:t>Dữ</a:t>
            </a:r>
            <a:r>
              <a:rPr lang="en-US" dirty="0">
                <a:cs typeface="Arial" panose="020B0604020202020204" pitchFamily="34" charset="0"/>
              </a:rPr>
              <a:t> </a:t>
            </a:r>
            <a:r>
              <a:rPr lang="en-US" dirty="0" err="1">
                <a:cs typeface="Arial" panose="020B0604020202020204" pitchFamily="34" charset="0"/>
              </a:rPr>
              <a:t>liệu</a:t>
            </a:r>
            <a:r>
              <a:rPr lang="en-US" dirty="0">
                <a:cs typeface="Arial" panose="020B0604020202020204" pitchFamily="34" charset="0"/>
              </a:rPr>
              <a:t> đ</a:t>
            </a:r>
            <a:r>
              <a:rPr lang="vi-VN" dirty="0">
                <a:cs typeface="Arial" panose="020B0604020202020204" pitchFamily="34" charset="0"/>
              </a:rPr>
              <a:t>ư</a:t>
            </a:r>
            <a:r>
              <a:rPr lang="en-US" dirty="0" err="1">
                <a:cs typeface="Arial" panose="020B0604020202020204" pitchFamily="34" charset="0"/>
              </a:rPr>
              <a:t>ợc</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toán</a:t>
            </a:r>
            <a:r>
              <a:rPr lang="en-US" dirty="0">
                <a:cs typeface="Arial" panose="020B0604020202020204" pitchFamily="34" charset="0"/>
              </a:rPr>
              <a:t> </a:t>
            </a:r>
            <a:r>
              <a:rPr lang="en-US" dirty="0" err="1">
                <a:cs typeface="Arial" panose="020B0604020202020204" pitchFamily="34" charset="0"/>
              </a:rPr>
              <a:t>dần</a:t>
            </a:r>
            <a:r>
              <a:rPr lang="en-US" dirty="0">
                <a:cs typeface="Arial" panose="020B0604020202020204" pitchFamily="34" charset="0"/>
              </a:rPr>
              <a:t> </a:t>
            </a:r>
            <a:r>
              <a:rPr lang="en-US" dirty="0" err="1">
                <a:cs typeface="Arial" panose="020B0604020202020204" pitchFamily="34" charset="0"/>
              </a:rPr>
              <a:t>theo</a:t>
            </a:r>
            <a:r>
              <a:rPr lang="en-US" dirty="0">
                <a:cs typeface="Arial" panose="020B0604020202020204" pitchFamily="34" charset="0"/>
              </a:rPr>
              <a:t> </a:t>
            </a:r>
            <a:r>
              <a:rPr lang="en-US" dirty="0" err="1">
                <a:cs typeface="Arial" panose="020B0604020202020204" pitchFamily="34" charset="0"/>
              </a:rPr>
              <a:t>các</a:t>
            </a:r>
            <a:r>
              <a:rPr lang="en-US" dirty="0">
                <a:cs typeface="Arial" panose="020B0604020202020204" pitchFamily="34" charset="0"/>
              </a:rPr>
              <a:t> b</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a:t>
            </a:r>
          </a:p>
          <a:p>
            <a:pPr lvl="1"/>
            <a:endParaRPr lang="en-US" dirty="0">
              <a:cs typeface="Arial" panose="020B0604020202020204" pitchFamily="34" charset="0"/>
            </a:endParaRPr>
          </a:p>
          <a:p>
            <a:pPr lvl="1"/>
            <a:r>
              <a:rPr lang="en-US" dirty="0" err="1">
                <a:cs typeface="Arial" panose="020B0604020202020204" pitchFamily="34" charset="0"/>
              </a:rPr>
              <a:t>Dữ</a:t>
            </a:r>
            <a:r>
              <a:rPr lang="en-US" dirty="0">
                <a:cs typeface="Arial" panose="020B0604020202020204" pitchFamily="34" charset="0"/>
              </a:rPr>
              <a:t> </a:t>
            </a:r>
            <a:r>
              <a:rPr lang="en-US" dirty="0" err="1">
                <a:cs typeface="Arial" panose="020B0604020202020204" pitchFamily="34" charset="0"/>
              </a:rPr>
              <a:t>liệu</a:t>
            </a:r>
            <a:r>
              <a:rPr lang="en-US" dirty="0">
                <a:cs typeface="Arial" panose="020B0604020202020204" pitchFamily="34" charset="0"/>
              </a:rPr>
              <a:t> đ</a:t>
            </a:r>
            <a:r>
              <a:rPr lang="vi-VN" dirty="0">
                <a:cs typeface="Arial" panose="020B0604020202020204" pitchFamily="34" charset="0"/>
              </a:rPr>
              <a:t>ư</a:t>
            </a:r>
            <a:r>
              <a:rPr lang="en-US" dirty="0" err="1">
                <a:cs typeface="Arial" panose="020B0604020202020204" pitchFamily="34" charset="0"/>
              </a:rPr>
              <a:t>ợc</a:t>
            </a:r>
            <a:r>
              <a:rPr lang="en-US" dirty="0">
                <a:cs typeface="Arial" panose="020B0604020202020204" pitchFamily="34" charset="0"/>
              </a:rPr>
              <a:t> l</a:t>
            </a:r>
            <a:r>
              <a:rPr lang="vi-VN" dirty="0">
                <a:cs typeface="Arial" panose="020B0604020202020204" pitchFamily="34" charset="0"/>
              </a:rPr>
              <a:t>ư</a:t>
            </a:r>
            <a:r>
              <a:rPr lang="en-US" dirty="0">
                <a:cs typeface="Arial" panose="020B0604020202020204" pitchFamily="34" charset="0"/>
              </a:rPr>
              <a:t>u </a:t>
            </a:r>
            <a:r>
              <a:rPr lang="en-US" dirty="0" err="1">
                <a:cs typeface="Arial" panose="020B0604020202020204" pitchFamily="34" charset="0"/>
              </a:rPr>
              <a:t>trữ</a:t>
            </a:r>
            <a:r>
              <a:rPr lang="en-US" dirty="0">
                <a:cs typeface="Arial" panose="020B0604020202020204" pitchFamily="34" charset="0"/>
              </a:rPr>
              <a:t> </a:t>
            </a:r>
            <a:r>
              <a:rPr lang="en-US" dirty="0" err="1">
                <a:cs typeface="Arial" panose="020B0604020202020204" pitchFamily="34" charset="0"/>
              </a:rPr>
              <a:t>để</a:t>
            </a:r>
            <a:r>
              <a:rPr lang="en-US" dirty="0">
                <a:cs typeface="Arial" panose="020B0604020202020204" pitchFamily="34" charset="0"/>
              </a:rPr>
              <a:t> </a:t>
            </a:r>
            <a:r>
              <a:rPr lang="en-US" dirty="0" err="1">
                <a:cs typeface="Arial" panose="020B0604020202020204" pitchFamily="34" charset="0"/>
              </a:rPr>
              <a:t>giảm</a:t>
            </a:r>
            <a:r>
              <a:rPr lang="en-US" dirty="0">
                <a:cs typeface="Arial" panose="020B0604020202020204" pitchFamily="34" charset="0"/>
              </a:rPr>
              <a:t> l</a:t>
            </a:r>
            <a:r>
              <a:rPr lang="vi-VN" dirty="0">
                <a:cs typeface="Arial" panose="020B0604020202020204" pitchFamily="34" charset="0"/>
              </a:rPr>
              <a:t>ư</a:t>
            </a:r>
            <a:r>
              <a:rPr lang="en-US" dirty="0" err="1">
                <a:cs typeface="Arial" panose="020B0604020202020204" pitchFamily="34" charset="0"/>
              </a:rPr>
              <a:t>ợng</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toán</a:t>
            </a:r>
            <a:r>
              <a:rPr lang="en-US" dirty="0">
                <a:cs typeface="Arial" panose="020B0604020202020204" pitchFamily="34" charset="0"/>
              </a:rPr>
              <a:t> </a:t>
            </a:r>
            <a:r>
              <a:rPr lang="en-US" dirty="0" err="1">
                <a:cs typeface="Arial" panose="020B0604020202020204" pitchFamily="34" charset="0"/>
              </a:rPr>
              <a:t>lặp</a:t>
            </a:r>
            <a:r>
              <a:rPr lang="en-US" dirty="0">
                <a:cs typeface="Arial" panose="020B0604020202020204" pitchFamily="34" charset="0"/>
              </a:rPr>
              <a:t> </a:t>
            </a:r>
            <a:r>
              <a:rPr lang="en-US" dirty="0" err="1">
                <a:cs typeface="Arial" panose="020B0604020202020204" pitchFamily="34" charset="0"/>
              </a:rPr>
              <a:t>lại</a:t>
            </a:r>
            <a:r>
              <a:rPr lang="en-US" dirty="0">
                <a:cs typeface="Arial" panose="020B0604020202020204" pitchFamily="34" charset="0"/>
              </a:rPr>
              <a:t>.</a:t>
            </a:r>
          </a:p>
          <a:p>
            <a:pPr lvl="1"/>
            <a:endParaRPr lang="en-US" dirty="0">
              <a:cs typeface="Arial" panose="020B0604020202020204" pitchFamily="34" charset="0"/>
            </a:endParaRPr>
          </a:p>
          <a:p>
            <a:pPr lvl="1"/>
            <a:r>
              <a:rPr lang="en-US" dirty="0" err="1">
                <a:cs typeface="Arial" panose="020B0604020202020204" pitchFamily="34" charset="0"/>
              </a:rPr>
              <a:t>Kích</a:t>
            </a:r>
            <a:r>
              <a:rPr lang="en-US" dirty="0">
                <a:cs typeface="Arial" panose="020B0604020202020204" pitchFamily="34" charset="0"/>
              </a:rPr>
              <a:t> </a:t>
            </a:r>
            <a:r>
              <a:rPr lang="en-US" dirty="0" err="1">
                <a:cs typeface="Arial" panose="020B0604020202020204" pitchFamily="34" charset="0"/>
              </a:rPr>
              <a:t>th</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 </a:t>
            </a:r>
            <a:r>
              <a:rPr lang="en-US" dirty="0" err="1">
                <a:cs typeface="Arial" panose="020B0604020202020204" pitchFamily="34" charset="0"/>
              </a:rPr>
              <a:t>miền</a:t>
            </a:r>
            <a:r>
              <a:rPr lang="en-US" dirty="0">
                <a:cs typeface="Arial" panose="020B0604020202020204" pitchFamily="34" charset="0"/>
              </a:rPr>
              <a:t> </a:t>
            </a:r>
            <a:r>
              <a:rPr lang="en-US" dirty="0" err="1">
                <a:cs typeface="Arial" panose="020B0604020202020204" pitchFamily="34" charset="0"/>
              </a:rPr>
              <a:t>nhớ</a:t>
            </a:r>
            <a:r>
              <a:rPr lang="en-US" dirty="0">
                <a:cs typeface="Arial" panose="020B0604020202020204" pitchFamily="34" charset="0"/>
              </a:rPr>
              <a:t> </a:t>
            </a:r>
            <a:r>
              <a:rPr lang="en-US" dirty="0" err="1">
                <a:cs typeface="Arial" panose="020B0604020202020204" pitchFamily="34" charset="0"/>
              </a:rPr>
              <a:t>dành</a:t>
            </a:r>
            <a:r>
              <a:rPr lang="en-US" dirty="0">
                <a:cs typeface="Arial" panose="020B0604020202020204" pitchFamily="34" charset="0"/>
              </a:rPr>
              <a:t> </a:t>
            </a:r>
            <a:r>
              <a:rPr lang="en-US" dirty="0" err="1">
                <a:cs typeface="Arial" panose="020B0604020202020204" pitchFamily="34" charset="0"/>
              </a:rPr>
              <a:t>cho</a:t>
            </a:r>
            <a:r>
              <a:rPr lang="en-US" dirty="0">
                <a:cs typeface="Arial" panose="020B0604020202020204" pitchFamily="34" charset="0"/>
              </a:rPr>
              <a:t> l</a:t>
            </a:r>
            <a:r>
              <a:rPr lang="vi-VN" dirty="0">
                <a:cs typeface="Arial" panose="020B0604020202020204" pitchFamily="34" charset="0"/>
              </a:rPr>
              <a:t>ư</a:t>
            </a:r>
            <a:r>
              <a:rPr lang="en-US" dirty="0">
                <a:cs typeface="Arial" panose="020B0604020202020204" pitchFamily="34" charset="0"/>
              </a:rPr>
              <a:t>u </a:t>
            </a:r>
            <a:r>
              <a:rPr lang="en-US" dirty="0" err="1">
                <a:cs typeface="Arial" panose="020B0604020202020204" pitchFamily="34" charset="0"/>
              </a:rPr>
              <a:t>trữ</a:t>
            </a:r>
            <a:r>
              <a:rPr lang="en-US" dirty="0">
                <a:cs typeface="Arial" panose="020B0604020202020204" pitchFamily="34" charset="0"/>
              </a:rPr>
              <a:t> </a:t>
            </a:r>
            <a:r>
              <a:rPr lang="en-US" dirty="0" err="1">
                <a:cs typeface="Arial" panose="020B0604020202020204" pitchFamily="34" charset="0"/>
              </a:rPr>
              <a:t>dữ</a:t>
            </a:r>
            <a:r>
              <a:rPr lang="en-US" dirty="0">
                <a:cs typeface="Arial" panose="020B0604020202020204" pitchFamily="34" charset="0"/>
              </a:rPr>
              <a:t> </a:t>
            </a:r>
            <a:r>
              <a:rPr lang="en-US" dirty="0" err="1">
                <a:cs typeface="Arial" panose="020B0604020202020204" pitchFamily="34" charset="0"/>
              </a:rPr>
              <a:t>liệu</a:t>
            </a:r>
            <a:r>
              <a:rPr lang="en-US" dirty="0">
                <a:cs typeface="Arial" panose="020B0604020202020204" pitchFamily="34" charset="0"/>
              </a:rPr>
              <a:t> </a:t>
            </a:r>
            <a:r>
              <a:rPr lang="en-US" dirty="0" err="1">
                <a:cs typeface="Arial" panose="020B0604020202020204" pitchFamily="34" charset="0"/>
              </a:rPr>
              <a:t>càng</a:t>
            </a:r>
            <a:r>
              <a:rPr lang="en-US" dirty="0">
                <a:cs typeface="Arial" panose="020B0604020202020204" pitchFamily="34" charset="0"/>
              </a:rPr>
              <a:t> </a:t>
            </a:r>
            <a:r>
              <a:rPr lang="en-US" dirty="0" err="1">
                <a:cs typeface="Arial" panose="020B0604020202020204" pitchFamily="34" charset="0"/>
              </a:rPr>
              <a:t>nhỏ</a:t>
            </a:r>
            <a:r>
              <a:rPr lang="en-US" dirty="0">
                <a:cs typeface="Arial" panose="020B0604020202020204" pitchFamily="34" charset="0"/>
              </a:rPr>
              <a:t> </a:t>
            </a:r>
            <a:r>
              <a:rPr lang="en-US" dirty="0" err="1">
                <a:cs typeface="Arial" panose="020B0604020202020204" pitchFamily="34" charset="0"/>
              </a:rPr>
              <a:t>càng</a:t>
            </a:r>
            <a:r>
              <a:rPr lang="en-US" dirty="0">
                <a:cs typeface="Arial" panose="020B0604020202020204" pitchFamily="34" charset="0"/>
              </a:rPr>
              <a:t> </a:t>
            </a:r>
            <a:r>
              <a:rPr lang="en-US" dirty="0" err="1">
                <a:cs typeface="Arial" panose="020B0604020202020204" pitchFamily="34" charset="0"/>
              </a:rPr>
              <a:t>tốt</a:t>
            </a:r>
            <a:r>
              <a:rPr lang="en-US" dirty="0">
                <a:cs typeface="Arial" panose="020B0604020202020204" pitchFamily="34" charset="0"/>
              </a:rPr>
              <a:t>, </a:t>
            </a:r>
            <a:r>
              <a:rPr lang="en-US" dirty="0" err="1">
                <a:cs typeface="Arial" panose="020B0604020202020204" pitchFamily="34" charset="0"/>
              </a:rPr>
              <a:t>kiểu</a:t>
            </a:r>
            <a:r>
              <a:rPr lang="en-US" dirty="0">
                <a:cs typeface="Arial" panose="020B0604020202020204" pitchFamily="34" charset="0"/>
              </a:rPr>
              <a:t> </a:t>
            </a:r>
            <a:r>
              <a:rPr lang="en-US" dirty="0" err="1">
                <a:cs typeface="Arial" panose="020B0604020202020204" pitchFamily="34" charset="0"/>
              </a:rPr>
              <a:t>dữ</a:t>
            </a:r>
            <a:r>
              <a:rPr lang="en-US" dirty="0">
                <a:cs typeface="Arial" panose="020B0604020202020204" pitchFamily="34" charset="0"/>
              </a:rPr>
              <a:t> </a:t>
            </a:r>
            <a:r>
              <a:rPr lang="en-US" dirty="0" err="1">
                <a:cs typeface="Arial" panose="020B0604020202020204" pitchFamily="34" charset="0"/>
              </a:rPr>
              <a:t>liệu</a:t>
            </a:r>
            <a:r>
              <a:rPr lang="en-US" dirty="0">
                <a:cs typeface="Arial" panose="020B0604020202020204" pitchFamily="34" charset="0"/>
              </a:rPr>
              <a:t> </a:t>
            </a:r>
            <a:r>
              <a:rPr lang="en-US" dirty="0" err="1">
                <a:cs typeface="Arial" panose="020B0604020202020204" pitchFamily="34" charset="0"/>
              </a:rPr>
              <a:t>phù</a:t>
            </a:r>
            <a:r>
              <a:rPr lang="en-US" dirty="0">
                <a:cs typeface="Arial" panose="020B0604020202020204" pitchFamily="34" charset="0"/>
              </a:rPr>
              <a:t> </a:t>
            </a:r>
            <a:r>
              <a:rPr lang="en-US" dirty="0" err="1">
                <a:cs typeface="Arial" panose="020B0604020202020204" pitchFamily="34" charset="0"/>
              </a:rPr>
              <a:t>hợp</a:t>
            </a:r>
            <a:r>
              <a:rPr lang="en-US" dirty="0">
                <a:cs typeface="Arial" panose="020B0604020202020204" pitchFamily="34" charset="0"/>
              </a:rPr>
              <a:t>, </a:t>
            </a:r>
            <a:r>
              <a:rPr lang="en-US" dirty="0" err="1">
                <a:cs typeface="Arial" panose="020B0604020202020204" pitchFamily="34" charset="0"/>
              </a:rPr>
              <a:t>nên</a:t>
            </a:r>
            <a:r>
              <a:rPr lang="en-US" dirty="0">
                <a:cs typeface="Arial" panose="020B0604020202020204" pitchFamily="34" charset="0"/>
              </a:rPr>
              <a:t> </a:t>
            </a:r>
            <a:r>
              <a:rPr lang="en-US" dirty="0" err="1">
                <a:cs typeface="Arial" panose="020B0604020202020204" pitchFamily="34" charset="0"/>
              </a:rPr>
              <a:t>chọn</a:t>
            </a:r>
            <a:r>
              <a:rPr lang="en-US" dirty="0">
                <a:cs typeface="Arial" panose="020B0604020202020204" pitchFamily="34" charset="0"/>
              </a:rPr>
              <a:t> đ</a:t>
            </a:r>
            <a:r>
              <a:rPr lang="vi-VN" dirty="0">
                <a:cs typeface="Arial" panose="020B0604020202020204" pitchFamily="34" charset="0"/>
              </a:rPr>
              <a:t>ơ</a:t>
            </a:r>
            <a:r>
              <a:rPr lang="en-US" dirty="0">
                <a:cs typeface="Arial" panose="020B0604020202020204" pitchFamily="34" charset="0"/>
              </a:rPr>
              <a:t>n </a:t>
            </a:r>
            <a:r>
              <a:rPr lang="en-US" dirty="0" err="1">
                <a:cs typeface="Arial" panose="020B0604020202020204" pitchFamily="34" charset="0"/>
              </a:rPr>
              <a:t>giản</a:t>
            </a:r>
            <a:r>
              <a:rPr lang="en-US" dirty="0">
                <a:cs typeface="Arial" panose="020B0604020202020204" pitchFamily="34" charset="0"/>
              </a:rPr>
              <a:t> </a:t>
            </a:r>
            <a:r>
              <a:rPr lang="en-US" dirty="0" err="1">
                <a:cs typeface="Arial" panose="020B0604020202020204" pitchFamily="34" charset="0"/>
              </a:rPr>
              <a:t>dễ</a:t>
            </a:r>
            <a:r>
              <a:rPr lang="en-US" dirty="0">
                <a:cs typeface="Arial" panose="020B0604020202020204" pitchFamily="34" charset="0"/>
              </a:rPr>
              <a:t> </a:t>
            </a:r>
            <a:r>
              <a:rPr lang="en-US" dirty="0" err="1">
                <a:cs typeface="Arial" panose="020B0604020202020204" pitchFamily="34" charset="0"/>
              </a:rPr>
              <a:t>truy</a:t>
            </a:r>
            <a:r>
              <a:rPr lang="en-US" dirty="0">
                <a:cs typeface="Arial" panose="020B0604020202020204" pitchFamily="34" charset="0"/>
              </a:rPr>
              <a:t> </a:t>
            </a:r>
            <a:r>
              <a:rPr lang="en-US" dirty="0" err="1">
                <a:cs typeface="Arial" panose="020B0604020202020204" pitchFamily="34" charset="0"/>
              </a:rPr>
              <a:t>cập</a:t>
            </a:r>
            <a:r>
              <a:rPr lang="en-US" dirty="0">
                <a:cs typeface="Arial" panose="020B0604020202020204" pitchFamily="34" charset="0"/>
              </a:rPr>
              <a:t>.</a:t>
            </a:r>
          </a:p>
          <a:p>
            <a:pPr lvl="1"/>
            <a:endParaRPr lang="en-US" dirty="0">
              <a:cs typeface="Arial" panose="020B0604020202020204" pitchFamily="34" charset="0"/>
            </a:endParaRPr>
          </a:p>
          <a:p>
            <a:pPr marL="457200" lvl="1" indent="0">
              <a:buNone/>
            </a:pPr>
            <a:endParaRPr lang="en-US" dirty="0">
              <a:cs typeface="Arial" panose="020B0604020202020204" pitchFamily="34" charset="0"/>
            </a:endParaRPr>
          </a:p>
        </p:txBody>
      </p:sp>
      <p:sp>
        <p:nvSpPr>
          <p:cNvPr id="2" name="Chỗ dành sẵn cho Số hiệu Bản chiếu 1">
            <a:extLst>
              <a:ext uri="{FF2B5EF4-FFF2-40B4-BE49-F238E27FC236}">
                <a16:creationId xmlns:a16="http://schemas.microsoft.com/office/drawing/2014/main" id="{EA5033AD-AB1E-42D5-8CC1-1BFFF28FFBF1}"/>
              </a:ext>
            </a:extLst>
          </p:cNvPr>
          <p:cNvSpPr>
            <a:spLocks noGrp="1"/>
          </p:cNvSpPr>
          <p:nvPr>
            <p:ph type="sldNum" sz="quarter" idx="12"/>
          </p:nvPr>
        </p:nvSpPr>
        <p:spPr/>
        <p:txBody>
          <a:bodyPr/>
          <a:lstStyle/>
          <a:p>
            <a:fld id="{7F6268A4-6132-456F-828A-C4773E289BF2}" type="slidenum">
              <a:rPr lang="en-US" smtClean="0"/>
              <a:pPr/>
              <a:t>8</a:t>
            </a:fld>
            <a:endParaRPr lang="en-US"/>
          </a:p>
        </p:txBody>
      </p:sp>
    </p:spTree>
    <p:extLst>
      <p:ext uri="{BB962C8B-B14F-4D97-AF65-F5344CB8AC3E}">
        <p14:creationId xmlns:p14="http://schemas.microsoft.com/office/powerpoint/2010/main" val="197053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0466D5-7CD1-474B-A483-8DB4E934CE34}"/>
              </a:ext>
            </a:extLst>
          </p:cNvPr>
          <p:cNvSpPr/>
          <p:nvPr/>
        </p:nvSpPr>
        <p:spPr>
          <a:xfrm>
            <a:off x="-1" y="1"/>
            <a:ext cx="12191987" cy="91439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7" name="Title 3">
            <a:extLst>
              <a:ext uri="{FF2B5EF4-FFF2-40B4-BE49-F238E27FC236}">
                <a16:creationId xmlns:a16="http://schemas.microsoft.com/office/drawing/2014/main" id="{8391C914-2F20-4EC4-99F5-0B5A740224D0}"/>
              </a:ext>
            </a:extLst>
          </p:cNvPr>
          <p:cNvSpPr txBox="1">
            <a:spLocks/>
          </p:cNvSpPr>
          <p:nvPr/>
        </p:nvSpPr>
        <p:spPr>
          <a:xfrm>
            <a:off x="390294" y="8531"/>
            <a:ext cx="11801686" cy="905869"/>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vi-VN" altLang="ko-KR" dirty="0">
                <a:solidFill>
                  <a:schemeClr val="bg1"/>
                </a:solidFill>
                <a:latin typeface="+mn-lt"/>
              </a:rPr>
              <a:t>II. Tổng quan thuật toán</a:t>
            </a:r>
            <a:endParaRPr lang="ko-KR" altLang="en-US" dirty="0">
              <a:solidFill>
                <a:schemeClr val="bg1"/>
              </a:solidFill>
              <a:latin typeface="+mn-lt"/>
            </a:endParaRPr>
          </a:p>
        </p:txBody>
      </p:sp>
      <p:sp>
        <p:nvSpPr>
          <p:cNvPr id="8" name="TextBox 7">
            <a:extLst>
              <a:ext uri="{FF2B5EF4-FFF2-40B4-BE49-F238E27FC236}">
                <a16:creationId xmlns:a16="http://schemas.microsoft.com/office/drawing/2014/main" id="{F7D88C06-0163-4622-8EE2-333AEAB22136}"/>
              </a:ext>
            </a:extLst>
          </p:cNvPr>
          <p:cNvSpPr txBox="1"/>
          <p:nvPr/>
        </p:nvSpPr>
        <p:spPr>
          <a:xfrm>
            <a:off x="390295" y="1085246"/>
            <a:ext cx="11285032" cy="580993"/>
          </a:xfrm>
          <a:prstGeom prst="rect">
            <a:avLst/>
          </a:prstGeom>
          <a:noFill/>
        </p:spPr>
        <p:txBody>
          <a:bodyPr wrap="square">
            <a:spAutoFit/>
          </a:bodyPr>
          <a:lstStyle/>
          <a:p>
            <a:pPr marR="0" lvl="0">
              <a:lnSpc>
                <a:spcPct val="107000"/>
              </a:lnSpc>
              <a:spcBef>
                <a:spcPts val="0"/>
              </a:spcBef>
              <a:spcAft>
                <a:spcPts val="0"/>
              </a:spcAft>
            </a:pPr>
            <a:r>
              <a:rPr lang="en-US" sz="3200" dirty="0">
                <a:effectLst/>
                <a:ea typeface="Calibri" panose="020F0502020204030204" pitchFamily="34" charset="0"/>
                <a:cs typeface="Times New Roman" panose="02020603050405020304" pitchFamily="18" charset="0"/>
              </a:rPr>
              <a:t>3</a:t>
            </a:r>
            <a:r>
              <a:rPr lang="vi-VN"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Các</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bước</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th</a:t>
            </a:r>
            <a:r>
              <a:rPr lang="en-US" sz="3200" dirty="0" err="1">
                <a:ea typeface="Calibri" panose="020F0502020204030204" pitchFamily="34" charset="0"/>
                <a:cs typeface="Times New Roman" panose="02020603050405020304" pitchFamily="18" charset="0"/>
              </a:rPr>
              <a:t>ực</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hiện</a:t>
            </a:r>
            <a:r>
              <a:rPr lang="en-US" sz="3200" dirty="0">
                <a:ea typeface="Calibri" panose="020F0502020204030204" pitchFamily="34" charset="0"/>
                <a:cs typeface="Times New Roman" panose="02020603050405020304" pitchFamily="18" charset="0"/>
              </a:rPr>
              <a:t> Dynamic Programming</a:t>
            </a:r>
            <a:endParaRPr lang="en-US" sz="3200" dirty="0">
              <a:effectLst/>
              <a:ea typeface="Calibri" panose="020F0502020204030204" pitchFamily="34" charset="0"/>
              <a:cs typeface="Times New Roman" panose="02020603050405020304" pitchFamily="18" charset="0"/>
            </a:endParaRPr>
          </a:p>
        </p:txBody>
      </p:sp>
      <p:sp>
        <p:nvSpPr>
          <p:cNvPr id="11" name="Chỗ dành sẵn cho Nội dung 2">
            <a:extLst>
              <a:ext uri="{FF2B5EF4-FFF2-40B4-BE49-F238E27FC236}">
                <a16:creationId xmlns:a16="http://schemas.microsoft.com/office/drawing/2014/main" id="{7506CDC2-F2B6-4C2A-ADB5-909FEDAD1644}"/>
              </a:ext>
            </a:extLst>
          </p:cNvPr>
          <p:cNvSpPr txBox="1">
            <a:spLocks/>
          </p:cNvSpPr>
          <p:nvPr/>
        </p:nvSpPr>
        <p:spPr>
          <a:xfrm>
            <a:off x="390294" y="1837084"/>
            <a:ext cx="11485755" cy="47149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vi-VN" sz="2400" b="1" dirty="0" err="1">
                <a:cs typeface="Arial" panose="020B0604020202020204" pitchFamily="34" charset="0"/>
              </a:rPr>
              <a:t>Bước</a:t>
            </a:r>
            <a:r>
              <a:rPr lang="vi-VN" sz="2400" b="1" dirty="0">
                <a:cs typeface="Arial" panose="020B0604020202020204" pitchFamily="34" charset="0"/>
              </a:rPr>
              <a:t> </a:t>
            </a:r>
            <a:r>
              <a:rPr lang="en-US" sz="2400" b="1" dirty="0">
                <a:cs typeface="Arial" panose="020B0604020202020204" pitchFamily="34" charset="0"/>
              </a:rPr>
              <a:t>3</a:t>
            </a:r>
            <a:r>
              <a:rPr lang="vi-VN" sz="2400" dirty="0">
                <a:cs typeface="Arial" panose="020B0604020202020204" pitchFamily="34" charset="0"/>
              </a:rPr>
              <a:t>: </a:t>
            </a:r>
            <a:r>
              <a:rPr lang="en-US" sz="2400" dirty="0" err="1">
                <a:cs typeface="Arial" panose="020B0604020202020204" pitchFamily="34" charset="0"/>
              </a:rPr>
              <a:t>Tối</a:t>
            </a:r>
            <a:r>
              <a:rPr lang="en-US" sz="2400" dirty="0">
                <a:cs typeface="Arial" panose="020B0604020202020204" pitchFamily="34" charset="0"/>
              </a:rPr>
              <a:t> </a:t>
            </a:r>
            <a:r>
              <a:rPr lang="vi-VN" sz="2400" dirty="0">
                <a:cs typeface="Arial" panose="020B0604020202020204" pitchFamily="34" charset="0"/>
              </a:rPr>
              <a:t>ư</a:t>
            </a:r>
            <a:r>
              <a:rPr lang="en-US" sz="2400" dirty="0">
                <a:cs typeface="Arial" panose="020B0604020202020204" pitchFamily="34" charset="0"/>
              </a:rPr>
              <a:t>u</a:t>
            </a:r>
          </a:p>
          <a:p>
            <a:pPr lvl="0"/>
            <a:endParaRPr lang="en-US" sz="2000" dirty="0">
              <a:cs typeface="Arial" panose="020B0604020202020204" pitchFamily="34" charset="0"/>
            </a:endParaRPr>
          </a:p>
          <a:p>
            <a:pPr lvl="1" algn="just"/>
            <a:r>
              <a:rPr lang="en-US" dirty="0" err="1">
                <a:cs typeface="Arial" panose="020B0604020202020204" pitchFamily="34" charset="0"/>
              </a:rPr>
              <a:t>Làm</a:t>
            </a:r>
            <a:r>
              <a:rPr lang="en-US" dirty="0">
                <a:cs typeface="Arial" panose="020B0604020202020204" pitchFamily="34" charset="0"/>
              </a:rPr>
              <a:t> </a:t>
            </a:r>
            <a:r>
              <a:rPr lang="en-US" dirty="0" err="1">
                <a:cs typeface="Arial" panose="020B0604020202020204" pitchFamily="34" charset="0"/>
              </a:rPr>
              <a:t>tốt</a:t>
            </a:r>
            <a:r>
              <a:rPr lang="en-US" dirty="0">
                <a:cs typeface="Arial" panose="020B0604020202020204" pitchFamily="34" charset="0"/>
              </a:rPr>
              <a:t> </a:t>
            </a:r>
            <a:r>
              <a:rPr lang="en-US" dirty="0" err="1">
                <a:cs typeface="Arial" panose="020B0604020202020204" pitchFamily="34" charset="0"/>
              </a:rPr>
              <a:t>thuật</a:t>
            </a:r>
            <a:r>
              <a:rPr lang="en-US" dirty="0">
                <a:cs typeface="Arial" panose="020B0604020202020204" pitchFamily="34" charset="0"/>
              </a:rPr>
              <a:t> </a:t>
            </a:r>
            <a:r>
              <a:rPr lang="en-US" dirty="0" err="1">
                <a:cs typeface="Arial" panose="020B0604020202020204" pitchFamily="34" charset="0"/>
              </a:rPr>
              <a:t>toán</a:t>
            </a:r>
            <a:r>
              <a:rPr lang="en-US" dirty="0">
                <a:cs typeface="Arial" panose="020B0604020202020204" pitchFamily="34" charset="0"/>
              </a:rPr>
              <a:t> </a:t>
            </a:r>
            <a:r>
              <a:rPr lang="en-US" dirty="0" err="1">
                <a:cs typeface="Arial" panose="020B0604020202020204" pitchFamily="34" charset="0"/>
              </a:rPr>
              <a:t>bằng</a:t>
            </a:r>
            <a:r>
              <a:rPr lang="en-US" dirty="0">
                <a:cs typeface="Arial" panose="020B0604020202020204" pitchFamily="34" charset="0"/>
              </a:rPr>
              <a:t> </a:t>
            </a:r>
            <a:r>
              <a:rPr lang="en-US" dirty="0" err="1">
                <a:cs typeface="Arial" panose="020B0604020202020204" pitchFamily="34" charset="0"/>
              </a:rPr>
              <a:t>cách</a:t>
            </a:r>
            <a:r>
              <a:rPr lang="en-US" dirty="0">
                <a:cs typeface="Arial" panose="020B0604020202020204" pitchFamily="34" charset="0"/>
              </a:rPr>
              <a:t> </a:t>
            </a:r>
            <a:r>
              <a:rPr lang="en-US" dirty="0" err="1">
                <a:cs typeface="Arial" panose="020B0604020202020204" pitchFamily="34" charset="0"/>
              </a:rPr>
              <a:t>thu</a:t>
            </a:r>
            <a:r>
              <a:rPr lang="en-US" dirty="0">
                <a:cs typeface="Arial" panose="020B0604020202020204" pitchFamily="34" charset="0"/>
              </a:rPr>
              <a:t> </a:t>
            </a:r>
            <a:r>
              <a:rPr lang="en-US" dirty="0" err="1">
                <a:cs typeface="Arial" panose="020B0604020202020204" pitchFamily="34" charset="0"/>
              </a:rPr>
              <a:t>gọn</a:t>
            </a:r>
            <a:r>
              <a:rPr lang="en-US" dirty="0">
                <a:cs typeface="Arial" panose="020B0604020202020204" pitchFamily="34" charset="0"/>
              </a:rPr>
              <a:t> </a:t>
            </a:r>
            <a:r>
              <a:rPr lang="en-US" dirty="0" err="1">
                <a:cs typeface="Arial" panose="020B0604020202020204" pitchFamily="34" charset="0"/>
              </a:rPr>
              <a:t>hệ</a:t>
            </a:r>
            <a:r>
              <a:rPr lang="en-US" dirty="0">
                <a:cs typeface="Arial" panose="020B0604020202020204" pitchFamily="34" charset="0"/>
              </a:rPr>
              <a:t> </a:t>
            </a:r>
            <a:r>
              <a:rPr lang="en-US" dirty="0" err="1">
                <a:cs typeface="Arial" panose="020B0604020202020204" pitchFamily="34" charset="0"/>
              </a:rPr>
              <a:t>thức</a:t>
            </a:r>
            <a:r>
              <a:rPr lang="en-US" dirty="0">
                <a:cs typeface="Arial" panose="020B0604020202020204" pitchFamily="34" charset="0"/>
              </a:rPr>
              <a:t> (b</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 1) </a:t>
            </a:r>
            <a:r>
              <a:rPr lang="en-US" dirty="0" err="1">
                <a:cs typeface="Arial" panose="020B0604020202020204" pitchFamily="34" charset="0"/>
              </a:rPr>
              <a:t>và</a:t>
            </a:r>
            <a:r>
              <a:rPr lang="en-US" dirty="0">
                <a:cs typeface="Arial" panose="020B0604020202020204" pitchFamily="34" charset="0"/>
              </a:rPr>
              <a:t> </a:t>
            </a:r>
            <a:r>
              <a:rPr lang="en-US" dirty="0" err="1">
                <a:cs typeface="Arial" panose="020B0604020202020204" pitchFamily="34" charset="0"/>
              </a:rPr>
              <a:t>giảm</a:t>
            </a:r>
            <a:r>
              <a:rPr lang="en-US" dirty="0">
                <a:cs typeface="Arial" panose="020B0604020202020204" pitchFamily="34" charset="0"/>
              </a:rPr>
              <a:t> </a:t>
            </a:r>
            <a:r>
              <a:rPr lang="en-US" dirty="0" err="1">
                <a:cs typeface="Arial" panose="020B0604020202020204" pitchFamily="34" charset="0"/>
              </a:rPr>
              <a:t>kích</a:t>
            </a:r>
            <a:r>
              <a:rPr lang="en-US" dirty="0">
                <a:cs typeface="Arial" panose="020B0604020202020204" pitchFamily="34" charset="0"/>
              </a:rPr>
              <a:t> </a:t>
            </a:r>
            <a:r>
              <a:rPr lang="en-US" dirty="0" err="1">
                <a:cs typeface="Arial" panose="020B0604020202020204" pitchFamily="34" charset="0"/>
              </a:rPr>
              <a:t>th</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 </a:t>
            </a:r>
            <a:r>
              <a:rPr lang="en-US" dirty="0" err="1">
                <a:cs typeface="Arial" panose="020B0604020202020204" pitchFamily="34" charset="0"/>
              </a:rPr>
              <a:t>miền</a:t>
            </a:r>
            <a:r>
              <a:rPr lang="en-US" dirty="0">
                <a:cs typeface="Arial" panose="020B0604020202020204" pitchFamily="34" charset="0"/>
              </a:rPr>
              <a:t> </a:t>
            </a:r>
            <a:r>
              <a:rPr lang="en-US" dirty="0" err="1">
                <a:cs typeface="Arial" panose="020B0604020202020204" pitchFamily="34" charset="0"/>
              </a:rPr>
              <a:t>nhớ</a:t>
            </a:r>
            <a:r>
              <a:rPr lang="en-US" dirty="0">
                <a:cs typeface="Arial" panose="020B0604020202020204" pitchFamily="34" charset="0"/>
              </a:rPr>
              <a:t>. </a:t>
            </a:r>
          </a:p>
          <a:p>
            <a:pPr lvl="1" algn="just"/>
            <a:endParaRPr lang="en-US" dirty="0">
              <a:cs typeface="Arial" panose="020B0604020202020204" pitchFamily="34" charset="0"/>
            </a:endParaRPr>
          </a:p>
          <a:p>
            <a:pPr lvl="1" algn="just"/>
            <a:r>
              <a:rPr lang="en-US" dirty="0">
                <a:cs typeface="Arial" panose="020B0604020202020204" pitchFamily="34" charset="0"/>
              </a:rPr>
              <a:t>Th</a:t>
            </a:r>
            <a:r>
              <a:rPr lang="vi-VN" dirty="0">
                <a:cs typeface="Arial" panose="020B0604020202020204" pitchFamily="34" charset="0"/>
              </a:rPr>
              <a:t>ư</a:t>
            </a:r>
            <a:r>
              <a:rPr lang="en-US" dirty="0" err="1">
                <a:cs typeface="Arial" panose="020B0604020202020204" pitchFamily="34" charset="0"/>
              </a:rPr>
              <a:t>ờng</a:t>
            </a:r>
            <a:r>
              <a:rPr lang="en-US" dirty="0">
                <a:cs typeface="Arial" panose="020B0604020202020204" pitchFamily="34" charset="0"/>
              </a:rPr>
              <a:t> </a:t>
            </a:r>
            <a:r>
              <a:rPr lang="en-US" dirty="0" err="1">
                <a:cs typeface="Arial" panose="020B0604020202020204" pitchFamily="34" charset="0"/>
              </a:rPr>
              <a:t>tìm</a:t>
            </a:r>
            <a:r>
              <a:rPr lang="en-US" dirty="0">
                <a:cs typeface="Arial" panose="020B0604020202020204" pitchFamily="34" charset="0"/>
              </a:rPr>
              <a:t> </a:t>
            </a:r>
            <a:r>
              <a:rPr lang="en-US" dirty="0" err="1">
                <a:cs typeface="Arial" panose="020B0604020202020204" pitchFamily="34" charset="0"/>
              </a:rPr>
              <a:t>cách</a:t>
            </a:r>
            <a:r>
              <a:rPr lang="en-US" dirty="0">
                <a:cs typeface="Arial" panose="020B0604020202020204" pitchFamily="34" charset="0"/>
              </a:rPr>
              <a:t> </a:t>
            </a:r>
            <a:r>
              <a:rPr lang="en-US" dirty="0" err="1">
                <a:cs typeface="Arial" panose="020B0604020202020204" pitchFamily="34" charset="0"/>
              </a:rPr>
              <a:t>dùng</a:t>
            </a:r>
            <a:r>
              <a:rPr lang="en-US" dirty="0">
                <a:cs typeface="Arial" panose="020B0604020202020204" pitchFamily="34" charset="0"/>
              </a:rPr>
              <a:t> </a:t>
            </a:r>
            <a:r>
              <a:rPr lang="en-US" dirty="0" err="1">
                <a:cs typeface="Arial" panose="020B0604020202020204" pitchFamily="34" charset="0"/>
              </a:rPr>
              <a:t>mảng</a:t>
            </a:r>
            <a:r>
              <a:rPr lang="en-US" dirty="0">
                <a:cs typeface="Arial" panose="020B0604020202020204" pitchFamily="34" charset="0"/>
              </a:rPr>
              <a:t> </a:t>
            </a:r>
            <a:r>
              <a:rPr lang="en-US" dirty="0" err="1">
                <a:cs typeface="Arial" panose="020B0604020202020204" pitchFamily="34" charset="0"/>
              </a:rPr>
              <a:t>một</a:t>
            </a:r>
            <a:r>
              <a:rPr lang="en-US" dirty="0">
                <a:cs typeface="Arial" panose="020B0604020202020204" pitchFamily="34" charset="0"/>
              </a:rPr>
              <a:t> </a:t>
            </a:r>
            <a:r>
              <a:rPr lang="en-US" dirty="0" err="1">
                <a:cs typeface="Arial" panose="020B0604020202020204" pitchFamily="34" charset="0"/>
              </a:rPr>
              <a:t>chiều</a:t>
            </a:r>
            <a:r>
              <a:rPr lang="en-US" dirty="0">
                <a:cs typeface="Arial" panose="020B0604020202020204" pitchFamily="34" charset="0"/>
              </a:rPr>
              <a:t> </a:t>
            </a:r>
            <a:r>
              <a:rPr lang="en-US" dirty="0" err="1">
                <a:cs typeface="Arial" panose="020B0604020202020204" pitchFamily="34" charset="0"/>
              </a:rPr>
              <a:t>thay</a:t>
            </a:r>
            <a:r>
              <a:rPr lang="en-US" dirty="0">
                <a:cs typeface="Arial" panose="020B0604020202020204" pitchFamily="34" charset="0"/>
              </a:rPr>
              <a:t> </a:t>
            </a:r>
            <a:r>
              <a:rPr lang="en-US" dirty="0" err="1">
                <a:cs typeface="Arial" panose="020B0604020202020204" pitchFamily="34" charset="0"/>
              </a:rPr>
              <a:t>cho</a:t>
            </a:r>
            <a:r>
              <a:rPr lang="en-US" dirty="0">
                <a:cs typeface="Arial" panose="020B0604020202020204" pitchFamily="34" charset="0"/>
              </a:rPr>
              <a:t> </a:t>
            </a:r>
            <a:r>
              <a:rPr lang="en-US" dirty="0" err="1">
                <a:cs typeface="Arial" panose="020B0604020202020204" pitchFamily="34" charset="0"/>
              </a:rPr>
              <a:t>mảng</a:t>
            </a:r>
            <a:r>
              <a:rPr lang="en-US" dirty="0">
                <a:cs typeface="Arial" panose="020B0604020202020204" pitchFamily="34" charset="0"/>
              </a:rPr>
              <a:t> </a:t>
            </a:r>
            <a:r>
              <a:rPr lang="en-US" dirty="0" err="1">
                <a:cs typeface="Arial" panose="020B0604020202020204" pitchFamily="34" charset="0"/>
              </a:rPr>
              <a:t>hai</a:t>
            </a:r>
            <a:r>
              <a:rPr lang="en-US" dirty="0">
                <a:cs typeface="Arial" panose="020B0604020202020204" pitchFamily="34" charset="0"/>
              </a:rPr>
              <a:t> </a:t>
            </a:r>
            <a:r>
              <a:rPr lang="en-US" dirty="0" err="1">
                <a:cs typeface="Arial" panose="020B0604020202020204" pitchFamily="34" charset="0"/>
              </a:rPr>
              <a:t>chiều</a:t>
            </a:r>
            <a:r>
              <a:rPr lang="en-US" dirty="0">
                <a:cs typeface="Arial" panose="020B0604020202020204" pitchFamily="34" charset="0"/>
              </a:rPr>
              <a:t> </a:t>
            </a:r>
            <a:r>
              <a:rPr lang="en-US" dirty="0" err="1">
                <a:cs typeface="Arial" panose="020B0604020202020204" pitchFamily="34" charset="0"/>
              </a:rPr>
              <a:t>nếu</a:t>
            </a:r>
            <a:r>
              <a:rPr lang="en-US" dirty="0">
                <a:cs typeface="Arial" panose="020B0604020202020204" pitchFamily="34" charset="0"/>
              </a:rPr>
              <a:t> </a:t>
            </a:r>
            <a:r>
              <a:rPr lang="en-US" dirty="0" err="1">
                <a:cs typeface="Arial" panose="020B0604020202020204" pitchFamily="34" charset="0"/>
              </a:rPr>
              <a:t>giá</a:t>
            </a:r>
            <a:r>
              <a:rPr lang="en-US" dirty="0">
                <a:cs typeface="Arial" panose="020B0604020202020204" pitchFamily="34" charset="0"/>
              </a:rPr>
              <a:t> </a:t>
            </a:r>
            <a:r>
              <a:rPr lang="en-US" dirty="0" err="1">
                <a:cs typeface="Arial" panose="020B0604020202020204" pitchFamily="34" charset="0"/>
              </a:rPr>
              <a:t>trị</a:t>
            </a:r>
            <a:r>
              <a:rPr lang="en-US" dirty="0">
                <a:cs typeface="Arial" panose="020B0604020202020204" pitchFamily="34" charset="0"/>
              </a:rPr>
              <a:t> </a:t>
            </a:r>
            <a:r>
              <a:rPr lang="en-US" dirty="0" err="1">
                <a:cs typeface="Arial" panose="020B0604020202020204" pitchFamily="34" charset="0"/>
              </a:rPr>
              <a:t>một</a:t>
            </a:r>
            <a:r>
              <a:rPr lang="en-US" dirty="0">
                <a:cs typeface="Arial" panose="020B0604020202020204" pitchFamily="34" charset="0"/>
              </a:rPr>
              <a:t> </a:t>
            </a:r>
            <a:r>
              <a:rPr lang="en-US" dirty="0" err="1">
                <a:cs typeface="Arial" panose="020B0604020202020204" pitchFamily="34" charset="0"/>
              </a:rPr>
              <a:t>dòng</a:t>
            </a:r>
            <a:r>
              <a:rPr lang="en-US" dirty="0">
                <a:cs typeface="Arial" panose="020B0604020202020204" pitchFamily="34" charset="0"/>
              </a:rPr>
              <a:t> (</a:t>
            </a:r>
            <a:r>
              <a:rPr lang="en-US" dirty="0" err="1">
                <a:cs typeface="Arial" panose="020B0604020202020204" pitchFamily="34" charset="0"/>
              </a:rPr>
              <a:t>hoặc</a:t>
            </a:r>
            <a:r>
              <a:rPr lang="en-US" dirty="0">
                <a:cs typeface="Arial" panose="020B0604020202020204" pitchFamily="34" charset="0"/>
              </a:rPr>
              <a:t> </a:t>
            </a:r>
            <a:r>
              <a:rPr lang="en-US" dirty="0" err="1">
                <a:cs typeface="Arial" panose="020B0604020202020204" pitchFamily="34" charset="0"/>
              </a:rPr>
              <a:t>cột</a:t>
            </a:r>
            <a:r>
              <a:rPr lang="en-US" dirty="0">
                <a:cs typeface="Arial" panose="020B0604020202020204" pitchFamily="34" charset="0"/>
              </a:rPr>
              <a:t>) </a:t>
            </a:r>
            <a:r>
              <a:rPr lang="en-US" dirty="0" err="1">
                <a:cs typeface="Arial" panose="020B0604020202020204" pitchFamily="34" charset="0"/>
              </a:rPr>
              <a:t>của</a:t>
            </a:r>
            <a:r>
              <a:rPr lang="en-US" dirty="0">
                <a:cs typeface="Arial" panose="020B0604020202020204" pitchFamily="34" charset="0"/>
              </a:rPr>
              <a:t> </a:t>
            </a:r>
            <a:r>
              <a:rPr lang="en-US" dirty="0" err="1">
                <a:cs typeface="Arial" panose="020B0604020202020204" pitchFamily="34" charset="0"/>
              </a:rPr>
              <a:t>mảng</a:t>
            </a:r>
            <a:r>
              <a:rPr lang="en-US" dirty="0">
                <a:cs typeface="Arial" panose="020B0604020202020204" pitchFamily="34" charset="0"/>
              </a:rPr>
              <a:t> </a:t>
            </a:r>
            <a:r>
              <a:rPr lang="en-US" dirty="0" err="1">
                <a:cs typeface="Arial" panose="020B0604020202020204" pitchFamily="34" charset="0"/>
              </a:rPr>
              <a:t>hai</a:t>
            </a:r>
            <a:r>
              <a:rPr lang="en-US" dirty="0">
                <a:cs typeface="Arial" panose="020B0604020202020204" pitchFamily="34" charset="0"/>
              </a:rPr>
              <a:t> </a:t>
            </a:r>
            <a:r>
              <a:rPr lang="en-US" dirty="0" err="1">
                <a:cs typeface="Arial" panose="020B0604020202020204" pitchFamily="34" charset="0"/>
              </a:rPr>
              <a:t>chiều</a:t>
            </a:r>
            <a:r>
              <a:rPr lang="en-US" dirty="0">
                <a:cs typeface="Arial" panose="020B0604020202020204" pitchFamily="34" charset="0"/>
              </a:rPr>
              <a:t> </a:t>
            </a:r>
            <a:r>
              <a:rPr lang="en-US" dirty="0" err="1">
                <a:cs typeface="Arial" panose="020B0604020202020204" pitchFamily="34" charset="0"/>
              </a:rPr>
              <a:t>chỉ</a:t>
            </a:r>
            <a:r>
              <a:rPr lang="en-US" dirty="0">
                <a:cs typeface="Arial" panose="020B0604020202020204" pitchFamily="34" charset="0"/>
              </a:rPr>
              <a:t> </a:t>
            </a:r>
            <a:r>
              <a:rPr lang="en-US" dirty="0" err="1">
                <a:cs typeface="Arial" panose="020B0604020202020204" pitchFamily="34" charset="0"/>
              </a:rPr>
              <a:t>phụ</a:t>
            </a:r>
            <a:r>
              <a:rPr lang="en-US" dirty="0">
                <a:cs typeface="Arial" panose="020B0604020202020204" pitchFamily="34" charset="0"/>
              </a:rPr>
              <a:t> </a:t>
            </a:r>
            <a:r>
              <a:rPr lang="en-US" dirty="0" err="1">
                <a:cs typeface="Arial" panose="020B0604020202020204" pitchFamily="34" charset="0"/>
              </a:rPr>
              <a:t>thuộc</a:t>
            </a:r>
            <a:r>
              <a:rPr lang="en-US" dirty="0">
                <a:cs typeface="Arial" panose="020B0604020202020204" pitchFamily="34" charset="0"/>
              </a:rPr>
              <a:t> </a:t>
            </a:r>
            <a:r>
              <a:rPr lang="en-US" dirty="0" err="1">
                <a:cs typeface="Arial" panose="020B0604020202020204" pitchFamily="34" charset="0"/>
              </a:rPr>
              <a:t>một</a:t>
            </a:r>
            <a:r>
              <a:rPr lang="en-US" dirty="0">
                <a:cs typeface="Arial" panose="020B0604020202020204" pitchFamily="34" charset="0"/>
              </a:rPr>
              <a:t> </a:t>
            </a:r>
            <a:r>
              <a:rPr lang="en-US" dirty="0" err="1">
                <a:cs typeface="Arial" panose="020B0604020202020204" pitchFamily="34" charset="0"/>
              </a:rPr>
              <a:t>dòng</a:t>
            </a:r>
            <a:r>
              <a:rPr lang="en-US" dirty="0">
                <a:cs typeface="Arial" panose="020B0604020202020204" pitchFamily="34" charset="0"/>
              </a:rPr>
              <a:t> (</a:t>
            </a:r>
            <a:r>
              <a:rPr lang="en-US" dirty="0" err="1">
                <a:cs typeface="Arial" panose="020B0604020202020204" pitchFamily="34" charset="0"/>
              </a:rPr>
              <a:t>hoặc</a:t>
            </a:r>
            <a:r>
              <a:rPr lang="en-US" dirty="0">
                <a:cs typeface="Arial" panose="020B0604020202020204" pitchFamily="34" charset="0"/>
              </a:rPr>
              <a:t> </a:t>
            </a:r>
            <a:r>
              <a:rPr lang="en-US" dirty="0" err="1">
                <a:cs typeface="Arial" panose="020B0604020202020204" pitchFamily="34" charset="0"/>
              </a:rPr>
              <a:t>cột</a:t>
            </a:r>
            <a:r>
              <a:rPr lang="en-US" dirty="0">
                <a:cs typeface="Arial" panose="020B0604020202020204" pitchFamily="34" charset="0"/>
              </a:rPr>
              <a:t>) </a:t>
            </a:r>
            <a:r>
              <a:rPr lang="en-US" dirty="0" err="1">
                <a:cs typeface="Arial" panose="020B0604020202020204" pitchFamily="34" charset="0"/>
              </a:rPr>
              <a:t>kề</a:t>
            </a:r>
            <a:r>
              <a:rPr lang="en-US" dirty="0">
                <a:cs typeface="Arial" panose="020B0604020202020204" pitchFamily="34" charset="0"/>
              </a:rPr>
              <a:t> tr</a:t>
            </a:r>
            <a:r>
              <a:rPr lang="vi-VN" dirty="0">
                <a:cs typeface="Arial" panose="020B0604020202020204" pitchFamily="34" charset="0"/>
              </a:rPr>
              <a:t>ư</a:t>
            </a:r>
            <a:r>
              <a:rPr lang="en-US" dirty="0" err="1">
                <a:cs typeface="Arial" panose="020B0604020202020204" pitchFamily="34" charset="0"/>
              </a:rPr>
              <a:t>ớc</a:t>
            </a:r>
            <a:r>
              <a:rPr lang="en-US" dirty="0">
                <a:cs typeface="Arial" panose="020B0604020202020204" pitchFamily="34" charset="0"/>
              </a:rPr>
              <a:t>.</a:t>
            </a:r>
          </a:p>
          <a:p>
            <a:pPr marL="457200" lvl="1" indent="0">
              <a:buNone/>
            </a:pPr>
            <a:endParaRPr lang="en-US" dirty="0">
              <a:cs typeface="Arial" panose="020B0604020202020204" pitchFamily="34" charset="0"/>
            </a:endParaRPr>
          </a:p>
        </p:txBody>
      </p:sp>
      <p:sp>
        <p:nvSpPr>
          <p:cNvPr id="2" name="Chỗ dành sẵn cho Số hiệu Bản chiếu 1">
            <a:extLst>
              <a:ext uri="{FF2B5EF4-FFF2-40B4-BE49-F238E27FC236}">
                <a16:creationId xmlns:a16="http://schemas.microsoft.com/office/drawing/2014/main" id="{EA5033AD-AB1E-42D5-8CC1-1BFFF28FFBF1}"/>
              </a:ext>
            </a:extLst>
          </p:cNvPr>
          <p:cNvSpPr>
            <a:spLocks noGrp="1"/>
          </p:cNvSpPr>
          <p:nvPr>
            <p:ph type="sldNum" sz="quarter" idx="12"/>
          </p:nvPr>
        </p:nvSpPr>
        <p:spPr/>
        <p:txBody>
          <a:bodyPr/>
          <a:lstStyle/>
          <a:p>
            <a:fld id="{7F6268A4-6132-456F-828A-C4773E289BF2}" type="slidenum">
              <a:rPr lang="en-US" smtClean="0"/>
              <a:pPr/>
              <a:t>9</a:t>
            </a:fld>
            <a:endParaRPr lang="en-US"/>
          </a:p>
        </p:txBody>
      </p:sp>
    </p:spTree>
    <p:extLst>
      <p:ext uri="{BB962C8B-B14F-4D97-AF65-F5344CB8AC3E}">
        <p14:creationId xmlns:p14="http://schemas.microsoft.com/office/powerpoint/2010/main" val="38175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32DC91C176D2B445B0F33E15334C3699" ma:contentTypeVersion="4" ma:contentTypeDescription="Tạo tài liệu mới." ma:contentTypeScope="" ma:versionID="d72bd7d69d96941fdec4606da16975b1">
  <xsd:schema xmlns:xsd="http://www.w3.org/2001/XMLSchema" xmlns:xs="http://www.w3.org/2001/XMLSchema" xmlns:p="http://schemas.microsoft.com/office/2006/metadata/properties" xmlns:ns3="a2cedf25-d6a7-4faf-bc9c-b5626261f1ec" targetNamespace="http://schemas.microsoft.com/office/2006/metadata/properties" ma:root="true" ma:fieldsID="3b81b03c9dc2adad14d747f391c371cb" ns3:_="">
    <xsd:import namespace="a2cedf25-d6a7-4faf-bc9c-b5626261f1e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edf25-d6a7-4faf-bc9c-b5626261f1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77D4DB-6FBA-4CD8-BAED-890B8B9433BC}">
  <ds:schemaRefs>
    <ds:schemaRef ds:uri="http://schemas.microsoft.com/sharepoint/v3/contenttype/forms"/>
  </ds:schemaRefs>
</ds:datastoreItem>
</file>

<file path=customXml/itemProps2.xml><?xml version="1.0" encoding="utf-8"?>
<ds:datastoreItem xmlns:ds="http://schemas.openxmlformats.org/officeDocument/2006/customXml" ds:itemID="{1F75A744-9CD1-44AB-AB35-EEE54461E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cedf25-d6a7-4faf-bc9c-b5626261f1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7BB744-6E4A-4595-8865-0950158DC22F}">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a2cedf25-d6a7-4faf-bc9c-b5626261f1e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4057</TotalTime>
  <Words>5389</Words>
  <Application>Microsoft Office PowerPoint</Application>
  <PresentationFormat>Màn hình rộng</PresentationFormat>
  <Paragraphs>679</Paragraphs>
  <Slides>62</Slides>
  <Notes>24</Notes>
  <HiddenSlides>0</HiddenSlides>
  <MMClips>0</MMClips>
  <ScaleCrop>false</ScaleCrop>
  <HeadingPairs>
    <vt:vector size="6" baseType="variant">
      <vt:variant>
        <vt:lpstr>Phông được Dùng</vt:lpstr>
      </vt:variant>
      <vt:variant>
        <vt:i4>7</vt:i4>
      </vt:variant>
      <vt:variant>
        <vt:lpstr>Chủ đề</vt:lpstr>
      </vt:variant>
      <vt:variant>
        <vt:i4>3</vt:i4>
      </vt:variant>
      <vt:variant>
        <vt:lpstr>Tiêu đề Bản chiếu</vt:lpstr>
      </vt:variant>
      <vt:variant>
        <vt:i4>62</vt:i4>
      </vt:variant>
    </vt:vector>
  </HeadingPairs>
  <TitlesOfParts>
    <vt:vector size="72" baseType="lpstr">
      <vt:lpstr>Arial</vt:lpstr>
      <vt:lpstr>Calibri</vt:lpstr>
      <vt:lpstr>Calibri Light</vt:lpstr>
      <vt:lpstr>Cambria Math</vt:lpstr>
      <vt:lpstr>Courier New</vt:lpstr>
      <vt:lpstr>Verdana</vt:lpstr>
      <vt:lpstr>Wingdings</vt:lpstr>
      <vt:lpstr>Cover and End Slide Master</vt:lpstr>
      <vt:lpstr>Contents Slide Master</vt:lpstr>
      <vt:lpstr>Section Break Slide Master</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Trần Minh Tiến</cp:lastModifiedBy>
  <cp:revision>185</cp:revision>
  <dcterms:created xsi:type="dcterms:W3CDTF">2020-01-20T05:08:25Z</dcterms:created>
  <dcterms:modified xsi:type="dcterms:W3CDTF">2021-01-02T16:49:42Z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0x01010032DC91C176D2B445B0F33E15334C3699</vt:lpwstr>
  </property>
</Properties>
</file>