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5"/>
    <p:restoredTop sz="91398"/>
  </p:normalViewPr>
  <p:slideViewPr>
    <p:cSldViewPr snapToGrid="0" snapToObjects="1">
      <p:cViewPr varScale="1">
        <p:scale>
          <a:sx n="100" d="100"/>
          <a:sy n="100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2FFEC-93E9-F946-91AC-9E4F54F99DB5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4D65D8C-0468-2840-B8DD-DF2872F8E77D}">
      <dgm:prSet phldrT="[文本]"/>
      <dgm:spPr/>
      <dgm:t>
        <a:bodyPr/>
        <a:lstStyle/>
        <a:p>
          <a:pPr algn="l"/>
          <a:r>
            <a:rPr lang="en-US" altLang="en-US" dirty="0"/>
            <a:t>From Never to Seldom (1968-)</a:t>
          </a:r>
        </a:p>
        <a:p>
          <a:pPr algn="l"/>
          <a:r>
            <a:rPr lang="en-US" altLang="zh-CN" dirty="0"/>
            <a:t>C</a:t>
          </a:r>
          <a:r>
            <a:rPr lang="en-US" altLang="zh-Hans" dirty="0"/>
            <a:t>omputing:</a:t>
          </a:r>
          <a:r>
            <a:rPr lang="zh-Hans" altLang="en-US" dirty="0"/>
            <a:t> </a:t>
          </a:r>
          <a:r>
            <a:rPr lang="en-US" altLang="zh-Hans" dirty="0"/>
            <a:t>commercial machines, time-sharing, PL/I, PASCAL</a:t>
          </a:r>
        </a:p>
        <a:p>
          <a:pPr algn="l"/>
          <a:r>
            <a:rPr lang="en-US" altLang="zh-CN" dirty="0"/>
            <a:t>A</a:t>
          </a:r>
          <a:r>
            <a:rPr lang="en-US" altLang="zh-Hans" dirty="0"/>
            <a:t>nomaly:</a:t>
          </a:r>
          <a:r>
            <a:rPr lang="zh-Hans" altLang="en-US" dirty="0"/>
            <a:t> </a:t>
          </a:r>
          <a:r>
            <a:rPr lang="en-US" dirty="0"/>
            <a:t>SE was coined due to scalability problems</a:t>
          </a:r>
        </a:p>
        <a:p>
          <a:pPr algn="l"/>
          <a:r>
            <a:rPr lang="en-US" altLang="zh-CN" dirty="0"/>
            <a:t>S</a:t>
          </a:r>
          <a:r>
            <a:rPr lang="en-US" altLang="zh-Hans" dirty="0"/>
            <a:t>olution:</a:t>
          </a:r>
          <a:r>
            <a:rPr lang="zh-Hans" altLang="en-US" dirty="0"/>
            <a:t> </a:t>
          </a:r>
          <a:r>
            <a:rPr lang="en-US" dirty="0"/>
            <a:t>software factory, HLL, modularity, waterfall metaphor </a:t>
          </a:r>
          <a:endParaRPr lang="zh-CN" altLang="en-US" dirty="0"/>
        </a:p>
      </dgm:t>
    </dgm:pt>
    <dgm:pt modelId="{6273CACF-552C-C64C-A59A-226BA920B795}" type="parTrans" cxnId="{29402E2D-AB22-F24A-B3A5-DBD9A2EDCF3B}">
      <dgm:prSet/>
      <dgm:spPr/>
      <dgm:t>
        <a:bodyPr/>
        <a:lstStyle/>
        <a:p>
          <a:endParaRPr lang="zh-CN" altLang="en-US"/>
        </a:p>
      </dgm:t>
    </dgm:pt>
    <dgm:pt modelId="{8EA5A9FA-645B-8E41-B7DF-265BFCC50969}" type="sibTrans" cxnId="{29402E2D-AB22-F24A-B3A5-DBD9A2EDCF3B}">
      <dgm:prSet/>
      <dgm:spPr/>
      <dgm:t>
        <a:bodyPr/>
        <a:lstStyle/>
        <a:p>
          <a:endParaRPr lang="zh-CN" altLang="en-US"/>
        </a:p>
      </dgm:t>
    </dgm:pt>
    <dgm:pt modelId="{2E6C9D4B-78F7-9B4F-9284-643E438D5E9D}">
      <dgm:prSet phldrT="[文本]"/>
      <dgm:spPr/>
      <dgm:t>
        <a:bodyPr/>
        <a:lstStyle/>
        <a:p>
          <a:pPr algn="l"/>
          <a:r>
            <a:rPr lang="en-US" dirty="0"/>
            <a:t>From Seldom to Not Much (1978-)</a:t>
          </a:r>
        </a:p>
        <a:p>
          <a:pPr algn="l"/>
          <a:r>
            <a:rPr lang="en-US" altLang="zh-CN" dirty="0"/>
            <a:t>C</a:t>
          </a:r>
          <a:r>
            <a:rPr lang="en-US" altLang="zh-Hans" dirty="0"/>
            <a:t>omputing:</a:t>
          </a:r>
          <a:r>
            <a:rPr lang="zh-Hans" altLang="en-US" dirty="0"/>
            <a:t> </a:t>
          </a:r>
          <a:r>
            <a:rPr lang="en-US" dirty="0"/>
            <a:t>worksta</a:t>
          </a:r>
          <a:r>
            <a:rPr lang="en-US" altLang="zh-Hans" dirty="0"/>
            <a:t>ti</a:t>
          </a:r>
          <a:r>
            <a:rPr lang="en-US" dirty="0"/>
            <a:t>ons, networking, Unix/C </a:t>
          </a:r>
        </a:p>
        <a:p>
          <a:pPr algn="l"/>
          <a:r>
            <a:rPr lang="en-US" altLang="zh-CN" dirty="0"/>
            <a:t>A</a:t>
          </a:r>
          <a:r>
            <a:rPr lang="en-US" altLang="zh-Hans" dirty="0"/>
            <a:t>nomaly:</a:t>
          </a:r>
          <a:r>
            <a:rPr lang="zh-Hans" altLang="en-US" dirty="0"/>
            <a:t> </a:t>
          </a:r>
          <a:r>
            <a:rPr lang="en-US" dirty="0"/>
            <a:t>vola</a:t>
          </a:r>
          <a:r>
            <a:rPr lang="en-US" altLang="zh-Hans" dirty="0"/>
            <a:t>til</a:t>
          </a:r>
          <a:r>
            <a:rPr lang="en-US" dirty="0"/>
            <a:t>e environments</a:t>
          </a:r>
        </a:p>
        <a:p>
          <a:pPr algn="l"/>
          <a:r>
            <a:rPr lang="en-US" altLang="zh-CN" dirty="0"/>
            <a:t>S</a:t>
          </a:r>
          <a:r>
            <a:rPr lang="en-US" altLang="zh-Hans" dirty="0"/>
            <a:t>olution:</a:t>
          </a:r>
          <a:r>
            <a:rPr lang="zh-Hans" altLang="en-US" dirty="0"/>
            <a:t> </a:t>
          </a:r>
          <a:r>
            <a:rPr lang="en-US" altLang="zh-Hans" dirty="0"/>
            <a:t>prototyping,</a:t>
          </a:r>
          <a:r>
            <a:rPr lang="zh-Hans" altLang="en-US" dirty="0"/>
            <a:t> </a:t>
          </a:r>
          <a:r>
            <a:rPr lang="en-US" altLang="zh-Hans" dirty="0"/>
            <a:t>early</a:t>
          </a:r>
          <a:r>
            <a:rPr lang="zh-Hans" altLang="en-US" dirty="0"/>
            <a:t> </a:t>
          </a:r>
          <a:r>
            <a:rPr lang="en-US" altLang="zh-Hans" dirty="0"/>
            <a:t>RE</a:t>
          </a:r>
          <a:endParaRPr lang="zh-CN" altLang="en-US" dirty="0"/>
        </a:p>
      </dgm:t>
    </dgm:pt>
    <dgm:pt modelId="{B765AC4C-E59F-F342-A7E9-EEE0D61CE0BC}" type="parTrans" cxnId="{52EBDDA6-AF4B-204E-AC9B-44FC071FE32A}">
      <dgm:prSet/>
      <dgm:spPr/>
      <dgm:t>
        <a:bodyPr/>
        <a:lstStyle/>
        <a:p>
          <a:endParaRPr lang="zh-CN" altLang="en-US"/>
        </a:p>
      </dgm:t>
    </dgm:pt>
    <dgm:pt modelId="{B080DCD1-166C-3E4C-ACA0-EAD9CDD101D1}" type="sibTrans" cxnId="{52EBDDA6-AF4B-204E-AC9B-44FC071FE32A}">
      <dgm:prSet/>
      <dgm:spPr/>
      <dgm:t>
        <a:bodyPr/>
        <a:lstStyle/>
        <a:p>
          <a:endParaRPr lang="zh-CN" altLang="en-US"/>
        </a:p>
      </dgm:t>
    </dgm:pt>
    <dgm:pt modelId="{D9F8F512-7ED9-8A4D-8165-00A827944140}">
      <dgm:prSet phldrT="[文本]"/>
      <dgm:spPr/>
      <dgm:t>
        <a:bodyPr/>
        <a:lstStyle/>
        <a:p>
          <a:pPr algn="l"/>
          <a:r>
            <a:rPr lang="en-US" dirty="0"/>
            <a:t>From Not Much to Occasionally (1988-) </a:t>
          </a:r>
        </a:p>
        <a:p>
          <a:pPr algn="l"/>
          <a:r>
            <a:rPr lang="en-US" altLang="zh-CN" dirty="0"/>
            <a:t>C</a:t>
          </a:r>
          <a:r>
            <a:rPr lang="en-US" altLang="zh-Hans" dirty="0"/>
            <a:t>omputing:</a:t>
          </a:r>
          <a:r>
            <a:rPr lang="zh-Hans" altLang="en-US" dirty="0"/>
            <a:t> </a:t>
          </a:r>
          <a:r>
            <a:rPr lang="en-US" dirty="0"/>
            <a:t>PC, Internet</a:t>
          </a:r>
        </a:p>
        <a:p>
          <a:pPr algn="l"/>
          <a:r>
            <a:rPr lang="en-US" altLang="zh-CN" dirty="0"/>
            <a:t>A</a:t>
          </a:r>
          <a:r>
            <a:rPr lang="en-US" altLang="zh-Hans" dirty="0"/>
            <a:t>nomalies:</a:t>
          </a:r>
          <a:r>
            <a:rPr lang="zh-Hans" altLang="en-US" dirty="0"/>
            <a:t> </a:t>
          </a:r>
          <a:r>
            <a:rPr lang="en-US" dirty="0"/>
            <a:t>SE in the large, collabora</a:t>
          </a:r>
          <a:r>
            <a:rPr lang="en-US" altLang="zh-Hans" dirty="0"/>
            <a:t>ti</a:t>
          </a:r>
          <a:r>
            <a:rPr lang="en-US" dirty="0"/>
            <a:t>ve SE</a:t>
          </a:r>
        </a:p>
        <a:p>
          <a:pPr algn="l"/>
          <a:r>
            <a:rPr lang="en-US" altLang="zh-CN" dirty="0"/>
            <a:t>S</a:t>
          </a:r>
          <a:r>
            <a:rPr lang="en-US" altLang="zh-Hans" dirty="0"/>
            <a:t>olution:</a:t>
          </a:r>
          <a:r>
            <a:rPr lang="zh-Hans" altLang="en-US" dirty="0"/>
            <a:t> </a:t>
          </a:r>
          <a:r>
            <a:rPr lang="en-US" dirty="0"/>
            <a:t>planned process, produc</a:t>
          </a:r>
          <a:r>
            <a:rPr lang="en-US" altLang="zh-Hans" dirty="0"/>
            <a:t>ti</a:t>
          </a:r>
          <a:r>
            <a:rPr lang="en-US" dirty="0"/>
            <a:t>vity tools (SDE/OO/Es</a:t>
          </a:r>
          <a:r>
            <a:rPr lang="en-US" altLang="zh-Hans" dirty="0"/>
            <a:t>ti</a:t>
          </a:r>
          <a:r>
            <a:rPr lang="en-US" dirty="0"/>
            <a:t>ma</a:t>
          </a:r>
          <a:r>
            <a:rPr lang="en-US" altLang="zh-Hans" dirty="0"/>
            <a:t>ti</a:t>
          </a:r>
          <a:r>
            <a:rPr lang="en-US" dirty="0"/>
            <a:t>on), risk management, formal methods </a:t>
          </a:r>
          <a:endParaRPr lang="zh-CN" altLang="en-US" dirty="0"/>
        </a:p>
      </dgm:t>
    </dgm:pt>
    <dgm:pt modelId="{C52E6B35-D2C7-5346-BB67-28C89E5F93F5}" type="parTrans" cxnId="{F113656A-6A93-D243-9C59-BAAF1CF4AC6A}">
      <dgm:prSet/>
      <dgm:spPr/>
      <dgm:t>
        <a:bodyPr/>
        <a:lstStyle/>
        <a:p>
          <a:endParaRPr lang="zh-CN" altLang="en-US"/>
        </a:p>
      </dgm:t>
    </dgm:pt>
    <dgm:pt modelId="{76E717B7-84E2-9B4E-A595-ADA4183B041B}" type="sibTrans" cxnId="{F113656A-6A93-D243-9C59-BAAF1CF4AC6A}">
      <dgm:prSet/>
      <dgm:spPr/>
      <dgm:t>
        <a:bodyPr/>
        <a:lstStyle/>
        <a:p>
          <a:endParaRPr lang="zh-CN" altLang="en-US"/>
        </a:p>
      </dgm:t>
    </dgm:pt>
    <dgm:pt modelId="{4281EFDA-EA5B-7E4A-8AAC-3B656DBF4276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en-US" dirty="0"/>
            <a:t>From Occasionally to O</a:t>
          </a:r>
          <a:r>
            <a:rPr lang="en-US" altLang="zh-Hans" dirty="0"/>
            <a:t>ft</a:t>
          </a:r>
          <a:r>
            <a:rPr lang="en-US" dirty="0"/>
            <a:t>en (1998-)</a:t>
          </a:r>
        </a:p>
        <a:p>
          <a:pPr algn="l">
            <a:buFont typeface="+mj-lt"/>
            <a:buAutoNum type="arabicPeriod"/>
          </a:pPr>
          <a:r>
            <a:rPr lang="en-US" altLang="zh-CN" dirty="0"/>
            <a:t>C</a:t>
          </a:r>
          <a:r>
            <a:rPr lang="en-US" altLang="zh-Hans" dirty="0"/>
            <a:t>omputing:</a:t>
          </a:r>
          <a:r>
            <a:rPr lang="zh-Hans" altLang="en-US" dirty="0"/>
            <a:t> </a:t>
          </a:r>
          <a:r>
            <a:rPr lang="en-US" dirty="0"/>
            <a:t>PDA, telecommunica</a:t>
          </a:r>
          <a:r>
            <a:rPr lang="en-US" altLang="zh-Hans" dirty="0"/>
            <a:t>ti</a:t>
          </a:r>
          <a:r>
            <a:rPr lang="en-US" dirty="0"/>
            <a:t>ons (2G)</a:t>
          </a:r>
          <a:endParaRPr lang="zh-CN" altLang="en-US" dirty="0"/>
        </a:p>
        <a:p>
          <a:pPr algn="l"/>
          <a:r>
            <a:rPr lang="en-US" altLang="zh-CN" dirty="0"/>
            <a:t>A</a:t>
          </a:r>
          <a:r>
            <a:rPr lang="en-US" altLang="zh-Hans" dirty="0"/>
            <a:t>nomalies:</a:t>
          </a:r>
          <a:r>
            <a:rPr lang="zh-Hans" altLang="en-US" dirty="0"/>
            <a:t> </a:t>
          </a:r>
          <a:r>
            <a:rPr lang="en-US" dirty="0"/>
            <a:t>process overhead, so</a:t>
          </a:r>
          <a:r>
            <a:rPr lang="en-US" altLang="zh-Hans" dirty="0"/>
            <a:t>ft</a:t>
          </a:r>
          <a:r>
            <a:rPr lang="en-US" dirty="0"/>
            <a:t>ware failures, WWW syndrome, usability, Y2K</a:t>
          </a:r>
          <a:endParaRPr lang="zh-CN" altLang="en-US" dirty="0"/>
        </a:p>
        <a:p>
          <a:pPr algn="l"/>
          <a:r>
            <a:rPr lang="en-US" altLang="zh-CN" dirty="0"/>
            <a:t>S</a:t>
          </a:r>
          <a:r>
            <a:rPr lang="en-US" altLang="zh-Hans" dirty="0"/>
            <a:t>olution:</a:t>
          </a:r>
          <a:r>
            <a:rPr lang="zh-Hans" altLang="en-US" dirty="0"/>
            <a:t> </a:t>
          </a:r>
          <a:r>
            <a:rPr lang="en-US" dirty="0">
              <a:solidFill>
                <a:srgbClr val="FF0000"/>
              </a:solidFill>
            </a:rPr>
            <a:t>agile process</a:t>
          </a:r>
          <a:r>
            <a:rPr lang="en-US" dirty="0"/>
            <a:t>, components, open-source, HCI</a:t>
          </a:r>
          <a:endParaRPr lang="zh-CN" altLang="en-US" dirty="0"/>
        </a:p>
      </dgm:t>
    </dgm:pt>
    <dgm:pt modelId="{3544524C-4E56-AC4B-8753-9D7DE3F0D22E}" type="sibTrans" cxnId="{58987E45-3438-A946-A029-FBA03D9D23B1}">
      <dgm:prSet/>
      <dgm:spPr/>
      <dgm:t>
        <a:bodyPr/>
        <a:lstStyle/>
        <a:p>
          <a:endParaRPr lang="zh-CN" altLang="en-US"/>
        </a:p>
      </dgm:t>
    </dgm:pt>
    <dgm:pt modelId="{3B7C8A1A-ED83-1447-9F13-420C507D8E5A}" type="parTrans" cxnId="{58987E45-3438-A946-A029-FBA03D9D23B1}">
      <dgm:prSet/>
      <dgm:spPr/>
      <dgm:t>
        <a:bodyPr/>
        <a:lstStyle/>
        <a:p>
          <a:endParaRPr lang="zh-CN" altLang="en-US"/>
        </a:p>
      </dgm:t>
    </dgm:pt>
    <dgm:pt modelId="{2E61102A-22CD-3F45-9819-7E47BCB3BCFF}">
      <dgm:prSet/>
      <dgm:spPr/>
      <dgm:t>
        <a:bodyPr/>
        <a:lstStyle/>
        <a:p>
          <a:pPr algn="l"/>
          <a:r>
            <a:rPr lang="en-US" dirty="0"/>
            <a:t>From Often to Always (2008-)</a:t>
          </a:r>
          <a:br>
            <a:rPr lang="en-US" dirty="0"/>
          </a:br>
          <a:r>
            <a:rPr lang="en-US" altLang="zh-Hans" dirty="0"/>
            <a:t>Computing:</a:t>
          </a:r>
          <a:r>
            <a:rPr lang="zh-Hans" altLang="en-US" dirty="0"/>
            <a:t> </a:t>
          </a:r>
          <a:r>
            <a:rPr lang="en-US" dirty="0"/>
            <a:t>tablets, smart phones, services compu</a:t>
          </a:r>
          <a:r>
            <a:rPr lang="en-US" altLang="zh-Hans" dirty="0"/>
            <a:t>ti</a:t>
          </a:r>
          <a:r>
            <a:rPr lang="en-US" dirty="0"/>
            <a:t>ng, 3G/LTE/4G</a:t>
          </a:r>
        </a:p>
        <a:p>
          <a:pPr algn="l"/>
          <a:r>
            <a:rPr lang="en-US" dirty="0"/>
            <a:t>Anomalies</a:t>
          </a:r>
          <a:r>
            <a:rPr lang="zh-Hans" altLang="en-US" dirty="0"/>
            <a:t>：</a:t>
          </a:r>
          <a:r>
            <a:rPr lang="en-US" dirty="0"/>
            <a:t>mobility, security, criticality</a:t>
          </a:r>
        </a:p>
        <a:p>
          <a:pPr algn="l"/>
          <a:r>
            <a:rPr lang="en-US" dirty="0"/>
            <a:t>Solution</a:t>
          </a:r>
          <a:r>
            <a:rPr lang="en-US" altLang="zh-Hans" dirty="0"/>
            <a:t>:</a:t>
          </a:r>
          <a:r>
            <a:rPr lang="zh-Hans" altLang="en-US" dirty="0"/>
            <a:t> </a:t>
          </a:r>
          <a:r>
            <a:rPr lang="en-US" dirty="0"/>
            <a:t>model driven, services compu</a:t>
          </a:r>
          <a:r>
            <a:rPr lang="en-US" altLang="zh-Hans" dirty="0"/>
            <a:t>ti</a:t>
          </a:r>
          <a:r>
            <a:rPr lang="en-US" dirty="0"/>
            <a:t>ng, model checking</a:t>
          </a:r>
        </a:p>
      </dgm:t>
    </dgm:pt>
    <dgm:pt modelId="{3A6EDBA8-36C6-D247-8DC2-4CB84798BB74}" type="parTrans" cxnId="{2CB648FE-7959-8643-8AFD-401A8DAFF4EA}">
      <dgm:prSet/>
      <dgm:spPr/>
      <dgm:t>
        <a:bodyPr/>
        <a:lstStyle/>
        <a:p>
          <a:endParaRPr lang="zh-CN" altLang="en-US"/>
        </a:p>
      </dgm:t>
    </dgm:pt>
    <dgm:pt modelId="{C917734B-4165-1747-BD41-B594C5869375}" type="sibTrans" cxnId="{2CB648FE-7959-8643-8AFD-401A8DAFF4EA}">
      <dgm:prSet/>
      <dgm:spPr/>
      <dgm:t>
        <a:bodyPr/>
        <a:lstStyle/>
        <a:p>
          <a:endParaRPr lang="zh-CN" altLang="en-US"/>
        </a:p>
      </dgm:t>
    </dgm:pt>
    <dgm:pt modelId="{E4FC2AC2-76D3-9945-957B-6F7EFC278007}">
      <dgm:prSet/>
      <dgm:spPr/>
      <dgm:t>
        <a:bodyPr/>
        <a:lstStyle/>
        <a:p>
          <a:pPr algn="l"/>
          <a:r>
            <a:rPr lang="en-US" dirty="0"/>
            <a:t>From Always to Cannot Server (2018-)</a:t>
          </a:r>
        </a:p>
        <a:p>
          <a:pPr algn="l"/>
          <a:r>
            <a:rPr lang="en-US" dirty="0"/>
            <a:t>Com</a:t>
          </a:r>
          <a:r>
            <a:rPr lang="en-US" altLang="zh-Hans" dirty="0"/>
            <a:t>puting:</a:t>
          </a:r>
          <a:r>
            <a:rPr lang="zh-Hans" altLang="en-US" dirty="0"/>
            <a:t> </a:t>
          </a:r>
          <a:r>
            <a:rPr lang="en-US" dirty="0"/>
            <a:t>could/edge/fog, IoT, 4G/5G</a:t>
          </a:r>
        </a:p>
        <a:p>
          <a:pPr algn="l"/>
          <a:r>
            <a:rPr lang="en-US" altLang="zh-Hans" dirty="0"/>
            <a:t>Anomalies:</a:t>
          </a:r>
          <a:r>
            <a:rPr lang="zh-Hans" altLang="en-US" dirty="0"/>
            <a:t> </a:t>
          </a:r>
          <a:r>
            <a:rPr lang="en-US" dirty="0"/>
            <a:t>ubiquity, system of systems, micro tasks, </a:t>
          </a:r>
          <a:r>
            <a:rPr lang="en-US" dirty="0" err="1"/>
            <a:t>NextGen</a:t>
          </a:r>
          <a:r>
            <a:rPr lang="en-US" dirty="0"/>
            <a:t>, K-12</a:t>
          </a:r>
        </a:p>
        <a:p>
          <a:pPr algn="l"/>
          <a:r>
            <a:rPr lang="en-US" altLang="zh-Hans" dirty="0"/>
            <a:t>Solution:</a:t>
          </a:r>
          <a:r>
            <a:rPr lang="zh-Hans" altLang="en-US" dirty="0"/>
            <a:t> </a:t>
          </a:r>
          <a:r>
            <a:rPr lang="en-US" dirty="0">
              <a:solidFill>
                <a:srgbClr val="FF0000"/>
              </a:solidFill>
            </a:rPr>
            <a:t>De</a:t>
          </a:r>
          <a:r>
            <a:rPr lang="en-US" altLang="zh-Hans" dirty="0">
              <a:solidFill>
                <a:srgbClr val="FF0000"/>
              </a:solidFill>
            </a:rPr>
            <a:t>vOp</a:t>
          </a:r>
          <a:r>
            <a:rPr lang="en-US" dirty="0">
              <a:solidFill>
                <a:srgbClr val="FF0000"/>
              </a:solidFill>
            </a:rPr>
            <a:t>s</a:t>
          </a:r>
          <a:r>
            <a:rPr lang="en-US" dirty="0"/>
            <a:t>, crowd sourcing, data analy</a:t>
          </a:r>
          <a:r>
            <a:rPr lang="en-US" altLang="zh-Hans" dirty="0"/>
            <a:t>ti</a:t>
          </a:r>
          <a:r>
            <a:rPr lang="en-US" dirty="0"/>
            <a:t>cs, emoji, end-user embedded </a:t>
          </a:r>
          <a:br>
            <a:rPr lang="en-US" dirty="0"/>
          </a:br>
          <a:endParaRPr lang="en-US" dirty="0"/>
        </a:p>
      </dgm:t>
    </dgm:pt>
    <dgm:pt modelId="{5D186B0B-FB93-924F-AD3A-DF42A43C6D1D}" type="parTrans" cxnId="{BA2FCF27-7FA2-1745-A6B2-C1132F6DE29C}">
      <dgm:prSet/>
      <dgm:spPr/>
      <dgm:t>
        <a:bodyPr/>
        <a:lstStyle/>
        <a:p>
          <a:endParaRPr lang="zh-CN" altLang="en-US"/>
        </a:p>
      </dgm:t>
    </dgm:pt>
    <dgm:pt modelId="{4296ABCC-06A3-584C-992C-7E797531EDE2}" type="sibTrans" cxnId="{BA2FCF27-7FA2-1745-A6B2-C1132F6DE29C}">
      <dgm:prSet/>
      <dgm:spPr/>
      <dgm:t>
        <a:bodyPr/>
        <a:lstStyle/>
        <a:p>
          <a:endParaRPr lang="zh-CN" altLang="en-US"/>
        </a:p>
      </dgm:t>
    </dgm:pt>
    <dgm:pt modelId="{7D77C1BC-1A17-1A40-9BA8-916353ECFDC2}" type="pres">
      <dgm:prSet presAssocID="{26B2FFEC-93E9-F946-91AC-9E4F54F99DB5}" presName="Name0" presStyleCnt="0">
        <dgm:presLayoutVars>
          <dgm:dir/>
          <dgm:resizeHandles val="exact"/>
        </dgm:presLayoutVars>
      </dgm:prSet>
      <dgm:spPr/>
    </dgm:pt>
    <dgm:pt modelId="{84276A0C-B213-4F4B-945E-93645E7546AF}" type="pres">
      <dgm:prSet presAssocID="{24D65D8C-0468-2840-B8DD-DF2872F8E77D}" presName="node" presStyleLbl="node1" presStyleIdx="0" presStyleCnt="6">
        <dgm:presLayoutVars>
          <dgm:bulletEnabled val="1"/>
        </dgm:presLayoutVars>
      </dgm:prSet>
      <dgm:spPr/>
    </dgm:pt>
    <dgm:pt modelId="{AEDECF0A-FC97-8F45-8D2A-FBACFB339EAC}" type="pres">
      <dgm:prSet presAssocID="{8EA5A9FA-645B-8E41-B7DF-265BFCC50969}" presName="sibTrans" presStyleCnt="0"/>
      <dgm:spPr/>
    </dgm:pt>
    <dgm:pt modelId="{6F209AD4-B4F7-EE4A-8313-4FF2EA77BC52}" type="pres">
      <dgm:prSet presAssocID="{2E6C9D4B-78F7-9B4F-9284-643E438D5E9D}" presName="node" presStyleLbl="node1" presStyleIdx="1" presStyleCnt="6">
        <dgm:presLayoutVars>
          <dgm:bulletEnabled val="1"/>
        </dgm:presLayoutVars>
      </dgm:prSet>
      <dgm:spPr/>
    </dgm:pt>
    <dgm:pt modelId="{8A9B8B0D-0080-4449-8F48-B33851CA4A67}" type="pres">
      <dgm:prSet presAssocID="{B080DCD1-166C-3E4C-ACA0-EAD9CDD101D1}" presName="sibTrans" presStyleCnt="0"/>
      <dgm:spPr/>
    </dgm:pt>
    <dgm:pt modelId="{CE4933CE-ACCF-3E47-AE2B-635B4ED358A4}" type="pres">
      <dgm:prSet presAssocID="{D9F8F512-7ED9-8A4D-8165-00A827944140}" presName="node" presStyleLbl="node1" presStyleIdx="2" presStyleCnt="6">
        <dgm:presLayoutVars>
          <dgm:bulletEnabled val="1"/>
        </dgm:presLayoutVars>
      </dgm:prSet>
      <dgm:spPr/>
    </dgm:pt>
    <dgm:pt modelId="{CD9F8AF8-9BF2-3D46-A794-B18CB1354283}" type="pres">
      <dgm:prSet presAssocID="{76E717B7-84E2-9B4E-A595-ADA4183B041B}" presName="sibTrans" presStyleCnt="0"/>
      <dgm:spPr/>
    </dgm:pt>
    <dgm:pt modelId="{8156D769-A1D0-3C4D-B0C5-DC138A376E4A}" type="pres">
      <dgm:prSet presAssocID="{4281EFDA-EA5B-7E4A-8AAC-3B656DBF4276}" presName="node" presStyleLbl="node1" presStyleIdx="3" presStyleCnt="6">
        <dgm:presLayoutVars>
          <dgm:bulletEnabled val="1"/>
        </dgm:presLayoutVars>
      </dgm:prSet>
      <dgm:spPr/>
    </dgm:pt>
    <dgm:pt modelId="{7086F5EA-1785-534B-9EB6-657C43E0A046}" type="pres">
      <dgm:prSet presAssocID="{3544524C-4E56-AC4B-8753-9D7DE3F0D22E}" presName="sibTrans" presStyleCnt="0"/>
      <dgm:spPr/>
    </dgm:pt>
    <dgm:pt modelId="{D527F929-8F5A-8941-91E0-4B5DFD643E22}" type="pres">
      <dgm:prSet presAssocID="{2E61102A-22CD-3F45-9819-7E47BCB3BCFF}" presName="node" presStyleLbl="node1" presStyleIdx="4" presStyleCnt="6">
        <dgm:presLayoutVars>
          <dgm:bulletEnabled val="1"/>
        </dgm:presLayoutVars>
      </dgm:prSet>
      <dgm:spPr/>
    </dgm:pt>
    <dgm:pt modelId="{4B712AE4-8FBD-C54C-B9D8-D85A9FD1BEAB}" type="pres">
      <dgm:prSet presAssocID="{C917734B-4165-1747-BD41-B594C5869375}" presName="sibTrans" presStyleCnt="0"/>
      <dgm:spPr/>
    </dgm:pt>
    <dgm:pt modelId="{E151AB5A-64E4-894D-AE32-8898119A8878}" type="pres">
      <dgm:prSet presAssocID="{E4FC2AC2-76D3-9945-957B-6F7EFC27800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7F3F04-61F6-8D4E-9D35-77C91CBA34BE}" type="presOf" srcId="{D9F8F512-7ED9-8A4D-8165-00A827944140}" destId="{CE4933CE-ACCF-3E47-AE2B-635B4ED358A4}" srcOrd="0" destOrd="0" presId="urn:microsoft.com/office/officeart/2005/8/layout/hList6"/>
    <dgm:cxn modelId="{0254761E-46AB-5742-A569-CDF3E74B2096}" type="presOf" srcId="{E4FC2AC2-76D3-9945-957B-6F7EFC278007}" destId="{E151AB5A-64E4-894D-AE32-8898119A8878}" srcOrd="0" destOrd="0" presId="urn:microsoft.com/office/officeart/2005/8/layout/hList6"/>
    <dgm:cxn modelId="{BA2FCF27-7FA2-1745-A6B2-C1132F6DE29C}" srcId="{26B2FFEC-93E9-F946-91AC-9E4F54F99DB5}" destId="{E4FC2AC2-76D3-9945-957B-6F7EFC278007}" srcOrd="5" destOrd="0" parTransId="{5D186B0B-FB93-924F-AD3A-DF42A43C6D1D}" sibTransId="{4296ABCC-06A3-584C-992C-7E797531EDE2}"/>
    <dgm:cxn modelId="{29402E2D-AB22-F24A-B3A5-DBD9A2EDCF3B}" srcId="{26B2FFEC-93E9-F946-91AC-9E4F54F99DB5}" destId="{24D65D8C-0468-2840-B8DD-DF2872F8E77D}" srcOrd="0" destOrd="0" parTransId="{6273CACF-552C-C64C-A59A-226BA920B795}" sibTransId="{8EA5A9FA-645B-8E41-B7DF-265BFCC50969}"/>
    <dgm:cxn modelId="{58987E45-3438-A946-A029-FBA03D9D23B1}" srcId="{26B2FFEC-93E9-F946-91AC-9E4F54F99DB5}" destId="{4281EFDA-EA5B-7E4A-8AAC-3B656DBF4276}" srcOrd="3" destOrd="0" parTransId="{3B7C8A1A-ED83-1447-9F13-420C507D8E5A}" sibTransId="{3544524C-4E56-AC4B-8753-9D7DE3F0D22E}"/>
    <dgm:cxn modelId="{F113656A-6A93-D243-9C59-BAAF1CF4AC6A}" srcId="{26B2FFEC-93E9-F946-91AC-9E4F54F99DB5}" destId="{D9F8F512-7ED9-8A4D-8165-00A827944140}" srcOrd="2" destOrd="0" parTransId="{C52E6B35-D2C7-5346-BB67-28C89E5F93F5}" sibTransId="{76E717B7-84E2-9B4E-A595-ADA4183B041B}"/>
    <dgm:cxn modelId="{8421E66C-064A-294B-9F27-D7919593C520}" type="presOf" srcId="{2E61102A-22CD-3F45-9819-7E47BCB3BCFF}" destId="{D527F929-8F5A-8941-91E0-4B5DFD643E22}" srcOrd="0" destOrd="0" presId="urn:microsoft.com/office/officeart/2005/8/layout/hList6"/>
    <dgm:cxn modelId="{4D50CB99-44A7-8340-810B-F7CFD9B2E621}" type="presOf" srcId="{4281EFDA-EA5B-7E4A-8AAC-3B656DBF4276}" destId="{8156D769-A1D0-3C4D-B0C5-DC138A376E4A}" srcOrd="0" destOrd="0" presId="urn:microsoft.com/office/officeart/2005/8/layout/hList6"/>
    <dgm:cxn modelId="{5489B7A1-FC4B-7547-9BCB-5D9154D53D49}" type="presOf" srcId="{26B2FFEC-93E9-F946-91AC-9E4F54F99DB5}" destId="{7D77C1BC-1A17-1A40-9BA8-916353ECFDC2}" srcOrd="0" destOrd="0" presId="urn:microsoft.com/office/officeart/2005/8/layout/hList6"/>
    <dgm:cxn modelId="{52EBDDA6-AF4B-204E-AC9B-44FC071FE32A}" srcId="{26B2FFEC-93E9-F946-91AC-9E4F54F99DB5}" destId="{2E6C9D4B-78F7-9B4F-9284-643E438D5E9D}" srcOrd="1" destOrd="0" parTransId="{B765AC4C-E59F-F342-A7E9-EEE0D61CE0BC}" sibTransId="{B080DCD1-166C-3E4C-ACA0-EAD9CDD101D1}"/>
    <dgm:cxn modelId="{796D61DA-3021-C748-B7C9-445DF6979D95}" type="presOf" srcId="{24D65D8C-0468-2840-B8DD-DF2872F8E77D}" destId="{84276A0C-B213-4F4B-945E-93645E7546AF}" srcOrd="0" destOrd="0" presId="urn:microsoft.com/office/officeart/2005/8/layout/hList6"/>
    <dgm:cxn modelId="{F52BFBEA-1B56-F948-A8B3-A02D7C59022C}" type="presOf" srcId="{2E6C9D4B-78F7-9B4F-9284-643E438D5E9D}" destId="{6F209AD4-B4F7-EE4A-8313-4FF2EA77BC52}" srcOrd="0" destOrd="0" presId="urn:microsoft.com/office/officeart/2005/8/layout/hList6"/>
    <dgm:cxn modelId="{2CB648FE-7959-8643-8AFD-401A8DAFF4EA}" srcId="{26B2FFEC-93E9-F946-91AC-9E4F54F99DB5}" destId="{2E61102A-22CD-3F45-9819-7E47BCB3BCFF}" srcOrd="4" destOrd="0" parTransId="{3A6EDBA8-36C6-D247-8DC2-4CB84798BB74}" sibTransId="{C917734B-4165-1747-BD41-B594C5869375}"/>
    <dgm:cxn modelId="{8C049670-F2B6-944F-8674-BC2DB7A6101E}" type="presParOf" srcId="{7D77C1BC-1A17-1A40-9BA8-916353ECFDC2}" destId="{84276A0C-B213-4F4B-945E-93645E7546AF}" srcOrd="0" destOrd="0" presId="urn:microsoft.com/office/officeart/2005/8/layout/hList6"/>
    <dgm:cxn modelId="{873513D8-A0BE-9342-890C-8BBE5F8E3AF3}" type="presParOf" srcId="{7D77C1BC-1A17-1A40-9BA8-916353ECFDC2}" destId="{AEDECF0A-FC97-8F45-8D2A-FBACFB339EAC}" srcOrd="1" destOrd="0" presId="urn:microsoft.com/office/officeart/2005/8/layout/hList6"/>
    <dgm:cxn modelId="{B7C26948-8F98-FA4D-84EA-A518BD93AA23}" type="presParOf" srcId="{7D77C1BC-1A17-1A40-9BA8-916353ECFDC2}" destId="{6F209AD4-B4F7-EE4A-8313-4FF2EA77BC52}" srcOrd="2" destOrd="0" presId="urn:microsoft.com/office/officeart/2005/8/layout/hList6"/>
    <dgm:cxn modelId="{B4D52CD8-9438-EF4C-A62B-BB5BF3380935}" type="presParOf" srcId="{7D77C1BC-1A17-1A40-9BA8-916353ECFDC2}" destId="{8A9B8B0D-0080-4449-8F48-B33851CA4A67}" srcOrd="3" destOrd="0" presId="urn:microsoft.com/office/officeart/2005/8/layout/hList6"/>
    <dgm:cxn modelId="{7764F221-ECA6-EC48-BE6A-0335A68FD575}" type="presParOf" srcId="{7D77C1BC-1A17-1A40-9BA8-916353ECFDC2}" destId="{CE4933CE-ACCF-3E47-AE2B-635B4ED358A4}" srcOrd="4" destOrd="0" presId="urn:microsoft.com/office/officeart/2005/8/layout/hList6"/>
    <dgm:cxn modelId="{97FA569F-6D36-A344-95C6-E4E9C28D6D1C}" type="presParOf" srcId="{7D77C1BC-1A17-1A40-9BA8-916353ECFDC2}" destId="{CD9F8AF8-9BF2-3D46-A794-B18CB1354283}" srcOrd="5" destOrd="0" presId="urn:microsoft.com/office/officeart/2005/8/layout/hList6"/>
    <dgm:cxn modelId="{087F6E72-1E0E-114C-B8DA-FA02D5DA1A20}" type="presParOf" srcId="{7D77C1BC-1A17-1A40-9BA8-916353ECFDC2}" destId="{8156D769-A1D0-3C4D-B0C5-DC138A376E4A}" srcOrd="6" destOrd="0" presId="urn:microsoft.com/office/officeart/2005/8/layout/hList6"/>
    <dgm:cxn modelId="{FD905EBF-02B4-4947-8503-1699318AD359}" type="presParOf" srcId="{7D77C1BC-1A17-1A40-9BA8-916353ECFDC2}" destId="{7086F5EA-1785-534B-9EB6-657C43E0A046}" srcOrd="7" destOrd="0" presId="urn:microsoft.com/office/officeart/2005/8/layout/hList6"/>
    <dgm:cxn modelId="{61108670-672F-404F-BA86-CBE4654CA3DD}" type="presParOf" srcId="{7D77C1BC-1A17-1A40-9BA8-916353ECFDC2}" destId="{D527F929-8F5A-8941-91E0-4B5DFD643E22}" srcOrd="8" destOrd="0" presId="urn:microsoft.com/office/officeart/2005/8/layout/hList6"/>
    <dgm:cxn modelId="{ADAED147-9CB1-5A4D-AD70-3FA98D055192}" type="presParOf" srcId="{7D77C1BC-1A17-1A40-9BA8-916353ECFDC2}" destId="{4B712AE4-8FBD-C54C-B9D8-D85A9FD1BEAB}" srcOrd="9" destOrd="0" presId="urn:microsoft.com/office/officeart/2005/8/layout/hList6"/>
    <dgm:cxn modelId="{A3A6D09E-6BB8-B942-A388-FB1DD06BC1B0}" type="presParOf" srcId="{7D77C1BC-1A17-1A40-9BA8-916353ECFDC2}" destId="{E151AB5A-64E4-894D-AE32-8898119A8878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76A0C-B213-4F4B-945E-93645E7546AF}">
      <dsp:nvSpPr>
        <dsp:cNvPr id="0" name=""/>
        <dsp:cNvSpPr/>
      </dsp:nvSpPr>
      <dsp:spPr>
        <a:xfrm rot="16200000">
          <a:off x="-1251781" y="1256434"/>
          <a:ext cx="4351338" cy="183846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10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From Never to Seldom (1968-)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</a:t>
          </a:r>
          <a:r>
            <a:rPr lang="en-US" altLang="zh-Hans" sz="1100" kern="1200" dirty="0"/>
            <a:t>omputing:</a:t>
          </a:r>
          <a:r>
            <a:rPr lang="zh-Hans" altLang="en-US" sz="1100" kern="1200" dirty="0"/>
            <a:t> </a:t>
          </a:r>
          <a:r>
            <a:rPr lang="en-US" altLang="zh-Hans" sz="1100" kern="1200" dirty="0"/>
            <a:t>commercial machines, time-sharing, PL/I, PASCAL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</a:t>
          </a:r>
          <a:r>
            <a:rPr lang="en-US" altLang="zh-Hans" sz="1100" kern="1200" dirty="0"/>
            <a:t>nomaly:</a:t>
          </a:r>
          <a:r>
            <a:rPr lang="zh-Hans" altLang="en-US" sz="1100" kern="1200" dirty="0"/>
            <a:t> </a:t>
          </a:r>
          <a:r>
            <a:rPr lang="en-US" sz="1100" kern="1200" dirty="0"/>
            <a:t>SE was coined due to scalability problems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</a:t>
          </a:r>
          <a:r>
            <a:rPr lang="en-US" altLang="zh-Hans" sz="1100" kern="1200" dirty="0"/>
            <a:t>olution:</a:t>
          </a:r>
          <a:r>
            <a:rPr lang="zh-Hans" altLang="en-US" sz="1100" kern="1200" dirty="0"/>
            <a:t> </a:t>
          </a:r>
          <a:r>
            <a:rPr lang="en-US" sz="1100" kern="1200" dirty="0"/>
            <a:t>software factory, HLL, modularity, waterfall metaphor </a:t>
          </a:r>
          <a:endParaRPr lang="zh-CN" altLang="en-US" sz="1100" kern="1200" dirty="0"/>
        </a:p>
      </dsp:txBody>
      <dsp:txXfrm rot="5400000">
        <a:off x="4654" y="870267"/>
        <a:ext cx="1838468" cy="2610802"/>
      </dsp:txXfrm>
    </dsp:sp>
    <dsp:sp modelId="{6F209AD4-B4F7-EE4A-8313-4FF2EA77BC52}">
      <dsp:nvSpPr>
        <dsp:cNvPr id="0" name=""/>
        <dsp:cNvSpPr/>
      </dsp:nvSpPr>
      <dsp:spPr>
        <a:xfrm rot="16200000">
          <a:off x="724572" y="1256434"/>
          <a:ext cx="4351338" cy="1838468"/>
        </a:xfrm>
        <a:prstGeom prst="flowChartManualOperation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10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Seldom to Not Much (1978-)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</a:t>
          </a:r>
          <a:r>
            <a:rPr lang="en-US" altLang="zh-Hans" sz="1100" kern="1200" dirty="0"/>
            <a:t>omputing:</a:t>
          </a:r>
          <a:r>
            <a:rPr lang="zh-Hans" altLang="en-US" sz="1100" kern="1200" dirty="0"/>
            <a:t> </a:t>
          </a:r>
          <a:r>
            <a:rPr lang="en-US" sz="1100" kern="1200" dirty="0"/>
            <a:t>worksta</a:t>
          </a:r>
          <a:r>
            <a:rPr lang="en-US" altLang="zh-Hans" sz="1100" kern="1200" dirty="0"/>
            <a:t>ti</a:t>
          </a:r>
          <a:r>
            <a:rPr lang="en-US" sz="1100" kern="1200" dirty="0"/>
            <a:t>ons, networking, Unix/C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</a:t>
          </a:r>
          <a:r>
            <a:rPr lang="en-US" altLang="zh-Hans" sz="1100" kern="1200" dirty="0"/>
            <a:t>nomaly:</a:t>
          </a:r>
          <a:r>
            <a:rPr lang="zh-Hans" altLang="en-US" sz="1100" kern="1200" dirty="0"/>
            <a:t> </a:t>
          </a:r>
          <a:r>
            <a:rPr lang="en-US" sz="1100" kern="1200" dirty="0"/>
            <a:t>vola</a:t>
          </a:r>
          <a:r>
            <a:rPr lang="en-US" altLang="zh-Hans" sz="1100" kern="1200" dirty="0"/>
            <a:t>til</a:t>
          </a:r>
          <a:r>
            <a:rPr lang="en-US" sz="1100" kern="1200" dirty="0"/>
            <a:t>e environments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</a:t>
          </a:r>
          <a:r>
            <a:rPr lang="en-US" altLang="zh-Hans" sz="1100" kern="1200" dirty="0"/>
            <a:t>olution:</a:t>
          </a:r>
          <a:r>
            <a:rPr lang="zh-Hans" altLang="en-US" sz="1100" kern="1200" dirty="0"/>
            <a:t> </a:t>
          </a:r>
          <a:r>
            <a:rPr lang="en-US" altLang="zh-Hans" sz="1100" kern="1200" dirty="0"/>
            <a:t>prototyping,</a:t>
          </a:r>
          <a:r>
            <a:rPr lang="zh-Hans" altLang="en-US" sz="1100" kern="1200" dirty="0"/>
            <a:t> </a:t>
          </a:r>
          <a:r>
            <a:rPr lang="en-US" altLang="zh-Hans" sz="1100" kern="1200" dirty="0"/>
            <a:t>early</a:t>
          </a:r>
          <a:r>
            <a:rPr lang="zh-Hans" altLang="en-US" sz="1100" kern="1200" dirty="0"/>
            <a:t> </a:t>
          </a:r>
          <a:r>
            <a:rPr lang="en-US" altLang="zh-Hans" sz="1100" kern="1200" dirty="0"/>
            <a:t>RE</a:t>
          </a:r>
          <a:endParaRPr lang="zh-CN" altLang="en-US" sz="1100" kern="1200" dirty="0"/>
        </a:p>
      </dsp:txBody>
      <dsp:txXfrm rot="5400000">
        <a:off x="1981007" y="870267"/>
        <a:ext cx="1838468" cy="2610802"/>
      </dsp:txXfrm>
    </dsp:sp>
    <dsp:sp modelId="{CE4933CE-ACCF-3E47-AE2B-635B4ED358A4}">
      <dsp:nvSpPr>
        <dsp:cNvPr id="0" name=""/>
        <dsp:cNvSpPr/>
      </dsp:nvSpPr>
      <dsp:spPr>
        <a:xfrm rot="16200000">
          <a:off x="2700926" y="1256434"/>
          <a:ext cx="4351338" cy="1838468"/>
        </a:xfrm>
        <a:prstGeom prst="flowChartManualOperation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10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Not Much to Occasionally (1988-)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</a:t>
          </a:r>
          <a:r>
            <a:rPr lang="en-US" altLang="zh-Hans" sz="1100" kern="1200" dirty="0"/>
            <a:t>omputing:</a:t>
          </a:r>
          <a:r>
            <a:rPr lang="zh-Hans" altLang="en-US" sz="1100" kern="1200" dirty="0"/>
            <a:t> </a:t>
          </a:r>
          <a:r>
            <a:rPr lang="en-US" sz="1100" kern="1200" dirty="0"/>
            <a:t>PC, Internet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</a:t>
          </a:r>
          <a:r>
            <a:rPr lang="en-US" altLang="zh-Hans" sz="1100" kern="1200" dirty="0"/>
            <a:t>nomalies:</a:t>
          </a:r>
          <a:r>
            <a:rPr lang="zh-Hans" altLang="en-US" sz="1100" kern="1200" dirty="0"/>
            <a:t> </a:t>
          </a:r>
          <a:r>
            <a:rPr lang="en-US" sz="1100" kern="1200" dirty="0"/>
            <a:t>SE in the large, collabora</a:t>
          </a:r>
          <a:r>
            <a:rPr lang="en-US" altLang="zh-Hans" sz="1100" kern="1200" dirty="0"/>
            <a:t>ti</a:t>
          </a:r>
          <a:r>
            <a:rPr lang="en-US" sz="1100" kern="1200" dirty="0"/>
            <a:t>ve SE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</a:t>
          </a:r>
          <a:r>
            <a:rPr lang="en-US" altLang="zh-Hans" sz="1100" kern="1200" dirty="0"/>
            <a:t>olution:</a:t>
          </a:r>
          <a:r>
            <a:rPr lang="zh-Hans" altLang="en-US" sz="1100" kern="1200" dirty="0"/>
            <a:t> </a:t>
          </a:r>
          <a:r>
            <a:rPr lang="en-US" sz="1100" kern="1200" dirty="0"/>
            <a:t>planned process, produc</a:t>
          </a:r>
          <a:r>
            <a:rPr lang="en-US" altLang="zh-Hans" sz="1100" kern="1200" dirty="0"/>
            <a:t>ti</a:t>
          </a:r>
          <a:r>
            <a:rPr lang="en-US" sz="1100" kern="1200" dirty="0"/>
            <a:t>vity tools (SDE/OO/Es</a:t>
          </a:r>
          <a:r>
            <a:rPr lang="en-US" altLang="zh-Hans" sz="1100" kern="1200" dirty="0"/>
            <a:t>ti</a:t>
          </a:r>
          <a:r>
            <a:rPr lang="en-US" sz="1100" kern="1200" dirty="0"/>
            <a:t>ma</a:t>
          </a:r>
          <a:r>
            <a:rPr lang="en-US" altLang="zh-Hans" sz="1100" kern="1200" dirty="0"/>
            <a:t>ti</a:t>
          </a:r>
          <a:r>
            <a:rPr lang="en-US" sz="1100" kern="1200" dirty="0"/>
            <a:t>on), risk management, formal methods </a:t>
          </a:r>
          <a:endParaRPr lang="zh-CN" altLang="en-US" sz="1100" kern="1200" dirty="0"/>
        </a:p>
      </dsp:txBody>
      <dsp:txXfrm rot="5400000">
        <a:off x="3957361" y="870267"/>
        <a:ext cx="1838468" cy="2610802"/>
      </dsp:txXfrm>
    </dsp:sp>
    <dsp:sp modelId="{8156D769-A1D0-3C4D-B0C5-DC138A376E4A}">
      <dsp:nvSpPr>
        <dsp:cNvPr id="0" name=""/>
        <dsp:cNvSpPr/>
      </dsp:nvSpPr>
      <dsp:spPr>
        <a:xfrm rot="16200000">
          <a:off x="4677279" y="1256434"/>
          <a:ext cx="4351338" cy="1838468"/>
        </a:xfrm>
        <a:prstGeom prst="flowChartManualOperation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10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From Occasionally to O</a:t>
          </a:r>
          <a:r>
            <a:rPr lang="en-US" altLang="zh-Hans" sz="1100" kern="1200" dirty="0"/>
            <a:t>ft</a:t>
          </a:r>
          <a:r>
            <a:rPr lang="en-US" sz="1100" kern="1200" dirty="0"/>
            <a:t>en (1998-)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CN" sz="1100" kern="1200" dirty="0"/>
            <a:t>C</a:t>
          </a:r>
          <a:r>
            <a:rPr lang="en-US" altLang="zh-Hans" sz="1100" kern="1200" dirty="0"/>
            <a:t>omputing:</a:t>
          </a:r>
          <a:r>
            <a:rPr lang="zh-Hans" altLang="en-US" sz="1100" kern="1200" dirty="0"/>
            <a:t> </a:t>
          </a:r>
          <a:r>
            <a:rPr lang="en-US" sz="1100" kern="1200" dirty="0"/>
            <a:t>PDA, telecommunica</a:t>
          </a:r>
          <a:r>
            <a:rPr lang="en-US" altLang="zh-Hans" sz="1100" kern="1200" dirty="0"/>
            <a:t>ti</a:t>
          </a:r>
          <a:r>
            <a:rPr lang="en-US" sz="1100" kern="1200" dirty="0"/>
            <a:t>ons (2G)</a:t>
          </a:r>
          <a:endParaRPr lang="zh-CN" alt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</a:t>
          </a:r>
          <a:r>
            <a:rPr lang="en-US" altLang="zh-Hans" sz="1100" kern="1200" dirty="0"/>
            <a:t>nomalies:</a:t>
          </a:r>
          <a:r>
            <a:rPr lang="zh-Hans" altLang="en-US" sz="1100" kern="1200" dirty="0"/>
            <a:t> </a:t>
          </a:r>
          <a:r>
            <a:rPr lang="en-US" sz="1100" kern="1200" dirty="0"/>
            <a:t>process overhead, so</a:t>
          </a:r>
          <a:r>
            <a:rPr lang="en-US" altLang="zh-Hans" sz="1100" kern="1200" dirty="0"/>
            <a:t>ft</a:t>
          </a:r>
          <a:r>
            <a:rPr lang="en-US" sz="1100" kern="1200" dirty="0"/>
            <a:t>ware failures, WWW syndrome, usability, Y2K</a:t>
          </a:r>
          <a:endParaRPr lang="zh-CN" alt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</a:t>
          </a:r>
          <a:r>
            <a:rPr lang="en-US" altLang="zh-Hans" sz="1100" kern="1200" dirty="0"/>
            <a:t>olution:</a:t>
          </a:r>
          <a:r>
            <a:rPr lang="zh-Hans" altLang="en-US" sz="1100" kern="1200" dirty="0"/>
            <a:t> </a:t>
          </a:r>
          <a:r>
            <a:rPr lang="en-US" sz="1100" kern="1200" dirty="0">
              <a:solidFill>
                <a:srgbClr val="FF0000"/>
              </a:solidFill>
            </a:rPr>
            <a:t>agile process</a:t>
          </a:r>
          <a:r>
            <a:rPr lang="en-US" sz="1100" kern="1200" dirty="0"/>
            <a:t>, components, open-source, HCI</a:t>
          </a:r>
          <a:endParaRPr lang="zh-CN" altLang="en-US" sz="1100" kern="1200" dirty="0"/>
        </a:p>
      </dsp:txBody>
      <dsp:txXfrm rot="5400000">
        <a:off x="5933714" y="870267"/>
        <a:ext cx="1838468" cy="2610802"/>
      </dsp:txXfrm>
    </dsp:sp>
    <dsp:sp modelId="{D527F929-8F5A-8941-91E0-4B5DFD643E22}">
      <dsp:nvSpPr>
        <dsp:cNvPr id="0" name=""/>
        <dsp:cNvSpPr/>
      </dsp:nvSpPr>
      <dsp:spPr>
        <a:xfrm rot="16200000">
          <a:off x="6653633" y="1256434"/>
          <a:ext cx="4351338" cy="1838468"/>
        </a:xfrm>
        <a:prstGeom prst="flowChartManualOperation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10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Often to Always (2008-)</a:t>
          </a:r>
          <a:br>
            <a:rPr lang="en-US" sz="1100" kern="1200" dirty="0"/>
          </a:br>
          <a:r>
            <a:rPr lang="en-US" altLang="zh-Hans" sz="1100" kern="1200" dirty="0"/>
            <a:t>Computing:</a:t>
          </a:r>
          <a:r>
            <a:rPr lang="zh-Hans" altLang="en-US" sz="1100" kern="1200" dirty="0"/>
            <a:t> </a:t>
          </a:r>
          <a:r>
            <a:rPr lang="en-US" sz="1100" kern="1200" dirty="0"/>
            <a:t>tablets, smart phones, services compu</a:t>
          </a:r>
          <a:r>
            <a:rPr lang="en-US" altLang="zh-Hans" sz="1100" kern="1200" dirty="0"/>
            <a:t>ti</a:t>
          </a:r>
          <a:r>
            <a:rPr lang="en-US" sz="1100" kern="1200" dirty="0"/>
            <a:t>ng, 3G/LTE/4G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Anomalies</a:t>
          </a:r>
          <a:r>
            <a:rPr lang="zh-Hans" altLang="en-US" sz="1100" kern="1200" dirty="0"/>
            <a:t>：</a:t>
          </a:r>
          <a:r>
            <a:rPr lang="en-US" sz="1100" kern="1200" dirty="0"/>
            <a:t>mobility, security, criticality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Solution</a:t>
          </a:r>
          <a:r>
            <a:rPr lang="en-US" altLang="zh-Hans" sz="1100" kern="1200" dirty="0"/>
            <a:t>:</a:t>
          </a:r>
          <a:r>
            <a:rPr lang="zh-Hans" altLang="en-US" sz="1100" kern="1200" dirty="0"/>
            <a:t> </a:t>
          </a:r>
          <a:r>
            <a:rPr lang="en-US" sz="1100" kern="1200" dirty="0"/>
            <a:t>model driven, services compu</a:t>
          </a:r>
          <a:r>
            <a:rPr lang="en-US" altLang="zh-Hans" sz="1100" kern="1200" dirty="0"/>
            <a:t>ti</a:t>
          </a:r>
          <a:r>
            <a:rPr lang="en-US" sz="1100" kern="1200" dirty="0"/>
            <a:t>ng, model checking</a:t>
          </a:r>
        </a:p>
      </dsp:txBody>
      <dsp:txXfrm rot="5400000">
        <a:off x="7910068" y="870267"/>
        <a:ext cx="1838468" cy="2610802"/>
      </dsp:txXfrm>
    </dsp:sp>
    <dsp:sp modelId="{E151AB5A-64E4-894D-AE32-8898119A8878}">
      <dsp:nvSpPr>
        <dsp:cNvPr id="0" name=""/>
        <dsp:cNvSpPr/>
      </dsp:nvSpPr>
      <dsp:spPr>
        <a:xfrm rot="16200000">
          <a:off x="8629987" y="1256434"/>
          <a:ext cx="4351338" cy="1838468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10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Always to Cannot Server (2018-)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</a:t>
          </a:r>
          <a:r>
            <a:rPr lang="en-US" altLang="zh-Hans" sz="1100" kern="1200" dirty="0"/>
            <a:t>puting:</a:t>
          </a:r>
          <a:r>
            <a:rPr lang="zh-Hans" altLang="en-US" sz="1100" kern="1200" dirty="0"/>
            <a:t> </a:t>
          </a:r>
          <a:r>
            <a:rPr lang="en-US" sz="1100" kern="1200" dirty="0"/>
            <a:t>could/edge/fog, IoT, 4G/5G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100" kern="1200" dirty="0"/>
            <a:t>Anomalies:</a:t>
          </a:r>
          <a:r>
            <a:rPr lang="zh-Hans" altLang="en-US" sz="1100" kern="1200" dirty="0"/>
            <a:t> </a:t>
          </a:r>
          <a:r>
            <a:rPr lang="en-US" sz="1100" kern="1200" dirty="0"/>
            <a:t>ubiquity, system of systems, micro tasks, </a:t>
          </a:r>
          <a:r>
            <a:rPr lang="en-US" sz="1100" kern="1200" dirty="0" err="1"/>
            <a:t>NextGen</a:t>
          </a:r>
          <a:r>
            <a:rPr lang="en-US" sz="1100" kern="1200" dirty="0"/>
            <a:t>, K-12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100" kern="1200" dirty="0"/>
            <a:t>Solution:</a:t>
          </a:r>
          <a:r>
            <a:rPr lang="zh-Hans" altLang="en-US" sz="1100" kern="1200" dirty="0"/>
            <a:t> </a:t>
          </a:r>
          <a:r>
            <a:rPr lang="en-US" sz="1100" kern="1200" dirty="0">
              <a:solidFill>
                <a:srgbClr val="FF0000"/>
              </a:solidFill>
            </a:rPr>
            <a:t>De</a:t>
          </a:r>
          <a:r>
            <a:rPr lang="en-US" altLang="zh-Hans" sz="1100" kern="1200" dirty="0">
              <a:solidFill>
                <a:srgbClr val="FF0000"/>
              </a:solidFill>
            </a:rPr>
            <a:t>vOp</a:t>
          </a:r>
          <a:r>
            <a:rPr lang="en-US" sz="1100" kern="1200" dirty="0">
              <a:solidFill>
                <a:srgbClr val="FF0000"/>
              </a:solidFill>
            </a:rPr>
            <a:t>s</a:t>
          </a:r>
          <a:r>
            <a:rPr lang="en-US" sz="1100" kern="1200" dirty="0"/>
            <a:t>, crowd sourcing, data analy</a:t>
          </a:r>
          <a:r>
            <a:rPr lang="en-US" altLang="zh-Hans" sz="1100" kern="1200" dirty="0"/>
            <a:t>ti</a:t>
          </a:r>
          <a:r>
            <a:rPr lang="en-US" sz="1100" kern="1200" dirty="0"/>
            <a:t>cs, emoji, end-user embedded </a:t>
          </a:r>
          <a:br>
            <a:rPr lang="en-US" sz="1100" kern="1200" dirty="0"/>
          </a:br>
          <a:endParaRPr lang="en-US" sz="1100" kern="1200" dirty="0"/>
        </a:p>
      </dsp:txBody>
      <dsp:txXfrm rot="5400000">
        <a:off x="9886422" y="870267"/>
        <a:ext cx="1838468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659E-D5DC-CA4D-BDD0-79576F50EF43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DC152-1225-9E4A-AD71-27FD829E20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04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</a:t>
            </a:r>
            <a:r>
              <a:rPr kumimoji="1" lang="en-US" altLang="zh-Hans" dirty="0"/>
              <a:t>LL-</a:t>
            </a:r>
            <a:r>
              <a:rPr kumimoji="1" lang="en-US" altLang="zh-CN" dirty="0"/>
              <a:t>high</a:t>
            </a:r>
            <a:r>
              <a:rPr kumimoji="1" lang="zh-Hans" altLang="en-US" dirty="0"/>
              <a:t> </a:t>
            </a:r>
            <a:r>
              <a:rPr kumimoji="1" lang="en-US" altLang="zh-CN" dirty="0"/>
              <a:t>leve</a:t>
            </a:r>
            <a:r>
              <a:rPr kumimoji="1" lang="en-US" altLang="zh-Hans" dirty="0"/>
              <a:t>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HCI-human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computer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interface,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driven-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DC152-1225-9E4A-AD71-27FD829E20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51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6BA8-173F-2446-8E44-6B1D30920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E3531-042C-914E-9858-826560D3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40DB2-6A5D-D04D-8036-DF7E5C04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93F9E-1FFD-4749-88F3-4C1ED336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FE13E4-5D91-6F42-91C3-295050C3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9FF5-15E5-DF45-8955-93525994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A22342F-2C41-5547-968D-C635B8960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2A363-8C9B-154E-B6FE-A90BEB5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281F2-CD5F-2D44-91B5-EF897394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A983D38-D722-1643-B44D-7E30A9E7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4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3A51F-D05A-7542-ACE6-79F88E446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C4752DA-B0A2-904D-A4D1-02E5628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8B59-73FA-E84A-8399-420F8DA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F1455-6CD2-4641-B457-7B3D8A06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22F6168-8355-CE4B-BEA2-384ED7E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17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D801-907B-B34F-BFDA-3F7E010C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9629F-E3A8-7E47-AA0A-5EBCB1E2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F306-BB8A-3241-B9C9-902BB2E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6A6E6-5A07-CF48-808A-621F4B1D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252184-06CC-2841-B29A-F697DA8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10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BE4AC-BF45-C444-BC4C-F5C3166E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E3B5D-1699-E74F-8E7C-99B61C71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E237-A7DD-7941-B679-442130E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1613D-7438-C747-818A-27B5BF1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2F30C53-703B-3D40-808B-CA7609FF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7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0880-941C-A242-AB93-BCF203FB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DE97A-AE80-AE45-899E-8D3685BE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BE824-90A5-4A41-9473-777A4EF2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FE638-8C2C-F84F-B876-70A20AA5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C8D95-8D69-2541-ACD5-AF473DA0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461A19E-315F-5B4C-9D81-108DFCA4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89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ED12A-2358-E840-A71F-ECC9F88C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BB5D0-DDF3-C645-BDC7-FA8F675C4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BCFFF-C090-7741-B86B-71A4F8E4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B26D7A-FCEB-BA4F-BF65-6C8F20D2F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10318C-EB73-8047-951D-2BA0DC59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57B8E8-0479-C74F-8AA1-A94A3A0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2D552-F216-F646-BA67-FC0DCC58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83C8DB20-95F3-5F42-BE0B-74D48F00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77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8663B-79D9-E343-9299-A571540C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E37DA-E8AF-B34A-B522-2F698573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36F48-E603-F848-A894-C0113165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B626385-BBC4-FF47-A6BA-7DD2CDA0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1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8D5CF-93DF-A74E-9645-36FA788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0F75EC-F840-D74D-AB52-014B3E4B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74AAE97-2196-9A41-897F-EBB224A7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D2006-94CA-BE46-9611-3A91A155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E55CF-1409-EB48-A2B6-7005A3AD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8640D-524C-DC44-84EE-5A12C51E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9BAEC-AB80-2641-BFBF-0F4FE2A2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1EB0E-D29C-904D-8D4A-6C3A3DF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611EC46-083D-9249-B3EE-1C88FA61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6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6870-BA6E-C14A-A363-7D5629B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03782F-8B6C-9447-A516-B74FA1A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7C088-6EBC-8D49-A725-D9669E79E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32298-FEC7-FF44-9AA8-EF90FA6D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40617-A884-7643-B079-367A0ED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7A22335-9E67-F944-8C90-64C530F0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0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75D012-3777-464A-AF88-2E45D30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F95F9-A971-E640-8C8F-587B7154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CB927-2D7D-7941-91BA-679E8802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A5E1-6259-B044-9834-282648B2BB4C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AADDA-F177-D248-B018-D9E81D401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3CE2A4-1026-0041-B1BD-0DABCEEB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B117-60E7-E441-827E-B7C16389F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3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05294-9795-D54B-8054-582C2B86E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点燃心火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459C5-21EE-A149-952B-9D16795B9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8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3295-6E88-FE41-9C35-9EB740FA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ngineering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Leadership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A89BDD-55FF-6846-A0E4-1E888EEBEB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3" y="1799499"/>
            <a:ext cx="6527007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A29BFD-C336-B74C-8D69-FEF3DB9558CC}"/>
              </a:ext>
            </a:extLst>
          </p:cNvPr>
          <p:cNvSpPr/>
          <p:nvPr/>
        </p:nvSpPr>
        <p:spPr>
          <a:xfrm>
            <a:off x="6818810" y="2821006"/>
            <a:ext cx="4955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我们要建的是一支世界上最强的部队，每一个士兵，每一个领军人，每个人的能力，他的训练都是超强的，然后我们给每个人提供的工具和武器都是一流的。所以</a:t>
            </a:r>
            <a:r>
              <a:rPr lang="en-US" altLang="zh-CN" sz="1600" b="1" dirty="0"/>
              <a:t>Engineering Excellence</a:t>
            </a:r>
            <a:r>
              <a:rPr lang="zh-CN" altLang="zh-CN" sz="1600" b="1" dirty="0"/>
              <a:t>是一个永无止境的、个人的、团队的，能力的追求和工具平台的创新，综合在一起可以带给我们带来的长期的、核心的竞争力，为社会创造价值，最终的目的是给每个用户、每个企业、整个社会创造价值。</a:t>
            </a:r>
            <a:endParaRPr lang="en-US" altLang="zh-CN" sz="1600" b="1" dirty="0"/>
          </a:p>
          <a:p>
            <a:r>
              <a:rPr lang="en-US" altLang="zh-CN" sz="1600" b="1" dirty="0"/>
              <a:t>——《</a:t>
            </a:r>
            <a:r>
              <a:rPr lang="zh-CN" altLang="en-US" sz="1600" b="1" dirty="0"/>
              <a:t>陆奇最新演讲：如何成为一个优秀的工程师</a:t>
            </a:r>
            <a:r>
              <a:rPr lang="en-US" altLang="zh-CN" sz="1600" b="1" dirty="0"/>
              <a:t>》</a:t>
            </a:r>
            <a:r>
              <a:rPr lang="zh-CN" altLang="zh-CN" sz="1600" b="1" dirty="0"/>
              <a:t> 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49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067BC-82EC-D94B-946B-55E124B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ngineering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Leadership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A24F3-3D15-3C43-9316-31B259B4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Believe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技术</a:t>
            </a:r>
            <a:endParaRPr kumimoji="1" lang="en-US" altLang="zh-CN" dirty="0"/>
          </a:p>
          <a:p>
            <a:r>
              <a:rPr kumimoji="1" lang="zh-CN" altLang="en-US" dirty="0"/>
              <a:t>站在巨人肩膀上做创新</a:t>
            </a:r>
            <a:endParaRPr kumimoji="1" lang="en-US" altLang="zh-CN" dirty="0"/>
          </a:p>
          <a:p>
            <a:r>
              <a:rPr kumimoji="1" lang="zh-CN" altLang="en-US" dirty="0"/>
              <a:t>追求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Excellence</a:t>
            </a:r>
          </a:p>
          <a:p>
            <a:r>
              <a:rPr kumimoji="1" lang="zh-CN" altLang="en-US" dirty="0"/>
              <a:t>每天学习</a:t>
            </a:r>
            <a:endParaRPr kumimoji="1" lang="en-US" altLang="zh-CN" dirty="0"/>
          </a:p>
          <a:p>
            <a:r>
              <a:rPr kumimoji="1" lang="en-US" altLang="zh-CN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4421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C834-5BCA-DF47-A168-9DE68F3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内部服务建设的标准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565A-AB25-9040-A2DB-ABB45E49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稳定可靠</a:t>
            </a:r>
            <a:endParaRPr kumimoji="1" lang="en-US" altLang="zh-CN" dirty="0"/>
          </a:p>
          <a:p>
            <a:r>
              <a:rPr kumimoji="1" lang="zh-CN" altLang="en-US" dirty="0"/>
              <a:t>服务精神</a:t>
            </a:r>
            <a:endParaRPr kumimoji="1" lang="en-US" altLang="zh-CN" dirty="0"/>
          </a:p>
          <a:p>
            <a:r>
              <a:rPr kumimoji="1" lang="zh-CN" altLang="en-US" dirty="0"/>
              <a:t>持续创新</a:t>
            </a:r>
            <a:endParaRPr kumimoji="1" lang="en-US" altLang="zh-CN" dirty="0"/>
          </a:p>
          <a:p>
            <a:r>
              <a:rPr kumimoji="1" lang="zh-CN" altLang="en-US" dirty="0"/>
              <a:t>开源协同</a:t>
            </a:r>
          </a:p>
        </p:txBody>
      </p:sp>
    </p:spTree>
    <p:extLst>
      <p:ext uri="{BB962C8B-B14F-4D97-AF65-F5344CB8AC3E}">
        <p14:creationId xmlns:p14="http://schemas.microsoft.com/office/powerpoint/2010/main" val="15419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F102E-DA3A-804F-983F-0FB4134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brief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history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B6645F6-265C-464F-93CD-D82295034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06138"/>
              </p:ext>
            </p:extLst>
          </p:nvPr>
        </p:nvGraphicFramePr>
        <p:xfrm>
          <a:off x="307428" y="1825625"/>
          <a:ext cx="1172954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14B2A-D1A8-7B4C-87AE-9A2C9C45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gile</a:t>
            </a:r>
            <a:r>
              <a:rPr kumimoji="1" lang="zh-CN" altLang="en-US" dirty="0"/>
              <a:t>方法簇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140F-31A9-5F45-A873-CDC333EA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XP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Scrum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Crystal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DSDM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FDD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RUP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ASP</a:t>
            </a:r>
          </a:p>
          <a:p>
            <a:r>
              <a:rPr kumimoji="1" lang="en-US" altLang="zh-CN" dirty="0"/>
              <a:t>L</a:t>
            </a:r>
            <a:r>
              <a:rPr kumimoji="1" lang="en-US" altLang="zh-Hans" dirty="0"/>
              <a:t>ean</a:t>
            </a:r>
            <a:r>
              <a:rPr kumimoji="1" lang="zh-Hans" altLang="en-US" dirty="0"/>
              <a:t> </a:t>
            </a:r>
            <a:r>
              <a:rPr kumimoji="1" lang="en-US" altLang="zh-CN" dirty="0"/>
              <a:t>D</a:t>
            </a:r>
            <a:r>
              <a:rPr kumimoji="1" lang="en-US" altLang="zh-Hans" dirty="0"/>
              <a:t>evelopment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Kanban</a:t>
            </a:r>
          </a:p>
          <a:p>
            <a:r>
              <a:rPr kumimoji="1" lang="en-US" altLang="zh-CN" dirty="0" err="1"/>
              <a:t>SAFe</a:t>
            </a:r>
            <a:r>
              <a:rPr kumimoji="1" lang="zh-Hans" altLang="en-US" dirty="0"/>
              <a:t>、</a:t>
            </a:r>
            <a:r>
              <a:rPr kumimoji="1" lang="en-US" altLang="zh-CN" dirty="0" err="1"/>
              <a:t>LeSS</a:t>
            </a:r>
            <a:r>
              <a:rPr kumimoji="1" lang="zh-Hans" altLang="en-US" dirty="0"/>
              <a:t>、</a:t>
            </a:r>
            <a:r>
              <a:rPr kumimoji="1" lang="en-US" altLang="zh-CN" dirty="0" err="1"/>
              <a:t>SoS</a:t>
            </a:r>
            <a:endParaRPr kumimoji="1" lang="en-US" altLang="zh-CN" dirty="0"/>
          </a:p>
          <a:p>
            <a:r>
              <a:rPr kumimoji="1" lang="en-US" altLang="zh-CN" dirty="0"/>
              <a:t>DevOps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4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07E5-CED4-DF4E-A3B8-6A23321B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Engine</a:t>
            </a:r>
            <a:r>
              <a:rPr kumimoji="1" lang="en-US" altLang="zh-Hans" dirty="0"/>
              <a:t>ering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Mapping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A3C845-B3FF-BA4A-A24E-A4948F73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54" y="1825625"/>
            <a:ext cx="8028691" cy="4351338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967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A61CE-B678-5646-BB28-250DDA09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推荐书籍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A417-DD53-C341-9366-BE6070CB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硝烟中的</a:t>
            </a:r>
            <a:r>
              <a:rPr kumimoji="1" lang="en-US" altLang="zh-CN" dirty="0"/>
              <a:t>Scrum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XP</a:t>
            </a:r>
            <a:r>
              <a:rPr kumimoji="1" lang="en-US" altLang="zh-Hans" dirty="0"/>
              <a:t>——</a:t>
            </a:r>
            <a:r>
              <a:rPr kumimoji="1" lang="zh-CN" altLang="en-US" dirty="0"/>
              <a:t>浅显易懂的故事书</a:t>
            </a:r>
            <a:endParaRPr kumimoji="1" lang="en-US" altLang="zh-CN" dirty="0"/>
          </a:p>
          <a:p>
            <a:r>
              <a:rPr kumimoji="1" lang="en-US" altLang="zh-CN" dirty="0"/>
              <a:t>Scrum</a:t>
            </a:r>
            <a:r>
              <a:rPr kumimoji="1" lang="zh-CN" altLang="en-US" dirty="0"/>
              <a:t>敏捷项目管理</a:t>
            </a:r>
            <a:r>
              <a:rPr kumimoji="1" lang="en-US" altLang="zh-CN" dirty="0"/>
              <a:t>——PM</a:t>
            </a:r>
            <a:r>
              <a:rPr kumimoji="1" lang="zh-CN" altLang="en-US" dirty="0"/>
              <a:t>入门</a:t>
            </a:r>
            <a:endParaRPr kumimoji="1" lang="en-US" altLang="zh-CN" dirty="0"/>
          </a:p>
          <a:p>
            <a:r>
              <a:rPr kumimoji="1" lang="zh-CN" altLang="en-US" dirty="0"/>
              <a:t>敏捷软件开发：原则、模式与实践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工程视角，经典书籍</a:t>
            </a:r>
            <a:endParaRPr kumimoji="1" lang="en-US" altLang="zh-CN" dirty="0"/>
          </a:p>
          <a:p>
            <a:r>
              <a:rPr kumimoji="1" lang="zh-CN" altLang="en-US" dirty="0"/>
              <a:t>精益产品开发：原则、方法与实践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产品视角</a:t>
            </a:r>
            <a:endParaRPr kumimoji="1" lang="en-US" altLang="zh-CN" dirty="0"/>
          </a:p>
          <a:p>
            <a:r>
              <a:rPr kumimoji="1" lang="zh-CN" altLang="en-US" dirty="0"/>
              <a:t>重构：改善既有代码设计</a:t>
            </a:r>
            <a:endParaRPr kumimoji="1" lang="en-US" altLang="zh-CN" dirty="0"/>
          </a:p>
          <a:p>
            <a:r>
              <a:rPr kumimoji="1" lang="zh-CN" altLang="en-US" dirty="0"/>
              <a:t>持续交付：发布可靠软件的系统方法</a:t>
            </a:r>
            <a:endParaRPr kumimoji="1" lang="en-US" altLang="zh-CN" dirty="0"/>
          </a:p>
          <a:p>
            <a:r>
              <a:rPr kumimoji="1" lang="zh-CN" altLang="en-US" dirty="0"/>
              <a:t>用户故事地图：增强团队协作、洞察真实需求、研磨优良产品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00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45F3CC-0EBB-5443-B117-5E74AE9A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zh-CN" dirty="0"/>
              <a:t>Thank</a:t>
            </a:r>
            <a:r>
              <a:rPr kumimoji="1" lang="en-US" altLang="zh-Hans" dirty="0"/>
              <a:t>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97A2D-2C8B-0D48-8977-01CA1830B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88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487</Words>
  <Application>Microsoft Macintosh PowerPoint</Application>
  <PresentationFormat>宽屏</PresentationFormat>
  <Paragraphs>56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点燃心火</vt:lpstr>
      <vt:lpstr>Engineering Leadership</vt:lpstr>
      <vt:lpstr>Engineering Leadership</vt:lpstr>
      <vt:lpstr>内部服务建设的标准</vt:lpstr>
      <vt:lpstr>A brief history of SE</vt:lpstr>
      <vt:lpstr>Agile方法簇</vt:lpstr>
      <vt:lpstr>Engineering Mapping</vt:lpstr>
      <vt:lpstr>推荐书籍</vt:lpstr>
      <vt:lpstr>Thanks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点燃心火</dc:title>
  <dc:creator>Microsoft Office 用户</dc:creator>
  <cp:lastModifiedBy>Microsoft Office 用户</cp:lastModifiedBy>
  <cp:revision>9</cp:revision>
  <dcterms:created xsi:type="dcterms:W3CDTF">2018-05-23T08:56:36Z</dcterms:created>
  <dcterms:modified xsi:type="dcterms:W3CDTF">2018-05-23T12:12:43Z</dcterms:modified>
</cp:coreProperties>
</file>