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59" r:id="rId3"/>
    <p:sldId id="260" r:id="rId4"/>
    <p:sldId id="266" r:id="rId5"/>
    <p:sldId id="268" r:id="rId6"/>
    <p:sldId id="281" r:id="rId7"/>
    <p:sldId id="269" r:id="rId8"/>
    <p:sldId id="288" r:id="rId9"/>
    <p:sldId id="286" r:id="rId10"/>
    <p:sldId id="289" r:id="rId11"/>
    <p:sldId id="270" r:id="rId12"/>
    <p:sldId id="285" r:id="rId13"/>
    <p:sldId id="273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4" r:id="rId23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24"/>
    </p:embeddedFont>
    <p:embeddedFont>
      <p:font typeface="HY견고딕" panose="02030600000101010101" pitchFamily="18" charset="-127"/>
      <p:regular r:id="rId25"/>
    </p:embeddedFont>
    <p:embeddedFont>
      <p:font typeface="야놀자 야체 B" panose="02020603020101020101" pitchFamily="18" charset="-127"/>
      <p:bold r:id="rId26"/>
    </p:embeddedFont>
    <p:embeddedFont>
      <p:font typeface="배달의민족 한나는 열한살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메이플스토리" panose="02000300000000000000" pitchFamily="2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2F5597"/>
    <a:srgbClr val="9CA9B1"/>
    <a:srgbClr val="3C92CA"/>
    <a:srgbClr val="A5A5A5"/>
    <a:srgbClr val="FFC000"/>
    <a:srgbClr val="C4DEEF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8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r>
              <a:rPr lang="ko-KR" sz="2500"/>
              <a:t>연령대별 </a:t>
            </a:r>
            <a:r>
              <a:rPr lang="en-US" sz="2500"/>
              <a:t>PC </a:t>
            </a:r>
            <a:r>
              <a:rPr lang="ko-KR" sz="2500"/>
              <a:t>게임 주 이용 장르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100993726051626E-2"/>
          <c:y val="0.13169868864706519"/>
          <c:w val="0.96278492427751339"/>
          <c:h val="0.763796525668373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10대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777955752454575E-2"/>
                  <c:y val="-1.0937974328921433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DF7-4FCC-AB78-D848B11B56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AOS</c:v>
                </c:pt>
                <c:pt idx="1">
                  <c:v>RTS</c:v>
                </c:pt>
                <c:pt idx="2">
                  <c:v>퍼즐</c:v>
                </c:pt>
                <c:pt idx="3">
                  <c:v>슈팅</c:v>
                </c:pt>
                <c:pt idx="4">
                  <c:v>롤플레잉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28.8</c:v>
                </c:pt>
                <c:pt idx="1">
                  <c:v>5.0999999999999996</c:v>
                </c:pt>
                <c:pt idx="2">
                  <c:v>25</c:v>
                </c:pt>
                <c:pt idx="3">
                  <c:v>45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F7-4FCC-AB78-D848B11B56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20대</c:v>
                </c:pt>
              </c:strCache>
            </c:strRef>
          </c:tx>
          <c:spPr>
            <a:solidFill>
              <a:schemeClr val="accent1">
                <a:tint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AOS</c:v>
                </c:pt>
                <c:pt idx="1">
                  <c:v>RTS</c:v>
                </c:pt>
                <c:pt idx="2">
                  <c:v>퍼즐</c:v>
                </c:pt>
                <c:pt idx="3">
                  <c:v>슈팅</c:v>
                </c:pt>
                <c:pt idx="4">
                  <c:v>롤플레잉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26.9</c:v>
                </c:pt>
                <c:pt idx="1">
                  <c:v>15.3</c:v>
                </c:pt>
                <c:pt idx="2">
                  <c:v>30</c:v>
                </c:pt>
                <c:pt idx="3">
                  <c:v>33.5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F7-4FCC-AB78-D848B11B56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30대</c:v>
                </c:pt>
              </c:strCache>
            </c:strRef>
          </c:tx>
          <c:spPr>
            <a:solidFill>
              <a:schemeClr val="accent1">
                <a:tint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AOS</c:v>
                </c:pt>
                <c:pt idx="1">
                  <c:v>RTS</c:v>
                </c:pt>
                <c:pt idx="2">
                  <c:v>퍼즐</c:v>
                </c:pt>
                <c:pt idx="3">
                  <c:v>슈팅</c:v>
                </c:pt>
                <c:pt idx="4">
                  <c:v>롤플레잉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19.3</c:v>
                </c:pt>
                <c:pt idx="1">
                  <c:v>28.6</c:v>
                </c:pt>
                <c:pt idx="2">
                  <c:v>40</c:v>
                </c:pt>
                <c:pt idx="3">
                  <c:v>21.5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F7-4FCC-AB78-D848B11B56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40대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5.1111823009818303E-3"/>
                  <c:y val="-2.98311836872752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DF7-4FCC-AB78-D848B11B56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AOS</c:v>
                </c:pt>
                <c:pt idx="1">
                  <c:v>RTS</c:v>
                </c:pt>
                <c:pt idx="2">
                  <c:v>퍼즐</c:v>
                </c:pt>
                <c:pt idx="3">
                  <c:v>슈팅</c:v>
                </c:pt>
                <c:pt idx="4">
                  <c:v>롤플레잉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</c:v>
                </c:pt>
                <c:pt idx="1">
                  <c:v>33.5</c:v>
                </c:pt>
                <c:pt idx="2">
                  <c:v>30</c:v>
                </c:pt>
                <c:pt idx="3">
                  <c:v>20</c:v>
                </c:pt>
                <c:pt idx="4">
                  <c:v>46.2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F7-4FCC-AB78-D848B11B56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50대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AOS</c:v>
                </c:pt>
                <c:pt idx="1">
                  <c:v>RTS</c:v>
                </c:pt>
                <c:pt idx="2">
                  <c:v>퍼즐</c:v>
                </c:pt>
                <c:pt idx="3">
                  <c:v>슈팅</c:v>
                </c:pt>
                <c:pt idx="4">
                  <c:v>롤플레잉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4.2</c:v>
                </c:pt>
                <c:pt idx="1">
                  <c:v>17.8</c:v>
                </c:pt>
                <c:pt idx="2">
                  <c:v>41.3</c:v>
                </c:pt>
                <c:pt idx="3">
                  <c:v>16.3</c:v>
                </c:pt>
                <c:pt idx="4">
                  <c:v>17.600000000000001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F7-4FCC-AB78-D848B11B56E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60~65세</c:v>
                </c:pt>
              </c:strCache>
            </c:strRef>
          </c:tx>
          <c:spPr>
            <a:solidFill>
              <a:schemeClr val="accent1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AOS</c:v>
                </c:pt>
                <c:pt idx="1">
                  <c:v>RTS</c:v>
                </c:pt>
                <c:pt idx="2">
                  <c:v>퍼즐</c:v>
                </c:pt>
                <c:pt idx="3">
                  <c:v>슈팅</c:v>
                </c:pt>
                <c:pt idx="4">
                  <c:v>롤플레잉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</c:v>
                </c:pt>
                <c:pt idx="1">
                  <c:v>7.4</c:v>
                </c:pt>
                <c:pt idx="2">
                  <c:v>35.200000000000003</c:v>
                </c:pt>
                <c:pt idx="3">
                  <c:v>2.8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F7-4FCC-AB78-D848B11B56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153525072"/>
        <c:axId val="-1153522896"/>
      </c:barChart>
      <c:catAx>
        <c:axId val="-115352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-1153522896"/>
        <c:crosses val="autoZero"/>
        <c:auto val="1"/>
        <c:lblAlgn val="ctr"/>
        <c:lblOffset val="100"/>
        <c:noMultiLvlLbl val="0"/>
      </c:catAx>
      <c:valAx>
        <c:axId val="-1153522896"/>
        <c:scaling>
          <c:orientation val="minMax"/>
          <c:max val="7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-115352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124335059721814"/>
          <c:y val="0.14305035372451103"/>
          <c:w val="0.59093575869861192"/>
          <c:h val="7.7403245942571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38100" cmpd="sng">
      <a:solidFill>
        <a:schemeClr val="accent1"/>
      </a:solidFill>
    </a:ln>
    <a:effectLst/>
  </c:spPr>
  <c:txPr>
    <a:bodyPr/>
    <a:lstStyle/>
    <a:p>
      <a:pPr>
        <a:defRPr>
          <a:latin typeface="배달의민족 도현" panose="020B0600000101010101" pitchFamily="50" charset="-127"/>
          <a:ea typeface="배달의민족 도현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cca.kr/cop/main.do" TargetMode="External"/><Relationship Id="rId2" Type="http://schemas.openxmlformats.org/officeDocument/2006/relationships/hyperlink" Target="http://hunkim.github.io/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427672" y="1960756"/>
            <a:ext cx="533665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 err="1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테트러쉬</a:t>
            </a:r>
            <a:endParaRPr lang="en-US" altLang="ko-KR" sz="115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5DCAB026-6B2F-4E51-A2B9-5FB2B199E342}"/>
              </a:ext>
            </a:extLst>
          </p:cNvPr>
          <p:cNvSpPr/>
          <p:nvPr/>
        </p:nvSpPr>
        <p:spPr>
          <a:xfrm>
            <a:off x="2020907" y="2099565"/>
            <a:ext cx="8150186" cy="2658869"/>
          </a:xfrm>
          <a:prstGeom prst="bracketPair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D85EF2-E34E-42B7-B2B8-83EEFEFDB459}"/>
              </a:ext>
            </a:extLst>
          </p:cNvPr>
          <p:cNvCxnSpPr>
            <a:cxnSpLocks/>
          </p:cNvCxnSpPr>
          <p:nvPr/>
        </p:nvCxnSpPr>
        <p:spPr>
          <a:xfrm>
            <a:off x="3101857" y="3621519"/>
            <a:ext cx="59307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3D131F-64BB-4C4E-A4F8-EBE2DEB714A0}"/>
              </a:ext>
            </a:extLst>
          </p:cNvPr>
          <p:cNvSpPr txBox="1"/>
          <p:nvPr/>
        </p:nvSpPr>
        <p:spPr>
          <a:xfrm>
            <a:off x="3227521" y="3822804"/>
            <a:ext cx="5944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5400" b="1" spc="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 대전 </a:t>
            </a:r>
            <a:r>
              <a:rPr lang="ko-KR" altLang="en-US" sz="5400" b="1" spc="6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테트리스</a:t>
            </a:r>
            <a:endParaRPr lang="ko-KR" altLang="en-US" sz="5400" b="1" spc="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1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301069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1397" y="528403"/>
            <a:ext cx="1220207" cy="461665"/>
            <a:chOff x="2771397" y="528403"/>
            <a:chExt cx="1220207" cy="461665"/>
          </a:xfrm>
        </p:grpSpPr>
        <p:sp>
          <p:nvSpPr>
            <p:cNvPr id="10" name="직사각형 9"/>
            <p:cNvSpPr/>
            <p:nvPr/>
          </p:nvSpPr>
          <p:spPr>
            <a:xfrm>
              <a:off x="2771397" y="528403"/>
              <a:ext cx="12202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대전모드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71398" y="528403"/>
              <a:ext cx="1220206" cy="461665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3" name="자유형 12"/>
          <p:cNvSpPr>
            <a:spLocks/>
          </p:cNvSpPr>
          <p:nvPr/>
        </p:nvSpPr>
        <p:spPr bwMode="auto">
          <a:xfrm>
            <a:off x="4156251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4589079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5021907" y="528402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454735" y="528401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78445" y="336043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073" y="482378"/>
            <a:ext cx="54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vs 1 vs 1 vs 1 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대전 </a:t>
            </a:r>
            <a:r>
              <a:rPr lang="ko-KR" altLang="en-US" sz="2000" dirty="0" err="1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모드</a:t>
            </a:r>
            <a:endParaRPr lang="en-US" altLang="ko-KR" sz="2000" dirty="0">
              <a:solidFill>
                <a:srgbClr val="3C3D4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8587" y="1269260"/>
            <a:ext cx="1608529" cy="461665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요소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967" r="2963" b="2229"/>
          <a:stretch/>
        </p:blipFill>
        <p:spPr>
          <a:xfrm>
            <a:off x="8085194" y="2284115"/>
            <a:ext cx="2133600" cy="2788920"/>
          </a:xfrm>
          <a:prstGeom prst="rect">
            <a:avLst/>
          </a:prstGeom>
        </p:spPr>
      </p:pic>
      <p:sp>
        <p:nvSpPr>
          <p:cNvPr id="29" name="Freeform 5"/>
          <p:cNvSpPr>
            <a:spLocks/>
          </p:cNvSpPr>
          <p:nvPr/>
        </p:nvSpPr>
        <p:spPr bwMode="auto">
          <a:xfrm>
            <a:off x="7606477" y="5751708"/>
            <a:ext cx="3129133" cy="6774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아이스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7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얼어붙는 플레이어의 필드 </a:t>
            </a:r>
            <a:endParaRPr lang="ko-KR" altLang="en-US" sz="17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038355" y="5797170"/>
            <a:ext cx="3129133" cy="6774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펜스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7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펜스 위로 쌓이는 </a:t>
            </a:r>
            <a:r>
              <a:rPr lang="ko-KR" altLang="en-US" sz="1700" dirty="0" err="1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테트리스</a:t>
            </a:r>
            <a:r>
              <a:rPr lang="ko-KR" altLang="en-US" sz="17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블록 </a:t>
            </a:r>
            <a:endParaRPr lang="ko-KR" altLang="en-US" sz="17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967" r="2963" b="2229"/>
          <a:stretch/>
        </p:blipFill>
        <p:spPr>
          <a:xfrm>
            <a:off x="2517072" y="2284115"/>
            <a:ext cx="2133600" cy="2788920"/>
          </a:xfrm>
          <a:prstGeom prst="rect">
            <a:avLst/>
          </a:prstGeom>
        </p:spPr>
      </p:pic>
      <p:cxnSp>
        <p:nvCxnSpPr>
          <p:cNvPr id="7" name="직선 연결선 6"/>
          <p:cNvCxnSpPr>
            <a:stCxn id="38" idx="1"/>
            <a:endCxn id="38" idx="3"/>
          </p:cNvCxnSpPr>
          <p:nvPr/>
        </p:nvCxnSpPr>
        <p:spPr>
          <a:xfrm>
            <a:off x="2517072" y="3678575"/>
            <a:ext cx="21336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8085194" y="2284115"/>
            <a:ext cx="2133600" cy="2782705"/>
          </a:xfrm>
          <a:prstGeom prst="roundRect">
            <a:avLst>
              <a:gd name="adj" fmla="val 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71397" y="528403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협동모드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71397" y="528402"/>
            <a:ext cx="1220206" cy="461665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>
            <a:off x="4156251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4589079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5610745" y="528404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6043573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9221" y="336043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4158" y="528402"/>
            <a:ext cx="54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두 명의 플레이어가 한 팀이 되어 </a:t>
            </a:r>
            <a:r>
              <a:rPr lang="ko-KR" altLang="en-US" sz="2000" dirty="0" err="1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토러스</a:t>
            </a:r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모양의 </a:t>
            </a:r>
            <a:r>
              <a:rPr lang="ko-KR" altLang="en-US" sz="2000" dirty="0" err="1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테트리스를</a:t>
            </a:r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진행한다</a:t>
            </a:r>
            <a:r>
              <a:rPr lang="en-US" altLang="ko-KR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</a:t>
            </a:r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2000" dirty="0" smtClean="0">
              <a:solidFill>
                <a:srgbClr val="40404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731823" y="4511368"/>
            <a:ext cx="4937142" cy="2002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20x20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ko-KR" altLang="en-US" sz="2000" dirty="0" err="1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토러스</a:t>
            </a:r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맵</a:t>
            </a:r>
            <a:r>
              <a:rPr lang="en-US" altLang="ko-KR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 algn="ctr"/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팀원이 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함께 줄을 완성하는 협동 </a:t>
            </a:r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플레이</a:t>
            </a:r>
            <a:r>
              <a:rPr lang="en-US" altLang="ko-KR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줄이 삭제되면 점수가 주어진다</a:t>
            </a:r>
            <a:r>
              <a:rPr lang="en-US" altLang="ko-KR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6670361" y="4511368"/>
            <a:ext cx="4937142" cy="2002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시점이 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좌우로 </a:t>
            </a:r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회전하며 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이동한다</a:t>
            </a:r>
            <a:r>
              <a:rPr lang="en-US" altLang="ko-KR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 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두 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명의 플레이어가 각자 시점을 이동할 수 있다</a:t>
            </a:r>
            <a:r>
              <a:rPr lang="en-US" altLang="ko-KR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여러 줄 삭제 시 보너스 점수 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획득</a:t>
            </a:r>
            <a:r>
              <a:rPr lang="en-US" altLang="ko-KR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45" y="1503174"/>
            <a:ext cx="3508262" cy="268984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7646625" y="1204984"/>
            <a:ext cx="3943626" cy="3205714"/>
            <a:chOff x="7646625" y="1204984"/>
            <a:chExt cx="3943626" cy="320571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760" y="1350799"/>
              <a:ext cx="1675502" cy="222776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74"/>
            <a:stretch/>
          </p:blipFill>
          <p:spPr>
            <a:xfrm>
              <a:off x="8219855" y="1204984"/>
              <a:ext cx="409810" cy="328364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510"/>
            <a:stretch/>
          </p:blipFill>
          <p:spPr>
            <a:xfrm flipH="1">
              <a:off x="8219855" y="1503174"/>
              <a:ext cx="439616" cy="34505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013"/>
            <a:stretch/>
          </p:blipFill>
          <p:spPr>
            <a:xfrm>
              <a:off x="7646625" y="1301356"/>
              <a:ext cx="383639" cy="29919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878345" y="1250896"/>
              <a:ext cx="537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</a:t>
              </a:r>
              <a:endPara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74"/>
            <a:stretch/>
          </p:blipFill>
          <p:spPr>
            <a:xfrm>
              <a:off x="9094524" y="4082334"/>
              <a:ext cx="409810" cy="32836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510"/>
            <a:stretch/>
          </p:blipFill>
          <p:spPr>
            <a:xfrm flipH="1">
              <a:off x="9079621" y="3714000"/>
              <a:ext cx="439616" cy="34505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013"/>
            <a:stretch/>
          </p:blipFill>
          <p:spPr>
            <a:xfrm>
              <a:off x="8458804" y="3805699"/>
              <a:ext cx="383639" cy="29919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8689761" y="3794444"/>
              <a:ext cx="537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</a:t>
              </a:r>
              <a:endPara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34" name="직선 연결선 33"/>
            <p:cNvCxnSpPr>
              <a:stCxn id="25" idx="0"/>
            </p:cNvCxnSpPr>
            <p:nvPr/>
          </p:nvCxnSpPr>
          <p:spPr>
            <a:xfrm>
              <a:off x="9262511" y="1350799"/>
              <a:ext cx="942538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10187796" y="1350799"/>
              <a:ext cx="0" cy="60739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9227628" y="1288111"/>
              <a:ext cx="166538" cy="1628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0170544" y="1877162"/>
              <a:ext cx="1419707" cy="676460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고정된 위치에서 블록이 떨어진다</a:t>
              </a:r>
              <a:endPara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9016254" y="3294996"/>
              <a:ext cx="603044" cy="2011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9619298" y="3395555"/>
              <a:ext cx="568498" cy="24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39"/>
            <p:cNvSpPr/>
            <p:nvPr/>
          </p:nvSpPr>
          <p:spPr>
            <a:xfrm>
              <a:off x="10239075" y="3090163"/>
              <a:ext cx="1040982" cy="490181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원판은 고정</a:t>
              </a:r>
              <a:endPara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1" name="원호 40"/>
            <p:cNvSpPr/>
            <p:nvPr/>
          </p:nvSpPr>
          <p:spPr>
            <a:xfrm rot="10639399">
              <a:off x="8447230" y="2864195"/>
              <a:ext cx="2134525" cy="774898"/>
            </a:xfrm>
            <a:prstGeom prst="arc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9525199" y="3642142"/>
              <a:ext cx="487405" cy="8759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모서리가 둥근 직사각형 42"/>
            <p:cNvSpPr/>
            <p:nvPr/>
          </p:nvSpPr>
          <p:spPr>
            <a:xfrm>
              <a:off x="9968843" y="3694172"/>
              <a:ext cx="1311214" cy="575119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돌아가면서 </a:t>
              </a:r>
              <a:endParaRPr lang="en-US" altLang="ko-KR" sz="1200" dirty="0" smtClean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시점이동</a:t>
              </a:r>
              <a:endPara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2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71397" y="528403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협동모드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71397" y="528402"/>
            <a:ext cx="1220206" cy="461665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>
            <a:off x="4156251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4589079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5610745" y="528404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6043573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9221" y="336043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2109" y="1381560"/>
            <a:ext cx="2008127" cy="600163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요소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34" y="2373214"/>
            <a:ext cx="746839" cy="746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6763" y="2576945"/>
            <a:ext cx="60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SPEED UP!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떨어지는 블록의 속도를 올린다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6"/>
          <a:stretch/>
        </p:blipFill>
        <p:spPr>
          <a:xfrm>
            <a:off x="901981" y="3333077"/>
            <a:ext cx="844543" cy="6950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876762" y="3495914"/>
            <a:ext cx="94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인터페이스 제한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사람은 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블럭을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돌릴 수 있고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사람은 시점을  돌린다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7"/>
          <a:stretch/>
        </p:blipFill>
        <p:spPr>
          <a:xfrm>
            <a:off x="813843" y="4351166"/>
            <a:ext cx="961056" cy="75253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911890" y="4580784"/>
            <a:ext cx="94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먹구름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화면에 구름을 추가해서 일시적으로 잘 안보이게 한다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6"/>
          <a:stretch/>
        </p:blipFill>
        <p:spPr>
          <a:xfrm>
            <a:off x="950834" y="5426784"/>
            <a:ext cx="846513" cy="7326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11890" y="5550114"/>
            <a:ext cx="94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4. CLEAR!: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자신의 필드를 모두 지운다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24158" y="528402"/>
            <a:ext cx="54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두 명의 플레이어가 한 팀이 되어 </a:t>
            </a:r>
            <a:r>
              <a:rPr lang="ko-KR" altLang="en-US" sz="2000" dirty="0" err="1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토러스</a:t>
            </a:r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모양의 </a:t>
            </a:r>
            <a:r>
              <a:rPr lang="ko-KR" altLang="en-US" sz="2000" dirty="0" err="1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테트리스를</a:t>
            </a:r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진행한다</a:t>
            </a:r>
            <a:r>
              <a:rPr lang="en-US" altLang="ko-KR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</a:t>
            </a:r>
            <a:r>
              <a:rPr lang="ko-KR" altLang="en-US" sz="2000" dirty="0" smtClean="0">
                <a:solidFill>
                  <a:srgbClr val="40404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2000" dirty="0" smtClean="0">
              <a:solidFill>
                <a:srgbClr val="40404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개발환경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13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469345" y="884337"/>
            <a:ext cx="1661423" cy="1689044"/>
            <a:chOff x="2129527" y="1184452"/>
            <a:chExt cx="1661423" cy="168904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400" y="1514651"/>
              <a:ext cx="989351" cy="982588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2129527" y="1184452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301800" y="338117"/>
            <a:ext cx="1661423" cy="1689044"/>
            <a:chOff x="5614311" y="468622"/>
            <a:chExt cx="1661423" cy="168904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948" y="713069"/>
              <a:ext cx="1200150" cy="1200150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5614311" y="468622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85070" y="2584478"/>
            <a:ext cx="1661423" cy="1689044"/>
            <a:chOff x="4183525" y="3001282"/>
            <a:chExt cx="1661423" cy="168904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599" y="3668714"/>
              <a:ext cx="1407274" cy="35418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4183525" y="3001282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50057" y="4162090"/>
            <a:ext cx="1661423" cy="1689044"/>
            <a:chOff x="3871919" y="3105266"/>
            <a:chExt cx="1661423" cy="168904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9" t="18179" r="21828" b="30685"/>
            <a:stretch/>
          </p:blipFill>
          <p:spPr>
            <a:xfrm>
              <a:off x="3926246" y="3322716"/>
              <a:ext cx="1504951" cy="1263591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3871919" y="3105266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300654" y="4719195"/>
            <a:ext cx="1661423" cy="1689044"/>
            <a:chOff x="5790450" y="3107062"/>
            <a:chExt cx="1661423" cy="168904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513" y="3468565"/>
              <a:ext cx="987124" cy="962446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5790450" y="3107062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068846" y="4205599"/>
            <a:ext cx="1661423" cy="1689044"/>
            <a:chOff x="8843829" y="4057339"/>
            <a:chExt cx="1661423" cy="168904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5636" y="4390458"/>
              <a:ext cx="977808" cy="977808"/>
            </a:xfrm>
            <a:prstGeom prst="rect">
              <a:avLst/>
            </a:prstGeom>
          </p:spPr>
        </p:pic>
        <p:sp>
          <p:nvSpPr>
            <p:cNvPr id="24" name="타원 23"/>
            <p:cNvSpPr/>
            <p:nvPr/>
          </p:nvSpPr>
          <p:spPr>
            <a:xfrm>
              <a:off x="8843829" y="4057339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899557" y="2635713"/>
            <a:ext cx="1661423" cy="1689044"/>
            <a:chOff x="5780136" y="2464428"/>
            <a:chExt cx="1661423" cy="168904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9" t="27516" r="18643" b="25111"/>
            <a:stretch/>
          </p:blipFill>
          <p:spPr>
            <a:xfrm>
              <a:off x="5895453" y="3011804"/>
              <a:ext cx="1430787" cy="601345"/>
            </a:xfrm>
            <a:prstGeom prst="rect">
              <a:avLst/>
            </a:prstGeom>
          </p:spPr>
        </p:pic>
        <p:sp>
          <p:nvSpPr>
            <p:cNvPr id="26" name="타원 25"/>
            <p:cNvSpPr/>
            <p:nvPr/>
          </p:nvSpPr>
          <p:spPr>
            <a:xfrm>
              <a:off x="5780136" y="2464428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134570" y="946669"/>
            <a:ext cx="1661423" cy="1689044"/>
            <a:chOff x="8070095" y="241605"/>
            <a:chExt cx="1661423" cy="168904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" t="28476" r="74714" b="37416"/>
            <a:stretch/>
          </p:blipFill>
          <p:spPr>
            <a:xfrm>
              <a:off x="8326106" y="447572"/>
              <a:ext cx="1149399" cy="1277110"/>
            </a:xfrm>
            <a:prstGeom prst="rect">
              <a:avLst/>
            </a:prstGeom>
          </p:spPr>
        </p:pic>
        <p:sp>
          <p:nvSpPr>
            <p:cNvPr id="28" name="타원 27"/>
            <p:cNvSpPr/>
            <p:nvPr/>
          </p:nvSpPr>
          <p:spPr>
            <a:xfrm>
              <a:off x="8070095" y="241605"/>
              <a:ext cx="1661423" cy="1689044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9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05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기술적 요소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14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2075935" y="5662201"/>
            <a:ext cx="8216623" cy="572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8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ML-Agent</a:t>
            </a:r>
            <a:r>
              <a:rPr lang="ko-KR" altLang="en-US" sz="28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활용한 </a:t>
            </a:r>
            <a:r>
              <a:rPr lang="ko-KR" altLang="en-US" sz="2800" dirty="0" err="1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</a:t>
            </a:r>
            <a:r>
              <a:rPr lang="ko-KR" altLang="en-US" sz="28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Agent</a:t>
            </a:r>
            <a:endParaRPr lang="en-US" altLang="ko-KR" sz="28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93" y="1209644"/>
            <a:ext cx="9320152" cy="39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05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기술적 요소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15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71761" y="1898581"/>
            <a:ext cx="5459071" cy="2964611"/>
            <a:chOff x="35184" y="1512139"/>
            <a:chExt cx="5563773" cy="4397846"/>
          </a:xfrm>
        </p:grpSpPr>
        <p:sp>
          <p:nvSpPr>
            <p:cNvPr id="28" name="오른쪽 화살표 27"/>
            <p:cNvSpPr/>
            <p:nvPr/>
          </p:nvSpPr>
          <p:spPr>
            <a:xfrm rot="16200000">
              <a:off x="1272578" y="3435571"/>
              <a:ext cx="1035546" cy="533400"/>
            </a:xfrm>
            <a:prstGeom prst="rightArrow">
              <a:avLst>
                <a:gd name="adj1" fmla="val 40618"/>
                <a:gd name="adj2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오른쪽 화살표 28"/>
            <p:cNvSpPr/>
            <p:nvPr/>
          </p:nvSpPr>
          <p:spPr>
            <a:xfrm rot="5400000">
              <a:off x="3371949" y="3451532"/>
              <a:ext cx="1035546" cy="533400"/>
            </a:xfrm>
            <a:prstGeom prst="rightArrow">
              <a:avLst>
                <a:gd name="adj1" fmla="val 42857"/>
                <a:gd name="adj2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23651" y="4465456"/>
              <a:ext cx="2632771" cy="14445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523651" y="1512139"/>
              <a:ext cx="2632771" cy="1444529"/>
              <a:chOff x="1523651" y="1512139"/>
              <a:chExt cx="2632771" cy="1444529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523651" y="1512139"/>
                <a:ext cx="2632771" cy="14445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06424" y="1938510"/>
                <a:ext cx="113204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Agent</a:t>
                </a:r>
                <a:endParaRPr lang="ko-KR" altLang="en-US" sz="2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719725" y="4873628"/>
              <a:ext cx="2305439" cy="477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Environment</a:t>
              </a:r>
              <a:endPara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84" y="3347075"/>
              <a:ext cx="1410964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</a:t>
              </a:r>
              <a:r>
                <a:rPr lang="en-US" altLang="ko-KR" sz="25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eward</a:t>
              </a:r>
            </a:p>
            <a:p>
              <a:r>
                <a:rPr lang="en-US" altLang="ko-KR" sz="25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state</a:t>
              </a:r>
              <a:endPara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28444" y="3396833"/>
              <a:ext cx="117051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action</a:t>
              </a:r>
              <a:endPara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7" name="십자형 36"/>
          <p:cNvSpPr/>
          <p:nvPr/>
        </p:nvSpPr>
        <p:spPr>
          <a:xfrm>
            <a:off x="926144" y="3986484"/>
            <a:ext cx="438914" cy="439284"/>
          </a:xfrm>
          <a:prstGeom prst="plus">
            <a:avLst>
              <a:gd name="adj" fmla="val 4423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755" y="4425768"/>
            <a:ext cx="10951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policy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6696075" y="685799"/>
            <a:ext cx="4286250" cy="5629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3" r="-402" b="60224"/>
          <a:stretch/>
        </p:blipFill>
        <p:spPr>
          <a:xfrm>
            <a:off x="6905963" y="5275666"/>
            <a:ext cx="866189" cy="83290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7" t="1" r="20080" b="60109"/>
          <a:stretch/>
        </p:blipFill>
        <p:spPr>
          <a:xfrm>
            <a:off x="9611855" y="5281285"/>
            <a:ext cx="1245929" cy="835297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6905963" y="4220736"/>
            <a:ext cx="3951821" cy="1014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79346" y="3805009"/>
            <a:ext cx="298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If horizon reward</a:t>
            </a:r>
            <a:endParaRPr lang="ko-KR" altLang="en-US" dirty="0">
              <a:solidFill>
                <a:srgbClr val="00B05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3" r="-402" b="60224"/>
          <a:stretch/>
        </p:blipFill>
        <p:spPr>
          <a:xfrm>
            <a:off x="8026561" y="1074499"/>
            <a:ext cx="866189" cy="832905"/>
          </a:xfrm>
          <a:prstGeom prst="rect">
            <a:avLst/>
          </a:prstGeom>
        </p:spPr>
      </p:pic>
      <p:cxnSp>
        <p:nvCxnSpPr>
          <p:cNvPr id="45" name="직선 화살표 연결선 44"/>
          <p:cNvCxnSpPr>
            <a:stCxn id="44" idx="1"/>
          </p:cNvCxnSpPr>
          <p:nvPr/>
        </p:nvCxnSpPr>
        <p:spPr>
          <a:xfrm flipH="1">
            <a:off x="7663942" y="1490952"/>
            <a:ext cx="362619" cy="447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8470635" y="1898581"/>
            <a:ext cx="530" cy="39449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750" y="1490952"/>
            <a:ext cx="44438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611855" y="1628216"/>
            <a:ext cx="105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state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892750" y="960272"/>
            <a:ext cx="118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action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원형 화살표 9"/>
          <p:cNvSpPr/>
          <p:nvPr/>
        </p:nvSpPr>
        <p:spPr>
          <a:xfrm rot="13403801">
            <a:off x="7434426" y="1603081"/>
            <a:ext cx="903470" cy="903470"/>
          </a:xfrm>
          <a:prstGeom prst="circular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자유형 52"/>
          <p:cNvSpPr/>
          <p:nvPr/>
        </p:nvSpPr>
        <p:spPr>
          <a:xfrm flipH="1">
            <a:off x="253028" y="292523"/>
            <a:ext cx="2372014" cy="794926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165458" y="389904"/>
            <a:ext cx="27905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06</a:t>
            </a:r>
            <a:r>
              <a:rPr lang="en-US" altLang="ko-KR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타 게임과 차별성</a:t>
            </a:r>
            <a:endParaRPr lang="en-US" altLang="ko-KR" sz="2200" dirty="0" smtClean="0">
              <a:solidFill>
                <a:prstClr val="black">
                  <a:lumMod val="85000"/>
                  <a:lumOff val="1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16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56"/>
          <a:stretch/>
        </p:blipFill>
        <p:spPr>
          <a:xfrm>
            <a:off x="5197071" y="859200"/>
            <a:ext cx="6520126" cy="3711261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>
            <a:off x="2825750" y="501059"/>
            <a:ext cx="1599108" cy="586390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48854" y="418035"/>
            <a:ext cx="145332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 err="1" smtClean="0">
                <a:solidFill>
                  <a:srgbClr val="3C92C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</a:t>
            </a:r>
            <a:r>
              <a:rPr lang="ko-KR" altLang="en-US" sz="2500" b="1" dirty="0" smtClean="0">
                <a:solidFill>
                  <a:srgbClr val="3C92C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500" b="1" dirty="0" smtClean="0">
                <a:solidFill>
                  <a:srgbClr val="3C92C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99</a:t>
            </a:r>
            <a:endParaRPr lang="ko-KR" altLang="en-US" sz="2500" dirty="0">
              <a:solidFill>
                <a:srgbClr val="3C92CA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20004" y="5745905"/>
            <a:ext cx="4463220" cy="482868"/>
          </a:xfrm>
          <a:prstGeom prst="roundRect">
            <a:avLst>
              <a:gd name="adj" fmla="val 50000"/>
            </a:avLst>
          </a:pr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</a:t>
            </a:r>
            <a:r>
              <a:rPr lang="ko-KR" altLang="en-US" sz="2000" dirty="0" err="1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대기방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생성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및 파티플레이 가능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20003" y="5065566"/>
            <a:ext cx="4463221" cy="373178"/>
          </a:xfrm>
          <a:prstGeom prst="roundRect">
            <a:avLst>
              <a:gd name="adj" fmla="val 50000"/>
            </a:avLst>
          </a:prstGeom>
          <a:solidFill>
            <a:srgbClr val="839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99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명의 </a:t>
            </a:r>
            <a:r>
              <a:rPr lang="ko-KR" altLang="en-US" sz="2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랜덤매칭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오른쪽 대괄호 16"/>
          <p:cNvSpPr/>
          <p:nvPr/>
        </p:nvSpPr>
        <p:spPr>
          <a:xfrm flipH="1">
            <a:off x="596980" y="5208652"/>
            <a:ext cx="270508" cy="876068"/>
          </a:xfrm>
          <a:prstGeom prst="rightBracket">
            <a:avLst>
              <a:gd name="adj" fmla="val 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11124" y="5745905"/>
            <a:ext cx="4487404" cy="482868"/>
          </a:xfrm>
          <a:prstGeom prst="roundRect">
            <a:avLst>
              <a:gd name="adj" fmla="val 50000"/>
            </a:avLst>
          </a:pr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퍼즐 액션과 </a:t>
            </a:r>
            <a:r>
              <a:rPr lang="ko-KR" altLang="en-US" sz="2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테트리스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컨텐츠 동시에 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제공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3D 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기반 아이템 효과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11124" y="5065566"/>
            <a:ext cx="4487405" cy="373178"/>
          </a:xfrm>
          <a:prstGeom prst="roundRect">
            <a:avLst>
              <a:gd name="adj" fmla="val 50000"/>
            </a:avLst>
          </a:prstGeom>
          <a:solidFill>
            <a:srgbClr val="839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2D 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기반의 기본 </a:t>
            </a:r>
            <a:r>
              <a:rPr lang="ko-KR" altLang="en-US" sz="2000" dirty="0" err="1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테트리스</a:t>
            </a:r>
            <a:r>
              <a:rPr lang="ko-KR" altLang="en-US" sz="2000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오른쪽 대괄호 19"/>
          <p:cNvSpPr/>
          <p:nvPr/>
        </p:nvSpPr>
        <p:spPr>
          <a:xfrm flipH="1">
            <a:off x="6712204" y="5208652"/>
            <a:ext cx="270508" cy="876068"/>
          </a:xfrm>
          <a:prstGeom prst="rightBracket">
            <a:avLst>
              <a:gd name="adj" fmla="val 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0" y="1813739"/>
            <a:ext cx="3976279" cy="22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07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개인별 준비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29282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17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824401" y="1609193"/>
            <a:ext cx="2366911" cy="867942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050" y="1708457"/>
            <a:ext cx="1166479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rgbClr val="3C92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김소연</a:t>
            </a:r>
            <a:endParaRPr lang="ko-KR" altLang="en-US" sz="2500" dirty="0">
              <a:solidFill>
                <a:srgbClr val="3C92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0209" y="2714932"/>
            <a:ext cx="3822028" cy="3381068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인터페이스 </a:t>
            </a:r>
            <a:r>
              <a:rPr lang="ko-KR" altLang="en-US" sz="1400" b="1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수강</a:t>
            </a:r>
            <a:endParaRPr lang="en-US" altLang="ko-KR" sz="1400" b="1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레트로의</a:t>
            </a: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유니티</a:t>
            </a: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 프로그래밍 에센스</a:t>
            </a:r>
            <a:endParaRPr lang="en-US" altLang="ko-KR" sz="1400" b="1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1400" b="1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스크립트 </a:t>
            </a:r>
            <a:r>
              <a:rPr lang="ko-KR" altLang="en-US" sz="1400" b="1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언어 수강</a:t>
            </a: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모두를 위한 </a:t>
            </a: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딥러닝</a:t>
            </a:r>
            <a:r>
              <a:rPr lang="en-US" altLang="ko-KR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1400" b="1" dirty="0" err="1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</a:t>
            </a:r>
            <a:endParaRPr lang="en-US" altLang="ko-KR" sz="1400" b="1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35266" y="1708457"/>
            <a:ext cx="1166479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rgbClr val="3C92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이민희</a:t>
            </a:r>
            <a:endParaRPr lang="ko-KR" altLang="en-US" sz="2500" dirty="0">
              <a:solidFill>
                <a:srgbClr val="3C92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27291" y="2714932"/>
            <a:ext cx="3822028" cy="3381068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게임엔진 </a:t>
            </a:r>
            <a:r>
              <a:rPr lang="en-US" altLang="ko-KR" sz="1400" b="1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1, 2 </a:t>
            </a:r>
            <a:r>
              <a:rPr lang="ko-KR" altLang="en-US" sz="1400" b="1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수강</a:t>
            </a: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레트로의</a:t>
            </a: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유니티</a:t>
            </a: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 프로그래밍 </a:t>
            </a:r>
            <a:r>
              <a:rPr lang="ko-KR" altLang="en-US" sz="1400" b="1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에센스</a:t>
            </a: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스크립트 언어 수강</a:t>
            </a: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모두를 위한 </a:t>
            </a: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딥러닝</a:t>
            </a:r>
            <a:r>
              <a:rPr lang="en-US" altLang="ko-KR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1400" b="1" dirty="0" err="1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</a:t>
            </a:r>
            <a:endParaRPr lang="en-US" altLang="ko-KR" sz="1400" b="1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34373" y="2714932"/>
            <a:ext cx="3822028" cy="3381068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레트로의</a:t>
            </a: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유니티</a:t>
            </a: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 프로그래밍 에센스</a:t>
            </a:r>
            <a:endParaRPr lang="en-US" altLang="ko-KR" sz="1400" b="1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스크립트 </a:t>
            </a:r>
            <a:r>
              <a:rPr lang="ko-KR" altLang="en-US" sz="1400" b="1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언어 </a:t>
            </a:r>
            <a:r>
              <a:rPr lang="ko-KR" altLang="en-US" sz="1400" b="1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수강</a:t>
            </a:r>
            <a:endParaRPr lang="en-US" altLang="ko-KR" sz="1400" b="1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1400" b="1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모두를 위한 </a:t>
            </a:r>
            <a:r>
              <a:rPr lang="ko-KR" altLang="en-US" sz="1400" b="1" dirty="0" err="1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딥러닝</a:t>
            </a:r>
            <a:r>
              <a:rPr lang="en-US" altLang="ko-KR" sz="1400" b="1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1400" b="1" dirty="0" err="1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</a:t>
            </a:r>
            <a:endParaRPr lang="en-US" altLang="ko-KR" sz="1400" b="1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자유형 17"/>
          <p:cNvSpPr/>
          <p:nvPr/>
        </p:nvSpPr>
        <p:spPr>
          <a:xfrm flipH="1">
            <a:off x="9182841" y="1609193"/>
            <a:ext cx="2366911" cy="867942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1267" y="1708457"/>
            <a:ext cx="1166479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err="1" smtClean="0">
                <a:solidFill>
                  <a:srgbClr val="3C92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홍승혜</a:t>
            </a:r>
            <a:endParaRPr lang="ko-KR" altLang="en-US" sz="2500" dirty="0">
              <a:solidFill>
                <a:srgbClr val="3C92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715905" y="2477135"/>
            <a:ext cx="2844800" cy="0"/>
          </a:xfrm>
          <a:prstGeom prst="line">
            <a:avLst/>
          </a:prstGeom>
          <a:ln w="19050">
            <a:solidFill>
              <a:srgbClr val="3C9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96561" y="292523"/>
            <a:ext cx="2921603" cy="794926"/>
            <a:chOff x="-296561" y="292523"/>
            <a:chExt cx="2921603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296561" y="389904"/>
              <a:ext cx="279496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08 </a:t>
              </a:r>
              <a:r>
                <a:rPr lang="ko-KR" altLang="en-US" sz="2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역할분담 및 일정</a:t>
              </a:r>
              <a:endParaRPr lang="en-US" altLang="ko-KR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29282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026047" y="1249096"/>
            <a:ext cx="1702709" cy="540883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975" y="1184830"/>
            <a:ext cx="1166479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rgbClr val="3C92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김소연</a:t>
            </a:r>
            <a:endParaRPr lang="ko-KR" altLang="en-US" sz="2500" dirty="0">
              <a:solidFill>
                <a:srgbClr val="3C92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16696" y="1153216"/>
            <a:ext cx="1166479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rgbClr val="3C92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이민희</a:t>
            </a:r>
            <a:endParaRPr lang="ko-KR" altLang="en-US" sz="2500" dirty="0">
              <a:solidFill>
                <a:srgbClr val="3C92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02962" y="1153215"/>
            <a:ext cx="1166479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err="1" smtClean="0">
                <a:solidFill>
                  <a:srgbClr val="3C92C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홍승혜</a:t>
            </a:r>
            <a:endParaRPr lang="ko-KR" altLang="en-US" sz="2500" dirty="0">
              <a:solidFill>
                <a:srgbClr val="3C92C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228002" y="1774539"/>
            <a:ext cx="1809021" cy="0"/>
          </a:xfrm>
          <a:prstGeom prst="line">
            <a:avLst/>
          </a:prstGeom>
          <a:ln w="19050">
            <a:solidFill>
              <a:srgbClr val="3C9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 flipH="1">
            <a:off x="9779270" y="1248365"/>
            <a:ext cx="1702709" cy="540883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4416" y="2231370"/>
            <a:ext cx="3822029" cy="474852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대전모드 제작</a:t>
            </a:r>
            <a:endParaRPr lang="en-US" altLang="ko-KR" sz="25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96300" y="2237204"/>
            <a:ext cx="3554307" cy="474851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협동모드</a:t>
            </a:r>
            <a:r>
              <a:rPr lang="ko-KR" altLang="en-US" sz="25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제작</a:t>
            </a:r>
            <a:endParaRPr lang="en-US" altLang="ko-KR" sz="25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4417" y="1814745"/>
            <a:ext cx="11836192" cy="378473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기획</a:t>
            </a:r>
            <a:endParaRPr lang="en-US" altLang="ko-KR" sz="25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416" y="2737552"/>
            <a:ext cx="11836192" cy="449763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인공지능 자료조사 및 분석과 에이전트 구현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61472"/>
              </p:ext>
            </p:extLst>
          </p:nvPr>
        </p:nvGraphicFramePr>
        <p:xfrm>
          <a:off x="214416" y="3308389"/>
          <a:ext cx="11836190" cy="3211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19">
                  <a:extLst>
                    <a:ext uri="{9D8B030D-6E8A-4147-A177-3AD203B41FA5}">
                      <a16:colId xmlns:a16="http://schemas.microsoft.com/office/drawing/2014/main" val="2151296775"/>
                    </a:ext>
                  </a:extLst>
                </a:gridCol>
                <a:gridCol w="1362340">
                  <a:extLst>
                    <a:ext uri="{9D8B030D-6E8A-4147-A177-3AD203B41FA5}">
                      <a16:colId xmlns:a16="http://schemas.microsoft.com/office/drawing/2014/main" val="1578012941"/>
                    </a:ext>
                  </a:extLst>
                </a:gridCol>
                <a:gridCol w="1004898">
                  <a:extLst>
                    <a:ext uri="{9D8B030D-6E8A-4147-A177-3AD203B41FA5}">
                      <a16:colId xmlns:a16="http://schemas.microsoft.com/office/drawing/2014/main" val="244511077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2652788215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3726245891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2694348572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3271978190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189217289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4216670746"/>
                    </a:ext>
                  </a:extLst>
                </a:gridCol>
                <a:gridCol w="1183619">
                  <a:extLst>
                    <a:ext uri="{9D8B030D-6E8A-4147-A177-3AD203B41FA5}">
                      <a16:colId xmlns:a16="http://schemas.microsoft.com/office/drawing/2014/main" val="190102475"/>
                    </a:ext>
                  </a:extLst>
                </a:gridCol>
              </a:tblGrid>
              <a:tr h="37163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</a:t>
                      </a:r>
                      <a:r>
                        <a:rPr lang="ko-KR" altLang="en-US" sz="1700" dirty="0" smtClean="0">
                          <a:solidFill>
                            <a:srgbClr val="3C3D46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lang="ko-KR" altLang="en-US" sz="1700" dirty="0">
                        <a:solidFill>
                          <a:srgbClr val="3C3D46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76425"/>
                  </a:ext>
                </a:extLst>
              </a:tr>
              <a:tr h="3549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기획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2502511"/>
                  </a:ext>
                </a:extLst>
              </a:tr>
              <a:tr h="3549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인공지능 조사 및 분석</a:t>
                      </a: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262709"/>
                  </a:ext>
                </a:extLst>
              </a:tr>
              <a:tr h="35492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제작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프레임워크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9CA1CC"/>
                        </a:solidFill>
                      </a:endParaRPr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2522182"/>
                  </a:ext>
                </a:extLst>
              </a:tr>
              <a:tr h="354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대전모드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404794"/>
                  </a:ext>
                </a:extLst>
              </a:tr>
              <a:tr h="354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협동모드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6515079"/>
                  </a:ext>
                </a:extLst>
              </a:tr>
              <a:tr h="3549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인공지능 에이전트 구현</a:t>
                      </a: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EFF0F6"/>
                        </a:solidFill>
                      </a:endParaRPr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064672"/>
                  </a:ext>
                </a:extLst>
              </a:tr>
              <a:tr h="3549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8389646"/>
                  </a:ext>
                </a:extLst>
              </a:tr>
              <a:tr h="3549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버그 </a:t>
                      </a:r>
                      <a:r>
                        <a:rPr lang="ko-KR" altLang="en-US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픽스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79919" marR="79919" marT="39959" marB="39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919" marR="79919" marT="39959" marB="399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628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V="1">
            <a:off x="2728756" y="3831449"/>
            <a:ext cx="1307689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91307" y="3578903"/>
            <a:ext cx="460383" cy="438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현재</a:t>
            </a:r>
            <a:endParaRPr lang="ko-KR" altLang="en-US" sz="1700" dirty="0">
              <a:solidFill>
                <a:srgbClr val="FF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00524" y="2235248"/>
            <a:ext cx="3990975" cy="474851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구현</a:t>
            </a:r>
            <a:endParaRPr lang="en-US" altLang="ko-KR" sz="25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5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참고문헌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495080"/>
            <a:ext cx="338554" cy="3872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19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249" y="1267461"/>
            <a:ext cx="744626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모두를 위한 </a:t>
            </a:r>
            <a:r>
              <a:rPr lang="ko-KR" altLang="en-US" sz="2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딥러닝</a:t>
            </a:r>
            <a:r>
              <a:rPr lang="en-US" altLang="ko-KR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/</a:t>
            </a:r>
            <a:r>
              <a:rPr lang="ko-KR" altLang="en-US" sz="2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 </a:t>
            </a:r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:</a:t>
            </a:r>
            <a:r>
              <a:rPr lang="ko-KR" alt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 </a:t>
            </a:r>
            <a:endParaRPr lang="en-US" altLang="ko-KR" sz="2300" dirty="0" smtClean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  <a:p>
            <a:r>
              <a:rPr lang="ko-KR" altLang="en-US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머신러닝의</a:t>
            </a: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 개념과 용어</a:t>
            </a:r>
            <a:endParaRPr lang="en-US" altLang="ko-KR" sz="2300" dirty="0" smtClean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  <a:p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  <a:hlinkClick r:id="rId2"/>
              </a:rPr>
              <a:t>http</a:t>
            </a: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  <a:hlinkClick r:id="rId2"/>
              </a:rPr>
              <a:t>://hunkim.github.io/ml</a:t>
            </a:r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  <a:hlinkClick r:id="rId2"/>
              </a:rPr>
              <a:t>/</a:t>
            </a:r>
            <a:endParaRPr lang="en-US" altLang="ko-KR" sz="2300" dirty="0" smtClean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  <a:p>
            <a:endParaRPr lang="en-US" altLang="ko-KR" sz="2300" dirty="0" smtClean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  <a:p>
            <a:r>
              <a:rPr lang="ko-KR" alt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한국콘텐츠진흥원 </a:t>
            </a:r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2019 </a:t>
            </a:r>
            <a:r>
              <a:rPr lang="ko-KR" alt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게임 이용자 실태조사 보고서 </a:t>
            </a:r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</a:rPr>
              <a:t>: </a:t>
            </a:r>
          </a:p>
          <a:p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  <a:hlinkClick r:id="rId3"/>
              </a:rPr>
              <a:t>http</a:t>
            </a: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  <a:hlinkClick r:id="rId3"/>
              </a:rPr>
              <a:t>://</a:t>
            </a:r>
            <a:r>
              <a:rPr lang="en-US" altLang="ko-KR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는 열한살" panose="020B0600000101010101" pitchFamily="50" charset="-127"/>
                <a:ea typeface="HY견고딕" panose="02030600000101010101" pitchFamily="18" charset="-127"/>
                <a:hlinkClick r:id="rId3"/>
              </a:rPr>
              <a:t>www.kocca.kr/cop/main.do</a:t>
            </a:r>
            <a:endParaRPr lang="en-US" altLang="ko-KR" sz="2300" dirty="0" smtClean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  <a:p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  <a:p>
            <a:endParaRPr lang="en-US" altLang="ko-KR" sz="2300" dirty="0" smtClean="0">
              <a:solidFill>
                <a:schemeClr val="tx1">
                  <a:lumMod val="95000"/>
                  <a:lumOff val="5000"/>
                </a:schemeClr>
              </a:solidFill>
              <a:latin typeface="배달의민족 한나는 열한살" panose="020B0600000101010101" pitchFamily="50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2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09540" y="1340333"/>
            <a:ext cx="3454759" cy="794926"/>
            <a:chOff x="1275505" y="1610116"/>
            <a:chExt cx="3454759" cy="794926"/>
          </a:xfrm>
        </p:grpSpPr>
        <p:sp>
          <p:nvSpPr>
            <p:cNvPr id="12" name="자유형 11"/>
            <p:cNvSpPr/>
            <p:nvPr/>
          </p:nvSpPr>
          <p:spPr>
            <a:xfrm flipH="1">
              <a:off x="2532527" y="1610116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5505" y="1707497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게임소개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3336920" y="294802"/>
            <a:ext cx="5518159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09540" y="2584690"/>
            <a:ext cx="3454759" cy="794926"/>
            <a:chOff x="1275505" y="1610116"/>
            <a:chExt cx="3454759" cy="794926"/>
          </a:xfrm>
        </p:grpSpPr>
        <p:sp>
          <p:nvSpPr>
            <p:cNvPr id="20" name="자유형 19"/>
            <p:cNvSpPr/>
            <p:nvPr/>
          </p:nvSpPr>
          <p:spPr>
            <a:xfrm flipH="1">
              <a:off x="2532527" y="1610116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75505" y="1707497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연구목적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09540" y="3849220"/>
            <a:ext cx="3454759" cy="794926"/>
            <a:chOff x="1275505" y="1610116"/>
            <a:chExt cx="3454759" cy="794926"/>
          </a:xfrm>
        </p:grpSpPr>
        <p:sp>
          <p:nvSpPr>
            <p:cNvPr id="30" name="자유형 29"/>
            <p:cNvSpPr/>
            <p:nvPr/>
          </p:nvSpPr>
          <p:spPr>
            <a:xfrm flipH="1">
              <a:off x="2532527" y="1610116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75505" y="1707497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609540" y="5135095"/>
            <a:ext cx="3454759" cy="794926"/>
            <a:chOff x="1275505" y="1610116"/>
            <a:chExt cx="3454759" cy="794926"/>
          </a:xfrm>
        </p:grpSpPr>
        <p:sp>
          <p:nvSpPr>
            <p:cNvPr id="34" name="자유형 33"/>
            <p:cNvSpPr/>
            <p:nvPr/>
          </p:nvSpPr>
          <p:spPr>
            <a:xfrm flipH="1">
              <a:off x="2532527" y="1610116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75505" y="1707497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개발환경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231100" y="1657033"/>
            <a:ext cx="3470053" cy="778578"/>
            <a:chOff x="7572469" y="1839422"/>
            <a:chExt cx="3470053" cy="778578"/>
          </a:xfrm>
        </p:grpSpPr>
        <p:sp>
          <p:nvSpPr>
            <p:cNvPr id="16" name="자유형 15"/>
            <p:cNvSpPr/>
            <p:nvPr/>
          </p:nvSpPr>
          <p:spPr>
            <a:xfrm>
              <a:off x="7572469" y="1839422"/>
              <a:ext cx="2152539" cy="778578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714405" y="1909699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05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기술적 요소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231100" y="2892946"/>
            <a:ext cx="3470053" cy="778578"/>
            <a:chOff x="7572469" y="3184899"/>
            <a:chExt cx="3470053" cy="778578"/>
          </a:xfrm>
        </p:grpSpPr>
        <p:sp>
          <p:nvSpPr>
            <p:cNvPr id="44" name="자유형 43"/>
            <p:cNvSpPr/>
            <p:nvPr/>
          </p:nvSpPr>
          <p:spPr>
            <a:xfrm>
              <a:off x="7572469" y="3184899"/>
              <a:ext cx="2152539" cy="778578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14405" y="3269133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06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타 게임과 차별성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231100" y="4213093"/>
            <a:ext cx="3525671" cy="778578"/>
            <a:chOff x="7516850" y="4499140"/>
            <a:chExt cx="3525671" cy="778578"/>
          </a:xfrm>
        </p:grpSpPr>
        <p:sp>
          <p:nvSpPr>
            <p:cNvPr id="47" name="자유형 46"/>
            <p:cNvSpPr/>
            <p:nvPr/>
          </p:nvSpPr>
          <p:spPr>
            <a:xfrm>
              <a:off x="7516850" y="4499140"/>
              <a:ext cx="2152539" cy="778578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4404" y="4528337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07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개인별 준비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231100" y="5443351"/>
            <a:ext cx="3525671" cy="778578"/>
            <a:chOff x="7516850" y="4499140"/>
            <a:chExt cx="3525671" cy="778578"/>
          </a:xfrm>
        </p:grpSpPr>
        <p:sp>
          <p:nvSpPr>
            <p:cNvPr id="52" name="자유형 51"/>
            <p:cNvSpPr/>
            <p:nvPr/>
          </p:nvSpPr>
          <p:spPr>
            <a:xfrm>
              <a:off x="7516850" y="4499140"/>
              <a:ext cx="2152539" cy="778578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14404" y="4528337"/>
              <a:ext cx="3328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08 </a:t>
              </a:r>
              <a:r>
                <a:rPr lang="ko-KR" altLang="en-US" sz="24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역할 분담</a:t>
              </a:r>
              <a:endPara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464184" y="2497976"/>
            <a:ext cx="533665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115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6665221" y="925371"/>
            <a:ext cx="5233380" cy="5452707"/>
          </a:xfrm>
          <a:prstGeom prst="roundRect">
            <a:avLst>
              <a:gd name="adj" fmla="val 20492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0733" y="982276"/>
            <a:ext cx="5233380" cy="5452707"/>
          </a:xfrm>
          <a:prstGeom prst="roundRect">
            <a:avLst>
              <a:gd name="adj" fmla="val 20492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Unit = 1m (100cm)</a:t>
            </a:r>
          </a:p>
          <a:p>
            <a:pPr algn="ctr"/>
            <a:endParaRPr lang="en-US" altLang="ko-KR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3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블록 </a:t>
            </a:r>
            <a:r>
              <a:rPr lang="en-US" altLang="ko-KR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  <a:r>
              <a:rPr lang="ko-KR" altLang="en-US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 </a:t>
            </a:r>
            <a:r>
              <a:rPr lang="en-US" altLang="ko-KR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10cmX10cm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1660" y="120502"/>
            <a:ext cx="55924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단위 및 주요 오브젝트 설정</a:t>
            </a:r>
            <a:endParaRPr lang="en-US" altLang="ko-KR" sz="5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80" y="2134014"/>
            <a:ext cx="2546586" cy="303541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534852" y="2470165"/>
            <a:ext cx="319558" cy="2261890"/>
            <a:chOff x="4975761" y="1218911"/>
            <a:chExt cx="2404355" cy="501062"/>
          </a:xfrm>
        </p:grpSpPr>
        <p:cxnSp>
          <p:nvCxnSpPr>
            <p:cNvPr id="6" name="꺾인 연결선 5"/>
            <p:cNvCxnSpPr/>
            <p:nvPr/>
          </p:nvCxnSpPr>
          <p:spPr>
            <a:xfrm>
              <a:off x="4975761" y="1218911"/>
              <a:ext cx="2404355" cy="501062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4975761" y="1719973"/>
              <a:ext cx="240435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/>
          <p:nvPr/>
        </p:nvCxnSpPr>
        <p:spPr>
          <a:xfrm>
            <a:off x="8858204" y="2470165"/>
            <a:ext cx="79439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9086725" y="4732055"/>
            <a:ext cx="794395" cy="28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350890" y="2783920"/>
            <a:ext cx="2911183" cy="1849418"/>
            <a:chOff x="447628" y="1579582"/>
            <a:chExt cx="2911183" cy="18494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28" y="1579582"/>
              <a:ext cx="2171632" cy="1849418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2991793" y="2547785"/>
              <a:ext cx="367018" cy="453600"/>
              <a:chOff x="4975761" y="1218911"/>
              <a:chExt cx="2404355" cy="501062"/>
            </a:xfrm>
          </p:grpSpPr>
          <p:cxnSp>
            <p:nvCxnSpPr>
              <p:cNvPr id="12" name="꺾인 연결선 11"/>
              <p:cNvCxnSpPr/>
              <p:nvPr/>
            </p:nvCxnSpPr>
            <p:spPr>
              <a:xfrm>
                <a:off x="4975761" y="1218911"/>
                <a:ext cx="2404355" cy="501062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4975761" y="1719973"/>
                <a:ext cx="240435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연결선 13"/>
            <p:cNvCxnSpPr/>
            <p:nvPr/>
          </p:nvCxnSpPr>
          <p:spPr>
            <a:xfrm>
              <a:off x="2177962" y="2547784"/>
              <a:ext cx="99734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238477" y="3001385"/>
              <a:ext cx="93682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301472" y="3651725"/>
            <a:ext cx="1393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10cm</a:t>
            </a:r>
          </a:p>
          <a:p>
            <a:r>
              <a:rPr lang="en-US" altLang="ko-KR" sz="3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(0.1Unit)</a:t>
            </a:r>
          </a:p>
          <a:p>
            <a:endParaRPr lang="ko-KR" altLang="en-US" sz="3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12940" y="2951946"/>
            <a:ext cx="1927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8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110cmX210cm</a:t>
            </a:r>
            <a:endParaRPr lang="ko-KR" altLang="en-US" sz="28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1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4381" y="272903"/>
            <a:ext cx="52396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모두를 위한 </a:t>
            </a:r>
            <a:r>
              <a:rPr lang="ko-KR" altLang="en-US" sz="5000" b="1" kern="0" dirty="0" err="1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딥러닝</a:t>
            </a:r>
            <a:endParaRPr lang="en-US" altLang="ko-KR" sz="5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044" r="40281"/>
          <a:stretch/>
        </p:blipFill>
        <p:spPr>
          <a:xfrm>
            <a:off x="6509431" y="1625600"/>
            <a:ext cx="5261656" cy="50423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97" y="1625600"/>
            <a:ext cx="5389141" cy="499732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11574" y="272903"/>
            <a:ext cx="54573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코드로 알아보는 </a:t>
            </a:r>
            <a:r>
              <a:rPr lang="ko-KR" altLang="en-US" sz="5000" b="1" kern="0" dirty="0" err="1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딥러닝</a:t>
            </a:r>
            <a:r>
              <a:rPr lang="ko-KR" altLang="en-US" sz="50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입문</a:t>
            </a:r>
            <a:endParaRPr lang="en-US" altLang="ko-KR" sz="5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19825" y="1071602"/>
            <a:ext cx="59721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5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https://tacademy.skplanet.com/live/player/onlineLectureDetail.action?seq=151#sec2</a:t>
            </a:r>
            <a:endParaRPr lang="en-US" altLang="ko-KR" sz="15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121" y="1071602"/>
            <a:ext cx="5972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6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https://hunkim.github.io/ml/</a:t>
            </a:r>
            <a:endParaRPr lang="en-US" altLang="ko-KR" sz="15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게임소개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96050" y="2069755"/>
            <a:ext cx="2918933" cy="2918933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284526" y="2672987"/>
            <a:ext cx="1695973" cy="1695973"/>
          </a:xfrm>
          <a:prstGeom prst="ellipse">
            <a:avLst/>
          </a:prstGeom>
          <a:solidFill>
            <a:srgbClr val="3C92CA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rgbClr val="3C92CA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426686" y="1792145"/>
            <a:ext cx="3457659" cy="345765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9489052" y="4482808"/>
            <a:ext cx="1190105" cy="1190105"/>
            <a:chOff x="6777281" y="4096543"/>
            <a:chExt cx="1154723" cy="1154723"/>
          </a:xfrm>
        </p:grpSpPr>
        <p:sp>
          <p:nvSpPr>
            <p:cNvPr id="75" name="타원 74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6853478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1696127" y="4583995"/>
            <a:ext cx="1190105" cy="11138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774661" y="4657496"/>
            <a:ext cx="1033035" cy="9668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83" name="직선 연결선 82"/>
          <p:cNvCxnSpPr>
            <a:stCxn id="61" idx="0"/>
            <a:endCxn id="81" idx="4"/>
          </p:cNvCxnSpPr>
          <p:nvPr/>
        </p:nvCxnSpPr>
        <p:spPr>
          <a:xfrm flipV="1">
            <a:off x="6132513" y="1588067"/>
            <a:ext cx="442171" cy="108492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7"/>
            <a:endCxn id="61" idx="3"/>
          </p:cNvCxnSpPr>
          <p:nvPr/>
        </p:nvCxnSpPr>
        <p:spPr>
          <a:xfrm flipV="1">
            <a:off x="2711945" y="4120591"/>
            <a:ext cx="2820950" cy="62652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5" idx="1"/>
            <a:endCxn id="61" idx="5"/>
          </p:cNvCxnSpPr>
          <p:nvPr/>
        </p:nvCxnSpPr>
        <p:spPr>
          <a:xfrm flipH="1" flipV="1">
            <a:off x="6732130" y="4120591"/>
            <a:ext cx="2931209" cy="53650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75"/>
          <p:cNvGrpSpPr>
            <a:grpSpLocks noChangeAspect="1"/>
          </p:cNvGrpSpPr>
          <p:nvPr/>
        </p:nvGrpSpPr>
        <p:grpSpPr bwMode="auto">
          <a:xfrm>
            <a:off x="2111238" y="4921235"/>
            <a:ext cx="359879" cy="439359"/>
            <a:chOff x="-34" y="2514"/>
            <a:chExt cx="3311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6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89910" y="5000827"/>
            <a:ext cx="3952773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내용</a:t>
            </a:r>
            <a:endParaRPr lang="en-US" altLang="ko-KR" sz="2500" b="1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 </a:t>
            </a:r>
            <a:r>
              <a:rPr lang="en-US" altLang="ko-KR" sz="20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20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인까지 플레이 가능한</a:t>
            </a:r>
            <a:endParaRPr lang="en-US" altLang="ko-KR" sz="2000" dirty="0" smtClean="0">
              <a:solidFill>
                <a:srgbClr val="3C92CA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배틀 퍼즐 게임</a:t>
            </a:r>
            <a:endParaRPr lang="ko-KR" altLang="en-US" sz="2000" dirty="0">
              <a:solidFill>
                <a:srgbClr val="3C92CA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01895" y="5103628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장르</a:t>
            </a:r>
            <a:endParaRPr lang="en-US" altLang="ko-KR" sz="2500" b="1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5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퍼즐 </a:t>
            </a:r>
            <a:r>
              <a:rPr lang="en-US" altLang="ko-KR" sz="25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5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배틀</a:t>
            </a:r>
            <a:endParaRPr lang="en-US" altLang="ko-KR" sz="2500" dirty="0" smtClean="0">
              <a:solidFill>
                <a:srgbClr val="3C92CA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773368" y="333938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플랫폼</a:t>
            </a:r>
            <a:endParaRPr lang="en-US" altLang="ko-KR" sz="2500" b="1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5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  <a:endParaRPr lang="en-US" altLang="ko-KR" sz="2500" dirty="0">
              <a:solidFill>
                <a:srgbClr val="3C92CA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979631" y="397962"/>
            <a:ext cx="1190105" cy="11901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054640" y="483000"/>
            <a:ext cx="1033035" cy="10330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32" name="Group 42"/>
          <p:cNvGrpSpPr>
            <a:grpSpLocks noChangeAspect="1"/>
          </p:cNvGrpSpPr>
          <p:nvPr/>
        </p:nvGrpSpPr>
        <p:grpSpPr bwMode="auto">
          <a:xfrm>
            <a:off x="6354148" y="791028"/>
            <a:ext cx="411271" cy="474688"/>
            <a:chOff x="1967" y="0"/>
            <a:chExt cx="3742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3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8" name="Group 60"/>
          <p:cNvGrpSpPr>
            <a:grpSpLocks noChangeAspect="1"/>
          </p:cNvGrpSpPr>
          <p:nvPr/>
        </p:nvGrpSpPr>
        <p:grpSpPr bwMode="auto">
          <a:xfrm>
            <a:off x="9855156" y="4889125"/>
            <a:ext cx="457890" cy="457783"/>
            <a:chOff x="1680" y="2"/>
            <a:chExt cx="4319" cy="431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9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5398228" y="3227010"/>
            <a:ext cx="14685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000" b="1" kern="0" dirty="0" err="1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테트러쉬</a:t>
            </a:r>
            <a:endParaRPr lang="en-US" altLang="ko-KR" sz="3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97735" y="1865332"/>
            <a:ext cx="4235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인가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테트리스는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조작감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중요하다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모바일보다 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적합한 플랫폼이라고 생각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한계가 있다고 생각한다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8389911" y="1418730"/>
            <a:ext cx="216288" cy="325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292523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연구목적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083597863"/>
              </p:ext>
            </p:extLst>
          </p:nvPr>
        </p:nvGraphicFramePr>
        <p:xfrm>
          <a:off x="1126504" y="1300355"/>
          <a:ext cx="9938992" cy="425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419725" y="2591348"/>
            <a:ext cx="1665427" cy="749874"/>
            <a:chOff x="5543550" y="2648498"/>
            <a:chExt cx="1665427" cy="749874"/>
          </a:xfrm>
        </p:grpSpPr>
        <p:cxnSp>
          <p:nvCxnSpPr>
            <p:cNvPr id="10" name="꺾인 연결선 12"/>
            <p:cNvCxnSpPr/>
            <p:nvPr/>
          </p:nvCxnSpPr>
          <p:spPr>
            <a:xfrm flipV="1">
              <a:off x="5543550" y="3184526"/>
              <a:ext cx="323850" cy="213846"/>
            </a:xfrm>
            <a:prstGeom prst="straightConnector1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5867400" y="2648498"/>
              <a:ext cx="303847" cy="536027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171247" y="2648499"/>
              <a:ext cx="308610" cy="250717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479857" y="2670616"/>
              <a:ext cx="362902" cy="228601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842759" y="2671565"/>
              <a:ext cx="366218" cy="1714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2868472" y="5913247"/>
            <a:ext cx="666651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퍼즐게임은 모든 연령대가 보편적으로 즐기는 장르이다</a:t>
            </a:r>
            <a:r>
              <a:rPr lang="en-US" altLang="ko-KR" sz="20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3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"/>
          <p:cNvSpPr>
            <a:spLocks/>
          </p:cNvSpPr>
          <p:nvPr/>
        </p:nvSpPr>
        <p:spPr bwMode="auto">
          <a:xfrm>
            <a:off x="2082354" y="2298567"/>
            <a:ext cx="2917817" cy="1872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4801" y="292523"/>
            <a:ext cx="2320241" cy="794926"/>
            <a:chOff x="304801" y="292523"/>
            <a:chExt cx="2320241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04801" y="389904"/>
              <a:ext cx="2193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2071867" y="4171155"/>
            <a:ext cx="2904501" cy="1363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 </a:t>
            </a:r>
            <a:r>
              <a:rPr lang="en-US" altLang="ko-KR" sz="20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vs 1 vs 1 vs 1 </a:t>
            </a:r>
            <a:endParaRPr lang="en-US" altLang="ko-KR" sz="2000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대전 </a:t>
            </a:r>
            <a:r>
              <a:rPr lang="ko-KR" altLang="en-US" sz="2000" dirty="0" err="1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테트리스</a:t>
            </a:r>
            <a:r>
              <a:rPr lang="ko-KR" altLang="en-US" sz="20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모드</a:t>
            </a:r>
            <a:endParaRPr lang="en-US" altLang="ko-KR" sz="20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7449423" y="4171155"/>
            <a:ext cx="2904501" cy="1363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 vs 2 </a:t>
            </a:r>
            <a:endParaRPr lang="en-US" altLang="ko-KR" sz="2000" dirty="0" smtClean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협동 대전 </a:t>
            </a:r>
            <a:r>
              <a:rPr lang="ko-KR" altLang="en-US" sz="2000" dirty="0" err="1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테트리스</a:t>
            </a:r>
            <a:r>
              <a:rPr lang="ko-KR" altLang="en-US" sz="2000" dirty="0">
                <a:solidFill>
                  <a:srgbClr val="3C3D4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모드</a:t>
            </a:r>
            <a:endParaRPr lang="en-US" altLang="ko-KR" sz="2000" dirty="0">
              <a:solidFill>
                <a:srgbClr val="3C3D4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7448480" y="2298567"/>
            <a:ext cx="2917817" cy="1872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89070" y="2104961"/>
            <a:ext cx="759703" cy="87241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8575" y="1803633"/>
            <a:ext cx="1064151" cy="1630015"/>
            <a:chOff x="3095625" y="1993342"/>
            <a:chExt cx="1064151" cy="1630015"/>
          </a:xfrm>
        </p:grpSpPr>
        <p:sp>
          <p:nvSpPr>
            <p:cNvPr id="17" name="자유형 16"/>
            <p:cNvSpPr/>
            <p:nvPr/>
          </p:nvSpPr>
          <p:spPr>
            <a:xfrm rot="5400000">
              <a:off x="2810497" y="2278470"/>
              <a:ext cx="1630015" cy="1059760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rgbClr val="3991B9">
                    <a:shade val="30000"/>
                    <a:satMod val="115000"/>
                  </a:srgbClr>
                </a:gs>
                <a:gs pos="30000">
                  <a:schemeClr val="bg1"/>
                </a:gs>
              </a:gsLst>
              <a:lin ang="21594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14297" y="2042204"/>
              <a:ext cx="10454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대전모드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228831" y="1812034"/>
            <a:ext cx="1059760" cy="1630015"/>
            <a:chOff x="6524625" y="2001743"/>
            <a:chExt cx="1059760" cy="1630015"/>
          </a:xfrm>
        </p:grpSpPr>
        <p:grpSp>
          <p:nvGrpSpPr>
            <p:cNvPr id="33" name="그룹 32"/>
            <p:cNvGrpSpPr/>
            <p:nvPr/>
          </p:nvGrpSpPr>
          <p:grpSpPr>
            <a:xfrm>
              <a:off x="6524625" y="2001743"/>
              <a:ext cx="1059760" cy="1630015"/>
              <a:chOff x="3095625" y="1993342"/>
              <a:chExt cx="1059760" cy="1630015"/>
            </a:xfrm>
          </p:grpSpPr>
          <p:sp>
            <p:nvSpPr>
              <p:cNvPr id="34" name="자유형 33"/>
              <p:cNvSpPr/>
              <p:nvPr/>
            </p:nvSpPr>
            <p:spPr>
              <a:xfrm rot="5400000">
                <a:off x="2810497" y="2278470"/>
                <a:ext cx="1630015" cy="1059760"/>
              </a:xfrm>
              <a:custGeom>
                <a:avLst/>
                <a:gdLst>
                  <a:gd name="connsiteX0" fmla="*/ 281270 w 3581399"/>
                  <a:gd name="connsiteY0" fmla="*/ 0 h 1295400"/>
                  <a:gd name="connsiteX1" fmla="*/ 3581399 w 3581399"/>
                  <a:gd name="connsiteY1" fmla="*/ 0 h 1295400"/>
                  <a:gd name="connsiteX2" fmla="*/ 3581399 w 3581399"/>
                  <a:gd name="connsiteY2" fmla="*/ 26174 h 1295400"/>
                  <a:gd name="connsiteX3" fmla="*/ 293844 w 3581399"/>
                  <a:gd name="connsiteY3" fmla="*/ 26174 h 1295400"/>
                  <a:gd name="connsiteX4" fmla="*/ 24169 w 3581399"/>
                  <a:gd name="connsiteY4" fmla="*/ 295849 h 1295400"/>
                  <a:gd name="connsiteX5" fmla="*/ 24169 w 3581399"/>
                  <a:gd name="connsiteY5" fmla="*/ 998499 h 1295400"/>
                  <a:gd name="connsiteX6" fmla="*/ 293844 w 3581399"/>
                  <a:gd name="connsiteY6" fmla="*/ 1268174 h 1295400"/>
                  <a:gd name="connsiteX7" fmla="*/ 1066799 w 3581399"/>
                  <a:gd name="connsiteY7" fmla="*/ 1268174 h 1295400"/>
                  <a:gd name="connsiteX8" fmla="*/ 1066799 w 3581399"/>
                  <a:gd name="connsiteY8" fmla="*/ 1295400 h 1295400"/>
                  <a:gd name="connsiteX9" fmla="*/ 281270 w 3581399"/>
                  <a:gd name="connsiteY9" fmla="*/ 1295400 h 1295400"/>
                  <a:gd name="connsiteX10" fmla="*/ 0 w 3581399"/>
                  <a:gd name="connsiteY10" fmla="*/ 1014130 h 1295400"/>
                  <a:gd name="connsiteX11" fmla="*/ 0 w 3581399"/>
                  <a:gd name="connsiteY11" fmla="*/ 281270 h 1295400"/>
                  <a:gd name="connsiteX12" fmla="*/ 281270 w 3581399"/>
                  <a:gd name="connsiteY1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81399" h="1295400">
                    <a:moveTo>
                      <a:pt x="281270" y="0"/>
                    </a:moveTo>
                    <a:lnTo>
                      <a:pt x="3581399" y="0"/>
                    </a:lnTo>
                    <a:lnTo>
                      <a:pt x="3581399" y="26174"/>
                    </a:lnTo>
                    <a:lnTo>
                      <a:pt x="293844" y="26174"/>
                    </a:lnTo>
                    <a:cubicBezTo>
                      <a:pt x="144907" y="26174"/>
                      <a:pt x="24169" y="146912"/>
                      <a:pt x="24169" y="295849"/>
                    </a:cubicBezTo>
                    <a:lnTo>
                      <a:pt x="24169" y="998499"/>
                    </a:lnTo>
                    <a:cubicBezTo>
                      <a:pt x="24169" y="1147436"/>
                      <a:pt x="144907" y="1268174"/>
                      <a:pt x="293844" y="1268174"/>
                    </a:cubicBezTo>
                    <a:lnTo>
                      <a:pt x="1066799" y="1268174"/>
                    </a:lnTo>
                    <a:lnTo>
                      <a:pt x="1066799" y="1295400"/>
                    </a:lnTo>
                    <a:lnTo>
                      <a:pt x="281270" y="1295400"/>
                    </a:lnTo>
                    <a:cubicBezTo>
                      <a:pt x="125929" y="1295400"/>
                      <a:pt x="0" y="1169471"/>
                      <a:pt x="0" y="1014130"/>
                    </a:cubicBezTo>
                    <a:lnTo>
                      <a:pt x="0" y="281270"/>
                    </a:lnTo>
                    <a:cubicBezTo>
                      <a:pt x="0" y="125929"/>
                      <a:pt x="125929" y="0"/>
                      <a:pt x="281270" y="0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3991B9">
                      <a:shade val="30000"/>
                      <a:satMod val="115000"/>
                    </a:srgbClr>
                  </a:gs>
                  <a:gs pos="30000">
                    <a:schemeClr val="bg1"/>
                  </a:gs>
                </a:gsLst>
                <a:lin ang="21594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133952" y="2052344"/>
                <a:ext cx="10214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협동모드</a:t>
                </a: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sp>
          <p:nvSpPr>
            <p:cNvPr id="36" name="모서리가 둥근 직사각형 35"/>
            <p:cNvSpPr/>
            <p:nvPr/>
          </p:nvSpPr>
          <p:spPr>
            <a:xfrm>
              <a:off x="6697631" y="2338290"/>
              <a:ext cx="759703" cy="87241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0" name="자유형 59"/>
          <p:cNvSpPr>
            <a:spLocks/>
          </p:cNvSpPr>
          <p:nvPr/>
        </p:nvSpPr>
        <p:spPr bwMode="auto">
          <a:xfrm>
            <a:off x="2301609" y="2888849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2" name="자유형 61"/>
          <p:cNvSpPr>
            <a:spLocks/>
          </p:cNvSpPr>
          <p:nvPr/>
        </p:nvSpPr>
        <p:spPr bwMode="auto">
          <a:xfrm>
            <a:off x="2942685" y="2888849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3" name="자유형 62"/>
          <p:cNvSpPr>
            <a:spLocks/>
          </p:cNvSpPr>
          <p:nvPr/>
        </p:nvSpPr>
        <p:spPr bwMode="auto">
          <a:xfrm>
            <a:off x="3594701" y="2882154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4" name="자유형 63"/>
          <p:cNvSpPr>
            <a:spLocks/>
          </p:cNvSpPr>
          <p:nvPr/>
        </p:nvSpPr>
        <p:spPr bwMode="auto">
          <a:xfrm>
            <a:off x="4230418" y="2882154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5" name="자유형 64"/>
          <p:cNvSpPr>
            <a:spLocks/>
          </p:cNvSpPr>
          <p:nvPr/>
        </p:nvSpPr>
        <p:spPr bwMode="auto">
          <a:xfrm>
            <a:off x="7625407" y="2535090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8266483" y="2535090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7" name="자유형 66"/>
          <p:cNvSpPr>
            <a:spLocks/>
          </p:cNvSpPr>
          <p:nvPr/>
        </p:nvSpPr>
        <p:spPr bwMode="auto">
          <a:xfrm>
            <a:off x="9045978" y="3392548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8" name="자유형 67"/>
          <p:cNvSpPr>
            <a:spLocks/>
          </p:cNvSpPr>
          <p:nvPr/>
        </p:nvSpPr>
        <p:spPr bwMode="auto">
          <a:xfrm>
            <a:off x="9687054" y="3392548"/>
            <a:ext cx="391844" cy="5448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6327" y="3414138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09988" y="2874481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8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088" t="29401" r="16444" b="9176"/>
          <a:stretch/>
        </p:blipFill>
        <p:spPr>
          <a:xfrm>
            <a:off x="261256" y="1980209"/>
            <a:ext cx="11759294" cy="33726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438650" y="4676775"/>
            <a:ext cx="2581275" cy="6760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9304" y="3364296"/>
            <a:ext cx="736025" cy="62331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32723" y="104966"/>
            <a:ext cx="29078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 err="1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조작방법</a:t>
            </a:r>
            <a:endParaRPr lang="en-US" altLang="ko-KR" sz="5000" b="1" kern="0" dirty="0" smtClean="0">
              <a:solidFill>
                <a:srgbClr val="FFC000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5" name="직선 화살표 연결선 14"/>
          <p:cNvCxnSpPr>
            <a:stCxn id="3" idx="2"/>
          </p:cNvCxnSpPr>
          <p:nvPr/>
        </p:nvCxnSpPr>
        <p:spPr>
          <a:xfrm flipH="1">
            <a:off x="5429252" y="5352844"/>
            <a:ext cx="300036" cy="5364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82592" y="4064881"/>
            <a:ext cx="1851008" cy="60019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8" idx="2"/>
          </p:cNvCxnSpPr>
          <p:nvPr/>
        </p:nvCxnSpPr>
        <p:spPr>
          <a:xfrm flipH="1">
            <a:off x="986036" y="4665080"/>
            <a:ext cx="222060" cy="10442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4" idx="0"/>
          </p:cNvCxnSpPr>
          <p:nvPr/>
        </p:nvCxnSpPr>
        <p:spPr>
          <a:xfrm flipV="1">
            <a:off x="3639064" y="1575947"/>
            <a:ext cx="799586" cy="17935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20717" y="476671"/>
            <a:ext cx="4302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 A S D </a:t>
            </a:r>
            <a:r>
              <a:rPr lang="ko-KR" altLang="en-US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키 </a:t>
            </a:r>
            <a:r>
              <a:rPr lang="en-US" altLang="ko-KR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</a:t>
            </a:r>
          </a:p>
          <a:p>
            <a:r>
              <a:rPr lang="ko-KR" altLang="en-US" sz="2800" dirty="0" err="1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</a:t>
            </a:r>
            <a:r>
              <a:rPr lang="ko-KR" altLang="en-US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좌우아래조작 </a:t>
            </a:r>
            <a:r>
              <a:rPr lang="en-US" altLang="ko-KR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W : </a:t>
            </a:r>
            <a:r>
              <a:rPr lang="ko-KR" altLang="en-US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블록 회전</a:t>
            </a:r>
            <a:endParaRPr lang="en-US" altLang="ko-KR" sz="28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82221" y="5757106"/>
            <a:ext cx="1689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Space :</a:t>
            </a:r>
          </a:p>
          <a:p>
            <a:r>
              <a:rPr lang="ko-KR" altLang="en-US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블록 즉시 하강</a:t>
            </a:r>
            <a:endParaRPr lang="ko-KR" altLang="en-US" sz="28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989" y="5621052"/>
            <a:ext cx="1406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Shift :</a:t>
            </a:r>
          </a:p>
          <a:p>
            <a:r>
              <a:rPr lang="ko-KR" altLang="en-US" sz="28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아이템 사용</a:t>
            </a:r>
            <a:endParaRPr lang="ko-KR" altLang="en-US" sz="28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49053" y="3369454"/>
            <a:ext cx="780021" cy="62152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34063" y="2681690"/>
            <a:ext cx="771062" cy="60443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505331" y="3369454"/>
            <a:ext cx="743721" cy="62152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301069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7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1397" y="528403"/>
            <a:ext cx="1220207" cy="461665"/>
            <a:chOff x="2771397" y="528403"/>
            <a:chExt cx="1220207" cy="461665"/>
          </a:xfrm>
        </p:grpSpPr>
        <p:sp>
          <p:nvSpPr>
            <p:cNvPr id="10" name="직사각형 9"/>
            <p:cNvSpPr/>
            <p:nvPr/>
          </p:nvSpPr>
          <p:spPr>
            <a:xfrm>
              <a:off x="2771397" y="528403"/>
              <a:ext cx="12202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대전모드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71398" y="528403"/>
              <a:ext cx="1220206" cy="461665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3" name="자유형 12"/>
          <p:cNvSpPr>
            <a:spLocks/>
          </p:cNvSpPr>
          <p:nvPr/>
        </p:nvSpPr>
        <p:spPr bwMode="auto">
          <a:xfrm>
            <a:off x="4156251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4589079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5021907" y="528402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454735" y="528401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78445" y="336043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073" y="482378"/>
            <a:ext cx="54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vs 1 vs 1 vs 1 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대전 </a:t>
            </a:r>
            <a:r>
              <a:rPr lang="ko-KR" altLang="en-US" sz="2000" dirty="0" err="1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모드</a:t>
            </a:r>
            <a:endParaRPr lang="en-US" altLang="ko-KR" sz="2000" dirty="0">
              <a:solidFill>
                <a:srgbClr val="3C3D4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261235" y="5762214"/>
            <a:ext cx="5778445" cy="7785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400" dirty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사람과 대전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할 경우</a:t>
            </a:r>
            <a:r>
              <a:rPr lang="en-US" altLang="ko-KR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 </a:t>
            </a:r>
            <a:r>
              <a:rPr lang="en-US" altLang="ko-KR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인까지 참여 가능</a:t>
            </a:r>
            <a:endParaRPr lang="en-US" altLang="ko-KR" sz="24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 인원의 수를 정해서 인원이 다 모이면 게임 자동 시작</a:t>
            </a:r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6301729" y="5762214"/>
            <a:ext cx="5778445" cy="7785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 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본인과 </a:t>
            </a:r>
            <a:r>
              <a:rPr lang="en-US" altLang="ko-KR" sz="2400" dirty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AI </a:t>
            </a:r>
            <a:r>
              <a:rPr lang="ko-KR" altLang="en-US" sz="2400" dirty="0" smtClean="0">
                <a:solidFill>
                  <a:srgbClr val="3C92C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유저</a:t>
            </a:r>
            <a:r>
              <a:rPr lang="ko-KR" altLang="en-US" sz="24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구성 </a:t>
            </a:r>
            <a:r>
              <a:rPr lang="en-US" altLang="ko-KR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 </a:t>
            </a:r>
            <a:r>
              <a:rPr lang="en-US" altLang="ko-KR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</a:t>
            </a:r>
            <a:r>
              <a:rPr lang="en-US" altLang="ko-KR" sz="24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AI</a:t>
            </a:r>
            <a:r>
              <a:rPr lang="ko-KR" altLang="en-US" sz="2000" dirty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상시 대기중이므로 바로 시작</a:t>
            </a:r>
            <a:endParaRPr lang="en-US" altLang="ko-KR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57" y="1302866"/>
            <a:ext cx="8725544" cy="40654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046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301069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1397" y="528403"/>
            <a:ext cx="1220207" cy="461665"/>
            <a:chOff x="2771397" y="528403"/>
            <a:chExt cx="1220207" cy="461665"/>
          </a:xfrm>
        </p:grpSpPr>
        <p:sp>
          <p:nvSpPr>
            <p:cNvPr id="10" name="직사각형 9"/>
            <p:cNvSpPr/>
            <p:nvPr/>
          </p:nvSpPr>
          <p:spPr>
            <a:xfrm>
              <a:off x="2771397" y="528403"/>
              <a:ext cx="12202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대전모드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71398" y="528403"/>
              <a:ext cx="1220206" cy="461665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3" name="자유형 12"/>
          <p:cNvSpPr>
            <a:spLocks/>
          </p:cNvSpPr>
          <p:nvPr/>
        </p:nvSpPr>
        <p:spPr bwMode="auto">
          <a:xfrm>
            <a:off x="4156251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4589079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5021907" y="528402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454735" y="528401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78445" y="336043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073" y="482378"/>
            <a:ext cx="54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vs 1 vs 1 vs 1 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대전 </a:t>
            </a:r>
            <a:r>
              <a:rPr lang="ko-KR" altLang="en-US" sz="2000" dirty="0" err="1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모드</a:t>
            </a:r>
            <a:endParaRPr lang="en-US" altLang="ko-KR" sz="2000" dirty="0">
              <a:solidFill>
                <a:srgbClr val="3C3D4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95" y="1348359"/>
            <a:ext cx="9272925" cy="43204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모서리가 둥근 직사각형 19"/>
          <p:cNvSpPr/>
          <p:nvPr/>
        </p:nvSpPr>
        <p:spPr>
          <a:xfrm>
            <a:off x="1706587" y="1408548"/>
            <a:ext cx="3039456" cy="86264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3"/>
          </p:cNvCxnSpPr>
          <p:nvPr/>
        </p:nvCxnSpPr>
        <p:spPr>
          <a:xfrm flipV="1">
            <a:off x="4746043" y="1744841"/>
            <a:ext cx="643779" cy="9502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2268" y="1466315"/>
            <a:ext cx="226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가지고 있는 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아이템을 표시한다</a:t>
            </a:r>
            <a:r>
              <a:rPr lang="en-US" altLang="ko-KR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077044" y="4737900"/>
            <a:ext cx="1227093" cy="1106068"/>
            <a:chOff x="4101278" y="4497279"/>
            <a:chExt cx="1227093" cy="1106068"/>
          </a:xfrm>
        </p:grpSpPr>
        <p:sp>
          <p:nvSpPr>
            <p:cNvPr id="27" name="타원 26"/>
            <p:cNvSpPr/>
            <p:nvPr/>
          </p:nvSpPr>
          <p:spPr>
            <a:xfrm>
              <a:off x="4397242" y="4497279"/>
              <a:ext cx="931129" cy="841314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4101278" y="5203642"/>
              <a:ext cx="432828" cy="39970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60416" y="5900818"/>
            <a:ext cx="484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아이템을 획득하면 박스에 들어간다</a:t>
            </a:r>
            <a:r>
              <a:rPr lang="en-US" altLang="ko-KR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사용 시 박스에서 아이템이 튀어나온다</a:t>
            </a:r>
            <a:r>
              <a:rPr lang="en-US" altLang="ko-KR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82268" y="3098740"/>
            <a:ext cx="1975449" cy="2819872"/>
            <a:chOff x="5295635" y="2848983"/>
            <a:chExt cx="1975449" cy="281987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295635" y="2848983"/>
              <a:ext cx="1975449" cy="2389366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6995332" y="5231610"/>
              <a:ext cx="197621" cy="43724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081965" y="5965368"/>
            <a:ext cx="247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플레이어의 필드</a:t>
            </a:r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00145" y="3769122"/>
            <a:ext cx="1222879" cy="1479109"/>
          </a:xfrm>
          <a:prstGeom prst="roundRect">
            <a:avLst/>
          </a:prstGeom>
          <a:noFill/>
          <a:ln w="571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22826" y="3744662"/>
            <a:ext cx="1222879" cy="1479109"/>
          </a:xfrm>
          <a:prstGeom prst="roundRect">
            <a:avLst/>
          </a:prstGeom>
          <a:noFill/>
          <a:ln w="571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690333" y="3744662"/>
            <a:ext cx="1222879" cy="1479109"/>
          </a:xfrm>
          <a:prstGeom prst="roundRect">
            <a:avLst/>
          </a:prstGeom>
          <a:noFill/>
          <a:ln w="571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 rot="16200000">
            <a:off x="5476045" y="-361447"/>
            <a:ext cx="1128462" cy="7083753"/>
            <a:chOff x="4975761" y="1218911"/>
            <a:chExt cx="2404355" cy="501062"/>
          </a:xfrm>
        </p:grpSpPr>
        <p:cxnSp>
          <p:nvCxnSpPr>
            <p:cNvPr id="41" name="꺾인 연결선 40"/>
            <p:cNvCxnSpPr/>
            <p:nvPr/>
          </p:nvCxnSpPr>
          <p:spPr>
            <a:xfrm>
              <a:off x="4975761" y="1218911"/>
              <a:ext cx="2404355" cy="501062"/>
            </a:xfrm>
            <a:prstGeom prst="bentConnector2">
              <a:avLst/>
            </a:prstGeom>
            <a:ln w="57150">
              <a:solidFill>
                <a:srgbClr val="2F5597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4975761" y="1719973"/>
              <a:ext cx="2404355" cy="0"/>
            </a:xfrm>
            <a:prstGeom prst="line">
              <a:avLst/>
            </a:prstGeom>
            <a:ln w="57150">
              <a:solidFill>
                <a:srgbClr val="2F5597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직선 연결선 44"/>
          <p:cNvCxnSpPr>
            <a:endCxn id="37" idx="0"/>
          </p:cNvCxnSpPr>
          <p:nvPr/>
        </p:nvCxnSpPr>
        <p:spPr>
          <a:xfrm>
            <a:off x="3634265" y="2616198"/>
            <a:ext cx="1" cy="1128464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9549813" y="2266551"/>
            <a:ext cx="228382" cy="373783"/>
          </a:xfrm>
          <a:prstGeom prst="straightConnector1">
            <a:avLst/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582153" y="1790112"/>
            <a:ext cx="226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상대 플레이어 필드</a:t>
            </a:r>
            <a:endParaRPr lang="ko-KR" altLang="en-US" sz="20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4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305" y="301069"/>
            <a:ext cx="2197737" cy="794926"/>
            <a:chOff x="427305" y="292523"/>
            <a:chExt cx="2197737" cy="794926"/>
          </a:xfrm>
        </p:grpSpPr>
        <p:sp>
          <p:nvSpPr>
            <p:cNvPr id="53" name="자유형 52"/>
            <p:cNvSpPr/>
            <p:nvPr/>
          </p:nvSpPr>
          <p:spPr>
            <a:xfrm flipH="1">
              <a:off x="427305" y="292523"/>
              <a:ext cx="2197737" cy="794926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" y="389904"/>
              <a:ext cx="207109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 </a:t>
              </a:r>
              <a:r>
                <a:rPr lang="ko-KR" altLang="en-US" sz="2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게임플레이</a:t>
              </a:r>
              <a:endPara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0" y="6715125"/>
            <a:ext cx="9779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106658" y="6715125"/>
            <a:ext cx="1085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C958D-9AD4-4ED2-A021-4F15BCD631D1}"/>
              </a:ext>
            </a:extLst>
          </p:cNvPr>
          <p:cNvSpPr txBox="1"/>
          <p:nvPr/>
        </p:nvSpPr>
        <p:spPr>
          <a:xfrm rot="16200000">
            <a:off x="10316925" y="6568818"/>
            <a:ext cx="338554" cy="2398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9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1397" y="528403"/>
            <a:ext cx="1220207" cy="461665"/>
            <a:chOff x="2771397" y="528403"/>
            <a:chExt cx="1220207" cy="461665"/>
          </a:xfrm>
        </p:grpSpPr>
        <p:sp>
          <p:nvSpPr>
            <p:cNvPr id="10" name="직사각형 9"/>
            <p:cNvSpPr/>
            <p:nvPr/>
          </p:nvSpPr>
          <p:spPr>
            <a:xfrm>
              <a:off x="2771397" y="528403"/>
              <a:ext cx="12202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대전모드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71398" y="528403"/>
              <a:ext cx="1220206" cy="461665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3" name="자유형 12"/>
          <p:cNvSpPr>
            <a:spLocks/>
          </p:cNvSpPr>
          <p:nvPr/>
        </p:nvSpPr>
        <p:spPr bwMode="auto">
          <a:xfrm>
            <a:off x="4156251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4589079" y="528403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5021907" y="528402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454735" y="528401"/>
            <a:ext cx="273728" cy="380577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78445" y="336043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073" y="482378"/>
            <a:ext cx="54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vs 1 vs 1 vs 1 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대전 </a:t>
            </a:r>
            <a:r>
              <a:rPr lang="ko-KR" altLang="en-US" sz="2000" dirty="0" err="1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테트리스</a:t>
            </a:r>
            <a:r>
              <a:rPr lang="ko-KR" altLang="en-US" sz="2000" dirty="0">
                <a:solidFill>
                  <a:srgbClr val="3C3D4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모드</a:t>
            </a:r>
            <a:endParaRPr lang="en-US" altLang="ko-KR" sz="2000" dirty="0">
              <a:solidFill>
                <a:srgbClr val="3C3D4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32" y="78635"/>
            <a:ext cx="1944603" cy="2381250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 rot="16200000">
            <a:off x="9927776" y="1737207"/>
            <a:ext cx="466480" cy="349734"/>
          </a:xfrm>
          <a:prstGeom prst="rightArrow">
            <a:avLst>
              <a:gd name="adj1" fmla="val 40618"/>
              <a:gd name="adj2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8587" y="1269260"/>
            <a:ext cx="1608529" cy="461665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요소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967" r="2963" b="2229"/>
          <a:stretch/>
        </p:blipFill>
        <p:spPr>
          <a:xfrm>
            <a:off x="5055324" y="2284115"/>
            <a:ext cx="2133600" cy="2788920"/>
          </a:xfrm>
          <a:prstGeom prst="rect">
            <a:avLst/>
          </a:prstGeom>
        </p:spPr>
      </p:pic>
      <p:sp>
        <p:nvSpPr>
          <p:cNvPr id="29" name="Freeform 5"/>
          <p:cNvSpPr>
            <a:spLocks/>
          </p:cNvSpPr>
          <p:nvPr/>
        </p:nvSpPr>
        <p:spPr bwMode="auto">
          <a:xfrm>
            <a:off x="4457691" y="5800568"/>
            <a:ext cx="3129133" cy="6774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수직 변환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7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중력에 기반한 블록 재정렬</a:t>
            </a:r>
            <a:endParaRPr lang="ko-KR" altLang="en-US" sz="17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967" r="2963" b="2229"/>
          <a:stretch/>
        </p:blipFill>
        <p:spPr>
          <a:xfrm>
            <a:off x="8993090" y="2284115"/>
            <a:ext cx="2133600" cy="2788920"/>
          </a:xfrm>
          <a:prstGeom prst="rect">
            <a:avLst/>
          </a:prstGeom>
        </p:spPr>
      </p:pic>
      <p:sp>
        <p:nvSpPr>
          <p:cNvPr id="35" name="Freeform 5"/>
          <p:cNvSpPr>
            <a:spLocks/>
          </p:cNvSpPr>
          <p:nvPr/>
        </p:nvSpPr>
        <p:spPr bwMode="auto">
          <a:xfrm>
            <a:off x="8421582" y="5800568"/>
            <a:ext cx="3129133" cy="6774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흔들기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7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 블록 재정렬</a:t>
            </a:r>
            <a:endParaRPr lang="ko-KR" altLang="en-US" sz="17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788728" y="5800568"/>
            <a:ext cx="3129133" cy="6774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뷰 변환</a:t>
            </a:r>
            <a:endParaRPr lang="en-US" altLang="ko-KR" sz="2000" dirty="0" smtClean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700" dirty="0" smtClean="0">
                <a:solidFill>
                  <a:srgbClr val="40404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카메라 뷰 변환 </a:t>
            </a:r>
            <a:endParaRPr lang="ko-KR" altLang="en-US" sz="1700" dirty="0">
              <a:solidFill>
                <a:srgbClr val="40404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967" r="2963" b="2229"/>
          <a:stretch/>
        </p:blipFill>
        <p:spPr>
          <a:xfrm flipH="1">
            <a:off x="2961250" y="1356050"/>
            <a:ext cx="1283934" cy="167828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967" r="2963" b="2229"/>
          <a:stretch/>
        </p:blipFill>
        <p:spPr>
          <a:xfrm>
            <a:off x="218441" y="2644044"/>
            <a:ext cx="1545047" cy="2019597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41" idx="3"/>
            <a:endCxn id="38" idx="3"/>
          </p:cNvCxnSpPr>
          <p:nvPr/>
        </p:nvCxnSpPr>
        <p:spPr>
          <a:xfrm flipV="1">
            <a:off x="1763488" y="2195193"/>
            <a:ext cx="1197762" cy="1458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88040" y="2404177"/>
            <a:ext cx="71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Yaw</a:t>
            </a:r>
            <a:endParaRPr lang="en-US" altLang="ko-KR" sz="2000" dirty="0">
              <a:solidFill>
                <a:srgbClr val="FF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17615" y="4713408"/>
            <a:ext cx="71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Pitch</a:t>
            </a:r>
            <a:endParaRPr lang="en-US" altLang="ko-KR" sz="2000" dirty="0">
              <a:solidFill>
                <a:srgbClr val="FF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46" name="직선 화살표 연결선 45"/>
          <p:cNvCxnSpPr>
            <a:endCxn id="20" idx="1"/>
          </p:cNvCxnSpPr>
          <p:nvPr/>
        </p:nvCxnSpPr>
        <p:spPr>
          <a:xfrm>
            <a:off x="1763488" y="4014613"/>
            <a:ext cx="1165550" cy="12038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38" y="4676084"/>
            <a:ext cx="1331241" cy="108479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92" y="3602799"/>
            <a:ext cx="1306387" cy="8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646</Words>
  <Application>Microsoft Office PowerPoint</Application>
  <PresentationFormat>와이드스크린</PresentationFormat>
  <Paragraphs>233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배달의민족 도현</vt:lpstr>
      <vt:lpstr>HY견고딕</vt:lpstr>
      <vt:lpstr>야놀자 야체 B</vt:lpstr>
      <vt:lpstr>배달의민족 한나는 열한살</vt:lpstr>
      <vt:lpstr>맑은 고딕</vt:lpstr>
      <vt:lpstr>메이플스토리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179</cp:revision>
  <dcterms:created xsi:type="dcterms:W3CDTF">2019-09-05T03:53:56Z</dcterms:created>
  <dcterms:modified xsi:type="dcterms:W3CDTF">2019-12-29T14:49:23Z</dcterms:modified>
</cp:coreProperties>
</file>