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74" r:id="rId3"/>
    <p:sldId id="257" r:id="rId4"/>
    <p:sldId id="258" r:id="rId5"/>
    <p:sldId id="259" r:id="rId6"/>
    <p:sldId id="261" r:id="rId7"/>
    <p:sldId id="262" r:id="rId8"/>
    <p:sldId id="263" r:id="rId9"/>
    <p:sldId id="266" r:id="rId10"/>
    <p:sldId id="267" r:id="rId11"/>
    <p:sldId id="269" r:id="rId12"/>
    <p:sldId id="272" r:id="rId13"/>
    <p:sldId id="270" r:id="rId14"/>
    <p:sldId id="271" r:id="rId15"/>
    <p:sldId id="273" r:id="rId1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DB2B4FCF-56E4-489D-997C-83F1F823960F}" type="datetimeFigureOut">
              <a:rPr lang="en-US" smtClean="0"/>
              <a:pPr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B9D21789-BFF9-4D69-A4DC-56A7660C35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73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2114550" y="0"/>
          <a:ext cx="702945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6565079" imgH="4761905" progId="">
                  <p:embed/>
                </p:oleObj>
              </mc:Choice>
              <mc:Fallback>
                <p:oleObj name="Image" r:id="rId2" imgW="6565079" imgH="476190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114550" y="0"/>
                        <a:ext cx="702945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133600" cy="3200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3200400"/>
            <a:ext cx="9144000" cy="457200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3352800"/>
            <a:ext cx="2133600" cy="3505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2286000" y="4114800"/>
            <a:ext cx="6400800" cy="15240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133600" y="3232150"/>
            <a:ext cx="6477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508750"/>
            <a:ext cx="2133600" cy="1524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2133600" cy="168275"/>
          </a:xfr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B911C0BF-536C-477F-805C-E4FE73AB54F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457200" y="4572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897DE-B218-4445-9716-C308A6447F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9A65BC-687D-46AD-90FD-5B14F35DFF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076325"/>
            <a:ext cx="8229600" cy="52482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567488"/>
            <a:ext cx="2438400" cy="214312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0" y="6551613"/>
            <a:ext cx="23622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657600" y="6551613"/>
            <a:ext cx="2133600" cy="241300"/>
          </a:xfrm>
        </p:spPr>
        <p:txBody>
          <a:bodyPr/>
          <a:lstStyle>
            <a:lvl1pPr>
              <a:defRPr/>
            </a:lvl1pPr>
          </a:lstStyle>
          <a:p>
            <a:fld id="{03FB35C2-1B20-4BBF-ACDF-5285EB6AE17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E8CEAA-886E-4AED-9AA8-B04AC8041E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8CC99-0C58-4DFB-B56D-A3EDABF435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763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159C5-A26D-401C-9DD8-819CBFEB004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7D6B39-741B-44EB-904B-A298CF14C2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EE108E-1C44-4468-B104-46D5203105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6BBB2-1CCA-4125-B1B3-8B22F9FDA9E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C4D702-C547-44BC-B88D-13BFFEB54D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CF114-5C3E-48B9-BC38-7AF604129EE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0"/>
            <a:ext cx="9144000" cy="766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62725"/>
            <a:ext cx="91440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gray">
          <a:xfrm>
            <a:off x="133350" y="6380163"/>
            <a:ext cx="304800" cy="334962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381000" y="6567488"/>
            <a:ext cx="24384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6400800" y="6551613"/>
            <a:ext cx="23622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3657600" y="6551613"/>
            <a:ext cx="2133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03FB35C2-1B20-4BBF-ACDF-5285EB6AE1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8153400" y="261938"/>
            <a:ext cx="990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8458201" y="-196850"/>
            <a:ext cx="273050" cy="860425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772400" y="0"/>
            <a:ext cx="1371600" cy="7604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457200" y="1524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gray">
          <a:xfrm>
            <a:off x="7772400" y="762000"/>
            <a:ext cx="1371600" cy="4800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76325"/>
            <a:ext cx="82296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anose="0202060305040502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vi-VN" sz="4400"/>
              <a:t>ĐỒ THỊ EULER </a:t>
            </a:r>
            <a:br>
              <a:rPr lang="vi-VN" sz="4400"/>
            </a:br>
            <a:r>
              <a:rPr lang="vi-VN" sz="4400"/>
              <a:t>VÀ ĐỒ THỊ AMILTON</a:t>
            </a:r>
            <a:endParaRPr lang="en-US" sz="44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sz="2000"/>
              <a:t>CHƯƠNG 4</a:t>
            </a:r>
            <a:endParaRPr lang="en-US" sz="200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092509" cy="319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911C0BF-536C-477F-805C-E4FE73AB54F5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Thuật toán tìm chu trình Euler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838200"/>
            <a:ext cx="8305800" cy="5486400"/>
          </a:xfrm>
        </p:spPr>
        <p:txBody>
          <a:bodyPr/>
          <a:lstStyle/>
          <a:p>
            <a:pPr marL="533400" indent="-533400" algn="just">
              <a:lnSpc>
                <a:spcPct val="80000"/>
              </a:lnSpc>
              <a:buFont typeface="Wingdings" pitchFamily="2" charset="2"/>
              <a:buNone/>
            </a:pP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Begin</a:t>
            </a:r>
            <a:endParaRPr lang="en-US" sz="1800" b="0">
              <a:solidFill>
                <a:schemeClr val="tx2"/>
              </a:solidFill>
              <a:latin typeface=".VnTime" pitchFamily="34" charset="0"/>
              <a:cs typeface="Times New Roman" pitchFamily="18" charset="0"/>
            </a:endParaRPr>
          </a:p>
          <a:p>
            <a:pPr marL="514350" indent="-457200" algn="just">
              <a:lnSpc>
                <a:spcPct val="80000"/>
              </a:lnSpc>
              <a:buFontTx/>
              <a:buNone/>
            </a:pPr>
            <a:r>
              <a:rPr lang="vi-VN" sz="1800" b="0">
                <a:solidFill>
                  <a:schemeClr val="tx2"/>
                </a:solidFill>
                <a:cs typeface="Times New Roman" pitchFamily="18" charset="0"/>
              </a:rPr>
              <a:t>	Stack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  :=  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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 ; E</a:t>
            </a:r>
            <a:r>
              <a:rPr lang="vi-VN" sz="1800" b="0">
                <a:solidFill>
                  <a:schemeClr val="tx2"/>
                </a:solidFill>
                <a:cs typeface="Times New Roman" pitchFamily="18" charset="0"/>
              </a:rPr>
              <a:t>C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  :=  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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 ;</a:t>
            </a:r>
            <a:r>
              <a:rPr lang="vi-VN" sz="1800" b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US" sz="1800" b="0" i="1">
                <a:solidFill>
                  <a:schemeClr val="tx2"/>
                </a:solidFill>
                <a:cs typeface="Times New Roman" pitchFamily="18" charset="0"/>
              </a:rPr>
              <a:t>v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 := </a:t>
            </a:r>
            <a:r>
              <a:rPr lang="en-US" sz="1800" b="0" i="1">
                <a:solidFill>
                  <a:schemeClr val="tx2"/>
                </a:solidFill>
                <a:cs typeface="Times New Roman" pitchFamily="18" charset="0"/>
              </a:rPr>
              <a:t>đỉnh tuỳ ý của đồ thị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;</a:t>
            </a:r>
            <a:endParaRPr lang="en-US" sz="1800" b="0">
              <a:solidFill>
                <a:schemeClr val="tx2"/>
              </a:solidFill>
              <a:latin typeface=".VnTime" pitchFamily="34" charset="0"/>
              <a:cs typeface="Times New Roman" pitchFamily="18" charset="0"/>
            </a:endParaRPr>
          </a:p>
          <a:p>
            <a:pPr marL="514350" indent="0" algn="just">
              <a:lnSpc>
                <a:spcPct val="80000"/>
              </a:lnSpc>
              <a:buNone/>
            </a:pP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push  </a:t>
            </a:r>
            <a:r>
              <a:rPr lang="en-US" sz="1800" b="0" i="1">
                <a:solidFill>
                  <a:schemeClr val="tx2"/>
                </a:solidFill>
                <a:cs typeface="Times New Roman" pitchFamily="18" charset="0"/>
              </a:rPr>
              <a:t>v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  onto  </a:t>
            </a:r>
            <a:r>
              <a:rPr lang="vi-VN" sz="1800" b="0">
                <a:solidFill>
                  <a:schemeClr val="tx2"/>
                </a:solidFill>
                <a:cs typeface="Times New Roman" pitchFamily="18" charset="0"/>
              </a:rPr>
              <a:t>Stack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;</a:t>
            </a:r>
            <a:endParaRPr lang="vi-VN" sz="1800" b="0">
              <a:solidFill>
                <a:schemeClr val="tx2"/>
              </a:solidFill>
              <a:cs typeface="Times New Roman" pitchFamily="18" charset="0"/>
            </a:endParaRPr>
          </a:p>
          <a:p>
            <a:pPr marL="514350" indent="0" algn="just">
              <a:lnSpc>
                <a:spcPct val="80000"/>
              </a:lnSpc>
              <a:buNone/>
            </a:pP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while </a:t>
            </a:r>
            <a:r>
              <a:rPr lang="vi-VN" sz="1800" b="0">
                <a:solidFill>
                  <a:schemeClr val="tx2"/>
                </a:solidFill>
                <a:cs typeface="Times New Roman" pitchFamily="18" charset="0"/>
              </a:rPr>
              <a:t>Stack 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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  do</a:t>
            </a:r>
            <a:endParaRPr lang="en-US" sz="1800" b="0">
              <a:solidFill>
                <a:schemeClr val="tx2"/>
              </a:solidFill>
              <a:latin typeface=".VnTime" pitchFamily="34" charset="0"/>
              <a:cs typeface="Times New Roman" pitchFamily="18" charset="0"/>
            </a:endParaRPr>
          </a:p>
          <a:p>
            <a:pPr marL="514350" indent="-457200" algn="just">
              <a:lnSpc>
                <a:spcPct val="80000"/>
              </a:lnSpc>
              <a:buFontTx/>
              <a:buNone/>
            </a:pPr>
            <a:r>
              <a:rPr lang="vi-VN" sz="1800" b="0">
                <a:solidFill>
                  <a:schemeClr val="tx2"/>
                </a:solidFill>
                <a:cs typeface="Times New Roman" pitchFamily="18" charset="0"/>
              </a:rPr>
              <a:t>	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begin</a:t>
            </a:r>
            <a:endParaRPr lang="en-US" sz="1800" b="0">
              <a:solidFill>
                <a:schemeClr val="tx2"/>
              </a:solidFill>
              <a:latin typeface=".VnTime" pitchFamily="34" charset="0"/>
              <a:cs typeface="Times New Roman" pitchFamily="18" charset="0"/>
            </a:endParaRPr>
          </a:p>
          <a:p>
            <a:pPr marL="514350" indent="-457200" algn="just">
              <a:lnSpc>
                <a:spcPct val="80000"/>
              </a:lnSpc>
              <a:buFontTx/>
              <a:buNone/>
            </a:pPr>
            <a:r>
              <a:rPr lang="vi-VN" sz="1800" b="0" i="1">
                <a:solidFill>
                  <a:schemeClr val="tx2"/>
                </a:solidFill>
                <a:cs typeface="Times New Roman" pitchFamily="18" charset="0"/>
              </a:rPr>
              <a:t>		</a:t>
            </a:r>
            <a:r>
              <a:rPr lang="en-US" sz="1800" b="0" i="1">
                <a:solidFill>
                  <a:schemeClr val="tx2"/>
                </a:solidFill>
                <a:cs typeface="Times New Roman" pitchFamily="18" charset="0"/>
              </a:rPr>
              <a:t>v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  :=  top(</a:t>
            </a:r>
            <a:r>
              <a:rPr lang="vi-VN" sz="1800" b="0">
                <a:solidFill>
                  <a:schemeClr val="tx2"/>
                </a:solidFill>
                <a:cs typeface="Times New Roman" pitchFamily="18" charset="0"/>
              </a:rPr>
              <a:t>Stack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) ;</a:t>
            </a:r>
            <a:endParaRPr lang="en-US" sz="1800" b="0">
              <a:solidFill>
                <a:schemeClr val="tx2"/>
              </a:solidFill>
              <a:latin typeface=".VnTime" pitchFamily="34" charset="0"/>
              <a:cs typeface="Times New Roman" pitchFamily="18" charset="0"/>
            </a:endParaRPr>
          </a:p>
          <a:p>
            <a:pPr marL="455613" indent="0" algn="just">
              <a:lnSpc>
                <a:spcPct val="80000"/>
              </a:lnSpc>
              <a:buNone/>
            </a:pPr>
            <a:r>
              <a:rPr lang="vi-VN" sz="1800" b="0">
                <a:solidFill>
                  <a:schemeClr val="tx2"/>
                </a:solidFill>
                <a:cs typeface="Times New Roman" pitchFamily="18" charset="0"/>
              </a:rPr>
              <a:t>	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if   DK(</a:t>
            </a:r>
            <a:r>
              <a:rPr lang="en-US" sz="1800" b="0" i="1">
                <a:solidFill>
                  <a:schemeClr val="tx2"/>
                </a:solidFill>
                <a:cs typeface="Times New Roman" pitchFamily="18" charset="0"/>
              </a:rPr>
              <a:t>v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) 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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 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  <a:sym typeface="Symbol" pitchFamily="18" charset="2"/>
              </a:rPr>
              <a:t>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  then	 </a:t>
            </a:r>
            <a:endParaRPr lang="vi-VN" sz="1800" b="0">
              <a:solidFill>
                <a:schemeClr val="tx2"/>
              </a:solidFill>
              <a:cs typeface="Times New Roman" pitchFamily="18" charset="0"/>
            </a:endParaRPr>
          </a:p>
          <a:p>
            <a:pPr marL="455613" indent="0" algn="just">
              <a:lnSpc>
                <a:spcPct val="80000"/>
              </a:lnSpc>
              <a:buNone/>
            </a:pPr>
            <a:r>
              <a:rPr lang="vi-VN" sz="1800" b="0">
                <a:solidFill>
                  <a:schemeClr val="tx2"/>
                </a:solidFill>
                <a:cs typeface="Times New Roman" pitchFamily="18" charset="0"/>
              </a:rPr>
              <a:t>	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begin</a:t>
            </a:r>
            <a:endParaRPr lang="en-US" sz="1800" b="0">
              <a:solidFill>
                <a:schemeClr val="tx2"/>
              </a:solidFill>
              <a:latin typeface=".VnTime" pitchFamily="34" charset="0"/>
              <a:cs typeface="Times New Roman" pitchFamily="18" charset="0"/>
            </a:endParaRPr>
          </a:p>
          <a:p>
            <a:pPr marL="514350" indent="-457200" algn="just">
              <a:lnSpc>
                <a:spcPct val="80000"/>
              </a:lnSpc>
              <a:buFontTx/>
              <a:buNone/>
            </a:pPr>
            <a:r>
              <a:rPr lang="vi-VN" sz="1800" b="0">
                <a:solidFill>
                  <a:schemeClr val="tx2"/>
                </a:solidFill>
                <a:cs typeface="Times New Roman" pitchFamily="18" charset="0"/>
              </a:rPr>
              <a:t>			</a:t>
            </a:r>
            <a:r>
              <a:rPr lang="en-US" sz="1800" b="0" i="1">
                <a:solidFill>
                  <a:schemeClr val="tx2"/>
                </a:solidFill>
                <a:cs typeface="Times New Roman" pitchFamily="18" charset="0"/>
              </a:rPr>
              <a:t>u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:=</a:t>
            </a:r>
            <a:r>
              <a:rPr lang="en-US" sz="1800" b="0" i="1">
                <a:solidFill>
                  <a:schemeClr val="tx2"/>
                </a:solidFill>
                <a:cs typeface="Times New Roman" pitchFamily="18" charset="0"/>
              </a:rPr>
              <a:t>đỉnh đầu tiên trong danh sách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 DK[</a:t>
            </a:r>
            <a:r>
              <a:rPr lang="en-US" sz="1800" b="0" i="1">
                <a:solidFill>
                  <a:schemeClr val="tx2"/>
                </a:solidFill>
                <a:cs typeface="Times New Roman" pitchFamily="18" charset="0"/>
              </a:rPr>
              <a:t>v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] ;</a:t>
            </a:r>
            <a:endParaRPr lang="en-US" sz="1800" b="0">
              <a:solidFill>
                <a:schemeClr val="tx2"/>
              </a:solidFill>
              <a:latin typeface=".VnTime" pitchFamily="34" charset="0"/>
              <a:cs typeface="Times New Roman" pitchFamily="18" charset="0"/>
            </a:endParaRPr>
          </a:p>
          <a:p>
            <a:pPr marL="514350" indent="-457200" algn="just">
              <a:lnSpc>
                <a:spcPct val="80000"/>
              </a:lnSpc>
              <a:buFontTx/>
              <a:buNone/>
            </a:pPr>
            <a:r>
              <a:rPr lang="vi-VN" sz="1800" b="0">
                <a:solidFill>
                  <a:schemeClr val="tx2"/>
                </a:solidFill>
                <a:cs typeface="Times New Roman" pitchFamily="18" charset="0"/>
              </a:rPr>
              <a:t>			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push  </a:t>
            </a:r>
            <a:r>
              <a:rPr lang="en-US" sz="1800" b="0" i="1">
                <a:solidFill>
                  <a:schemeClr val="tx2"/>
                </a:solidFill>
                <a:cs typeface="Times New Roman" pitchFamily="18" charset="0"/>
              </a:rPr>
              <a:t>u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  onto </a:t>
            </a:r>
            <a:r>
              <a:rPr lang="vi-VN" sz="1800" b="0">
                <a:solidFill>
                  <a:schemeClr val="tx2"/>
                </a:solidFill>
                <a:cs typeface="Times New Roman" pitchFamily="18" charset="0"/>
              </a:rPr>
              <a:t>Stack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 ;</a:t>
            </a:r>
            <a:endParaRPr lang="en-US" sz="1800" b="0">
              <a:solidFill>
                <a:schemeClr val="tx2"/>
              </a:solidFill>
              <a:latin typeface=".VnTime" pitchFamily="34" charset="0"/>
              <a:cs typeface="Times New Roman" pitchFamily="18" charset="0"/>
            </a:endParaRPr>
          </a:p>
          <a:p>
            <a:pPr marL="514350" indent="-457200" algn="just">
              <a:lnSpc>
                <a:spcPct val="80000"/>
              </a:lnSpc>
              <a:buFontTx/>
              <a:buNone/>
            </a:pPr>
            <a:r>
              <a:rPr lang="vi-VN" sz="1800" b="0">
                <a:solidFill>
                  <a:schemeClr val="tx2"/>
                </a:solidFill>
                <a:cs typeface="Times New Roman" pitchFamily="18" charset="0"/>
              </a:rPr>
              <a:t>		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	</a:t>
            </a:r>
            <a:r>
              <a:rPr lang="vi-VN" sz="1600" b="0">
                <a:solidFill>
                  <a:schemeClr val="tx2"/>
                </a:solidFill>
                <a:cs typeface="Times New Roman" pitchFamily="18" charset="0"/>
              </a:rPr>
              <a:t>x</a:t>
            </a:r>
            <a:r>
              <a:rPr lang="pl-PL" sz="1600" b="0">
                <a:solidFill>
                  <a:schemeClr val="tx2"/>
                </a:solidFill>
                <a:cs typeface="Times New Roman" pitchFamily="18" charset="0"/>
              </a:rPr>
              <a:t>oá </a:t>
            </a:r>
            <a:r>
              <a:rPr lang="en-US" sz="1600" b="0">
                <a:solidFill>
                  <a:schemeClr val="tx2"/>
                </a:solidFill>
                <a:cs typeface="Times New Roman" pitchFamily="18" charset="0"/>
              </a:rPr>
              <a:t>c</a:t>
            </a:r>
            <a:r>
              <a:rPr lang="pl-PL" sz="1600" b="0">
                <a:solidFill>
                  <a:schemeClr val="tx2"/>
                </a:solidFill>
              </a:rPr>
              <a:t>ạnh</a:t>
            </a:r>
            <a:r>
              <a:rPr lang="pl-PL" sz="1600" b="0">
                <a:solidFill>
                  <a:schemeClr val="tx2"/>
                </a:solidFill>
                <a:cs typeface="Times New Roman" pitchFamily="18" charset="0"/>
              </a:rPr>
              <a:t> (</a:t>
            </a:r>
            <a:r>
              <a:rPr lang="pl-PL" sz="1600" b="0" i="1">
                <a:solidFill>
                  <a:schemeClr val="tx2"/>
                </a:solidFill>
                <a:cs typeface="Times New Roman" pitchFamily="18" charset="0"/>
              </a:rPr>
              <a:t>v,u</a:t>
            </a:r>
            <a:r>
              <a:rPr lang="pl-PL" sz="1600" b="0">
                <a:solidFill>
                  <a:schemeClr val="tx2"/>
                </a:solidFill>
                <a:cs typeface="Times New Roman" pitchFamily="18" charset="0"/>
              </a:rPr>
              <a:t>)</a:t>
            </a:r>
            <a:r>
              <a:rPr lang="vi-VN" sz="1600" b="0">
                <a:solidFill>
                  <a:schemeClr val="tx2"/>
                </a:solidFill>
                <a:cs typeface="Times New Roman" pitchFamily="18" charset="0"/>
              </a:rPr>
              <a:t>;</a:t>
            </a:r>
            <a:endParaRPr lang="en-US" sz="1600" b="0">
              <a:solidFill>
                <a:schemeClr val="tx2"/>
              </a:solidFill>
              <a:latin typeface=".VnTime" pitchFamily="34" charset="0"/>
              <a:cs typeface="Times New Roman" pitchFamily="18" charset="0"/>
            </a:endParaRPr>
          </a:p>
          <a:p>
            <a:pPr marL="514350" indent="-457200" algn="just">
              <a:lnSpc>
                <a:spcPct val="80000"/>
              </a:lnSpc>
              <a:buFontTx/>
              <a:buNone/>
            </a:pPr>
            <a:r>
              <a:rPr lang="vi-VN" sz="1800" b="0" i="1">
                <a:solidFill>
                  <a:schemeClr val="tx2"/>
                </a:solidFill>
                <a:cs typeface="Times New Roman" pitchFamily="18" charset="0"/>
              </a:rPr>
              <a:t>			</a:t>
            </a:r>
            <a:r>
              <a:rPr lang="en-US" sz="1800" b="0" i="1">
                <a:solidFill>
                  <a:schemeClr val="tx2"/>
                </a:solidFill>
                <a:cs typeface="Times New Roman" pitchFamily="18" charset="0"/>
              </a:rPr>
              <a:t>v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  :=  </a:t>
            </a:r>
            <a:r>
              <a:rPr lang="en-US" sz="1800" b="0" i="1">
                <a:solidFill>
                  <a:schemeClr val="tx2"/>
                </a:solidFill>
                <a:cs typeface="Times New Roman" pitchFamily="18" charset="0"/>
              </a:rPr>
              <a:t>u</a:t>
            </a:r>
            <a:r>
              <a:rPr lang="vi-VN" sz="1800" b="0">
                <a:solidFill>
                  <a:schemeClr val="tx2"/>
                </a:solidFill>
                <a:cs typeface="Times New Roman" pitchFamily="18" charset="0"/>
              </a:rPr>
              <a:t>;</a:t>
            </a:r>
          </a:p>
          <a:p>
            <a:pPr marL="514350" indent="1588" algn="just">
              <a:lnSpc>
                <a:spcPct val="80000"/>
              </a:lnSpc>
              <a:buFontTx/>
              <a:buNone/>
            </a:pPr>
            <a:r>
              <a:rPr lang="vi-VN" sz="1800" b="0">
                <a:solidFill>
                  <a:schemeClr val="tx2"/>
                </a:solidFill>
                <a:cs typeface="Times New Roman" pitchFamily="18" charset="0"/>
              </a:rPr>
              <a:t>	e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nd</a:t>
            </a:r>
            <a:endParaRPr lang="vi-VN" sz="1800" b="0">
              <a:solidFill>
                <a:schemeClr val="tx2"/>
              </a:solidFill>
              <a:cs typeface="Times New Roman" pitchFamily="18" charset="0"/>
            </a:endParaRPr>
          </a:p>
          <a:p>
            <a:pPr marL="514350" indent="1588" algn="just">
              <a:lnSpc>
                <a:spcPct val="80000"/>
              </a:lnSpc>
              <a:buFontTx/>
              <a:buNone/>
            </a:pPr>
            <a:r>
              <a:rPr lang="vi-VN" sz="1800" b="0">
                <a:solidFill>
                  <a:schemeClr val="tx2"/>
                </a:solidFill>
                <a:cs typeface="Times New Roman" pitchFamily="18" charset="0"/>
              </a:rPr>
              <a:t>	</a:t>
            </a: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else</a:t>
            </a:r>
          </a:p>
          <a:p>
            <a:pPr marL="457200" lvl="1" indent="0" algn="just">
              <a:buClr>
                <a:schemeClr val="tx1"/>
              </a:buClr>
              <a:buSzPct val="75000"/>
              <a:buNone/>
            </a:pPr>
            <a:r>
              <a:rPr lang="vi-VN" sz="1800">
                <a:solidFill>
                  <a:schemeClr val="tx2"/>
                </a:solidFill>
                <a:ea typeface="+mn-ea"/>
                <a:cs typeface="Times New Roman" pitchFamily="18" charset="0"/>
              </a:rPr>
              <a:t>	</a:t>
            </a:r>
            <a:r>
              <a:rPr lang="en-US" sz="1800">
                <a:solidFill>
                  <a:schemeClr val="tx2"/>
                </a:solidFill>
                <a:ea typeface="+mn-ea"/>
                <a:cs typeface="Times New Roman" pitchFamily="18" charset="0"/>
              </a:rPr>
              <a:t>begin  </a:t>
            </a:r>
          </a:p>
          <a:p>
            <a:pPr marL="914400" lvl="2" indent="0" algn="just">
              <a:buSzPct val="75000"/>
              <a:buNone/>
            </a:pPr>
            <a:r>
              <a:rPr lang="vi-VN" sz="1800">
                <a:solidFill>
                  <a:schemeClr val="tx2"/>
                </a:solidFill>
                <a:ea typeface="+mn-ea"/>
                <a:cs typeface="Times New Roman" pitchFamily="18" charset="0"/>
              </a:rPr>
              <a:t>	</a:t>
            </a:r>
            <a:r>
              <a:rPr lang="en-US" sz="1800">
                <a:solidFill>
                  <a:schemeClr val="tx2"/>
                </a:solidFill>
                <a:ea typeface="+mn-ea"/>
                <a:cs typeface="Times New Roman" pitchFamily="18" charset="0"/>
              </a:rPr>
              <a:t>v  :=  pop(</a:t>
            </a:r>
            <a:r>
              <a:rPr lang="vi-VN" sz="1800">
                <a:solidFill>
                  <a:schemeClr val="tx2"/>
                </a:solidFill>
                <a:ea typeface="+mn-ea"/>
                <a:cs typeface="Times New Roman" pitchFamily="18" charset="0"/>
              </a:rPr>
              <a:t>Stack</a:t>
            </a:r>
            <a:r>
              <a:rPr lang="en-US" sz="1800">
                <a:solidFill>
                  <a:schemeClr val="tx2"/>
                </a:solidFill>
                <a:ea typeface="+mn-ea"/>
                <a:cs typeface="Times New Roman" pitchFamily="18" charset="0"/>
              </a:rPr>
              <a:t>) ; push  v  onto E</a:t>
            </a:r>
            <a:r>
              <a:rPr lang="vi-VN" sz="1800">
                <a:solidFill>
                  <a:schemeClr val="tx2"/>
                </a:solidFill>
                <a:ea typeface="+mn-ea"/>
                <a:cs typeface="Times New Roman" pitchFamily="18" charset="0"/>
              </a:rPr>
              <a:t>C</a:t>
            </a:r>
            <a:r>
              <a:rPr lang="en-US" sz="1800">
                <a:solidFill>
                  <a:schemeClr val="tx2"/>
                </a:solidFill>
                <a:ea typeface="+mn-ea"/>
                <a:cs typeface="Times New Roman" pitchFamily="18" charset="0"/>
              </a:rPr>
              <a:t> </a:t>
            </a:r>
          </a:p>
          <a:p>
            <a:pPr marL="457200" lvl="1" indent="0" algn="just">
              <a:buClr>
                <a:schemeClr val="tx1"/>
              </a:buClr>
              <a:buSzPct val="75000"/>
              <a:buNone/>
            </a:pPr>
            <a:r>
              <a:rPr lang="vi-VN" sz="1800">
                <a:solidFill>
                  <a:schemeClr val="tx2"/>
                </a:solidFill>
                <a:ea typeface="+mn-ea"/>
                <a:cs typeface="Times New Roman" pitchFamily="18" charset="0"/>
              </a:rPr>
              <a:t>	</a:t>
            </a:r>
            <a:r>
              <a:rPr lang="en-US" sz="1800">
                <a:solidFill>
                  <a:schemeClr val="tx2"/>
                </a:solidFill>
                <a:ea typeface="+mn-ea"/>
                <a:cs typeface="Times New Roman" pitchFamily="18" charset="0"/>
              </a:rPr>
              <a:t>end</a:t>
            </a:r>
          </a:p>
          <a:p>
            <a:pPr marL="457200" lvl="1" indent="0" algn="just">
              <a:buClr>
                <a:schemeClr val="tx1"/>
              </a:buClr>
              <a:buSzPct val="75000"/>
              <a:buNone/>
            </a:pPr>
            <a:r>
              <a:rPr lang="vi-VN" sz="1800">
                <a:solidFill>
                  <a:schemeClr val="tx2"/>
                </a:solidFill>
                <a:ea typeface="+mn-ea"/>
                <a:cs typeface="Times New Roman" pitchFamily="18" charset="0"/>
              </a:rPr>
              <a:t>e</a:t>
            </a:r>
            <a:r>
              <a:rPr lang="en-US" sz="1800">
                <a:solidFill>
                  <a:schemeClr val="tx2"/>
                </a:solidFill>
                <a:ea typeface="+mn-ea"/>
                <a:cs typeface="Times New Roman" pitchFamily="18" charset="0"/>
              </a:rPr>
              <a:t>nd</a:t>
            </a:r>
          </a:p>
          <a:p>
            <a:pPr marL="0" indent="0" algn="just">
              <a:buClr>
                <a:schemeClr val="tx1"/>
              </a:buClr>
              <a:buSzPct val="75000"/>
              <a:buNone/>
            </a:pPr>
            <a:r>
              <a:rPr lang="en-US" sz="1800" b="0">
                <a:solidFill>
                  <a:schemeClr val="tx2"/>
                </a:solidFill>
                <a:cs typeface="Times New Roman" pitchFamily="18" charset="0"/>
              </a:rPr>
              <a:t>End</a:t>
            </a:r>
          </a:p>
          <a:p>
            <a:pPr marL="514350" indent="1588" algn="just">
              <a:lnSpc>
                <a:spcPct val="80000"/>
              </a:lnSpc>
              <a:buFontTx/>
              <a:buNone/>
            </a:pPr>
            <a:endParaRPr lang="en-US" sz="1800" b="0">
              <a:solidFill>
                <a:schemeClr val="tx2"/>
              </a:solidFill>
              <a:cs typeface="Times New Roman" pitchFamily="18" charset="0"/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5105400" y="934066"/>
            <a:ext cx="3733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lvl="1" algn="just" eaLnBrk="1" hangingPunct="1">
              <a:spcBef>
                <a:spcPct val="20000"/>
              </a:spcBef>
              <a:buClr>
                <a:schemeClr val="tx1"/>
              </a:buClr>
              <a:buSzPct val="75000"/>
            </a:pPr>
            <a:endParaRPr lang="en-US" b="1">
              <a:solidFill>
                <a:schemeClr val="accent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EAA-886E-4AED-9AA8-B04AC8041E9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Đồ thị Hamilton</a:t>
            </a:r>
            <a:r>
              <a:rPr lang="vi-VN"/>
              <a:t> (1/4)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1"/>
            <a:ext cx="8686800" cy="5410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vi-VN" sz="2400"/>
              <a:t> Các đ</a:t>
            </a:r>
            <a:r>
              <a:rPr lang="en-US" sz="2400" b="1"/>
              <a:t>ịnh nghĩa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i="1"/>
              <a:t>Đường Hamilton</a:t>
            </a:r>
            <a:r>
              <a:rPr lang="en-US" sz="2400"/>
              <a:t> là đường đi qua mỗi đỉnh của đồ</a:t>
            </a:r>
            <a:r>
              <a:rPr lang="vi-VN" sz="2400"/>
              <a:t> </a:t>
            </a:r>
            <a:r>
              <a:rPr lang="en-US" sz="2400"/>
              <a:t>thị đúng một lần.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en-US" sz="2400" i="1"/>
              <a:t>Chu trình Hamilton</a:t>
            </a:r>
            <a:r>
              <a:rPr lang="en-US" sz="2400"/>
              <a:t> là chu trình đi qua mỗi đỉnh của đồ thị đúng một lần.</a:t>
            </a:r>
            <a:endParaRPr lang="vi-VN" sz="2400"/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vi-VN" sz="2400" i="1"/>
              <a:t>Đồ thị Hamilton</a:t>
            </a:r>
            <a:r>
              <a:rPr lang="vi-VN" sz="2400"/>
              <a:t> là đồ thị có chu trình Hamilton.</a:t>
            </a:r>
          </a:p>
          <a:p>
            <a:pPr lvl="1">
              <a:lnSpc>
                <a:spcPct val="150000"/>
              </a:lnSpc>
              <a:buFontTx/>
              <a:buChar char="-"/>
            </a:pPr>
            <a:r>
              <a:rPr lang="vi-VN" sz="2400" i="1"/>
              <a:t>Đồ thị nửa Hamilton</a:t>
            </a:r>
            <a:r>
              <a:rPr lang="vi-VN" sz="2400"/>
              <a:t> là đồ thị có đường đi Hamilton.</a:t>
            </a:r>
            <a:endParaRPr 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EAA-886E-4AED-9AA8-B04AC8041E9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Đồ thị Hamilton</a:t>
            </a:r>
            <a:r>
              <a:rPr lang="vi-VN"/>
              <a:t> (2/4)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410200"/>
          </a:xfrm>
        </p:spPr>
        <p:txBody>
          <a:bodyPr/>
          <a:lstStyle/>
          <a:p>
            <a:r>
              <a:rPr lang="vi-VN" sz="2400"/>
              <a:t>Các ví dụ (1/2)</a:t>
            </a:r>
            <a:endParaRPr lang="en-US" sz="24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EAA-886E-4AED-9AA8-B04AC8041E9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95301" y="1676400"/>
            <a:ext cx="8191499" cy="4757478"/>
            <a:chOff x="495301" y="1676400"/>
            <a:chExt cx="8191499" cy="4757478"/>
          </a:xfrm>
        </p:grpSpPr>
        <p:grpSp>
          <p:nvGrpSpPr>
            <p:cNvPr id="5" name="Group 4"/>
            <p:cNvGrpSpPr/>
            <p:nvPr/>
          </p:nvGrpSpPr>
          <p:grpSpPr>
            <a:xfrm>
              <a:off x="495301" y="1676400"/>
              <a:ext cx="8191499" cy="4295813"/>
              <a:chOff x="228600" y="1676400"/>
              <a:chExt cx="8191499" cy="4295813"/>
            </a:xfrm>
          </p:grpSpPr>
          <p:pic>
            <p:nvPicPr>
              <p:cNvPr id="5122" name="Picture 2" descr="Kết quả hình ảnh cho hamiltonian graph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" y="1676400"/>
                <a:ext cx="3792538" cy="42958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28" name="Picture 8" descr="File:Hamilton path.sv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19600" y="2895600"/>
                <a:ext cx="4000499" cy="2133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/>
            <p:cNvSpPr txBox="1"/>
            <p:nvPr/>
          </p:nvSpPr>
          <p:spPr>
            <a:xfrm>
              <a:off x="838200" y="5972213"/>
              <a:ext cx="327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400">
                  <a:latin typeface="Times New Roman" panose="02020603050405020304" pitchFamily="18" charset="0"/>
                </a:rPr>
                <a:t>Đồ thị Hamilton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48250" y="5972213"/>
              <a:ext cx="3276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400">
                  <a:latin typeface="Times New Roman" panose="02020603050405020304" pitchFamily="18" charset="0"/>
                </a:rPr>
                <a:t>Đồ thị nửa Hamilton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5099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Đồ thị Hamilton</a:t>
            </a:r>
            <a:r>
              <a:rPr lang="vi-VN"/>
              <a:t> (3/4)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1"/>
            <a:ext cx="8229600" cy="5410200"/>
          </a:xfrm>
        </p:spPr>
        <p:txBody>
          <a:bodyPr/>
          <a:lstStyle/>
          <a:p>
            <a:r>
              <a:rPr lang="vi-VN" sz="2400">
                <a:cs typeface="Times New Roman" pitchFamily="18" charset="0"/>
              </a:rPr>
              <a:t>Các ví dụ (2/2)</a:t>
            </a:r>
          </a:p>
          <a:p>
            <a:pPr lvl="1" algn="just"/>
            <a:r>
              <a:rPr lang="en-US" sz="2400">
                <a:cs typeface="Times New Roman" pitchFamily="18" charset="0"/>
              </a:rPr>
              <a:t>Tổ chức tour du lịch sao cho người du lịch thăm quan mỗi thắng cảnh trong thành phố đúng một lần</a:t>
            </a:r>
          </a:p>
          <a:p>
            <a:pPr lvl="1" algn="just"/>
            <a:r>
              <a:rPr lang="en-US" sz="2400" i="1">
                <a:cs typeface="Times New Roman" pitchFamily="18" charset="0"/>
              </a:rPr>
              <a:t>Bài toán mã đi tuần</a:t>
            </a:r>
            <a:r>
              <a:rPr lang="en-US" sz="2400">
                <a:cs typeface="Times New Roman" pitchFamily="18" charset="0"/>
              </a:rPr>
              <a:t>: cho con mã đi trên bàn cờ vua sao cho nó đi qua mỗi ô đúng một lần.</a:t>
            </a:r>
          </a:p>
          <a:p>
            <a:pPr lvl="1"/>
            <a:endParaRPr lang="en-US">
              <a:cs typeface="Times New Roman" pitchFamily="18" charset="0"/>
            </a:endParaRPr>
          </a:p>
          <a:p>
            <a:pPr lvl="1"/>
            <a:endParaRPr lang="en-US">
              <a:cs typeface="Times New Roman" pitchFamily="18" charset="0"/>
            </a:endParaRPr>
          </a:p>
          <a:p>
            <a:pPr lvl="1"/>
            <a:endParaRPr lang="en-US">
              <a:cs typeface="Times New Roman" pitchFamily="18" charset="0"/>
            </a:endParaRPr>
          </a:p>
          <a:p>
            <a:pPr lvl="1">
              <a:buFontTx/>
              <a:buNone/>
            </a:pPr>
            <a:endParaRPr lang="en-US" sz="1800"/>
          </a:p>
          <a:p>
            <a:pPr lvl="1">
              <a:buFontTx/>
              <a:buNone/>
            </a:pPr>
            <a:r>
              <a:rPr lang="en-US" sz="1800"/>
              <a:t>      </a:t>
            </a:r>
            <a:endParaRPr lang="vi-VN" sz="1800"/>
          </a:p>
          <a:p>
            <a:pPr lvl="1" algn="ctr">
              <a:buFontTx/>
              <a:buNone/>
            </a:pPr>
            <a:r>
              <a:rPr lang="en-US" sz="2000"/>
              <a:t>Đường Hamilton biểu diễn nước đi của con mã trên bàn cờ 3x4</a:t>
            </a:r>
            <a:r>
              <a:rPr lang="vi-VN" sz="2000"/>
              <a:t>:</a:t>
            </a:r>
            <a:endParaRPr lang="en-US" sz="2400"/>
          </a:p>
        </p:txBody>
      </p:sp>
      <p:graphicFrame>
        <p:nvGraphicFramePr>
          <p:cNvPr id="2355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59306"/>
              </p:ext>
            </p:extLst>
          </p:nvPr>
        </p:nvGraphicFramePr>
        <p:xfrm>
          <a:off x="3505200" y="3248025"/>
          <a:ext cx="2286000" cy="1552575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78" name="AutoShape 26"/>
          <p:cNvSpPr>
            <a:spLocks noChangeArrowheads="1"/>
          </p:cNvSpPr>
          <p:nvPr/>
        </p:nvSpPr>
        <p:spPr bwMode="auto">
          <a:xfrm>
            <a:off x="2362200" y="5562600"/>
            <a:ext cx="4419600" cy="685800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H = [ 8, 10, 1, 7, 9, 2, 11, 5, 3, 12, 6, 4 ]</a:t>
            </a:r>
            <a:r>
              <a:rPr lang="en-US" b="1">
                <a:solidFill>
                  <a:schemeClr val="bg1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EAA-886E-4AED-9AA8-B04AC8041E9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Đồ thị Hamilton</a:t>
            </a:r>
            <a:r>
              <a:rPr lang="vi-VN"/>
              <a:t> (4/4)</a:t>
            </a:r>
            <a:endParaRPr lang="en-US"/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38201"/>
            <a:ext cx="8229600" cy="5486400"/>
          </a:xfrm>
        </p:spPr>
        <p:txBody>
          <a:bodyPr/>
          <a:lstStyle/>
          <a:p>
            <a:pPr algn="just"/>
            <a:r>
              <a:rPr lang="vi-VN" sz="2400">
                <a:cs typeface="Times New Roman" pitchFamily="18" charset="0"/>
              </a:rPr>
              <a:t>Định lý Dirac</a:t>
            </a:r>
            <a:endParaRPr lang="en-US" sz="2400" b="1">
              <a:cs typeface="Times New Roman" pitchFamily="18" charset="0"/>
            </a:endParaRPr>
          </a:p>
          <a:p>
            <a:pPr lvl="1" algn="just">
              <a:buFont typeface="Wingdings" pitchFamily="2" charset="2"/>
              <a:buNone/>
            </a:pPr>
            <a:r>
              <a:rPr lang="en-US" sz="2400" b="1">
                <a:cs typeface="Times New Roman" pitchFamily="18" charset="0"/>
              </a:rPr>
              <a:t>	</a:t>
            </a:r>
            <a:r>
              <a:rPr lang="en-US" sz="2400">
                <a:cs typeface="Times New Roman" pitchFamily="18" charset="0"/>
              </a:rPr>
              <a:t>Nếu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</a:t>
            </a:r>
            <a:r>
              <a:rPr lang="en-US" sz="2400" i="1"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400" i="1">
                <a:cs typeface="Times New Roman" pitchFamily="18" charset="0"/>
              </a:rPr>
              <a:t>a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</a:t>
            </a:r>
            <a:r>
              <a:rPr lang="en-US" sz="2400" i="1">
                <a:cs typeface="Times New Roman" pitchFamily="18" charset="0"/>
              </a:rPr>
              <a:t> V,  </a:t>
            </a:r>
            <a:r>
              <a:rPr lang="vi-VN" sz="2400" i="1">
                <a:cs typeface="Times New Roman" pitchFamily="18" charset="0"/>
              </a:rPr>
              <a:t>deg</a:t>
            </a:r>
            <a:r>
              <a:rPr lang="en-US" sz="2400">
                <a:cs typeface="Times New Roman" pitchFamily="18" charset="0"/>
              </a:rPr>
              <a:t>(</a:t>
            </a:r>
            <a:r>
              <a:rPr lang="en-US" sz="2400" i="1">
                <a:cs typeface="Times New Roman" pitchFamily="18" charset="0"/>
              </a:rPr>
              <a:t>a</a:t>
            </a:r>
            <a:r>
              <a:rPr lang="en-US" sz="2400">
                <a:cs typeface="Times New Roman" pitchFamily="18" charset="0"/>
              </a:rPr>
              <a:t>)</a:t>
            </a:r>
            <a:r>
              <a:rPr lang="en-US" sz="2400" i="1">
                <a:cs typeface="Times New Roman" pitchFamily="18" charset="0"/>
              </a:rPr>
              <a:t>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400">
                <a:cs typeface="Times New Roman" pitchFamily="18" charset="0"/>
              </a:rPr>
              <a:t> (</a:t>
            </a:r>
            <a:r>
              <a:rPr lang="en-US" sz="2400" i="1">
                <a:cs typeface="Times New Roman" pitchFamily="18" charset="0"/>
              </a:rPr>
              <a:t>n/</a:t>
            </a:r>
            <a:r>
              <a:rPr lang="en-US" sz="2400">
                <a:cs typeface="Times New Roman" pitchFamily="18" charset="0"/>
              </a:rPr>
              <a:t>2) th</a:t>
            </a:r>
            <a:r>
              <a:rPr lang="en-US" sz="2400">
                <a:latin typeface="Times New Roman"/>
                <a:cs typeface="Times New Roman" pitchFamily="18" charset="0"/>
              </a:rPr>
              <a:t>ì</a:t>
            </a:r>
            <a:r>
              <a:rPr lang="en-US" sz="2400">
                <a:cs typeface="Times New Roman" pitchFamily="18" charset="0"/>
              </a:rPr>
              <a:t> đồ thị </a:t>
            </a:r>
            <a:r>
              <a:rPr lang="vi-VN" sz="2400">
                <a:cs typeface="Times New Roman" pitchFamily="18" charset="0"/>
              </a:rPr>
              <a:t>vô hướng </a:t>
            </a:r>
            <a:r>
              <a:rPr lang="en-US" sz="2400">
                <a:cs typeface="Times New Roman" pitchFamily="18" charset="0"/>
              </a:rPr>
              <a:t>G</a:t>
            </a:r>
            <a:r>
              <a:rPr lang="vi-VN" sz="2400">
                <a:cs typeface="Times New Roman" pitchFamily="18" charset="0"/>
              </a:rPr>
              <a:t>(V,E)</a:t>
            </a:r>
            <a:r>
              <a:rPr lang="en-US" sz="2400">
                <a:cs typeface="Times New Roman" pitchFamily="18" charset="0"/>
              </a:rPr>
              <a:t> c</a:t>
            </a:r>
            <a:r>
              <a:rPr lang="en-US" sz="2400">
                <a:latin typeface="Times New Roman"/>
                <a:cs typeface="Times New Roman" pitchFamily="18" charset="0"/>
              </a:rPr>
              <a:t>ó</a:t>
            </a:r>
            <a:r>
              <a:rPr lang="en-US" sz="2400">
                <a:cs typeface="Times New Roman" pitchFamily="18" charset="0"/>
              </a:rPr>
              <a:t> chu tr</a:t>
            </a:r>
            <a:r>
              <a:rPr lang="en-US" sz="2400"/>
              <a:t>ình </a:t>
            </a:r>
            <a:r>
              <a:rPr lang="en-US" sz="2400">
                <a:cs typeface="Times New Roman" pitchFamily="18" charset="0"/>
              </a:rPr>
              <a:t>Hamilton.</a:t>
            </a:r>
          </a:p>
          <a:p>
            <a:pPr algn="just">
              <a:lnSpc>
                <a:spcPct val="150000"/>
              </a:lnSpc>
            </a:pPr>
            <a:r>
              <a:rPr lang="vi-VN" sz="2400" b="1">
                <a:cs typeface="Times New Roman" pitchFamily="18" charset="0"/>
              </a:rPr>
              <a:t>Nhận xét</a:t>
            </a:r>
            <a:endParaRPr lang="en-US" sz="2400" b="1"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sz="2400">
                <a:cs typeface="Times New Roman" pitchFamily="18" charset="0"/>
              </a:rPr>
              <a:t>Đồ thị c</a:t>
            </a:r>
            <a:r>
              <a:rPr lang="en-US" sz="2400">
                <a:latin typeface="Times New Roman"/>
                <a:cs typeface="Times New Roman" pitchFamily="18" charset="0"/>
              </a:rPr>
              <a:t>ó</a:t>
            </a:r>
            <a:r>
              <a:rPr lang="en-US" sz="2400">
                <a:cs typeface="Times New Roman" pitchFamily="18" charset="0"/>
              </a:rPr>
              <a:t> đỉnh bậc ≤ 1 th</a:t>
            </a:r>
            <a:r>
              <a:rPr lang="en-US" sz="2400">
                <a:latin typeface="Times New Roman"/>
                <a:cs typeface="Times New Roman" pitchFamily="18" charset="0"/>
              </a:rPr>
              <a:t>ì</a:t>
            </a:r>
            <a:r>
              <a:rPr lang="en-US" sz="2400">
                <a:cs typeface="Times New Roman" pitchFamily="18" charset="0"/>
              </a:rPr>
              <a:t> không c</a:t>
            </a:r>
            <a:r>
              <a:rPr lang="en-US" sz="2400">
                <a:latin typeface="Times New Roman"/>
                <a:cs typeface="Times New Roman" pitchFamily="18" charset="0"/>
              </a:rPr>
              <a:t>ó</a:t>
            </a:r>
            <a:r>
              <a:rPr lang="en-US" sz="2400">
                <a:cs typeface="Times New Roman" pitchFamily="18" charset="0"/>
              </a:rPr>
              <a:t> chu tr</a:t>
            </a:r>
            <a:r>
              <a:rPr lang="en-US" sz="2400">
                <a:latin typeface="Times New Roman"/>
                <a:cs typeface="Times New Roman" pitchFamily="18" charset="0"/>
              </a:rPr>
              <a:t>ì</a:t>
            </a:r>
            <a:r>
              <a:rPr lang="en-US" sz="2400">
                <a:cs typeface="Times New Roman" pitchFamily="18" charset="0"/>
              </a:rPr>
              <a:t>nh Hamilton.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sz="2400">
                <a:cs typeface="Times New Roman" pitchFamily="18" charset="0"/>
              </a:rPr>
              <a:t>Nếu đồ thị c</a:t>
            </a:r>
            <a:r>
              <a:rPr lang="en-US" sz="2400">
                <a:latin typeface="Times New Roman"/>
                <a:cs typeface="Times New Roman" pitchFamily="18" charset="0"/>
              </a:rPr>
              <a:t>ó</a:t>
            </a:r>
            <a:r>
              <a:rPr lang="en-US" sz="2400">
                <a:cs typeface="Times New Roman" pitchFamily="18" charset="0"/>
              </a:rPr>
              <a:t> c</a:t>
            </a:r>
            <a:r>
              <a:rPr lang="en-US" sz="2400">
                <a:latin typeface="Times New Roman"/>
                <a:cs typeface="Times New Roman" pitchFamily="18" charset="0"/>
              </a:rPr>
              <a:t>á</a:t>
            </a:r>
            <a:r>
              <a:rPr lang="en-US" sz="2400">
                <a:cs typeface="Times New Roman" pitchFamily="18" charset="0"/>
              </a:rPr>
              <a:t>c đỉnh đều c</a:t>
            </a:r>
            <a:r>
              <a:rPr lang="en-US" sz="2400">
                <a:latin typeface="Times New Roman"/>
                <a:cs typeface="Times New Roman" pitchFamily="18" charset="0"/>
              </a:rPr>
              <a:t>ó</a:t>
            </a:r>
            <a:r>
              <a:rPr lang="en-US" sz="2400">
                <a:cs typeface="Times New Roman" pitchFamily="18" charset="0"/>
              </a:rPr>
              <a:t> bậc </a:t>
            </a:r>
            <a:r>
              <a:rPr lang="en-US" sz="2400">
                <a:cs typeface="Times New Roman" pitchFamily="18" charset="0"/>
                <a:sym typeface="Symbol" pitchFamily="18" charset="2"/>
              </a:rPr>
              <a:t></a:t>
            </a:r>
            <a:r>
              <a:rPr lang="en-US" sz="2400">
                <a:cs typeface="Times New Roman" pitchFamily="18" charset="0"/>
              </a:rPr>
              <a:t> 2 v</a:t>
            </a:r>
            <a:r>
              <a:rPr lang="en-US" sz="2400">
                <a:latin typeface="Times New Roman"/>
                <a:cs typeface="Times New Roman" pitchFamily="18" charset="0"/>
              </a:rPr>
              <a:t>à</a:t>
            </a:r>
            <a:r>
              <a:rPr lang="en-US" sz="2400">
                <a:cs typeface="Times New Roman" pitchFamily="18" charset="0"/>
              </a:rPr>
              <a:t> c</a:t>
            </a:r>
            <a:r>
              <a:rPr lang="en-US" sz="2400">
                <a:latin typeface="Times New Roman"/>
                <a:cs typeface="Times New Roman" pitchFamily="18" charset="0"/>
              </a:rPr>
              <a:t>ó</a:t>
            </a:r>
            <a:r>
              <a:rPr lang="en-US" sz="2400">
                <a:cs typeface="Times New Roman" pitchFamily="18" charset="0"/>
              </a:rPr>
              <a:t> một đỉnh bậc 2 th</a:t>
            </a:r>
            <a:r>
              <a:rPr lang="en-US" sz="2400">
                <a:latin typeface="Times New Roman"/>
                <a:cs typeface="Times New Roman" pitchFamily="18" charset="0"/>
              </a:rPr>
              <a:t>ì</a:t>
            </a:r>
            <a:r>
              <a:rPr lang="en-US" sz="2400">
                <a:cs typeface="Times New Roman" pitchFamily="18" charset="0"/>
              </a:rPr>
              <a:t> mọi chu tr</a:t>
            </a:r>
            <a:r>
              <a:rPr lang="en-US" sz="2400">
                <a:latin typeface="Times New Roman"/>
                <a:cs typeface="Times New Roman" pitchFamily="18" charset="0"/>
              </a:rPr>
              <a:t>ì</a:t>
            </a:r>
            <a:r>
              <a:rPr lang="en-US" sz="2400">
                <a:cs typeface="Times New Roman" pitchFamily="18" charset="0"/>
              </a:rPr>
              <a:t>nh Hamilton (nếu c</a:t>
            </a:r>
            <a:r>
              <a:rPr lang="en-US" sz="2400">
                <a:latin typeface="Times New Roman"/>
                <a:cs typeface="Times New Roman" pitchFamily="18" charset="0"/>
              </a:rPr>
              <a:t>ó</a:t>
            </a:r>
            <a:r>
              <a:rPr lang="en-US" sz="2400">
                <a:cs typeface="Times New Roman" pitchFamily="18" charset="0"/>
              </a:rPr>
              <a:t>) phải đi qua 2 cạnh kề của đỉnh n</a:t>
            </a:r>
            <a:r>
              <a:rPr lang="en-US" sz="2400">
                <a:latin typeface="Times New Roman"/>
                <a:cs typeface="Times New Roman" pitchFamily="18" charset="0"/>
              </a:rPr>
              <a:t>à</a:t>
            </a:r>
            <a:r>
              <a:rPr lang="en-US" sz="2400">
                <a:cs typeface="Times New Roman" pitchFamily="18" charset="0"/>
              </a:rPr>
              <a:t>y.</a:t>
            </a:r>
          </a:p>
          <a:p>
            <a:pPr lvl="1" algn="just">
              <a:lnSpc>
                <a:spcPct val="150000"/>
              </a:lnSpc>
              <a:buFont typeface="Wingdings" pitchFamily="2" charset="2"/>
              <a:buAutoNum type="arabicPeriod"/>
            </a:pPr>
            <a:r>
              <a:rPr lang="en-US" sz="2400">
                <a:cs typeface="Times New Roman" pitchFamily="18" charset="0"/>
              </a:rPr>
              <a:t>Nếu trong đồ thị c</a:t>
            </a:r>
            <a:r>
              <a:rPr lang="en-US" sz="2400">
                <a:latin typeface="Times New Roman"/>
                <a:cs typeface="Times New Roman" pitchFamily="18" charset="0"/>
              </a:rPr>
              <a:t>ó</a:t>
            </a:r>
            <a:r>
              <a:rPr lang="en-US" sz="2400">
                <a:cs typeface="Times New Roman" pitchFamily="18" charset="0"/>
              </a:rPr>
              <a:t> một đỉnh kề với 3 đỉnh bậc 2 th</a:t>
            </a:r>
            <a:r>
              <a:rPr lang="en-US" sz="2400">
                <a:latin typeface="Times New Roman"/>
                <a:cs typeface="Times New Roman" pitchFamily="18" charset="0"/>
              </a:rPr>
              <a:t>ì</a:t>
            </a:r>
            <a:r>
              <a:rPr lang="en-US" sz="2400">
                <a:cs typeface="Times New Roman" pitchFamily="18" charset="0"/>
              </a:rPr>
              <a:t> không c</a:t>
            </a:r>
            <a:r>
              <a:rPr lang="en-US" sz="2400">
                <a:latin typeface="Times New Roman"/>
                <a:cs typeface="Times New Roman" pitchFamily="18" charset="0"/>
              </a:rPr>
              <a:t>ó</a:t>
            </a:r>
            <a:r>
              <a:rPr lang="en-US" sz="2400">
                <a:cs typeface="Times New Roman" pitchFamily="18" charset="0"/>
              </a:rPr>
              <a:t> chu tr</a:t>
            </a:r>
            <a:r>
              <a:rPr lang="en-US" sz="2400">
                <a:latin typeface="Times New Roman"/>
                <a:cs typeface="Times New Roman" pitchFamily="18" charset="0"/>
              </a:rPr>
              <a:t>ì</a:t>
            </a:r>
            <a:r>
              <a:rPr lang="en-US" sz="2400">
                <a:cs typeface="Times New Roman" pitchFamily="18" charset="0"/>
              </a:rPr>
              <a:t>nh Hamilton.</a:t>
            </a:r>
            <a:endParaRPr 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EAA-886E-4AED-9AA8-B04AC8041E9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Thảo luận &amp; bài tập (1/1)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vi-VN" b="0"/>
              <a:t>Cài đặt thuật toán tìm chu trình Euler.</a:t>
            </a:r>
          </a:p>
          <a:p>
            <a:pPr>
              <a:lnSpc>
                <a:spcPct val="150000"/>
              </a:lnSpc>
            </a:pPr>
            <a:r>
              <a:rPr lang="vi-VN" b="0"/>
              <a:t>Xây dựng &amp; cài đặt thuật toán liệt kê tất cả các chu trình Hamilton.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EAA-886E-4AED-9AA8-B04AC8041E9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95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vi-VN"/>
              <a:t>Đồ thị Euler</a:t>
            </a:r>
            <a:endParaRPr lang="en-US"/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vi-VN"/>
              <a:t>Đồ thị Hamilton</a:t>
            </a:r>
          </a:p>
          <a:p>
            <a:pPr marL="514350" indent="-514350">
              <a:lnSpc>
                <a:spcPct val="200000"/>
              </a:lnSpc>
              <a:buFont typeface="+mj-lt"/>
              <a:buAutoNum type="arabicPeriod"/>
            </a:pPr>
            <a:r>
              <a:rPr lang="vi-VN"/>
              <a:t>Thảo luận &amp; Bài tập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BE3A42-D77B-496B-BACA-00186407DE6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8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3563"/>
          </a:xfrm>
        </p:spPr>
        <p:txBody>
          <a:bodyPr/>
          <a:lstStyle/>
          <a:p>
            <a:r>
              <a:rPr lang="en-US"/>
              <a:t>Đồ thị Euler</a:t>
            </a:r>
            <a:r>
              <a:rPr lang="vi-VN"/>
              <a:t> (1/7)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11334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Bài toán mở đầu: 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Có thể đi qua cả 7 cây cầu, mỗi cầu đúng một lần, rồi quay về </a:t>
            </a:r>
            <a:r>
              <a:rPr lang="vi-VN" sz="2400"/>
              <a:t>vị trí </a:t>
            </a:r>
            <a:r>
              <a:rPr lang="en-US" sz="2400"/>
              <a:t>xuất phát được hay không?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EAA-886E-4AED-9AA8-B04AC8041E9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0" name="Picture 2" descr="http://t2.gstatic.com/images?q=tbn:ANd9GcQm2p42boU4swxCaNPBfZEtKpe0My03ZDwWfyvYz1a2RqDnOICCd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09800"/>
            <a:ext cx="8763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924800" cy="1143000"/>
          </a:xfrm>
        </p:spPr>
        <p:txBody>
          <a:bodyPr/>
          <a:lstStyle/>
          <a:p>
            <a:r>
              <a:rPr lang="en-US"/>
              <a:t>Đồ thị Euler (tt)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0">
                <a:solidFill>
                  <a:schemeClr val="tx2"/>
                </a:solidFill>
                <a:cs typeface="Times New Roman" pitchFamily="18" charset="0"/>
              </a:rPr>
              <a:t>Bài toán đã làm say mê cư dân của thành phố. Họ háo hức đi thử nhưng không thành công</a:t>
            </a:r>
            <a:r>
              <a:rPr lang="en-US" sz="2400" b="0">
                <a:solidFill>
                  <a:schemeClr val="tx2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0">
                <a:solidFill>
                  <a:schemeClr val="tx2"/>
                </a:solidFill>
              </a:rPr>
              <a:t>Năm 1736, Leonhard Euler (nhà toán học Thụy Sĩ) đã chứng minh rằng bài toán không giải được.</a:t>
            </a:r>
          </a:p>
          <a:p>
            <a:pPr algn="just">
              <a:lnSpc>
                <a:spcPct val="150000"/>
              </a:lnSpc>
            </a:pPr>
            <a:r>
              <a:rPr lang="en-US" sz="2400" b="0">
                <a:solidFill>
                  <a:schemeClr val="tx2"/>
                </a:solidFill>
              </a:rPr>
              <a:t>Từ bài toán này dẫn đến các khái niệm về đường, chu trình Euler và đồ thị Euler.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EAA-886E-4AED-9AA8-B04AC8041E9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 bwMode="white">
          <a:xfrm>
            <a:off x="457200" y="762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kern="0">
                <a:latin typeface="Times New Roman" panose="02020603050405020304" pitchFamily="18" charset="0"/>
              </a:rPr>
              <a:t>Đồ thị Euler</a:t>
            </a:r>
            <a:r>
              <a:rPr lang="vi-VN" kern="0">
                <a:latin typeface="Times New Roman" panose="02020603050405020304" pitchFamily="18" charset="0"/>
              </a:rPr>
              <a:t> (2/7)</a:t>
            </a:r>
            <a:endParaRPr lang="en-US" ker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3563"/>
          </a:xfrm>
        </p:spPr>
        <p:txBody>
          <a:bodyPr/>
          <a:lstStyle/>
          <a:p>
            <a:r>
              <a:rPr lang="en-US"/>
              <a:t>Đồ thị Euler</a:t>
            </a:r>
            <a:r>
              <a:rPr lang="vi-VN"/>
              <a:t> (3/7)</a:t>
            </a: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14400"/>
            <a:ext cx="8229600" cy="52482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/>
              <a:t>Một số định nghĩa: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i="1"/>
              <a:t>Đường Euler</a:t>
            </a:r>
            <a:r>
              <a:rPr lang="en-US"/>
              <a:t> là đường đi qua mỗi cạnh của đồ thị đúng một lần.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i="1"/>
              <a:t>Chu trình Euler</a:t>
            </a:r>
            <a:r>
              <a:rPr lang="en-US"/>
              <a:t> là chu trình đi qua mỗi cạnh của đồ thị đúng một lần.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i="1"/>
              <a:t>Đồ thị Euler</a:t>
            </a:r>
            <a:r>
              <a:rPr lang="en-US"/>
              <a:t> là đồ thị có chu trình Euler.</a:t>
            </a:r>
          </a:p>
          <a:p>
            <a:pPr lvl="1" algn="just">
              <a:lnSpc>
                <a:spcPct val="150000"/>
              </a:lnSpc>
              <a:buFontTx/>
              <a:buChar char="-"/>
            </a:pPr>
            <a:r>
              <a:rPr lang="en-US" i="1"/>
              <a:t>Đồ thị nửa Euler</a:t>
            </a:r>
            <a:r>
              <a:rPr lang="en-US"/>
              <a:t> là đồ thị có đường đi Euler.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EAA-886E-4AED-9AA8-B04AC8041E9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924800" cy="1143000"/>
          </a:xfrm>
        </p:spPr>
        <p:txBody>
          <a:bodyPr/>
          <a:lstStyle/>
          <a:p>
            <a:r>
              <a:rPr lang="en-US"/>
              <a:t>Đồ thị Euler (tt)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EAA-886E-4AED-9AA8-B04AC8041E9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2" name="AutoShape 2"/>
          <p:cNvSpPr txBox="1">
            <a:spLocks noChangeArrowheads="1"/>
          </p:cNvSpPr>
          <p:nvPr/>
        </p:nvSpPr>
        <p:spPr bwMode="white">
          <a:xfrm>
            <a:off x="457200" y="76200"/>
            <a:ext cx="82296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r>
              <a:rPr lang="en-US" kern="0">
                <a:latin typeface="Times New Roman" panose="02020603050405020304" pitchFamily="18" charset="0"/>
              </a:rPr>
              <a:t>Đồ thị Euler</a:t>
            </a:r>
            <a:r>
              <a:rPr lang="vi-VN" kern="0">
                <a:latin typeface="Times New Roman" panose="02020603050405020304" pitchFamily="18" charset="0"/>
              </a:rPr>
              <a:t> (4/7)</a:t>
            </a:r>
            <a:endParaRPr lang="en-US" kern="0"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4400" y="5235714"/>
            <a:ext cx="67818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>
                <a:latin typeface="Times New Roman" panose="02020603050405020304" pitchFamily="18" charset="0"/>
              </a:rPr>
              <a:t>Hãy cho biết đâu là đồ thị Euler, nửa Euler? Vì sao?</a:t>
            </a:r>
          </a:p>
          <a:p>
            <a:pPr marL="342900" indent="-342900">
              <a:buAutoNum type="arabicPeriod"/>
            </a:pPr>
            <a:r>
              <a:rPr lang="en-US" sz="2000">
                <a:latin typeface="Times New Roman" panose="02020603050405020304" pitchFamily="18" charset="0"/>
              </a:rPr>
              <a:t>Chỉ ra đường đi Euler và chu trình Euler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48275"/>
          </a:xfrm>
        </p:spPr>
        <p:txBody>
          <a:bodyPr/>
          <a:lstStyle/>
          <a:p>
            <a:r>
              <a:rPr lang="en-US"/>
              <a:t>Ví dụ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75752" y="1371600"/>
            <a:ext cx="8801100" cy="2971800"/>
            <a:chOff x="114300" y="1295400"/>
            <a:chExt cx="8801100" cy="2971800"/>
          </a:xfrm>
        </p:grpSpPr>
        <p:grpSp>
          <p:nvGrpSpPr>
            <p:cNvPr id="10" name="Group 9"/>
            <p:cNvGrpSpPr/>
            <p:nvPr/>
          </p:nvGrpSpPr>
          <p:grpSpPr>
            <a:xfrm>
              <a:off x="114300" y="1823882"/>
              <a:ext cx="3390900" cy="2093357"/>
              <a:chOff x="114300" y="1823882"/>
              <a:chExt cx="3390900" cy="2093357"/>
            </a:xfrm>
          </p:grpSpPr>
          <p:pic>
            <p:nvPicPr>
              <p:cNvPr id="3074" name="Picture 2" descr="http://www.personal.kent.edu/~rmuhamma/GraphTheory/MyGraphTheory/Diagrams/g37.gif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300" y="1823882"/>
                <a:ext cx="3390900" cy="17240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1504950" y="354790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a)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200400" y="1295400"/>
              <a:ext cx="2540000" cy="2621839"/>
              <a:chOff x="3200400" y="1295400"/>
              <a:chExt cx="2540000" cy="2621839"/>
            </a:xfrm>
          </p:grpSpPr>
          <p:pic>
            <p:nvPicPr>
              <p:cNvPr id="3101" name="Picture 29" descr="C:\Users\Long\Desktop\SemiEuler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0400" y="1295400"/>
                <a:ext cx="2540000" cy="2540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4165600" y="3547907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b)</a:t>
                </a:r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6019800" y="1371600"/>
              <a:ext cx="2895600" cy="2895600"/>
              <a:chOff x="6019800" y="1371600"/>
              <a:chExt cx="2895600" cy="2895600"/>
            </a:xfrm>
          </p:grpSpPr>
          <p:pic>
            <p:nvPicPr>
              <p:cNvPr id="3102" name="Picture 30" descr="C:\Users\Long\Desktop\EulerCoHuong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19800" y="1371600"/>
                <a:ext cx="2895600" cy="28956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TextBox 62"/>
              <p:cNvSpPr txBox="1"/>
              <p:nvPr/>
            </p:nvSpPr>
            <p:spPr>
              <a:xfrm>
                <a:off x="6553200" y="3505200"/>
                <a:ext cx="609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>
                    <a:latin typeface="Times New Roman" panose="02020603050405020304" pitchFamily="18" charset="0"/>
                  </a:rPr>
                  <a:t>c)</a:t>
                </a: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Đồ thị Euler</a:t>
            </a:r>
            <a:r>
              <a:rPr lang="vi-VN"/>
              <a:t> (5/7)</a:t>
            </a: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81062"/>
            <a:ext cx="8763000" cy="5248275"/>
          </a:xfrm>
        </p:spPr>
        <p:txBody>
          <a:bodyPr/>
          <a:lstStyle/>
          <a:p>
            <a:r>
              <a:rPr lang="en-US" sz="2400" b="1"/>
              <a:t>Định lý</a:t>
            </a:r>
          </a:p>
          <a:p>
            <a:pPr lvl="1">
              <a:buFontTx/>
              <a:buChar char="-"/>
            </a:pPr>
            <a:r>
              <a:rPr lang="en-US" sz="2400"/>
              <a:t>Đồ thị vô hướng liên thông là Euler khi và chỉ khi mọi đỉnh đều có bậc chẵn.</a:t>
            </a:r>
          </a:p>
          <a:p>
            <a:pPr lvl="1">
              <a:buFontTx/>
              <a:buChar char="-"/>
            </a:pPr>
            <a:r>
              <a:rPr lang="en-US" sz="2400"/>
              <a:t>Đồ thị có hướng liên thông là Euler khi và chỉ khi với mọi đỉnh tổng bán bậc vào bằng tổng bán bậc ra của nó</a:t>
            </a:r>
            <a:r>
              <a:rPr lang="vi-VN" sz="2400"/>
              <a:t> (tức là mọi đỉnh đều cân bằng)</a:t>
            </a:r>
            <a:r>
              <a:rPr lang="en-US" sz="2400"/>
              <a:t>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EAA-886E-4AED-9AA8-B04AC8041E9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8" name="Picture 2" descr="http://www.personal.kent.edu/~rmuhamma/GraphTheory/MyGraphTheory/Diagrams/g3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31" y="3505200"/>
            <a:ext cx="4544566" cy="2310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0" descr="C:\Users\Long\Desktop\EulerCoHuo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5052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Đồ thị Euler</a:t>
            </a:r>
            <a:r>
              <a:rPr lang="vi-VN"/>
              <a:t> (6/7)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EAA-886E-4AED-9AA8-B04AC8041E9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6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881062"/>
            <a:ext cx="8763000" cy="5248275"/>
          </a:xfrm>
        </p:spPr>
        <p:txBody>
          <a:bodyPr/>
          <a:lstStyle/>
          <a:p>
            <a:r>
              <a:rPr lang="en-US" sz="2400" b="1"/>
              <a:t>Hệ quả</a:t>
            </a:r>
          </a:p>
          <a:p>
            <a:pPr lvl="1">
              <a:buFontTx/>
              <a:buChar char="-"/>
            </a:pPr>
            <a:r>
              <a:rPr lang="en-US" sz="2400"/>
              <a:t>Đồ thị vô hướng liên thông là nửa Euler khi và chỉ khi nó chứa không quá 2 đỉnh bậc lẻ.</a:t>
            </a:r>
          </a:p>
          <a:p>
            <a:pPr lvl="1">
              <a:buFontTx/>
              <a:buChar char="-"/>
            </a:pPr>
            <a:r>
              <a:rPr lang="en-US" sz="2400"/>
              <a:t>Đồ thị có hướng liên thông là nửa Euler khi và chỉ khi nó chứa 2 đỉnh </a:t>
            </a:r>
            <a:r>
              <a:rPr lang="en-US" sz="2400" i="1"/>
              <a:t>a, b</a:t>
            </a:r>
            <a:r>
              <a:rPr lang="en-US" sz="2400"/>
              <a:t> thoả mãn: </a:t>
            </a:r>
            <a:r>
              <a:rPr lang="en-US" sz="2000">
                <a:solidFill>
                  <a:srgbClr val="FF0000"/>
                </a:solidFill>
              </a:rPr>
              <a:t>indeg(</a:t>
            </a:r>
            <a:r>
              <a:rPr lang="en-US" sz="2000" i="1">
                <a:solidFill>
                  <a:srgbClr val="FF0000"/>
                </a:solidFill>
              </a:rPr>
              <a:t>a</a:t>
            </a:r>
            <a:r>
              <a:rPr lang="en-US" sz="2000">
                <a:solidFill>
                  <a:srgbClr val="FF0000"/>
                </a:solidFill>
              </a:rPr>
              <a:t>) = outdeg(</a:t>
            </a:r>
            <a:r>
              <a:rPr lang="en-US" sz="2000" i="1">
                <a:solidFill>
                  <a:srgbClr val="FF0000"/>
                </a:solidFill>
              </a:rPr>
              <a:t>a</a:t>
            </a:r>
            <a:r>
              <a:rPr lang="en-US" sz="2000">
                <a:solidFill>
                  <a:srgbClr val="FF0000"/>
                </a:solidFill>
              </a:rPr>
              <a:t>) – 1</a:t>
            </a:r>
            <a:r>
              <a:rPr lang="en-US" sz="2000"/>
              <a:t> </a:t>
            </a:r>
            <a:r>
              <a:rPr lang="en-US" sz="2400"/>
              <a:t>và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indeg(</a:t>
            </a:r>
            <a:r>
              <a:rPr lang="en-US" sz="2000" i="1">
                <a:solidFill>
                  <a:srgbClr val="FF0000"/>
                </a:solidFill>
              </a:rPr>
              <a:t>b</a:t>
            </a:r>
            <a:r>
              <a:rPr lang="en-US" sz="2000">
                <a:solidFill>
                  <a:srgbClr val="FF0000"/>
                </a:solidFill>
              </a:rPr>
              <a:t>) = outdeg(</a:t>
            </a:r>
            <a:r>
              <a:rPr lang="en-US" sz="2000" i="1">
                <a:solidFill>
                  <a:srgbClr val="FF0000"/>
                </a:solidFill>
              </a:rPr>
              <a:t>b</a:t>
            </a:r>
            <a:r>
              <a:rPr lang="en-US" sz="2000">
                <a:solidFill>
                  <a:srgbClr val="FF0000"/>
                </a:solidFill>
              </a:rPr>
              <a:t>) + 1</a:t>
            </a:r>
            <a:r>
              <a:rPr lang="en-US" sz="2000"/>
              <a:t>,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400"/>
              <a:t>còn các đỉnh khác đều cân bằng</a:t>
            </a:r>
          </a:p>
          <a:p>
            <a:pPr lvl="1">
              <a:buFontTx/>
              <a:buChar char="-"/>
            </a:pPr>
            <a:endParaRPr lang="en-US" sz="2400"/>
          </a:p>
        </p:txBody>
      </p:sp>
      <p:pic>
        <p:nvPicPr>
          <p:cNvPr id="43" name="Picture 29" descr="C:\Users\Long\Desktop\SemiEul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5255"/>
            <a:ext cx="2438400" cy="238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4410769" y="3815255"/>
            <a:ext cx="3578942" cy="2120631"/>
            <a:chOff x="4726858" y="3859161"/>
            <a:chExt cx="2588342" cy="1538070"/>
          </a:xfrm>
        </p:grpSpPr>
        <p:sp>
          <p:nvSpPr>
            <p:cNvPr id="4" name="Oval 3"/>
            <p:cNvSpPr/>
            <p:nvPr/>
          </p:nvSpPr>
          <p:spPr>
            <a:xfrm>
              <a:off x="4726858" y="3859161"/>
              <a:ext cx="457200" cy="4572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6858000" y="3878486"/>
              <a:ext cx="457200" cy="4572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6858000" y="4940031"/>
              <a:ext cx="457200" cy="4572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0" name="Oval 49"/>
            <p:cNvSpPr/>
            <p:nvPr/>
          </p:nvSpPr>
          <p:spPr>
            <a:xfrm>
              <a:off x="4726858" y="4922825"/>
              <a:ext cx="457200" cy="4572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5791200" y="4495800"/>
              <a:ext cx="457200" cy="4572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6" name="Straight Arrow Connector 5"/>
            <p:cNvCxnSpPr>
              <a:stCxn id="50" idx="0"/>
              <a:endCxn id="4" idx="4"/>
            </p:cNvCxnSpPr>
            <p:nvPr/>
          </p:nvCxnSpPr>
          <p:spPr>
            <a:xfrm flipV="1">
              <a:off x="4955458" y="4316361"/>
              <a:ext cx="0" cy="60646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6"/>
              <a:endCxn id="51" idx="1"/>
            </p:cNvCxnSpPr>
            <p:nvPr/>
          </p:nvCxnSpPr>
          <p:spPr>
            <a:xfrm>
              <a:off x="5184058" y="4087761"/>
              <a:ext cx="674097" cy="474994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1" idx="7"/>
              <a:endCxn id="48" idx="2"/>
            </p:cNvCxnSpPr>
            <p:nvPr/>
          </p:nvCxnSpPr>
          <p:spPr>
            <a:xfrm flipV="1">
              <a:off x="6181445" y="4107086"/>
              <a:ext cx="676555" cy="45566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48" idx="4"/>
              <a:endCxn id="49" idx="0"/>
            </p:cNvCxnSpPr>
            <p:nvPr/>
          </p:nvCxnSpPr>
          <p:spPr>
            <a:xfrm>
              <a:off x="7086600" y="4335686"/>
              <a:ext cx="0" cy="60434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Đồ thị Euler</a:t>
            </a:r>
            <a:r>
              <a:rPr lang="vi-VN"/>
              <a:t> (7/7)</a:t>
            </a: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b="1">
                <a:cs typeface="Times New Roman" pitchFamily="18" charset="0"/>
              </a:rPr>
              <a:t>Thuật toán </a:t>
            </a:r>
            <a:r>
              <a:rPr lang="en-US" sz="2400">
                <a:cs typeface="Times New Roman" pitchFamily="18" charset="0"/>
              </a:rPr>
              <a:t>tìm chu trình Euler</a:t>
            </a:r>
            <a:endParaRPr lang="en-US" sz="2400" b="1"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i="1">
                <a:cs typeface="Times New Roman" pitchFamily="18" charset="0"/>
              </a:rPr>
              <a:t>- </a:t>
            </a:r>
            <a:r>
              <a:rPr lang="vi-VN" i="1">
                <a:cs typeface="Times New Roman" pitchFamily="18" charset="0"/>
              </a:rPr>
              <a:t>Đầu vào</a:t>
            </a:r>
            <a:r>
              <a:rPr lang="en-US">
                <a:cs typeface="Times New Roman" pitchFamily="18" charset="0"/>
              </a:rPr>
              <a:t>: Đồ thị Euler G = (</a:t>
            </a:r>
            <a:r>
              <a:rPr lang="en-US" i="1">
                <a:cs typeface="Times New Roman" pitchFamily="18" charset="0"/>
              </a:rPr>
              <a:t>V, E</a:t>
            </a:r>
            <a:r>
              <a:rPr lang="en-US">
                <a:cs typeface="Times New Roman" pitchFamily="18" charset="0"/>
              </a:rPr>
              <a:t>) biểu diễn bởi mảng các danh sách kề </a:t>
            </a:r>
            <a:r>
              <a:rPr lang="en-US" i="1">
                <a:cs typeface="Times New Roman" pitchFamily="18" charset="0"/>
              </a:rPr>
              <a:t>DK</a:t>
            </a:r>
            <a:r>
              <a:rPr lang="en-US">
                <a:cs typeface="Times New Roman" pitchFamily="18" charset="0"/>
              </a:rPr>
              <a:t>.</a:t>
            </a:r>
            <a:endParaRPr lang="en-US">
              <a:latin typeface=".VnTime" pitchFamily="34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  <a:buFontTx/>
              <a:buNone/>
            </a:pPr>
            <a:r>
              <a:rPr lang="en-US" i="1">
                <a:cs typeface="Times New Roman" pitchFamily="18" charset="0"/>
              </a:rPr>
              <a:t>- </a:t>
            </a:r>
            <a:r>
              <a:rPr lang="vi-VN" i="1">
                <a:cs typeface="Times New Roman" pitchFamily="18" charset="0"/>
              </a:rPr>
              <a:t>Đầu ra</a:t>
            </a:r>
            <a:r>
              <a:rPr lang="en-US">
                <a:cs typeface="Times New Roman" pitchFamily="18" charset="0"/>
              </a:rPr>
              <a:t>: Chu trình vô hưóng Euler với danh sách các đỉnh nằm trong stack </a:t>
            </a:r>
            <a:r>
              <a:rPr lang="en-US" i="1">
                <a:cs typeface="Times New Roman" pitchFamily="18" charset="0"/>
              </a:rPr>
              <a:t>E</a:t>
            </a:r>
            <a:r>
              <a:rPr lang="vi-VN" i="1">
                <a:cs typeface="Times New Roman" pitchFamily="18" charset="0"/>
              </a:rPr>
              <a:t>C</a:t>
            </a:r>
            <a:r>
              <a:rPr lang="en-US">
                <a:cs typeface="Times New Roman" pitchFamily="18" charset="0"/>
              </a:rPr>
              <a:t>.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8CEAA-886E-4AED-9AA8-B04AC8041E9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mple">
  <a:themeElements>
    <a:clrScheme name="sample 3">
      <a:dk1>
        <a:srgbClr val="000000"/>
      </a:dk1>
      <a:lt1>
        <a:srgbClr val="FFFFFF"/>
      </a:lt1>
      <a:dk2>
        <a:srgbClr val="1B4E63"/>
      </a:dk2>
      <a:lt2>
        <a:srgbClr val="DDDDDD"/>
      </a:lt2>
      <a:accent1>
        <a:srgbClr val="328C83"/>
      </a:accent1>
      <a:accent2>
        <a:srgbClr val="DC8300"/>
      </a:accent2>
      <a:accent3>
        <a:srgbClr val="FFFFFF"/>
      </a:accent3>
      <a:accent4>
        <a:srgbClr val="000000"/>
      </a:accent4>
      <a:accent5>
        <a:srgbClr val="ADC5C1"/>
      </a:accent5>
      <a:accent6>
        <a:srgbClr val="C77600"/>
      </a:accent6>
      <a:hlink>
        <a:srgbClr val="9DC03C"/>
      </a:hlink>
      <a:folHlink>
        <a:srgbClr val="2F87D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003399"/>
        </a:dk2>
        <a:lt2>
          <a:srgbClr val="DDDDDD"/>
        </a:lt2>
        <a:accent1>
          <a:srgbClr val="1088C4"/>
        </a:accent1>
        <a:accent2>
          <a:srgbClr val="20A286"/>
        </a:accent2>
        <a:accent3>
          <a:srgbClr val="FFFFFF"/>
        </a:accent3>
        <a:accent4>
          <a:srgbClr val="000056"/>
        </a:accent4>
        <a:accent5>
          <a:srgbClr val="AAC3DE"/>
        </a:accent5>
        <a:accent6>
          <a:srgbClr val="1C9279"/>
        </a:accent6>
        <a:hlink>
          <a:srgbClr val="9999FF"/>
        </a:hlink>
        <a:folHlink>
          <a:srgbClr val="D578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10B66"/>
        </a:dk1>
        <a:lt1>
          <a:srgbClr val="FFFFFF"/>
        </a:lt1>
        <a:dk2>
          <a:srgbClr val="8D4FBB"/>
        </a:dk2>
        <a:lt2>
          <a:srgbClr val="B2B2B2"/>
        </a:lt2>
        <a:accent1>
          <a:srgbClr val="1263B4"/>
        </a:accent1>
        <a:accent2>
          <a:srgbClr val="6BC394"/>
        </a:accent2>
        <a:accent3>
          <a:srgbClr val="FFFFFF"/>
        </a:accent3>
        <a:accent4>
          <a:srgbClr val="1B0856"/>
        </a:accent4>
        <a:accent5>
          <a:srgbClr val="AAB7D6"/>
        </a:accent5>
        <a:accent6>
          <a:srgbClr val="60B086"/>
        </a:accent6>
        <a:hlink>
          <a:srgbClr val="ABAE3E"/>
        </a:hlink>
        <a:folHlink>
          <a:srgbClr val="66B6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B4E63"/>
        </a:dk2>
        <a:lt2>
          <a:srgbClr val="DDDDDD"/>
        </a:lt2>
        <a:accent1>
          <a:srgbClr val="328C83"/>
        </a:accent1>
        <a:accent2>
          <a:srgbClr val="DC8300"/>
        </a:accent2>
        <a:accent3>
          <a:srgbClr val="FFFFFF"/>
        </a:accent3>
        <a:accent4>
          <a:srgbClr val="000000"/>
        </a:accent4>
        <a:accent5>
          <a:srgbClr val="ADC5C1"/>
        </a:accent5>
        <a:accent6>
          <a:srgbClr val="C77600"/>
        </a:accent6>
        <a:hlink>
          <a:srgbClr val="9DC03C"/>
        </a:hlink>
        <a:folHlink>
          <a:srgbClr val="2F87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Chuong 0 - GioiThieu</Template>
  <TotalTime>215</TotalTime>
  <Words>942</Words>
  <Application>Microsoft Office PowerPoint</Application>
  <PresentationFormat>On-screen Show (4:3)</PresentationFormat>
  <Paragraphs>123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.VnTime</vt:lpstr>
      <vt:lpstr>Arial</vt:lpstr>
      <vt:lpstr>Calibri</vt:lpstr>
      <vt:lpstr>Times New Roman</vt:lpstr>
      <vt:lpstr>Verdana</vt:lpstr>
      <vt:lpstr>Wingdings</vt:lpstr>
      <vt:lpstr>sample</vt:lpstr>
      <vt:lpstr>Image</vt:lpstr>
      <vt:lpstr>ĐỒ THỊ EULER  VÀ ĐỒ THỊ AMILTON</vt:lpstr>
      <vt:lpstr>Nội dung</vt:lpstr>
      <vt:lpstr>Đồ thị Euler (1/7)</vt:lpstr>
      <vt:lpstr>Đồ thị Euler (tt)</vt:lpstr>
      <vt:lpstr>Đồ thị Euler (3/7)</vt:lpstr>
      <vt:lpstr>Đồ thị Euler (tt)</vt:lpstr>
      <vt:lpstr>Đồ thị Euler (5/7)</vt:lpstr>
      <vt:lpstr>Đồ thị Euler (6/7)</vt:lpstr>
      <vt:lpstr>Đồ thị Euler (7/7)</vt:lpstr>
      <vt:lpstr>Thuật toán tìm chu trình Euler</vt:lpstr>
      <vt:lpstr>Đồ thị Hamilton (1/4)</vt:lpstr>
      <vt:lpstr>Đồ thị Hamilton (2/4)</vt:lpstr>
      <vt:lpstr>Đồ thị Hamilton (3/4)</vt:lpstr>
      <vt:lpstr>Đồ thị Hamilton (4/4)</vt:lpstr>
      <vt:lpstr>Thảo luận &amp; bài tập (1/1)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Long Vu</dc:creator>
  <cp:lastModifiedBy>Đình Long Vũ</cp:lastModifiedBy>
  <cp:revision>218</cp:revision>
  <cp:lastPrinted>1601-01-01T00:00:00Z</cp:lastPrinted>
  <dcterms:created xsi:type="dcterms:W3CDTF">1601-01-01T00:00:00Z</dcterms:created>
  <dcterms:modified xsi:type="dcterms:W3CDTF">2023-10-24T05:42:02Z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