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35"/>
  </p:notesMasterIdLst>
  <p:sldIdLst>
    <p:sldId id="273" r:id="rId2"/>
    <p:sldId id="263" r:id="rId3"/>
    <p:sldId id="289" r:id="rId4"/>
    <p:sldId id="290" r:id="rId5"/>
    <p:sldId id="275" r:id="rId6"/>
    <p:sldId id="288" r:id="rId7"/>
    <p:sldId id="291" r:id="rId8"/>
    <p:sldId id="292" r:id="rId9"/>
    <p:sldId id="293" r:id="rId10"/>
    <p:sldId id="286" r:id="rId11"/>
    <p:sldId id="294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12" r:id="rId21"/>
    <p:sldId id="313" r:id="rId22"/>
    <p:sldId id="316" r:id="rId23"/>
    <p:sldId id="276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4" r:id="rId33"/>
    <p:sldId id="31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85" autoAdjust="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CC62E8-51F1-4515-A9C2-F5D0B81741BA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F9011F-14FE-44A7-9ACE-D5157BDDE018}">
      <dgm:prSet phldrT="[Text]"/>
      <dgm:spPr/>
      <dgm:t>
        <a:bodyPr/>
        <a:lstStyle/>
        <a:p>
          <a:r>
            <a:rPr lang="en-US" smtClean="0"/>
            <a:t>Phát biểu</a:t>
          </a:r>
          <a:endParaRPr lang="en-US"/>
        </a:p>
      </dgm:t>
    </dgm:pt>
    <dgm:pt modelId="{FF107BDB-3F91-4E96-BA88-CA951FE01C31}" type="parTrans" cxnId="{D9C66FC5-1B62-4D84-9CF9-237D28D1C843}">
      <dgm:prSet/>
      <dgm:spPr/>
      <dgm:t>
        <a:bodyPr/>
        <a:lstStyle/>
        <a:p>
          <a:endParaRPr lang="en-US"/>
        </a:p>
      </dgm:t>
    </dgm:pt>
    <dgm:pt modelId="{A8A3BCB2-EF1E-4593-854D-324D0B852BFD}" type="sibTrans" cxnId="{D9C66FC5-1B62-4D84-9CF9-237D28D1C843}">
      <dgm:prSet/>
      <dgm:spPr/>
      <dgm:t>
        <a:bodyPr/>
        <a:lstStyle/>
        <a:p>
          <a:endParaRPr lang="en-US"/>
        </a:p>
      </dgm:t>
    </dgm:pt>
    <dgm:pt modelId="{0564D0C6-613D-4F11-8A4A-9232FC6CFF39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Cho đồ thị có hướng, có trọng số G(V,E,C)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018013-0666-47EE-B50F-94B613BF3330}" type="parTrans" cxnId="{BE06EB2C-3E02-4216-8897-5A4BE395895E}">
      <dgm:prSet/>
      <dgm:spPr/>
      <dgm:t>
        <a:bodyPr/>
        <a:lstStyle/>
        <a:p>
          <a:endParaRPr lang="en-US"/>
        </a:p>
      </dgm:t>
    </dgm:pt>
    <dgm:pt modelId="{15BA4CE6-056D-4292-9E8A-CC47C2252B3B}" type="sibTrans" cxnId="{BE06EB2C-3E02-4216-8897-5A4BE395895E}">
      <dgm:prSet/>
      <dgm:spPr/>
      <dgm:t>
        <a:bodyPr/>
        <a:lstStyle/>
        <a:p>
          <a:endParaRPr lang="en-US"/>
        </a:p>
      </dgm:t>
    </dgm:pt>
    <dgm:pt modelId="{B8D5F355-22FC-43B2-BE6D-5D03EC8E710C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Yêu cầu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44B5A7-4BA3-4C18-B4F6-21516F23FECA}" type="parTrans" cxnId="{8B8C696D-67D3-4EE2-93AB-31B992A836D1}">
      <dgm:prSet/>
      <dgm:spPr/>
      <dgm:t>
        <a:bodyPr/>
        <a:lstStyle/>
        <a:p>
          <a:endParaRPr lang="en-US"/>
        </a:p>
      </dgm:t>
    </dgm:pt>
    <dgm:pt modelId="{D01CF0B9-EF99-4C15-9398-DF1F0DC37A22}" type="sibTrans" cxnId="{8B8C696D-67D3-4EE2-93AB-31B992A836D1}">
      <dgm:prSet/>
      <dgm:spPr/>
      <dgm:t>
        <a:bodyPr/>
        <a:lstStyle/>
        <a:p>
          <a:endParaRPr lang="en-US"/>
        </a:p>
      </dgm:t>
    </dgm:pt>
    <dgm:pt modelId="{B8183EA1-5972-49C4-BBC7-B77444463D34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Tìm đường đi ngắn nhất giứa 2 đỉnh bất kỳ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B3E5A5-6E1E-43D5-A3EC-B70A5F5E8AAC}" type="parTrans" cxnId="{69F89314-7A73-48A0-B19B-5F7B794BE98C}">
      <dgm:prSet/>
      <dgm:spPr/>
      <dgm:t>
        <a:bodyPr/>
        <a:lstStyle/>
        <a:p>
          <a:endParaRPr lang="en-US"/>
        </a:p>
      </dgm:t>
    </dgm:pt>
    <dgm:pt modelId="{40448AC0-55A0-42F3-9308-DD69A21FE5FF}" type="sibTrans" cxnId="{69F89314-7A73-48A0-B19B-5F7B794BE98C}">
      <dgm:prSet/>
      <dgm:spPr/>
      <dgm:t>
        <a:bodyPr/>
        <a:lstStyle/>
        <a:p>
          <a:endParaRPr lang="en-US"/>
        </a:p>
      </dgm:t>
    </dgm:pt>
    <dgm:pt modelId="{1A04AE4D-F8EC-4745-A68F-ED1279D4F948}">
      <dgm:prSet phldrT="[Text]"/>
      <dgm:spPr/>
      <dgm:t>
        <a:bodyPr/>
        <a:lstStyle/>
        <a:p>
          <a:r>
            <a:rPr lang="en-US" i="1" u="none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 đường đi ngắn nhất từ một đỉnh đến mọi đỉnh còn lại của đồ thị</a:t>
          </a:r>
          <a:endParaRPr lang="en-US" i="1" u="none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88C285-F730-49E1-997D-79A4FACC8D43}" type="parTrans" cxnId="{CA65A135-FF61-4584-B7B6-10878AD96DA1}">
      <dgm:prSet/>
      <dgm:spPr/>
      <dgm:t>
        <a:bodyPr/>
        <a:lstStyle/>
        <a:p>
          <a:endParaRPr lang="en-US"/>
        </a:p>
      </dgm:t>
    </dgm:pt>
    <dgm:pt modelId="{BD1EB895-9015-4B7C-9146-713916D30C69}" type="sibTrans" cxnId="{CA65A135-FF61-4584-B7B6-10878AD96DA1}">
      <dgm:prSet/>
      <dgm:spPr/>
      <dgm:t>
        <a:bodyPr/>
        <a:lstStyle/>
        <a:p>
          <a:endParaRPr lang="en-US"/>
        </a:p>
      </dgm:t>
    </dgm:pt>
    <dgm:pt modelId="{B91A1D40-54BF-491E-A2AE-D0D6621A6DA4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Tìm đường đi ngắn nhất giữa mọi cặp đỉnh của đồ thị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F2C149-5483-4E3D-B877-5D2CE044C0E3}" type="parTrans" cxnId="{BF797664-02A8-46CF-B5E4-F443BAF54821}">
      <dgm:prSet/>
      <dgm:spPr/>
      <dgm:t>
        <a:bodyPr/>
        <a:lstStyle/>
        <a:p>
          <a:endParaRPr lang="en-US"/>
        </a:p>
      </dgm:t>
    </dgm:pt>
    <dgm:pt modelId="{00760D85-3469-4BFD-9384-267805E8141A}" type="sibTrans" cxnId="{BF797664-02A8-46CF-B5E4-F443BAF54821}">
      <dgm:prSet/>
      <dgm:spPr/>
      <dgm:t>
        <a:bodyPr/>
        <a:lstStyle/>
        <a:p>
          <a:endParaRPr lang="en-US"/>
        </a:p>
      </dgm:t>
    </dgm:pt>
    <dgm:pt modelId="{5CF669E5-4EB4-4A7A-8A31-772B613CE77C}" type="pres">
      <dgm:prSet presAssocID="{88CC62E8-51F1-4515-A9C2-F5D0B81741B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EAB26C-6368-4915-BC78-9CC47B36DD34}" type="pres">
      <dgm:prSet presAssocID="{5EF9011F-14FE-44A7-9ACE-D5157BDDE018}" presName="parentLin" presStyleCnt="0"/>
      <dgm:spPr/>
      <dgm:t>
        <a:bodyPr/>
        <a:lstStyle/>
        <a:p>
          <a:endParaRPr lang="en-US"/>
        </a:p>
      </dgm:t>
    </dgm:pt>
    <dgm:pt modelId="{2A645A90-E262-446F-ACA7-DBD66BDFB0D0}" type="pres">
      <dgm:prSet presAssocID="{5EF9011F-14FE-44A7-9ACE-D5157BDDE018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0CFBAEA9-EC4F-46ED-82E3-0B82C351435B}" type="pres">
      <dgm:prSet presAssocID="{5EF9011F-14FE-44A7-9ACE-D5157BDDE01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D2FF0B-5607-41E3-9C72-4DC2C3FC689A}" type="pres">
      <dgm:prSet presAssocID="{5EF9011F-14FE-44A7-9ACE-D5157BDDE018}" presName="negativeSpace" presStyleCnt="0"/>
      <dgm:spPr/>
      <dgm:t>
        <a:bodyPr/>
        <a:lstStyle/>
        <a:p>
          <a:endParaRPr lang="en-US"/>
        </a:p>
      </dgm:t>
    </dgm:pt>
    <dgm:pt modelId="{62A7067E-FDF8-4A36-8829-44C5323C4E16}" type="pres">
      <dgm:prSet presAssocID="{5EF9011F-14FE-44A7-9ACE-D5157BDDE01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114A1C-A2A3-4357-9BEA-D46875C0D932}" type="pres">
      <dgm:prSet presAssocID="{A8A3BCB2-EF1E-4593-854D-324D0B852BFD}" presName="spaceBetweenRectangles" presStyleCnt="0"/>
      <dgm:spPr/>
      <dgm:t>
        <a:bodyPr/>
        <a:lstStyle/>
        <a:p>
          <a:endParaRPr lang="en-US"/>
        </a:p>
      </dgm:t>
    </dgm:pt>
    <dgm:pt modelId="{3D653343-E0FC-4222-AFC8-095530506223}" type="pres">
      <dgm:prSet presAssocID="{B8D5F355-22FC-43B2-BE6D-5D03EC8E710C}" presName="parentLin" presStyleCnt="0"/>
      <dgm:spPr/>
      <dgm:t>
        <a:bodyPr/>
        <a:lstStyle/>
        <a:p>
          <a:endParaRPr lang="en-US"/>
        </a:p>
      </dgm:t>
    </dgm:pt>
    <dgm:pt modelId="{BCC29E37-4E3B-47FE-AA59-A272D891134E}" type="pres">
      <dgm:prSet presAssocID="{B8D5F355-22FC-43B2-BE6D-5D03EC8E710C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237E65CC-4794-4316-85F1-B3E53D207965}" type="pres">
      <dgm:prSet presAssocID="{B8D5F355-22FC-43B2-BE6D-5D03EC8E710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68E36C-136E-4ACB-8007-ED81DBD075A7}" type="pres">
      <dgm:prSet presAssocID="{B8D5F355-22FC-43B2-BE6D-5D03EC8E710C}" presName="negativeSpace" presStyleCnt="0"/>
      <dgm:spPr/>
      <dgm:t>
        <a:bodyPr/>
        <a:lstStyle/>
        <a:p>
          <a:endParaRPr lang="en-US"/>
        </a:p>
      </dgm:t>
    </dgm:pt>
    <dgm:pt modelId="{61A415EE-98E0-4BDC-9B95-3B11F0C8E51F}" type="pres">
      <dgm:prSet presAssocID="{B8D5F355-22FC-43B2-BE6D-5D03EC8E710C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07FD8C-7CC4-4468-97A8-D36A2B51D5EC}" type="presOf" srcId="{5EF9011F-14FE-44A7-9ACE-D5157BDDE018}" destId="{0CFBAEA9-EC4F-46ED-82E3-0B82C351435B}" srcOrd="1" destOrd="0" presId="urn:microsoft.com/office/officeart/2005/8/layout/list1"/>
    <dgm:cxn modelId="{69F89314-7A73-48A0-B19B-5F7B794BE98C}" srcId="{B8D5F355-22FC-43B2-BE6D-5D03EC8E710C}" destId="{B8183EA1-5972-49C4-BBC7-B77444463D34}" srcOrd="0" destOrd="0" parTransId="{23B3E5A5-6E1E-43D5-A3EC-B70A5F5E8AAC}" sibTransId="{40448AC0-55A0-42F3-9308-DD69A21FE5FF}"/>
    <dgm:cxn modelId="{E1C1A92D-DAAE-48BD-83B4-2A832856D0DC}" type="presOf" srcId="{B8D5F355-22FC-43B2-BE6D-5D03EC8E710C}" destId="{BCC29E37-4E3B-47FE-AA59-A272D891134E}" srcOrd="0" destOrd="0" presId="urn:microsoft.com/office/officeart/2005/8/layout/list1"/>
    <dgm:cxn modelId="{BE06EB2C-3E02-4216-8897-5A4BE395895E}" srcId="{5EF9011F-14FE-44A7-9ACE-D5157BDDE018}" destId="{0564D0C6-613D-4F11-8A4A-9232FC6CFF39}" srcOrd="0" destOrd="0" parTransId="{5E018013-0666-47EE-B50F-94B613BF3330}" sibTransId="{15BA4CE6-056D-4292-9E8A-CC47C2252B3B}"/>
    <dgm:cxn modelId="{D94357EC-36F0-4E38-A5FB-4E97A9B178B2}" type="presOf" srcId="{5EF9011F-14FE-44A7-9ACE-D5157BDDE018}" destId="{2A645A90-E262-446F-ACA7-DBD66BDFB0D0}" srcOrd="0" destOrd="0" presId="urn:microsoft.com/office/officeart/2005/8/layout/list1"/>
    <dgm:cxn modelId="{D9C66FC5-1B62-4D84-9CF9-237D28D1C843}" srcId="{88CC62E8-51F1-4515-A9C2-F5D0B81741BA}" destId="{5EF9011F-14FE-44A7-9ACE-D5157BDDE018}" srcOrd="0" destOrd="0" parTransId="{FF107BDB-3F91-4E96-BA88-CA951FE01C31}" sibTransId="{A8A3BCB2-EF1E-4593-854D-324D0B852BFD}"/>
    <dgm:cxn modelId="{D2AA3B6A-C555-4949-9428-CE9CA4BAE377}" type="presOf" srcId="{0564D0C6-613D-4F11-8A4A-9232FC6CFF39}" destId="{62A7067E-FDF8-4A36-8829-44C5323C4E16}" srcOrd="0" destOrd="0" presId="urn:microsoft.com/office/officeart/2005/8/layout/list1"/>
    <dgm:cxn modelId="{BF797664-02A8-46CF-B5E4-F443BAF54821}" srcId="{B8D5F355-22FC-43B2-BE6D-5D03EC8E710C}" destId="{B91A1D40-54BF-491E-A2AE-D0D6621A6DA4}" srcOrd="2" destOrd="0" parTransId="{ACF2C149-5483-4E3D-B877-5D2CE044C0E3}" sibTransId="{00760D85-3469-4BFD-9384-267805E8141A}"/>
    <dgm:cxn modelId="{CA65A135-FF61-4584-B7B6-10878AD96DA1}" srcId="{B8D5F355-22FC-43B2-BE6D-5D03EC8E710C}" destId="{1A04AE4D-F8EC-4745-A68F-ED1279D4F948}" srcOrd="1" destOrd="0" parTransId="{8388C285-F730-49E1-997D-79A4FACC8D43}" sibTransId="{BD1EB895-9015-4B7C-9146-713916D30C69}"/>
    <dgm:cxn modelId="{A447F4FE-2446-4C6A-8876-822B1113D768}" type="presOf" srcId="{B91A1D40-54BF-491E-A2AE-D0D6621A6DA4}" destId="{61A415EE-98E0-4BDC-9B95-3B11F0C8E51F}" srcOrd="0" destOrd="2" presId="urn:microsoft.com/office/officeart/2005/8/layout/list1"/>
    <dgm:cxn modelId="{F128B83A-6910-4515-AA3D-8264DE63D4B1}" type="presOf" srcId="{B8183EA1-5972-49C4-BBC7-B77444463D34}" destId="{61A415EE-98E0-4BDC-9B95-3B11F0C8E51F}" srcOrd="0" destOrd="0" presId="urn:microsoft.com/office/officeart/2005/8/layout/list1"/>
    <dgm:cxn modelId="{A0ACA738-0668-43B6-9A4A-9780A317B8C1}" type="presOf" srcId="{88CC62E8-51F1-4515-A9C2-F5D0B81741BA}" destId="{5CF669E5-4EB4-4A7A-8A31-772B613CE77C}" srcOrd="0" destOrd="0" presId="urn:microsoft.com/office/officeart/2005/8/layout/list1"/>
    <dgm:cxn modelId="{0995F0F7-7A72-4076-8F96-984C2CE555BE}" type="presOf" srcId="{1A04AE4D-F8EC-4745-A68F-ED1279D4F948}" destId="{61A415EE-98E0-4BDC-9B95-3B11F0C8E51F}" srcOrd="0" destOrd="1" presId="urn:microsoft.com/office/officeart/2005/8/layout/list1"/>
    <dgm:cxn modelId="{8B8C696D-67D3-4EE2-93AB-31B992A836D1}" srcId="{88CC62E8-51F1-4515-A9C2-F5D0B81741BA}" destId="{B8D5F355-22FC-43B2-BE6D-5D03EC8E710C}" srcOrd="1" destOrd="0" parTransId="{C344B5A7-4BA3-4C18-B4F6-21516F23FECA}" sibTransId="{D01CF0B9-EF99-4C15-9398-DF1F0DC37A22}"/>
    <dgm:cxn modelId="{440438FC-9174-4BCB-9AD1-9D71231576BB}" type="presOf" srcId="{B8D5F355-22FC-43B2-BE6D-5D03EC8E710C}" destId="{237E65CC-4794-4316-85F1-B3E53D207965}" srcOrd="1" destOrd="0" presId="urn:microsoft.com/office/officeart/2005/8/layout/list1"/>
    <dgm:cxn modelId="{1026E63A-AE0D-4ADA-9253-B968FFBE993A}" type="presParOf" srcId="{5CF669E5-4EB4-4A7A-8A31-772B613CE77C}" destId="{E5EAB26C-6368-4915-BC78-9CC47B36DD34}" srcOrd="0" destOrd="0" presId="urn:microsoft.com/office/officeart/2005/8/layout/list1"/>
    <dgm:cxn modelId="{EBDEF473-5CD6-445A-9D17-BE73CAB123C3}" type="presParOf" srcId="{E5EAB26C-6368-4915-BC78-9CC47B36DD34}" destId="{2A645A90-E262-446F-ACA7-DBD66BDFB0D0}" srcOrd="0" destOrd="0" presId="urn:microsoft.com/office/officeart/2005/8/layout/list1"/>
    <dgm:cxn modelId="{B6B7F0E3-F2BD-4A6C-BDDF-5758DFE2F598}" type="presParOf" srcId="{E5EAB26C-6368-4915-BC78-9CC47B36DD34}" destId="{0CFBAEA9-EC4F-46ED-82E3-0B82C351435B}" srcOrd="1" destOrd="0" presId="urn:microsoft.com/office/officeart/2005/8/layout/list1"/>
    <dgm:cxn modelId="{44604049-7278-4984-AED6-30982F6081E5}" type="presParOf" srcId="{5CF669E5-4EB4-4A7A-8A31-772B613CE77C}" destId="{25D2FF0B-5607-41E3-9C72-4DC2C3FC689A}" srcOrd="1" destOrd="0" presId="urn:microsoft.com/office/officeart/2005/8/layout/list1"/>
    <dgm:cxn modelId="{C01FF282-B49D-464A-BFFB-CBC97FEEC59C}" type="presParOf" srcId="{5CF669E5-4EB4-4A7A-8A31-772B613CE77C}" destId="{62A7067E-FDF8-4A36-8829-44C5323C4E16}" srcOrd="2" destOrd="0" presId="urn:microsoft.com/office/officeart/2005/8/layout/list1"/>
    <dgm:cxn modelId="{6CA4B045-775A-474D-A3DD-3FCA2ECBA123}" type="presParOf" srcId="{5CF669E5-4EB4-4A7A-8A31-772B613CE77C}" destId="{D5114A1C-A2A3-4357-9BEA-D46875C0D932}" srcOrd="3" destOrd="0" presId="urn:microsoft.com/office/officeart/2005/8/layout/list1"/>
    <dgm:cxn modelId="{513E3800-0AE6-44D4-AC64-A808A8AD207C}" type="presParOf" srcId="{5CF669E5-4EB4-4A7A-8A31-772B613CE77C}" destId="{3D653343-E0FC-4222-AFC8-095530506223}" srcOrd="4" destOrd="0" presId="urn:microsoft.com/office/officeart/2005/8/layout/list1"/>
    <dgm:cxn modelId="{38A572EB-A9CF-471E-9D53-403F9A2F7C68}" type="presParOf" srcId="{3D653343-E0FC-4222-AFC8-095530506223}" destId="{BCC29E37-4E3B-47FE-AA59-A272D891134E}" srcOrd="0" destOrd="0" presId="urn:microsoft.com/office/officeart/2005/8/layout/list1"/>
    <dgm:cxn modelId="{50EDE2DF-7ECB-4069-BB8D-F55D61EC9485}" type="presParOf" srcId="{3D653343-E0FC-4222-AFC8-095530506223}" destId="{237E65CC-4794-4316-85F1-B3E53D207965}" srcOrd="1" destOrd="0" presId="urn:microsoft.com/office/officeart/2005/8/layout/list1"/>
    <dgm:cxn modelId="{CA1584FC-81E4-46E5-9B7C-3EF8F281DAF4}" type="presParOf" srcId="{5CF669E5-4EB4-4A7A-8A31-772B613CE77C}" destId="{3468E36C-136E-4ACB-8007-ED81DBD075A7}" srcOrd="5" destOrd="0" presId="urn:microsoft.com/office/officeart/2005/8/layout/list1"/>
    <dgm:cxn modelId="{33967C4E-81B8-40A3-A65B-F96B73C2A788}" type="presParOf" srcId="{5CF669E5-4EB4-4A7A-8A31-772B613CE77C}" destId="{61A415EE-98E0-4BDC-9B95-3B11F0C8E51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C7943C-1933-4DB4-BD58-77681BA557D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1170B4-6A3A-4AE5-9C02-939E72A0A08A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Điều kiện tồn tại đường đi ngắn nhất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1E620E-EE0B-4DDE-9049-5219970B243C}" type="parTrans" cxnId="{42DB71A1-E322-4DC6-B4DC-E2ED8C7A1805}">
      <dgm:prSet/>
      <dgm:spPr/>
      <dgm:t>
        <a:bodyPr/>
        <a:lstStyle/>
        <a:p>
          <a:endParaRPr lang="en-US"/>
        </a:p>
      </dgm:t>
    </dgm:pt>
    <dgm:pt modelId="{D60803E9-57BA-433A-BDD6-1415E9F555F0}" type="sibTrans" cxnId="{42DB71A1-E322-4DC6-B4DC-E2ED8C7A1805}">
      <dgm:prSet/>
      <dgm:spPr/>
      <dgm:t>
        <a:bodyPr/>
        <a:lstStyle/>
        <a:p>
          <a:endParaRPr lang="en-US"/>
        </a:p>
      </dgm:t>
    </dgm:pt>
    <dgm:pt modelId="{A045E996-EF5E-4AC4-AD5D-C37BD6F901E8}">
      <dgm:prSet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Đồ thị không chứa chu trình âm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CF1E11-122C-4BBA-9DA8-864B6BA674A0}" type="parTrans" cxnId="{88353C40-99F6-4C20-B5A5-821AD8063F8D}">
      <dgm:prSet/>
      <dgm:spPr/>
      <dgm:t>
        <a:bodyPr/>
        <a:lstStyle/>
        <a:p>
          <a:endParaRPr lang="en-US"/>
        </a:p>
      </dgm:t>
    </dgm:pt>
    <dgm:pt modelId="{58FC4FAE-0AA4-4BE2-9564-CBF5AF583911}" type="sibTrans" cxnId="{88353C40-99F6-4C20-B5A5-821AD8063F8D}">
      <dgm:prSet/>
      <dgm:spPr/>
      <dgm:t>
        <a:bodyPr/>
        <a:lstStyle/>
        <a:p>
          <a:endParaRPr lang="en-US"/>
        </a:p>
      </dgm:t>
    </dgm:pt>
    <dgm:pt modelId="{C4D48AB5-E886-445D-807A-85EC6451E6C1}">
      <dgm:prSet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Chu trình âm là chu trình có tổng trọng số âm.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593638-D34F-47F4-8100-9612BC774662}" type="parTrans" cxnId="{55BA8C69-B914-4DDD-B0D3-96B9E943CB24}">
      <dgm:prSet/>
      <dgm:spPr/>
      <dgm:t>
        <a:bodyPr/>
        <a:lstStyle/>
        <a:p>
          <a:endParaRPr lang="en-US"/>
        </a:p>
      </dgm:t>
    </dgm:pt>
    <dgm:pt modelId="{06C16C4B-B844-4843-9E4C-A88532DE1A0D}" type="sibTrans" cxnId="{55BA8C69-B914-4DDD-B0D3-96B9E943CB24}">
      <dgm:prSet/>
      <dgm:spPr/>
      <dgm:t>
        <a:bodyPr/>
        <a:lstStyle/>
        <a:p>
          <a:endParaRPr lang="en-US"/>
        </a:p>
      </dgm:t>
    </dgm:pt>
    <dgm:pt modelId="{DE7A136A-8ED9-4BBF-985D-19F2BF8A3ECE}" type="pres">
      <dgm:prSet presAssocID="{EAC7943C-1933-4DB4-BD58-77681BA557D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F2AE20-B864-4707-9279-B231D7FD2710}" type="pres">
      <dgm:prSet presAssocID="{651170B4-6A3A-4AE5-9C02-939E72A0A08A}" presName="parentLin" presStyleCnt="0"/>
      <dgm:spPr/>
    </dgm:pt>
    <dgm:pt modelId="{0F5E5B0F-238E-402A-AEB2-CCB253C781D2}" type="pres">
      <dgm:prSet presAssocID="{651170B4-6A3A-4AE5-9C02-939E72A0A08A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A15E7FC-648B-4C9A-9CA6-8E034B9B8EE2}" type="pres">
      <dgm:prSet presAssocID="{651170B4-6A3A-4AE5-9C02-939E72A0A08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D126D3-3A95-429C-A597-117EB34C3FBC}" type="pres">
      <dgm:prSet presAssocID="{651170B4-6A3A-4AE5-9C02-939E72A0A08A}" presName="negativeSpace" presStyleCnt="0"/>
      <dgm:spPr/>
    </dgm:pt>
    <dgm:pt modelId="{E7E197AB-63FF-42A3-9B1E-0B67BB966186}" type="pres">
      <dgm:prSet presAssocID="{651170B4-6A3A-4AE5-9C02-939E72A0A08A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5998A3-FDCB-4DCF-992B-062CEC7A5B71}" type="presOf" srcId="{651170B4-6A3A-4AE5-9C02-939E72A0A08A}" destId="{0F5E5B0F-238E-402A-AEB2-CCB253C781D2}" srcOrd="0" destOrd="0" presId="urn:microsoft.com/office/officeart/2005/8/layout/list1"/>
    <dgm:cxn modelId="{18A44952-021D-4DCE-A7B9-A10DE21BE547}" type="presOf" srcId="{651170B4-6A3A-4AE5-9C02-939E72A0A08A}" destId="{2A15E7FC-648B-4C9A-9CA6-8E034B9B8EE2}" srcOrd="1" destOrd="0" presId="urn:microsoft.com/office/officeart/2005/8/layout/list1"/>
    <dgm:cxn modelId="{88353C40-99F6-4C20-B5A5-821AD8063F8D}" srcId="{651170B4-6A3A-4AE5-9C02-939E72A0A08A}" destId="{A045E996-EF5E-4AC4-AD5D-C37BD6F901E8}" srcOrd="0" destOrd="0" parTransId="{E4CF1E11-122C-4BBA-9DA8-864B6BA674A0}" sibTransId="{58FC4FAE-0AA4-4BE2-9564-CBF5AF583911}"/>
    <dgm:cxn modelId="{42DB71A1-E322-4DC6-B4DC-E2ED8C7A1805}" srcId="{EAC7943C-1933-4DB4-BD58-77681BA557D3}" destId="{651170B4-6A3A-4AE5-9C02-939E72A0A08A}" srcOrd="0" destOrd="0" parTransId="{281E620E-EE0B-4DDE-9049-5219970B243C}" sibTransId="{D60803E9-57BA-433A-BDD6-1415E9F555F0}"/>
    <dgm:cxn modelId="{6CFD0DCD-4610-4904-8CCE-99EBC0C3D0EE}" type="presOf" srcId="{A045E996-EF5E-4AC4-AD5D-C37BD6F901E8}" destId="{E7E197AB-63FF-42A3-9B1E-0B67BB966186}" srcOrd="0" destOrd="0" presId="urn:microsoft.com/office/officeart/2005/8/layout/list1"/>
    <dgm:cxn modelId="{55BA8C69-B914-4DDD-B0D3-96B9E943CB24}" srcId="{651170B4-6A3A-4AE5-9C02-939E72A0A08A}" destId="{C4D48AB5-E886-445D-807A-85EC6451E6C1}" srcOrd="1" destOrd="0" parTransId="{51593638-D34F-47F4-8100-9612BC774662}" sibTransId="{06C16C4B-B844-4843-9E4C-A88532DE1A0D}"/>
    <dgm:cxn modelId="{D6B645B7-766D-45E5-85A3-4FD83A3C7161}" type="presOf" srcId="{C4D48AB5-E886-445D-807A-85EC6451E6C1}" destId="{E7E197AB-63FF-42A3-9B1E-0B67BB966186}" srcOrd="0" destOrd="1" presId="urn:microsoft.com/office/officeart/2005/8/layout/list1"/>
    <dgm:cxn modelId="{DCF2D4CF-F822-474B-9795-CBF51E926B2B}" type="presOf" srcId="{EAC7943C-1933-4DB4-BD58-77681BA557D3}" destId="{DE7A136A-8ED9-4BBF-985D-19F2BF8A3ECE}" srcOrd="0" destOrd="0" presId="urn:microsoft.com/office/officeart/2005/8/layout/list1"/>
    <dgm:cxn modelId="{00472C24-D8FC-4AC0-AE02-F561841CDA7C}" type="presParOf" srcId="{DE7A136A-8ED9-4BBF-985D-19F2BF8A3ECE}" destId="{DBF2AE20-B864-4707-9279-B231D7FD2710}" srcOrd="0" destOrd="0" presId="urn:microsoft.com/office/officeart/2005/8/layout/list1"/>
    <dgm:cxn modelId="{54FDA411-3DB4-4394-8C20-B8187B69280F}" type="presParOf" srcId="{DBF2AE20-B864-4707-9279-B231D7FD2710}" destId="{0F5E5B0F-238E-402A-AEB2-CCB253C781D2}" srcOrd="0" destOrd="0" presId="urn:microsoft.com/office/officeart/2005/8/layout/list1"/>
    <dgm:cxn modelId="{D19E61AC-6A21-4ABE-82A4-80B2D91CFC2F}" type="presParOf" srcId="{DBF2AE20-B864-4707-9279-B231D7FD2710}" destId="{2A15E7FC-648B-4C9A-9CA6-8E034B9B8EE2}" srcOrd="1" destOrd="0" presId="urn:microsoft.com/office/officeart/2005/8/layout/list1"/>
    <dgm:cxn modelId="{E5AB962A-35B9-446C-A6B3-087E58CCD96E}" type="presParOf" srcId="{DE7A136A-8ED9-4BBF-985D-19F2BF8A3ECE}" destId="{CDD126D3-3A95-429C-A597-117EB34C3FBC}" srcOrd="1" destOrd="0" presId="urn:microsoft.com/office/officeart/2005/8/layout/list1"/>
    <dgm:cxn modelId="{E161C5CE-4B4C-4269-B255-3ABF6BDF0B58}" type="presParOf" srcId="{DE7A136A-8ED9-4BBF-985D-19F2BF8A3ECE}" destId="{E7E197AB-63FF-42A3-9B1E-0B67BB96618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7067E-FDF8-4A36-8829-44C5323C4E16}">
      <dsp:nvSpPr>
        <dsp:cNvPr id="0" name=""/>
        <dsp:cNvSpPr/>
      </dsp:nvSpPr>
      <dsp:spPr>
        <a:xfrm>
          <a:off x="0" y="587774"/>
          <a:ext cx="9525000" cy="1168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246" tIns="583184" rIns="73924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Cho đồ thị có hướng, có trọng số G(V,E,C)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87774"/>
        <a:ext cx="9525000" cy="1168650"/>
      </dsp:txXfrm>
    </dsp:sp>
    <dsp:sp modelId="{0CFBAEA9-EC4F-46ED-82E3-0B82C351435B}">
      <dsp:nvSpPr>
        <dsp:cNvPr id="0" name=""/>
        <dsp:cNvSpPr/>
      </dsp:nvSpPr>
      <dsp:spPr>
        <a:xfrm>
          <a:off x="476250" y="174494"/>
          <a:ext cx="6667500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16" tIns="0" rIns="25201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Phát biểu</a:t>
          </a:r>
          <a:endParaRPr lang="en-US" sz="2800" kern="1200"/>
        </a:p>
      </dsp:txBody>
      <dsp:txXfrm>
        <a:off x="516599" y="214843"/>
        <a:ext cx="6586802" cy="745862"/>
      </dsp:txXfrm>
    </dsp:sp>
    <dsp:sp modelId="{61A415EE-98E0-4BDC-9B95-3B11F0C8E51F}">
      <dsp:nvSpPr>
        <dsp:cNvPr id="0" name=""/>
        <dsp:cNvSpPr/>
      </dsp:nvSpPr>
      <dsp:spPr>
        <a:xfrm>
          <a:off x="0" y="2320905"/>
          <a:ext cx="9525000" cy="23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9246" tIns="583184" rIns="73924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Tìm đường đi ngắn nhất giứa 2 đỉnh bất kỳ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i="1" u="none" kern="120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Tìm đường đi ngắn nhất từ một đỉnh đến mọi đỉnh còn lại của đồ thị</a:t>
          </a:r>
          <a:endParaRPr lang="en-US" sz="2800" i="1" u="none" kern="120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Tìm đường đi ngắn nhất giữa mọi cặp đỉnh của đồ thị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320905"/>
        <a:ext cx="9525000" cy="2381400"/>
      </dsp:txXfrm>
    </dsp:sp>
    <dsp:sp modelId="{237E65CC-4794-4316-85F1-B3E53D207965}">
      <dsp:nvSpPr>
        <dsp:cNvPr id="0" name=""/>
        <dsp:cNvSpPr/>
      </dsp:nvSpPr>
      <dsp:spPr>
        <a:xfrm>
          <a:off x="476250" y="1907625"/>
          <a:ext cx="6667500" cy="826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2016" tIns="0" rIns="252016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Yêu cầu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6599" y="1947974"/>
        <a:ext cx="6586802" cy="745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197AB-63FF-42A3-9B1E-0B67BB966186}">
      <dsp:nvSpPr>
        <dsp:cNvPr id="0" name=""/>
        <dsp:cNvSpPr/>
      </dsp:nvSpPr>
      <dsp:spPr>
        <a:xfrm>
          <a:off x="0" y="453907"/>
          <a:ext cx="9448799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332" tIns="604012" rIns="733332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Đồ thị không chứa chu trình âm</a:t>
          </a:r>
          <a:endParaRPr lang="en-US" sz="2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Chu trình âm là chu trình có tổng trọng số âm.</a:t>
          </a:r>
          <a:endParaRPr lang="en-US" sz="2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53907"/>
        <a:ext cx="9448799" cy="1644300"/>
      </dsp:txXfrm>
    </dsp:sp>
    <dsp:sp modelId="{2A15E7FC-648B-4C9A-9CA6-8E034B9B8EE2}">
      <dsp:nvSpPr>
        <dsp:cNvPr id="0" name=""/>
        <dsp:cNvSpPr/>
      </dsp:nvSpPr>
      <dsp:spPr>
        <a:xfrm>
          <a:off x="472440" y="25867"/>
          <a:ext cx="6614160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000" tIns="0" rIns="250000" bIns="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Điều kiện tồn tại đường đi ngắn nhất</a:t>
          </a:r>
          <a:endParaRPr lang="en-US" sz="2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4230" y="67657"/>
        <a:ext cx="6530580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3F264-6DD2-48EA-80BF-3499090B04E9}" type="datetimeFigureOut">
              <a:rPr lang="en-US" smtClean="0"/>
              <a:pPr/>
              <a:t>24/10/2017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5D59-8149-4EC6-86E6-7CA794F0F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8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85D59-8149-4EC6-86E6-7CA794F0FA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0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2819400" y="0"/>
          <a:ext cx="93726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5" name="Image" r:id="rId3" imgW="6565079" imgH="4761905" progId="">
                  <p:embed/>
                </p:oleObj>
              </mc:Choice>
              <mc:Fallback>
                <p:oleObj name="Image" r:id="rId3" imgW="6565079" imgH="4761905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819400" y="0"/>
                        <a:ext cx="93726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844800" cy="3200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3200400"/>
            <a:ext cx="12192000" cy="457200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3352800"/>
            <a:ext cx="2844800" cy="3505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3048000" y="4114800"/>
            <a:ext cx="8534400" cy="15240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44800" y="3232150"/>
            <a:ext cx="8636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75200" y="6508750"/>
            <a:ext cx="2844800" cy="1524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4A5A96DE-999A-4A7E-B63E-F1D18E74BE0F}" type="datetime1">
              <a:rPr lang="en-US" smtClean="0"/>
              <a:t>24/10/2017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77001"/>
            <a:ext cx="2844800" cy="168275"/>
          </a:xfr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8AFDFD8-3AC2-4BDA-A5D1-4F8DB69887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609600" y="4572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09F143-EA82-4D85-A82D-0FCD83998C78}" type="datetime1">
              <a:rPr lang="en-US" smtClean="0"/>
              <a:t>24/10/2017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52400"/>
            <a:ext cx="27432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80264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B007C7-4A42-4F15-B319-D43124E05DA0}" type="datetime1">
              <a:rPr lang="en-US" smtClean="0"/>
              <a:t>24/10/2017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109728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6567488"/>
            <a:ext cx="3251200" cy="214312"/>
          </a:xfrm>
        </p:spPr>
        <p:txBody>
          <a:bodyPr/>
          <a:lstStyle>
            <a:lvl1pPr>
              <a:defRPr/>
            </a:lvl1pPr>
          </a:lstStyle>
          <a:p>
            <a:fld id="{E390E71C-577E-4AA5-A669-CDAFC867A9BB}" type="datetime1">
              <a:rPr lang="en-US" smtClean="0"/>
              <a:t>24/10/2017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34400" y="6551613"/>
            <a:ext cx="31496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6800" y="6551613"/>
            <a:ext cx="2844800" cy="2413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A260C6-74C3-47D8-89E2-E2B496162409}" type="datetime1">
              <a:rPr lang="en-US" smtClean="0"/>
              <a:t>24/10/2017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320EF3-A7E2-4912-98A9-ADA570FD2F8B}" type="datetime1">
              <a:rPr lang="en-US" smtClean="0"/>
              <a:t>24/10/2017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E89ECC-3CD2-4B3B-BB0F-2A71CF2A953E}" type="datetime1">
              <a:rPr lang="en-US" smtClean="0"/>
              <a:t>24/10/2017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EED4D7-7BE1-4FEF-8B4F-BB1C8F98EC5E}" type="datetime1">
              <a:rPr lang="en-US" smtClean="0"/>
              <a:t>24/10/2017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C26117-4E99-4BCA-B63D-B4F07A6BBC51}" type="datetime1">
              <a:rPr lang="en-US" smtClean="0"/>
              <a:t>24/10/2017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A62846-5E33-4B8D-9FBF-8A1AD312CE46}" type="datetime1">
              <a:rPr lang="en-US" smtClean="0"/>
              <a:t>24/10/2017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C0255F-AC58-448F-98E8-E78E000CADF5}" type="datetime1">
              <a:rPr lang="en-US" smtClean="0"/>
              <a:t>24/10/2017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2A1C24-140A-4692-BD37-7E5A6F4206AA}" type="datetime1">
              <a:rPr lang="en-US" smtClean="0"/>
              <a:t>24/10/2017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1"/>
            <a:ext cx="12192000" cy="766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62725"/>
            <a:ext cx="121920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gray">
          <a:xfrm>
            <a:off x="177800" y="6380163"/>
            <a:ext cx="406400" cy="334962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508000" y="6567488"/>
            <a:ext cx="3251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C0B14C71-1359-4D81-80B6-EE0360B0BBBB}" type="datetime1">
              <a:rPr lang="en-US" smtClean="0"/>
              <a:pPr/>
              <a:t>24/10/2017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8534400" y="6551613"/>
            <a:ext cx="3149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876800" y="6551613"/>
            <a:ext cx="284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10871200" y="261938"/>
            <a:ext cx="132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11323110" y="-340254"/>
            <a:ext cx="273050" cy="1147233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363200" y="1"/>
            <a:ext cx="1828800" cy="7604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152401"/>
            <a:ext cx="1097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gray">
          <a:xfrm>
            <a:off x="10363200" y="762000"/>
            <a:ext cx="1828800" cy="4800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anose="0202060305040502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BÀI TOÁN ĐƯỜNG ĐI NGẮN NHẤT TRÊN </a:t>
            </a:r>
            <a:r>
              <a:rPr lang="vi-VN" smtClean="0"/>
              <a:t>ĐỒ THỊ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CHƯƠNG </a:t>
            </a:r>
            <a:r>
              <a:rPr lang="vi-VN" smtClean="0"/>
              <a:t>6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44800" cy="319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FDFD8-3AC2-4BDA-A5D1-4F8DB698872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46131"/>
              </p:ext>
            </p:extLst>
          </p:nvPr>
        </p:nvGraphicFramePr>
        <p:xfrm>
          <a:off x="2057403" y="3429000"/>
          <a:ext cx="7086597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993"/>
                <a:gridCol w="750749"/>
                <a:gridCol w="1012371"/>
                <a:gridCol w="1012371"/>
                <a:gridCol w="1012371"/>
                <a:gridCol w="1012371"/>
                <a:gridCol w="1012371"/>
              </a:tblGrid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Đỉnh</a:t>
                      </a:r>
                      <a:r>
                        <a:rPr lang="en-US" sz="2400" baseline="0" smtClean="0">
                          <a:latin typeface="Times New Roman" panose="02020603050405020304" pitchFamily="18" charset="0"/>
                        </a:rPr>
                        <a:t> =&gt;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001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2,1</a:t>
                      </a:r>
                      <a:endParaRPr lang="en-US" sz="24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563563"/>
          </a:xfrm>
        </p:spPr>
        <p:txBody>
          <a:bodyPr/>
          <a:lstStyle/>
          <a:p>
            <a:r>
              <a:rPr lang="en-US"/>
              <a:t>Thuật toán </a:t>
            </a:r>
            <a:r>
              <a:rPr lang="en-US" smtClean="0"/>
              <a:t>Dijkstra</a:t>
            </a:r>
            <a:r>
              <a:rPr lang="vi-VN" smtClean="0"/>
              <a:t> (3/12)</a:t>
            </a: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581400" y="838200"/>
            <a:ext cx="4267200" cy="2209800"/>
            <a:chOff x="990600" y="884464"/>
            <a:chExt cx="5867400" cy="3077936"/>
          </a:xfrm>
        </p:grpSpPr>
        <p:sp>
          <p:nvSpPr>
            <p:cNvPr id="5" name="Oval 4"/>
            <p:cNvSpPr/>
            <p:nvPr/>
          </p:nvSpPr>
          <p:spPr>
            <a:xfrm>
              <a:off x="990600" y="2057400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667000" y="9906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495800" y="9906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096000" y="1981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495800" y="3200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667000" y="3200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1" name="Straight Arrow Connector 10"/>
            <p:cNvCxnSpPr>
              <a:stCxn id="5" idx="7"/>
              <a:endCxn id="6" idx="2"/>
            </p:cNvCxnSpPr>
            <p:nvPr/>
          </p:nvCxnSpPr>
          <p:spPr>
            <a:xfrm rot="5400000" flipH="1" flipV="1">
              <a:off x="1755308" y="1257300"/>
              <a:ext cx="797392" cy="10259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5"/>
              <a:endCxn id="10" idx="1"/>
            </p:cNvCxnSpPr>
            <p:nvPr/>
          </p:nvCxnSpPr>
          <p:spPr>
            <a:xfrm rot="16200000" flipH="1">
              <a:off x="1907708" y="2441108"/>
              <a:ext cx="604184" cy="11375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4"/>
              <a:endCxn id="10" idx="0"/>
            </p:cNvCxnSpPr>
            <p:nvPr/>
          </p:nvCxnSpPr>
          <p:spPr>
            <a:xfrm rot="5400000">
              <a:off x="2324100" y="2476500"/>
              <a:ext cx="1447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6" idx="6"/>
              <a:endCxn id="7" idx="2"/>
            </p:cNvCxnSpPr>
            <p:nvPr/>
          </p:nvCxnSpPr>
          <p:spPr>
            <a:xfrm>
              <a:off x="3429000" y="1371600"/>
              <a:ext cx="1066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4"/>
              <a:endCxn id="9" idx="0"/>
            </p:cNvCxnSpPr>
            <p:nvPr/>
          </p:nvCxnSpPr>
          <p:spPr>
            <a:xfrm rot="5400000">
              <a:off x="4152900" y="2476500"/>
              <a:ext cx="1447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0" idx="6"/>
              <a:endCxn id="9" idx="2"/>
            </p:cNvCxnSpPr>
            <p:nvPr/>
          </p:nvCxnSpPr>
          <p:spPr>
            <a:xfrm>
              <a:off x="3429000" y="3581400"/>
              <a:ext cx="1066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7"/>
              <a:endCxn id="8" idx="3"/>
            </p:cNvCxnSpPr>
            <p:nvPr/>
          </p:nvCxnSpPr>
          <p:spPr>
            <a:xfrm rot="5400000" flipH="1" flipV="1">
              <a:off x="5336708" y="2441108"/>
              <a:ext cx="680384" cy="10613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8" idx="1"/>
              <a:endCxn id="7" idx="6"/>
            </p:cNvCxnSpPr>
            <p:nvPr/>
          </p:nvCxnSpPr>
          <p:spPr>
            <a:xfrm rot="16200000" flipV="1">
              <a:off x="5372100" y="1257300"/>
              <a:ext cx="721192" cy="9497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517858" y="1271350"/>
              <a:ext cx="533400" cy="51442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67000" y="2286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048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14750" y="884464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38800" y="14478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19600" y="2286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14750" y="3113314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86400" y="2895599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" name="Line Callout 2 1"/>
          <p:cNvSpPr/>
          <p:nvPr/>
        </p:nvSpPr>
        <p:spPr>
          <a:xfrm>
            <a:off x="1752600" y="2147268"/>
            <a:ext cx="1447800" cy="900733"/>
          </a:xfrm>
          <a:prstGeom prst="borderCallout2">
            <a:avLst>
              <a:gd name="adj1" fmla="val -4173"/>
              <a:gd name="adj2" fmla="val 47454"/>
              <a:gd name="adj3" fmla="val -30371"/>
              <a:gd name="adj4" fmla="val 101739"/>
              <a:gd name="adj5" fmla="val -31589"/>
              <a:gd name="adj6" fmla="val 1275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Đỉnh xuất phát s</a:t>
            </a:r>
          </a:p>
        </p:txBody>
      </p:sp>
      <p:sp>
        <p:nvSpPr>
          <p:cNvPr id="30" name="Line Callout 2 29"/>
          <p:cNvSpPr/>
          <p:nvPr/>
        </p:nvSpPr>
        <p:spPr>
          <a:xfrm>
            <a:off x="2209800" y="5334001"/>
            <a:ext cx="2042428" cy="900733"/>
          </a:xfrm>
          <a:prstGeom prst="borderCallout2">
            <a:avLst>
              <a:gd name="adj1" fmla="val -4173"/>
              <a:gd name="adj2" fmla="val 47454"/>
              <a:gd name="adj3" fmla="val -30371"/>
              <a:gd name="adj4" fmla="val 101739"/>
              <a:gd name="adj5" fmla="val -56150"/>
              <a:gd name="adj6" fmla="val 1096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Distance(2)=2</a:t>
            </a:r>
          </a:p>
        </p:txBody>
      </p:sp>
      <p:sp>
        <p:nvSpPr>
          <p:cNvPr id="31" name="Line Callout 2 30"/>
          <p:cNvSpPr/>
          <p:nvPr/>
        </p:nvSpPr>
        <p:spPr>
          <a:xfrm>
            <a:off x="5406401" y="5334001"/>
            <a:ext cx="2042428" cy="900733"/>
          </a:xfrm>
          <a:prstGeom prst="borderCallout2">
            <a:avLst>
              <a:gd name="adj1" fmla="val -4173"/>
              <a:gd name="adj2" fmla="val 47454"/>
              <a:gd name="adj3" fmla="val -23821"/>
              <a:gd name="adj4" fmla="val -5854"/>
              <a:gd name="adj5" fmla="val -57787"/>
              <a:gd name="adj6" fmla="val -311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Previous(2)=1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Dijkstra</a:t>
            </a:r>
            <a:r>
              <a:rPr lang="vi-VN" smtClean="0"/>
              <a:t> (4/12)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84889"/>
              </p:ext>
            </p:extLst>
          </p:nvPr>
        </p:nvGraphicFramePr>
        <p:xfrm>
          <a:off x="2743201" y="3611880"/>
          <a:ext cx="609599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3581400" y="1832709"/>
            <a:ext cx="554182" cy="547077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800600" y="1066801"/>
            <a:ext cx="554182" cy="54707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6130636" y="1066801"/>
            <a:ext cx="554182" cy="54707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7294418" y="1778001"/>
            <a:ext cx="554182" cy="547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6130636" y="2653324"/>
            <a:ext cx="554182" cy="547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4800600" y="2653324"/>
            <a:ext cx="554182" cy="547077"/>
          </a:xfrm>
          <a:prstGeom prst="ellips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4</a:t>
            </a:r>
          </a:p>
        </p:txBody>
      </p:sp>
      <p:cxnSp>
        <p:nvCxnSpPr>
          <p:cNvPr id="12" name="Straight Arrow Connector 11"/>
          <p:cNvCxnSpPr>
            <a:stCxn id="6" idx="7"/>
            <a:endCxn id="7" idx="2"/>
          </p:cNvCxnSpPr>
          <p:nvPr/>
        </p:nvCxnSpPr>
        <p:spPr>
          <a:xfrm rot="5400000" flipH="1" flipV="1">
            <a:off x="4141270" y="1253494"/>
            <a:ext cx="572487" cy="746176"/>
          </a:xfrm>
          <a:prstGeom prst="straightConnector1">
            <a:avLst/>
          </a:prstGeom>
          <a:ln w="571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5"/>
            <a:endCxn id="11" idx="1"/>
          </p:cNvCxnSpPr>
          <p:nvPr/>
        </p:nvCxnSpPr>
        <p:spPr>
          <a:xfrm rot="16200000" flipH="1">
            <a:off x="4251205" y="2102887"/>
            <a:ext cx="433773" cy="82733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11" idx="0"/>
          </p:cNvCxnSpPr>
          <p:nvPr/>
        </p:nvCxnSpPr>
        <p:spPr>
          <a:xfrm rot="5400000">
            <a:off x="4557968" y="2133594"/>
            <a:ext cx="1039446" cy="11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6"/>
            <a:endCxn id="8" idx="2"/>
          </p:cNvCxnSpPr>
          <p:nvPr/>
        </p:nvCxnSpPr>
        <p:spPr>
          <a:xfrm>
            <a:off x="5354783" y="1340339"/>
            <a:ext cx="775855" cy="11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0" idx="0"/>
          </p:cNvCxnSpPr>
          <p:nvPr/>
        </p:nvCxnSpPr>
        <p:spPr>
          <a:xfrm rot="5400000">
            <a:off x="5888004" y="2133594"/>
            <a:ext cx="1039446" cy="115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6"/>
            <a:endCxn id="10" idx="2"/>
          </p:cNvCxnSpPr>
          <p:nvPr/>
        </p:nvCxnSpPr>
        <p:spPr>
          <a:xfrm>
            <a:off x="5354783" y="2926862"/>
            <a:ext cx="775855" cy="11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7"/>
            <a:endCxn id="9" idx="3"/>
          </p:cNvCxnSpPr>
          <p:nvPr/>
        </p:nvCxnSpPr>
        <p:spPr>
          <a:xfrm rot="5400000" flipH="1" flipV="1">
            <a:off x="6745379" y="2103242"/>
            <a:ext cx="488481" cy="77191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  <a:endCxn id="8" idx="6"/>
          </p:cNvCxnSpPr>
          <p:nvPr/>
        </p:nvCxnSpPr>
        <p:spPr>
          <a:xfrm rot="16200000" flipV="1">
            <a:off x="6771309" y="1253849"/>
            <a:ext cx="517779" cy="69075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64861" y="1268364"/>
            <a:ext cx="38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0601" y="1996831"/>
            <a:ext cx="38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1001" y="2543908"/>
            <a:ext cx="38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62601" y="990600"/>
            <a:ext cx="38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61910" y="1395046"/>
            <a:ext cx="38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75219" y="1996831"/>
            <a:ext cx="38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62601" y="2590800"/>
            <a:ext cx="38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1074" y="2434492"/>
            <a:ext cx="38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8" name="Line Callout 2 27"/>
          <p:cNvSpPr/>
          <p:nvPr/>
        </p:nvSpPr>
        <p:spPr>
          <a:xfrm>
            <a:off x="1600200" y="2051538"/>
            <a:ext cx="1676400" cy="1301262"/>
          </a:xfrm>
          <a:prstGeom prst="borderCallout2">
            <a:avLst>
              <a:gd name="adj1" fmla="val 49860"/>
              <a:gd name="adj2" fmla="val 101444"/>
              <a:gd name="adj3" fmla="val 81910"/>
              <a:gd name="adj4" fmla="val 173046"/>
              <a:gd name="adj5" fmla="val 125426"/>
              <a:gd name="adj6" fmla="val 1931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Chọn đỉnh có distance nhỏ nhất</a:t>
            </a:r>
          </a:p>
        </p:txBody>
      </p:sp>
      <p:sp>
        <p:nvSpPr>
          <p:cNvPr id="31" name="Line Callout 2 30"/>
          <p:cNvSpPr/>
          <p:nvPr/>
        </p:nvSpPr>
        <p:spPr>
          <a:xfrm>
            <a:off x="1920644" y="5410201"/>
            <a:ext cx="3337157" cy="900733"/>
          </a:xfrm>
          <a:prstGeom prst="borderCallout2">
            <a:avLst>
              <a:gd name="adj1" fmla="val 54773"/>
              <a:gd name="adj2" fmla="val 99445"/>
              <a:gd name="adj3" fmla="val 28574"/>
              <a:gd name="adj4" fmla="val 119953"/>
              <a:gd name="adj5" fmla="val -15215"/>
              <a:gd name="adj6" fmla="val 1265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Cập nhật lại distance và previous của các đỉnh kề với đỉnh mới được chọn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6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Dijkstra</a:t>
            </a:r>
            <a:r>
              <a:rPr lang="vi-VN" smtClean="0"/>
              <a:t> (5/12)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41363"/>
              </p:ext>
            </p:extLst>
          </p:nvPr>
        </p:nvGraphicFramePr>
        <p:xfrm>
          <a:off x="2743201" y="3611880"/>
          <a:ext cx="6095999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72644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264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264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1400" y="990600"/>
            <a:ext cx="4267200" cy="2209800"/>
            <a:chOff x="990600" y="884464"/>
            <a:chExt cx="5867400" cy="3077936"/>
          </a:xfrm>
        </p:grpSpPr>
        <p:sp>
          <p:nvSpPr>
            <p:cNvPr id="6" name="Oval 5"/>
            <p:cNvSpPr/>
            <p:nvPr/>
          </p:nvSpPr>
          <p:spPr>
            <a:xfrm>
              <a:off x="990600" y="2057400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990600"/>
              <a:ext cx="762000" cy="762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495800" y="990600"/>
              <a:ext cx="762000" cy="762000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096000" y="1981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95800" y="3200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67000" y="3200400"/>
              <a:ext cx="762000" cy="762000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755308" y="1257300"/>
              <a:ext cx="797392" cy="102599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11" idx="1"/>
            </p:cNvCxnSpPr>
            <p:nvPr/>
          </p:nvCxnSpPr>
          <p:spPr>
            <a:xfrm rot="16200000" flipH="1">
              <a:off x="1907708" y="2441108"/>
              <a:ext cx="604184" cy="11375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11" idx="0"/>
            </p:cNvCxnSpPr>
            <p:nvPr/>
          </p:nvCxnSpPr>
          <p:spPr>
            <a:xfrm rot="5400000">
              <a:off x="2324100" y="2476500"/>
              <a:ext cx="144780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>
              <a:off x="3429000" y="1371600"/>
              <a:ext cx="1066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0" idx="0"/>
            </p:cNvCxnSpPr>
            <p:nvPr/>
          </p:nvCxnSpPr>
          <p:spPr>
            <a:xfrm rot="5400000">
              <a:off x="4152900" y="2476500"/>
              <a:ext cx="1447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0" idx="2"/>
            </p:cNvCxnSpPr>
            <p:nvPr/>
          </p:nvCxnSpPr>
          <p:spPr>
            <a:xfrm>
              <a:off x="3429000" y="3581400"/>
              <a:ext cx="1066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5336708" y="2441108"/>
              <a:ext cx="680384" cy="10613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1"/>
              <a:endCxn id="8" idx="6"/>
            </p:cNvCxnSpPr>
            <p:nvPr/>
          </p:nvCxnSpPr>
          <p:spPr>
            <a:xfrm rot="16200000" flipV="1">
              <a:off x="5372100" y="1257300"/>
              <a:ext cx="721192" cy="9497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17858" y="127135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7000" y="2286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3048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4750" y="884464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14478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9600" y="2286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14750" y="3113314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2895599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Dijkstra</a:t>
            </a:r>
            <a:r>
              <a:rPr lang="vi-VN" smtClean="0"/>
              <a:t> (6/12)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761320"/>
              </p:ext>
            </p:extLst>
          </p:nvPr>
        </p:nvGraphicFramePr>
        <p:xfrm>
          <a:off x="2743201" y="3611880"/>
          <a:ext cx="609599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6,4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1400" y="990600"/>
            <a:ext cx="4267200" cy="2209800"/>
            <a:chOff x="990600" y="884464"/>
            <a:chExt cx="5867400" cy="3077936"/>
          </a:xfrm>
        </p:grpSpPr>
        <p:sp>
          <p:nvSpPr>
            <p:cNvPr id="6" name="Oval 5"/>
            <p:cNvSpPr/>
            <p:nvPr/>
          </p:nvSpPr>
          <p:spPr>
            <a:xfrm>
              <a:off x="990600" y="2057400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990600"/>
              <a:ext cx="762000" cy="762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495800" y="990600"/>
              <a:ext cx="762000" cy="762000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096000" y="1981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95800" y="3200400"/>
              <a:ext cx="762000" cy="7620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67000" y="3200400"/>
              <a:ext cx="762000" cy="762000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755308" y="1257300"/>
              <a:ext cx="797392" cy="102599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11" idx="1"/>
            </p:cNvCxnSpPr>
            <p:nvPr/>
          </p:nvCxnSpPr>
          <p:spPr>
            <a:xfrm rot="16200000" flipH="1">
              <a:off x="1907708" y="2441108"/>
              <a:ext cx="604184" cy="11375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11" idx="0"/>
            </p:cNvCxnSpPr>
            <p:nvPr/>
          </p:nvCxnSpPr>
          <p:spPr>
            <a:xfrm rot="5400000">
              <a:off x="2324100" y="2476500"/>
              <a:ext cx="144780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>
              <a:off x="3429000" y="1371600"/>
              <a:ext cx="1066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0" idx="0"/>
            </p:cNvCxnSpPr>
            <p:nvPr/>
          </p:nvCxnSpPr>
          <p:spPr>
            <a:xfrm rot="5400000">
              <a:off x="4152900" y="2476500"/>
              <a:ext cx="1447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0" idx="2"/>
            </p:cNvCxnSpPr>
            <p:nvPr/>
          </p:nvCxnSpPr>
          <p:spPr>
            <a:xfrm>
              <a:off x="3429000" y="3581400"/>
              <a:ext cx="1066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5336708" y="2441108"/>
              <a:ext cx="680384" cy="10613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1"/>
              <a:endCxn id="8" idx="6"/>
            </p:cNvCxnSpPr>
            <p:nvPr/>
          </p:nvCxnSpPr>
          <p:spPr>
            <a:xfrm rot="16200000" flipV="1">
              <a:off x="5372100" y="1257300"/>
              <a:ext cx="721192" cy="9497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17858" y="127135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7000" y="2286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3048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4750" y="884464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14478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9600" y="2286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14750" y="3113314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2895599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9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Dijkstra</a:t>
            </a:r>
            <a:r>
              <a:rPr lang="vi-VN" smtClean="0"/>
              <a:t> (7/12)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106982"/>
              </p:ext>
            </p:extLst>
          </p:nvPr>
        </p:nvGraphicFramePr>
        <p:xfrm>
          <a:off x="2743201" y="3611880"/>
          <a:ext cx="609599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6,4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1400" y="990600"/>
            <a:ext cx="4267200" cy="2209800"/>
            <a:chOff x="990600" y="884464"/>
            <a:chExt cx="5867400" cy="3077936"/>
          </a:xfrm>
        </p:grpSpPr>
        <p:sp>
          <p:nvSpPr>
            <p:cNvPr id="6" name="Oval 5"/>
            <p:cNvSpPr/>
            <p:nvPr/>
          </p:nvSpPr>
          <p:spPr>
            <a:xfrm>
              <a:off x="990600" y="2057400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990600"/>
              <a:ext cx="762000" cy="762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495800" y="990600"/>
              <a:ext cx="762000" cy="762000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096000" y="1981200"/>
              <a:ext cx="762000" cy="7620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95800" y="3200400"/>
              <a:ext cx="762000" cy="762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67000" y="3200400"/>
              <a:ext cx="762000" cy="762000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755308" y="1257300"/>
              <a:ext cx="797392" cy="102599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11" idx="1"/>
            </p:cNvCxnSpPr>
            <p:nvPr/>
          </p:nvCxnSpPr>
          <p:spPr>
            <a:xfrm rot="16200000" flipH="1">
              <a:off x="1907708" y="2441108"/>
              <a:ext cx="604184" cy="11375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11" idx="0"/>
            </p:cNvCxnSpPr>
            <p:nvPr/>
          </p:nvCxnSpPr>
          <p:spPr>
            <a:xfrm rot="5400000">
              <a:off x="2324100" y="2476500"/>
              <a:ext cx="144780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>
              <a:off x="3429000" y="1371600"/>
              <a:ext cx="1066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0" idx="0"/>
            </p:cNvCxnSpPr>
            <p:nvPr/>
          </p:nvCxnSpPr>
          <p:spPr>
            <a:xfrm rot="5400000">
              <a:off x="4152900" y="2476500"/>
              <a:ext cx="1447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0" idx="2"/>
            </p:cNvCxnSpPr>
            <p:nvPr/>
          </p:nvCxnSpPr>
          <p:spPr>
            <a:xfrm>
              <a:off x="3429000" y="3581400"/>
              <a:ext cx="106680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5336708" y="2441108"/>
              <a:ext cx="680384" cy="10613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1"/>
              <a:endCxn id="8" idx="6"/>
            </p:cNvCxnSpPr>
            <p:nvPr/>
          </p:nvCxnSpPr>
          <p:spPr>
            <a:xfrm rot="16200000" flipV="1">
              <a:off x="5372100" y="1257300"/>
              <a:ext cx="721192" cy="9497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17858" y="127135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7000" y="2286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3048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4750" y="884464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14478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9600" y="2286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14750" y="3113314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2895599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Dijkstra</a:t>
            </a:r>
            <a:r>
              <a:rPr lang="vi-VN" smtClean="0"/>
              <a:t> (8/12)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50987"/>
              </p:ext>
            </p:extLst>
          </p:nvPr>
        </p:nvGraphicFramePr>
        <p:xfrm>
          <a:off x="2743201" y="3429000"/>
          <a:ext cx="609599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6,4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7,5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1400" y="990600"/>
            <a:ext cx="4267200" cy="2209800"/>
            <a:chOff x="990600" y="884464"/>
            <a:chExt cx="5867400" cy="3077936"/>
          </a:xfrm>
        </p:grpSpPr>
        <p:sp>
          <p:nvSpPr>
            <p:cNvPr id="6" name="Oval 5"/>
            <p:cNvSpPr/>
            <p:nvPr/>
          </p:nvSpPr>
          <p:spPr>
            <a:xfrm>
              <a:off x="990600" y="2057400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990600"/>
              <a:ext cx="762000" cy="762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495800" y="990600"/>
              <a:ext cx="762000" cy="762000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096000" y="1981200"/>
              <a:ext cx="762000" cy="762000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95800" y="3200400"/>
              <a:ext cx="762000" cy="762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67000" y="3200400"/>
              <a:ext cx="762000" cy="762000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755308" y="1257300"/>
              <a:ext cx="797392" cy="102599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11" idx="1"/>
            </p:cNvCxnSpPr>
            <p:nvPr/>
          </p:nvCxnSpPr>
          <p:spPr>
            <a:xfrm rot="16200000" flipH="1">
              <a:off x="1907708" y="2441108"/>
              <a:ext cx="604184" cy="11375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11" idx="0"/>
            </p:cNvCxnSpPr>
            <p:nvPr/>
          </p:nvCxnSpPr>
          <p:spPr>
            <a:xfrm rot="5400000">
              <a:off x="2324100" y="2476500"/>
              <a:ext cx="144780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>
              <a:off x="3429000" y="1371600"/>
              <a:ext cx="1066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0" idx="0"/>
            </p:cNvCxnSpPr>
            <p:nvPr/>
          </p:nvCxnSpPr>
          <p:spPr>
            <a:xfrm rot="5400000">
              <a:off x="4152900" y="2476500"/>
              <a:ext cx="1447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0" idx="2"/>
            </p:cNvCxnSpPr>
            <p:nvPr/>
          </p:nvCxnSpPr>
          <p:spPr>
            <a:xfrm>
              <a:off x="3429000" y="3581400"/>
              <a:ext cx="106680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5336708" y="2441108"/>
              <a:ext cx="680384" cy="10613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1"/>
              <a:endCxn id="8" idx="6"/>
            </p:cNvCxnSpPr>
            <p:nvPr/>
          </p:nvCxnSpPr>
          <p:spPr>
            <a:xfrm rot="16200000" flipV="1">
              <a:off x="5372100" y="1257300"/>
              <a:ext cx="721192" cy="9497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17858" y="127135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7000" y="2286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3048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4750" y="884464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14478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9600" y="2286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14750" y="3113314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2895599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9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Dijkstra</a:t>
            </a:r>
            <a:r>
              <a:rPr lang="vi-VN" smtClean="0"/>
              <a:t> (9/12)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45915"/>
              </p:ext>
            </p:extLst>
          </p:nvPr>
        </p:nvGraphicFramePr>
        <p:xfrm>
          <a:off x="2743201" y="3429000"/>
          <a:ext cx="6095999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6,4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7,5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1400" y="914400"/>
            <a:ext cx="4267200" cy="2209800"/>
            <a:chOff x="990600" y="884464"/>
            <a:chExt cx="5867400" cy="3077936"/>
          </a:xfrm>
        </p:grpSpPr>
        <p:sp>
          <p:nvSpPr>
            <p:cNvPr id="6" name="Oval 5"/>
            <p:cNvSpPr/>
            <p:nvPr/>
          </p:nvSpPr>
          <p:spPr>
            <a:xfrm>
              <a:off x="990600" y="2057400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990600"/>
              <a:ext cx="762000" cy="762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495800" y="990600"/>
              <a:ext cx="762000" cy="762000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096000" y="1981200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95800" y="3200400"/>
              <a:ext cx="762000" cy="762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67000" y="3200400"/>
              <a:ext cx="762000" cy="762000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755308" y="1257300"/>
              <a:ext cx="797392" cy="102599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11" idx="1"/>
            </p:cNvCxnSpPr>
            <p:nvPr/>
          </p:nvCxnSpPr>
          <p:spPr>
            <a:xfrm rot="16200000" flipH="1">
              <a:off x="1907708" y="2441108"/>
              <a:ext cx="604184" cy="11375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11" idx="0"/>
            </p:cNvCxnSpPr>
            <p:nvPr/>
          </p:nvCxnSpPr>
          <p:spPr>
            <a:xfrm rot="5400000">
              <a:off x="2324100" y="2476500"/>
              <a:ext cx="144780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>
              <a:off x="3429000" y="1371600"/>
              <a:ext cx="1066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0" idx="0"/>
            </p:cNvCxnSpPr>
            <p:nvPr/>
          </p:nvCxnSpPr>
          <p:spPr>
            <a:xfrm rot="5400000">
              <a:off x="4152900" y="2476500"/>
              <a:ext cx="1447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0" idx="2"/>
            </p:cNvCxnSpPr>
            <p:nvPr/>
          </p:nvCxnSpPr>
          <p:spPr>
            <a:xfrm>
              <a:off x="3429000" y="3581400"/>
              <a:ext cx="106680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5336708" y="2441108"/>
              <a:ext cx="680384" cy="106138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1"/>
              <a:endCxn id="8" idx="6"/>
            </p:cNvCxnSpPr>
            <p:nvPr/>
          </p:nvCxnSpPr>
          <p:spPr>
            <a:xfrm rot="16200000" flipV="1">
              <a:off x="5372100" y="1257300"/>
              <a:ext cx="721192" cy="9497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17858" y="127135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7000" y="2286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3048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4750" y="884464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14478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9600" y="2286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14750" y="3113314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2895599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Dijkstra</a:t>
            </a:r>
            <a:r>
              <a:rPr lang="vi-VN" smtClean="0"/>
              <a:t> (10/12)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618858"/>
              </p:ext>
            </p:extLst>
          </p:nvPr>
        </p:nvGraphicFramePr>
        <p:xfrm>
          <a:off x="2743201" y="3276600"/>
          <a:ext cx="6095999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6990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6,4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7,5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8,6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1400" y="914400"/>
            <a:ext cx="4267200" cy="2209800"/>
            <a:chOff x="990600" y="884464"/>
            <a:chExt cx="5867400" cy="3077936"/>
          </a:xfrm>
        </p:grpSpPr>
        <p:sp>
          <p:nvSpPr>
            <p:cNvPr id="6" name="Oval 5"/>
            <p:cNvSpPr/>
            <p:nvPr/>
          </p:nvSpPr>
          <p:spPr>
            <a:xfrm>
              <a:off x="990600" y="2057400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990600"/>
              <a:ext cx="762000" cy="762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495800" y="990600"/>
              <a:ext cx="762000" cy="762000"/>
            </a:xfrm>
            <a:prstGeom prst="ellips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096000" y="1981200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95800" y="3200400"/>
              <a:ext cx="762000" cy="762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67000" y="3200400"/>
              <a:ext cx="762000" cy="762000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755308" y="1257300"/>
              <a:ext cx="797392" cy="102599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11" idx="1"/>
            </p:cNvCxnSpPr>
            <p:nvPr/>
          </p:nvCxnSpPr>
          <p:spPr>
            <a:xfrm rot="16200000" flipH="1">
              <a:off x="1907708" y="2441108"/>
              <a:ext cx="604184" cy="11375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11" idx="0"/>
            </p:cNvCxnSpPr>
            <p:nvPr/>
          </p:nvCxnSpPr>
          <p:spPr>
            <a:xfrm rot="5400000">
              <a:off x="2324100" y="2476500"/>
              <a:ext cx="144780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>
              <a:off x="3429000" y="1371600"/>
              <a:ext cx="1066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0" idx="0"/>
            </p:cNvCxnSpPr>
            <p:nvPr/>
          </p:nvCxnSpPr>
          <p:spPr>
            <a:xfrm rot="5400000">
              <a:off x="4152900" y="2476500"/>
              <a:ext cx="1447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0" idx="2"/>
            </p:cNvCxnSpPr>
            <p:nvPr/>
          </p:nvCxnSpPr>
          <p:spPr>
            <a:xfrm>
              <a:off x="3429000" y="3581400"/>
              <a:ext cx="106680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5336708" y="2441108"/>
              <a:ext cx="680384" cy="106138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1"/>
              <a:endCxn id="8" idx="6"/>
            </p:cNvCxnSpPr>
            <p:nvPr/>
          </p:nvCxnSpPr>
          <p:spPr>
            <a:xfrm rot="16200000" flipV="1">
              <a:off x="5372100" y="1257300"/>
              <a:ext cx="721192" cy="9497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17858" y="127135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7000" y="2286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3048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4750" y="884464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14478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9600" y="2286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14750" y="3113314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2895599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9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Dijkstra</a:t>
            </a:r>
            <a:r>
              <a:rPr lang="vi-VN" smtClean="0"/>
              <a:t> (11/12)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06498"/>
              </p:ext>
            </p:extLst>
          </p:nvPr>
        </p:nvGraphicFramePr>
        <p:xfrm>
          <a:off x="2743201" y="3276600"/>
          <a:ext cx="6095999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469900"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6,4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7,5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8,6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1400" y="914400"/>
            <a:ext cx="4267200" cy="2209800"/>
            <a:chOff x="990600" y="884464"/>
            <a:chExt cx="5867400" cy="3077936"/>
          </a:xfrm>
        </p:grpSpPr>
        <p:sp>
          <p:nvSpPr>
            <p:cNvPr id="6" name="Oval 5"/>
            <p:cNvSpPr/>
            <p:nvPr/>
          </p:nvSpPr>
          <p:spPr>
            <a:xfrm>
              <a:off x="990600" y="2057400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990600"/>
              <a:ext cx="762000" cy="762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495800" y="990600"/>
              <a:ext cx="762000" cy="762000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096000" y="1981200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95800" y="3200400"/>
              <a:ext cx="762000" cy="762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67000" y="3200400"/>
              <a:ext cx="762000" cy="762000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755308" y="1257300"/>
              <a:ext cx="797392" cy="102599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11" idx="1"/>
            </p:cNvCxnSpPr>
            <p:nvPr/>
          </p:nvCxnSpPr>
          <p:spPr>
            <a:xfrm rot="16200000" flipH="1">
              <a:off x="1907708" y="2441108"/>
              <a:ext cx="604184" cy="1137584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11" idx="0"/>
            </p:cNvCxnSpPr>
            <p:nvPr/>
          </p:nvCxnSpPr>
          <p:spPr>
            <a:xfrm rot="5400000">
              <a:off x="2324100" y="2476500"/>
              <a:ext cx="144780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>
              <a:off x="3429000" y="1371600"/>
              <a:ext cx="1066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0" idx="0"/>
            </p:cNvCxnSpPr>
            <p:nvPr/>
          </p:nvCxnSpPr>
          <p:spPr>
            <a:xfrm rot="5400000">
              <a:off x="4152900" y="2476500"/>
              <a:ext cx="14478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0" idx="2"/>
            </p:cNvCxnSpPr>
            <p:nvPr/>
          </p:nvCxnSpPr>
          <p:spPr>
            <a:xfrm>
              <a:off x="3429000" y="3581400"/>
              <a:ext cx="106680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5336708" y="2441108"/>
              <a:ext cx="680384" cy="106138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1"/>
              <a:endCxn id="8" idx="6"/>
            </p:cNvCxnSpPr>
            <p:nvPr/>
          </p:nvCxnSpPr>
          <p:spPr>
            <a:xfrm rot="16200000" flipV="1">
              <a:off x="5372100" y="1257300"/>
              <a:ext cx="721192" cy="94979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17858" y="127135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7000" y="2286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3048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4750" y="884464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10250" y="1309007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9600" y="2286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14750" y="3113314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2895599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8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Dijkstra</a:t>
            </a:r>
            <a:r>
              <a:rPr lang="vi-VN" smtClean="0"/>
              <a:t> (12/12)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065687"/>
              </p:ext>
            </p:extLst>
          </p:nvPr>
        </p:nvGraphicFramePr>
        <p:xfrm>
          <a:off x="2286002" y="3276601"/>
          <a:ext cx="6934200" cy="304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8"/>
                <a:gridCol w="762002"/>
                <a:gridCol w="990600"/>
                <a:gridCol w="990600"/>
                <a:gridCol w="990600"/>
                <a:gridCol w="990600"/>
                <a:gridCol w="990600"/>
              </a:tblGrid>
              <a:tr h="435429"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3,2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6,4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---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7,5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8,6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435429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Kết</a:t>
                      </a:r>
                      <a:r>
                        <a:rPr lang="en-US" sz="2000" baseline="0" smtClean="0">
                          <a:latin typeface="Times New Roman" panose="02020603050405020304" pitchFamily="18" charset="0"/>
                        </a:rPr>
                        <a:t> luận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8,6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3,2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6,4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7,5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3581400" y="990600"/>
            <a:ext cx="4267200" cy="2133600"/>
            <a:chOff x="990600" y="990600"/>
            <a:chExt cx="5867400" cy="2971800"/>
          </a:xfrm>
        </p:grpSpPr>
        <p:sp>
          <p:nvSpPr>
            <p:cNvPr id="6" name="Oval 5"/>
            <p:cNvSpPr/>
            <p:nvPr/>
          </p:nvSpPr>
          <p:spPr>
            <a:xfrm>
              <a:off x="990600" y="2057400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990600"/>
              <a:ext cx="762000" cy="762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495800" y="990600"/>
              <a:ext cx="762000" cy="762000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096000" y="1981200"/>
              <a:ext cx="762000" cy="762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95800" y="3200400"/>
              <a:ext cx="762000" cy="762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67000" y="3200400"/>
              <a:ext cx="762000" cy="762000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755308" y="1257300"/>
              <a:ext cx="797392" cy="102599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11" idx="0"/>
            </p:cNvCxnSpPr>
            <p:nvPr/>
          </p:nvCxnSpPr>
          <p:spPr>
            <a:xfrm rot="5400000">
              <a:off x="2324100" y="2476500"/>
              <a:ext cx="144780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0" idx="2"/>
            </p:cNvCxnSpPr>
            <p:nvPr/>
          </p:nvCxnSpPr>
          <p:spPr>
            <a:xfrm>
              <a:off x="3429000" y="3581400"/>
              <a:ext cx="1066800" cy="1588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5336708" y="2441108"/>
              <a:ext cx="680384" cy="106138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1"/>
              <a:endCxn id="8" idx="6"/>
            </p:cNvCxnSpPr>
            <p:nvPr/>
          </p:nvCxnSpPr>
          <p:spPr>
            <a:xfrm rot="16200000" flipV="1">
              <a:off x="5372100" y="1257300"/>
              <a:ext cx="721192" cy="94979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17858" y="127135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7000" y="22860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10250" y="1309007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14750" y="3113314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2895600"/>
              <a:ext cx="533400" cy="514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6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3184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90600" y="1077652"/>
            <a:ext cx="6261806" cy="4419600"/>
            <a:chOff x="2590800" y="990600"/>
            <a:chExt cx="5410200" cy="44196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2590800" y="990600"/>
              <a:ext cx="762000" cy="665162"/>
              <a:chOff x="1110" y="2656"/>
              <a:chExt cx="1549" cy="1351"/>
            </a:xfrm>
          </p:grpSpPr>
          <p:sp>
            <p:nvSpPr>
              <p:cNvPr id="89092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3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4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590800" y="2306638"/>
              <a:ext cx="762000" cy="665162"/>
              <a:chOff x="3174" y="2656"/>
              <a:chExt cx="1549" cy="1351"/>
            </a:xfrm>
          </p:grpSpPr>
          <p:sp>
            <p:nvSpPr>
              <p:cNvPr id="89096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7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8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>
              <a:off x="3200400" y="1600200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3352800" y="1066801"/>
              <a:ext cx="3682418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Bài toán đường đi ngắn nhất</a:t>
              </a:r>
            </a:p>
          </p:txBody>
        </p:sp>
        <p:sp>
          <p:nvSpPr>
            <p:cNvPr id="89101" name="Text Box 13"/>
            <p:cNvSpPr txBox="1">
              <a:spLocks noChangeArrowheads="1"/>
            </p:cNvSpPr>
            <p:nvPr/>
          </p:nvSpPr>
          <p:spPr bwMode="gray">
            <a:xfrm>
              <a:off x="2795379" y="1089026"/>
              <a:ext cx="3385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9102" name="Line 14"/>
            <p:cNvSpPr>
              <a:spLocks noChangeShapeType="1"/>
            </p:cNvSpPr>
            <p:nvPr/>
          </p:nvSpPr>
          <p:spPr bwMode="auto">
            <a:xfrm>
              <a:off x="3200400" y="2916238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9103" name="Text Box 15"/>
            <p:cNvSpPr txBox="1">
              <a:spLocks noChangeArrowheads="1"/>
            </p:cNvSpPr>
            <p:nvPr/>
          </p:nvSpPr>
          <p:spPr bwMode="auto">
            <a:xfrm>
              <a:off x="3352800" y="2382839"/>
              <a:ext cx="257474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Thuật toán Dijkstra</a:t>
              </a:r>
            </a:p>
          </p:txBody>
        </p:sp>
        <p:sp>
          <p:nvSpPr>
            <p:cNvPr id="89104" name="Text Box 16"/>
            <p:cNvSpPr txBox="1">
              <a:spLocks noChangeArrowheads="1"/>
            </p:cNvSpPr>
            <p:nvPr/>
          </p:nvSpPr>
          <p:spPr bwMode="gray">
            <a:xfrm>
              <a:off x="2795379" y="2405064"/>
              <a:ext cx="3385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2590800" y="4745038"/>
              <a:ext cx="762000" cy="665162"/>
              <a:chOff x="3174" y="2656"/>
              <a:chExt cx="1549" cy="1351"/>
            </a:xfrm>
          </p:grpSpPr>
          <p:sp>
            <p:nvSpPr>
              <p:cNvPr id="89110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11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12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9116" name="Line 28"/>
            <p:cNvSpPr>
              <a:spLocks noChangeShapeType="1"/>
            </p:cNvSpPr>
            <p:nvPr/>
          </p:nvSpPr>
          <p:spPr bwMode="auto">
            <a:xfrm>
              <a:off x="3200400" y="5354638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9118" name="Text Box 30"/>
            <p:cNvSpPr txBox="1">
              <a:spLocks noChangeArrowheads="1"/>
            </p:cNvSpPr>
            <p:nvPr/>
          </p:nvSpPr>
          <p:spPr bwMode="gray">
            <a:xfrm>
              <a:off x="2795379" y="4843464"/>
              <a:ext cx="3385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3352800" y="4821239"/>
              <a:ext cx="269336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Thảo luận</a:t>
              </a:r>
              <a:r>
                <a:rPr lang="vi-VN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 &amp; Bài tập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7" name="Group 17"/>
            <p:cNvGrpSpPr>
              <a:grpSpLocks/>
            </p:cNvGrpSpPr>
            <p:nvPr/>
          </p:nvGrpSpPr>
          <p:grpSpPr bwMode="auto">
            <a:xfrm>
              <a:off x="2590800" y="3525838"/>
              <a:ext cx="762000" cy="665162"/>
              <a:chOff x="1110" y="2656"/>
              <a:chExt cx="1549" cy="1351"/>
            </a:xfrm>
          </p:grpSpPr>
          <p:sp>
            <p:nvSpPr>
              <p:cNvPr id="58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>
              <a:off x="3200400" y="4135438"/>
              <a:ext cx="4800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62" name="Text Box 26"/>
            <p:cNvSpPr txBox="1">
              <a:spLocks noChangeArrowheads="1"/>
            </p:cNvSpPr>
            <p:nvPr/>
          </p:nvSpPr>
          <p:spPr bwMode="auto">
            <a:xfrm>
              <a:off x="3352801" y="3602039"/>
              <a:ext cx="3308919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Thuật toán Bellman-Ford</a:t>
              </a: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gray">
            <a:xfrm>
              <a:off x="2795379" y="3624264"/>
              <a:ext cx="3385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9525000" cy="563563"/>
          </a:xfrm>
        </p:spPr>
        <p:txBody>
          <a:bodyPr/>
          <a:lstStyle/>
          <a:p>
            <a:r>
              <a:rPr lang="vi-VN" sz="3200"/>
              <a:t>Nội dung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1"/>
            <a:ext cx="96774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mtClean="0"/>
              <a:t>Đầu vào: </a:t>
            </a:r>
            <a:endParaRPr lang="vi-VN" smtClean="0"/>
          </a:p>
          <a:p>
            <a:pPr lvl="1">
              <a:lnSpc>
                <a:spcPct val="150000"/>
              </a:lnSpc>
            </a:pPr>
            <a:r>
              <a:rPr lang="vi-VN" smtClean="0"/>
              <a:t>Đồ thị có hướng, có trọng số </a:t>
            </a:r>
            <a:r>
              <a:rPr lang="en-US" smtClean="0"/>
              <a:t>G(V,E,C,s)</a:t>
            </a:r>
            <a:r>
              <a:rPr lang="vi-VN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vi-VN" smtClean="0"/>
              <a:t>Trong đó s là đỉnh xuất phát, C là trọng số.</a:t>
            </a:r>
          </a:p>
          <a:p>
            <a:pPr>
              <a:lnSpc>
                <a:spcPct val="150000"/>
              </a:lnSpc>
            </a:pPr>
            <a:r>
              <a:rPr lang="vi-VN" smtClean="0"/>
              <a:t>Đầu ra:</a:t>
            </a:r>
          </a:p>
          <a:p>
            <a:pPr lvl="1">
              <a:lnSpc>
                <a:spcPct val="150000"/>
              </a:lnSpc>
            </a:pPr>
            <a:r>
              <a:rPr lang="vi-VN" smtClean="0"/>
              <a:t>Đường đi ngắn nhất từ s đến mọi đỉnh còn lại.</a:t>
            </a:r>
          </a:p>
          <a:p>
            <a:pPr lvl="1">
              <a:lnSpc>
                <a:spcPct val="150000"/>
              </a:lnSpc>
            </a:pPr>
            <a:r>
              <a:rPr lang="vi-VN" smtClean="0"/>
              <a:t>Hoặc đồ thị chứa chu trình âm.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152401"/>
            <a:ext cx="9677400" cy="563563"/>
          </a:xfrm>
        </p:spPr>
        <p:txBody>
          <a:bodyPr/>
          <a:lstStyle/>
          <a:p>
            <a:r>
              <a:rPr lang="en-US" smtClean="0"/>
              <a:t>Thuật toán Bellman – Ford</a:t>
            </a:r>
            <a:r>
              <a:rPr lang="vi-VN" smtClean="0"/>
              <a:t> (1/11)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87" y="152401"/>
            <a:ext cx="11294013" cy="563563"/>
          </a:xfrm>
        </p:spPr>
        <p:txBody>
          <a:bodyPr/>
          <a:lstStyle/>
          <a:p>
            <a:r>
              <a:rPr lang="en-US"/>
              <a:t>Thuật toán Bellman </a:t>
            </a:r>
            <a:r>
              <a:rPr lang="en-US" smtClean="0"/>
              <a:t>– Ford</a:t>
            </a:r>
            <a:r>
              <a:rPr lang="vi-VN" smtClean="0"/>
              <a:t> (2/11)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10668000" cy="5410200"/>
          </a:xfrm>
        </p:spPr>
        <p:txBody>
          <a:bodyPr/>
          <a:lstStyle/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</a:t>
            </a:r>
          </a:p>
          <a:p>
            <a:pPr lvl="1"/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Distance(s) = 0</a:t>
            </a:r>
          </a:p>
          <a:p>
            <a:pPr lvl="1"/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mọi v thuộc V \ {s}: distance(v)=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previous(v)=s</a:t>
            </a:r>
          </a:p>
          <a:p>
            <a:r>
              <a:rPr lang="vi-VN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 k = 1 đến |V| - 1 làm:</a:t>
            </a:r>
          </a:p>
          <a:p>
            <a:pPr lvl="1"/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mỗi cung (u,v) thuộc E: </a:t>
            </a:r>
          </a:p>
          <a:p>
            <a:pPr lvl="2"/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distance(v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&lt; distance(u) + c(u,v) thì: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vi-VN" sz="2400">
                <a:solidFill>
                  <a:srgbClr val="FF0000"/>
                </a:solidFill>
                <a:cs typeface="Times New Roman" panose="02020603050405020304" pitchFamily="18" charset="0"/>
              </a:rPr>
              <a:t>distance(v) = distance(u) + c(u,v)</a:t>
            </a:r>
          </a:p>
          <a:p>
            <a:pPr lvl="3"/>
            <a:r>
              <a:rPr lang="vi-VN" sz="2400">
                <a:solidFill>
                  <a:srgbClr val="FF0000"/>
                </a:solidFill>
                <a:cs typeface="Times New Roman" panose="02020603050405020304" pitchFamily="18" charset="0"/>
              </a:rPr>
              <a:t>Cập nhật previous(v) = u</a:t>
            </a:r>
            <a:endParaRPr lang="vi-VN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 mỗi cạnh (u,v) thuộc E:</a:t>
            </a:r>
          </a:p>
          <a:p>
            <a:pPr lvl="1"/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distance(v) &gt; distance(u) + c(u,v) thì đồ thị chứa chu trình âm.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1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557639" y="1002268"/>
            <a:ext cx="6129161" cy="3766066"/>
            <a:chOff x="609600" y="1905000"/>
            <a:chExt cx="6858000" cy="3766066"/>
          </a:xfrm>
        </p:grpSpPr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609600" y="1905000"/>
              <a:ext cx="6858000" cy="3206750"/>
              <a:chOff x="864" y="1214"/>
              <a:chExt cx="4320" cy="2020"/>
            </a:xfrm>
          </p:grpSpPr>
          <p:sp>
            <p:nvSpPr>
              <p:cNvPr id="5" name="Oval 3"/>
              <p:cNvSpPr>
                <a:spLocks noChangeArrowheads="1"/>
              </p:cNvSpPr>
              <p:nvPr/>
            </p:nvSpPr>
            <p:spPr bwMode="auto">
              <a:xfrm>
                <a:off x="864" y="1844"/>
                <a:ext cx="405" cy="315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5000" rIns="90000" bIns="450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6" name="Oval 4"/>
              <p:cNvSpPr>
                <a:spLocks noChangeArrowheads="1"/>
              </p:cNvSpPr>
              <p:nvPr/>
            </p:nvSpPr>
            <p:spPr bwMode="auto">
              <a:xfrm>
                <a:off x="2754" y="1424"/>
                <a:ext cx="405" cy="315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5000" rIns="90000" bIns="450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>
                    <a:solidFill>
                      <a:srgbClr val="C90016"/>
                    </a:solidFill>
                    <a:latin typeface="Times New Roman" panose="02020603050405020304" pitchFamily="18" charset="0"/>
                  </a:rPr>
                  <a:t>j1</a:t>
                </a:r>
              </a:p>
            </p:txBody>
          </p:sp>
          <p:sp>
            <p:nvSpPr>
              <p:cNvPr id="7" name="Oval 5"/>
              <p:cNvSpPr>
                <a:spLocks noChangeArrowheads="1"/>
              </p:cNvSpPr>
              <p:nvPr/>
            </p:nvSpPr>
            <p:spPr bwMode="auto">
              <a:xfrm>
                <a:off x="2754" y="1844"/>
                <a:ext cx="405" cy="315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5000" rIns="90000" bIns="450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>
                    <a:solidFill>
                      <a:srgbClr val="C90016"/>
                    </a:solidFill>
                    <a:latin typeface="Times New Roman" panose="02020603050405020304" pitchFamily="18" charset="0"/>
                  </a:rPr>
                  <a:t>j2</a:t>
                </a:r>
              </a:p>
            </p:txBody>
          </p:sp>
          <p:sp>
            <p:nvSpPr>
              <p:cNvPr id="8" name="Oval 6"/>
              <p:cNvSpPr>
                <a:spLocks noChangeArrowheads="1"/>
              </p:cNvSpPr>
              <p:nvPr/>
            </p:nvSpPr>
            <p:spPr bwMode="auto">
              <a:xfrm>
                <a:off x="4779" y="1844"/>
                <a:ext cx="405" cy="315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5000" rIns="90000" bIns="450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>
                    <a:solidFill>
                      <a:srgbClr val="003366"/>
                    </a:solidFill>
                    <a:latin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2754" y="2685"/>
                <a:ext cx="405" cy="315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lIns="90000" tIns="45000" rIns="90000" bIns="450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>
                    <a:solidFill>
                      <a:srgbClr val="C90016"/>
                    </a:solidFill>
                    <a:latin typeface="Times New Roman" panose="02020603050405020304" pitchFamily="18" charset="0"/>
                  </a:rPr>
                  <a:t>jk</a:t>
                </a:r>
              </a:p>
            </p:txBody>
          </p:sp>
          <p:grpSp>
            <p:nvGrpSpPr>
              <p:cNvPr id="10" name="Group 8"/>
              <p:cNvGrpSpPr>
                <a:grpSpLocks/>
              </p:cNvGrpSpPr>
              <p:nvPr/>
            </p:nvGrpSpPr>
            <p:grpSpPr bwMode="auto">
              <a:xfrm>
                <a:off x="1253" y="1561"/>
                <a:ext cx="1519" cy="390"/>
                <a:chOff x="1253" y="1561"/>
                <a:chExt cx="1519" cy="390"/>
              </a:xfrm>
            </p:grpSpPr>
            <p:sp>
              <p:nvSpPr>
                <p:cNvPr id="2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269" y="1634"/>
                  <a:ext cx="1485" cy="31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" name="Text Box 10"/>
                <p:cNvSpPr txBox="1">
                  <a:spLocks noChangeArrowheads="1"/>
                </p:cNvSpPr>
                <p:nvPr/>
              </p:nvSpPr>
              <p:spPr bwMode="auto">
                <a:xfrm rot="20880000">
                  <a:off x="1253" y="1561"/>
                  <a:ext cx="1519" cy="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5000" rIns="90000" bIns="45000" anchor="ctr" anchorCtr="1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đường đi</a:t>
                  </a:r>
                </a:p>
              </p:txBody>
            </p:sp>
          </p:grpSp>
          <p:grpSp>
            <p:nvGrpSpPr>
              <p:cNvPr id="11" name="Group 11"/>
              <p:cNvGrpSpPr>
                <a:grpSpLocks/>
              </p:cNvGrpSpPr>
              <p:nvPr/>
            </p:nvGrpSpPr>
            <p:grpSpPr bwMode="auto">
              <a:xfrm>
                <a:off x="1076" y="2160"/>
                <a:ext cx="1739" cy="630"/>
                <a:chOff x="1076" y="2160"/>
                <a:chExt cx="1739" cy="630"/>
              </a:xfrm>
            </p:grpSpPr>
            <p:sp>
              <p:nvSpPr>
                <p:cNvPr id="27" name="Line 12"/>
                <p:cNvSpPr>
                  <a:spLocks noChangeShapeType="1"/>
                </p:cNvSpPr>
                <p:nvPr/>
              </p:nvSpPr>
              <p:spPr bwMode="auto">
                <a:xfrm>
                  <a:off x="1134" y="2160"/>
                  <a:ext cx="1620" cy="63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8" name="Text Box 13"/>
                <p:cNvSpPr txBox="1">
                  <a:spLocks noChangeArrowheads="1"/>
                </p:cNvSpPr>
                <p:nvPr/>
              </p:nvSpPr>
              <p:spPr bwMode="auto">
                <a:xfrm rot="1260000">
                  <a:off x="1076" y="2454"/>
                  <a:ext cx="1739" cy="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5000" rIns="90000" bIns="45000" anchor="ctr" anchorCtr="1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đường đi</a:t>
                  </a:r>
                </a:p>
              </p:txBody>
            </p:sp>
          </p:grpSp>
          <p:grpSp>
            <p:nvGrpSpPr>
              <p:cNvPr id="12" name="Group 14"/>
              <p:cNvGrpSpPr>
                <a:grpSpLocks/>
              </p:cNvGrpSpPr>
              <p:nvPr/>
            </p:nvGrpSpPr>
            <p:grpSpPr bwMode="auto">
              <a:xfrm>
                <a:off x="1269" y="1934"/>
                <a:ext cx="1486" cy="232"/>
                <a:chOff x="1269" y="1934"/>
                <a:chExt cx="1486" cy="232"/>
              </a:xfrm>
            </p:grpSpPr>
            <p:sp>
              <p:nvSpPr>
                <p:cNvPr id="25" name="Line 15"/>
                <p:cNvSpPr>
                  <a:spLocks noChangeShapeType="1"/>
                </p:cNvSpPr>
                <p:nvPr/>
              </p:nvSpPr>
              <p:spPr bwMode="auto">
                <a:xfrm>
                  <a:off x="1269" y="1950"/>
                  <a:ext cx="1485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269" y="1934"/>
                  <a:ext cx="1486" cy="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5000" rIns="90000" bIns="45000" anchor="ctr" anchorCtr="1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đường đi</a:t>
                  </a:r>
                </a:p>
              </p:txBody>
            </p:sp>
          </p:grpSp>
          <p:sp>
            <p:nvSpPr>
              <p:cNvPr id="13" name="Text Box 17"/>
              <p:cNvSpPr txBox="1">
                <a:spLocks noChangeArrowheads="1"/>
              </p:cNvSpPr>
              <p:nvPr/>
            </p:nvSpPr>
            <p:spPr bwMode="auto">
              <a:xfrm>
                <a:off x="2889" y="2265"/>
                <a:ext cx="405" cy="575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.</a:t>
                </a:r>
              </a:p>
            </p:txBody>
          </p:sp>
          <p:grpSp>
            <p:nvGrpSpPr>
              <p:cNvPr id="14" name="Group 18"/>
              <p:cNvGrpSpPr>
                <a:grpSpLocks/>
              </p:cNvGrpSpPr>
              <p:nvPr/>
            </p:nvGrpSpPr>
            <p:grpSpPr bwMode="auto">
              <a:xfrm>
                <a:off x="3133" y="1523"/>
                <a:ext cx="1674" cy="426"/>
                <a:chOff x="3133" y="1523"/>
                <a:chExt cx="1674" cy="426"/>
              </a:xfrm>
            </p:grpSpPr>
            <p:sp>
              <p:nvSpPr>
                <p:cNvPr id="23" name="Line 19"/>
                <p:cNvSpPr>
                  <a:spLocks noChangeShapeType="1"/>
                </p:cNvSpPr>
                <p:nvPr/>
              </p:nvSpPr>
              <p:spPr bwMode="auto">
                <a:xfrm>
                  <a:off x="3159" y="1529"/>
                  <a:ext cx="1620" cy="4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Text Box 20"/>
                <p:cNvSpPr txBox="1">
                  <a:spLocks noChangeArrowheads="1"/>
                </p:cNvSpPr>
                <p:nvPr/>
              </p:nvSpPr>
              <p:spPr bwMode="auto">
                <a:xfrm rot="900000">
                  <a:off x="3133" y="1523"/>
                  <a:ext cx="1674" cy="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5000" rIns="90000" bIns="45000" anchor="ctr" anchorCtr="1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cung</a:t>
                  </a:r>
                </a:p>
              </p:txBody>
            </p:sp>
          </p:grpSp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3159" y="1894"/>
                <a:ext cx="1621" cy="232"/>
                <a:chOff x="3159" y="1894"/>
                <a:chExt cx="1621" cy="232"/>
              </a:xfrm>
            </p:grpSpPr>
            <p:sp>
              <p:nvSpPr>
                <p:cNvPr id="21" name="Line 22"/>
                <p:cNvSpPr>
                  <a:spLocks noChangeShapeType="1"/>
                </p:cNvSpPr>
                <p:nvPr/>
              </p:nvSpPr>
              <p:spPr bwMode="auto">
                <a:xfrm>
                  <a:off x="3159" y="1950"/>
                  <a:ext cx="162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159" y="1894"/>
                  <a:ext cx="1621" cy="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5000" rIns="90000" bIns="45000" anchor="ctr" anchorCtr="1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cung</a:t>
                  </a:r>
                </a:p>
              </p:txBody>
            </p:sp>
          </p:grpSp>
          <p:grpSp>
            <p:nvGrpSpPr>
              <p:cNvPr id="16" name="Group 24"/>
              <p:cNvGrpSpPr>
                <a:grpSpLocks/>
              </p:cNvGrpSpPr>
              <p:nvPr/>
            </p:nvGrpSpPr>
            <p:grpSpPr bwMode="auto">
              <a:xfrm>
                <a:off x="3057" y="1949"/>
                <a:ext cx="1826" cy="842"/>
                <a:chOff x="3057" y="1949"/>
                <a:chExt cx="1826" cy="842"/>
              </a:xfrm>
            </p:grpSpPr>
            <p:sp>
              <p:nvSpPr>
                <p:cNvPr id="19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159" y="1949"/>
                  <a:ext cx="1620" cy="84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 rot="19920000">
                  <a:off x="3057" y="2343"/>
                  <a:ext cx="1826" cy="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000" tIns="45000" rIns="90000" bIns="45000" anchor="ctr" anchorCtr="1">
                  <a:spAutoFit/>
                </a:bodyPr>
                <a:lstStyle/>
                <a:p>
                  <a: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US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cung</a:t>
                  </a:r>
                </a:p>
              </p:txBody>
            </p:sp>
          </p:grpSp>
          <p:sp>
            <p:nvSpPr>
              <p:cNvPr id="17" name="Oval 27"/>
              <p:cNvSpPr>
                <a:spLocks noChangeArrowheads="1"/>
              </p:cNvSpPr>
              <p:nvPr/>
            </p:nvSpPr>
            <p:spPr bwMode="auto">
              <a:xfrm>
                <a:off x="2484" y="1214"/>
                <a:ext cx="945" cy="1890"/>
              </a:xfrm>
              <a:prstGeom prst="ellipse">
                <a:avLst/>
              </a:prstGeom>
              <a:noFill/>
              <a:ln w="36720">
                <a:solidFill>
                  <a:srgbClr val="FF00FF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  <a:p>
                <a:endParaRPr lang="en-US">
                  <a:latin typeface="Times New Roman" panose="02020603050405020304" pitchFamily="18" charset="0"/>
                </a:endParaRPr>
              </a:p>
              <a:p>
                <a:r>
                  <a:rPr lang="en-US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18" name="Text Box 28"/>
              <p:cNvSpPr txBox="1">
                <a:spLocks noChangeArrowheads="1"/>
              </p:cNvSpPr>
              <p:nvPr/>
            </p:nvSpPr>
            <p:spPr bwMode="auto">
              <a:xfrm>
                <a:off x="3159" y="3004"/>
                <a:ext cx="405" cy="230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lIns="90000" tIns="45000" rIns="90000" bIns="45000"/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X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838200" y="5301734"/>
              <a:ext cx="624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Times New Roman" panose="02020603050405020304" pitchFamily="18" charset="0"/>
                </a:rPr>
                <a:t>Nguyên lý Bellman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415349"/>
              </p:ext>
            </p:extLst>
          </p:nvPr>
        </p:nvGraphicFramePr>
        <p:xfrm>
          <a:off x="754408" y="4953001"/>
          <a:ext cx="9761194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name="Equation" r:id="rId3" imgW="2552400" imgH="304560" progId="Equation.DSMT4">
                  <p:embed/>
                </p:oleObj>
              </mc:Choice>
              <mc:Fallback>
                <p:oleObj name="Equation" r:id="rId3" imgW="2552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408" y="4953001"/>
                        <a:ext cx="9761194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143000" y="152401"/>
            <a:ext cx="9067800" cy="563563"/>
          </a:xfrm>
        </p:spPr>
        <p:txBody>
          <a:bodyPr/>
          <a:lstStyle/>
          <a:p>
            <a:r>
              <a:rPr lang="en-US" smtClean="0"/>
              <a:t>Thuật toán Bellman – Ford</a:t>
            </a:r>
            <a:r>
              <a:rPr lang="vi-VN" smtClean="0"/>
              <a:t> (3/11)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048000" y="990600"/>
            <a:ext cx="5867400" cy="2971800"/>
            <a:chOff x="990600" y="1676400"/>
            <a:chExt cx="5867400" cy="2971800"/>
          </a:xfrm>
        </p:grpSpPr>
        <p:sp>
          <p:nvSpPr>
            <p:cNvPr id="4" name="Oval 3"/>
            <p:cNvSpPr/>
            <p:nvPr/>
          </p:nvSpPr>
          <p:spPr>
            <a:xfrm>
              <a:off x="990600" y="2743200"/>
              <a:ext cx="7620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667000" y="1676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495800" y="1676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096000" y="26670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495800" y="3886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67000" y="3886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11" name="Straight Arrow Connector 10"/>
            <p:cNvCxnSpPr>
              <a:stCxn id="4" idx="7"/>
              <a:endCxn id="5" idx="2"/>
            </p:cNvCxnSpPr>
            <p:nvPr/>
          </p:nvCxnSpPr>
          <p:spPr>
            <a:xfrm rot="5400000" flipH="1" flipV="1">
              <a:off x="1755308" y="1943100"/>
              <a:ext cx="797392" cy="102599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" idx="5"/>
              <a:endCxn id="9" idx="1"/>
            </p:cNvCxnSpPr>
            <p:nvPr/>
          </p:nvCxnSpPr>
          <p:spPr>
            <a:xfrm rot="16200000" flipH="1">
              <a:off x="1907708" y="3126908"/>
              <a:ext cx="604184" cy="113758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4"/>
              <a:endCxn id="9" idx="0"/>
            </p:cNvCxnSpPr>
            <p:nvPr/>
          </p:nvCxnSpPr>
          <p:spPr>
            <a:xfrm rot="5400000">
              <a:off x="2324100" y="3162300"/>
              <a:ext cx="1447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6"/>
              <a:endCxn id="6" idx="2"/>
            </p:cNvCxnSpPr>
            <p:nvPr/>
          </p:nvCxnSpPr>
          <p:spPr>
            <a:xfrm>
              <a:off x="3429000" y="2057400"/>
              <a:ext cx="1066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4"/>
              <a:endCxn id="8" idx="0"/>
            </p:cNvCxnSpPr>
            <p:nvPr/>
          </p:nvCxnSpPr>
          <p:spPr>
            <a:xfrm rot="5400000">
              <a:off x="4152900" y="3162300"/>
              <a:ext cx="1447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6"/>
              <a:endCxn id="8" idx="2"/>
            </p:cNvCxnSpPr>
            <p:nvPr/>
          </p:nvCxnSpPr>
          <p:spPr>
            <a:xfrm>
              <a:off x="3429000" y="4267200"/>
              <a:ext cx="1066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7"/>
              <a:endCxn id="7" idx="3"/>
            </p:cNvCxnSpPr>
            <p:nvPr/>
          </p:nvCxnSpPr>
          <p:spPr>
            <a:xfrm rot="5400000" flipH="1" flipV="1">
              <a:off x="5336708" y="3126908"/>
              <a:ext cx="680384" cy="106138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7" idx="1"/>
              <a:endCxn id="6" idx="6"/>
            </p:cNvCxnSpPr>
            <p:nvPr/>
          </p:nvCxnSpPr>
          <p:spPr>
            <a:xfrm rot="16200000" flipV="1">
              <a:off x="5372100" y="1943100"/>
              <a:ext cx="721192" cy="94979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52600" y="2133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2971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733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7600" y="1676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21336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19600" y="2971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33800" y="38862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86400" y="3581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698078"/>
              </p:ext>
            </p:extLst>
          </p:nvPr>
        </p:nvGraphicFramePr>
        <p:xfrm>
          <a:off x="2286001" y="4191000"/>
          <a:ext cx="7391398" cy="142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14"/>
                <a:gridCol w="1055914"/>
                <a:gridCol w="1055914"/>
                <a:gridCol w="1055914"/>
                <a:gridCol w="1055914"/>
                <a:gridCol w="1055914"/>
                <a:gridCol w="1055914"/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Đỉnh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</a:rPr>
                        <a:t> =&gt;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∞,1,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563563"/>
          </a:xfrm>
        </p:spPr>
        <p:txBody>
          <a:bodyPr/>
          <a:lstStyle/>
          <a:p>
            <a:r>
              <a:rPr lang="en-US" smtClean="0"/>
              <a:t>Thuật toán Bellman – Ford</a:t>
            </a:r>
            <a:r>
              <a:rPr lang="vi-VN" smtClean="0"/>
              <a:t> (4/11)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86049" y="913407"/>
            <a:ext cx="4914900" cy="2274332"/>
            <a:chOff x="990600" y="1676400"/>
            <a:chExt cx="5867400" cy="2971800"/>
          </a:xfrm>
        </p:grpSpPr>
        <p:sp>
          <p:nvSpPr>
            <p:cNvPr id="4" name="Oval 3"/>
            <p:cNvSpPr/>
            <p:nvPr/>
          </p:nvSpPr>
          <p:spPr>
            <a:xfrm>
              <a:off x="990600" y="2743200"/>
              <a:ext cx="7620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2667000" y="1676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4495800" y="1676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096000" y="26670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495800" y="3886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667000" y="3886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11" name="Straight Arrow Connector 10"/>
            <p:cNvCxnSpPr>
              <a:stCxn id="4" idx="7"/>
              <a:endCxn id="5" idx="2"/>
            </p:cNvCxnSpPr>
            <p:nvPr/>
          </p:nvCxnSpPr>
          <p:spPr>
            <a:xfrm rot="5400000" flipH="1" flipV="1">
              <a:off x="1755308" y="1943100"/>
              <a:ext cx="797392" cy="102599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4" idx="5"/>
              <a:endCxn id="9" idx="1"/>
            </p:cNvCxnSpPr>
            <p:nvPr/>
          </p:nvCxnSpPr>
          <p:spPr>
            <a:xfrm rot="16200000" flipH="1">
              <a:off x="1907708" y="3126908"/>
              <a:ext cx="604184" cy="113758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4"/>
              <a:endCxn id="9" idx="0"/>
            </p:cNvCxnSpPr>
            <p:nvPr/>
          </p:nvCxnSpPr>
          <p:spPr>
            <a:xfrm rot="5400000">
              <a:off x="2324100" y="3162300"/>
              <a:ext cx="1447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6"/>
              <a:endCxn id="6" idx="2"/>
            </p:cNvCxnSpPr>
            <p:nvPr/>
          </p:nvCxnSpPr>
          <p:spPr>
            <a:xfrm>
              <a:off x="3429000" y="2057400"/>
              <a:ext cx="1066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4"/>
              <a:endCxn id="8" idx="0"/>
            </p:cNvCxnSpPr>
            <p:nvPr/>
          </p:nvCxnSpPr>
          <p:spPr>
            <a:xfrm rot="5400000">
              <a:off x="4152900" y="3162300"/>
              <a:ext cx="1447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6"/>
              <a:endCxn id="8" idx="2"/>
            </p:cNvCxnSpPr>
            <p:nvPr/>
          </p:nvCxnSpPr>
          <p:spPr>
            <a:xfrm>
              <a:off x="3429000" y="4267200"/>
              <a:ext cx="1066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7"/>
              <a:endCxn id="7" idx="3"/>
            </p:cNvCxnSpPr>
            <p:nvPr/>
          </p:nvCxnSpPr>
          <p:spPr>
            <a:xfrm rot="5400000" flipH="1" flipV="1">
              <a:off x="5336708" y="3126908"/>
              <a:ext cx="680384" cy="106138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7" idx="1"/>
              <a:endCxn id="6" idx="6"/>
            </p:cNvCxnSpPr>
            <p:nvPr/>
          </p:nvCxnSpPr>
          <p:spPr>
            <a:xfrm rot="16200000" flipV="1">
              <a:off x="5372100" y="1943100"/>
              <a:ext cx="721192" cy="94979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52600" y="21336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67000" y="2971799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1" y="3733801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7599" y="16764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38800" y="21336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19600" y="2971799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33800" y="38862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486400" y="35814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34899"/>
              </p:ext>
            </p:extLst>
          </p:nvPr>
        </p:nvGraphicFramePr>
        <p:xfrm>
          <a:off x="2286001" y="3530600"/>
          <a:ext cx="739139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14"/>
                <a:gridCol w="1055914"/>
                <a:gridCol w="1055914"/>
                <a:gridCol w="1055914"/>
                <a:gridCol w="1055914"/>
                <a:gridCol w="1055914"/>
                <a:gridCol w="1055914"/>
              </a:tblGrid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Đỉnh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</a:rPr>
                        <a:t> =&gt;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en-US" sz="28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∞,1,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11200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" name="Line Callout 2 30"/>
          <p:cNvSpPr/>
          <p:nvPr/>
        </p:nvSpPr>
        <p:spPr>
          <a:xfrm>
            <a:off x="6705600" y="990601"/>
            <a:ext cx="3657600" cy="1497345"/>
          </a:xfrm>
          <a:prstGeom prst="borderCallout2">
            <a:avLst>
              <a:gd name="adj1" fmla="val 100693"/>
              <a:gd name="adj2" fmla="val 10040"/>
              <a:gd name="adj3" fmla="val 117238"/>
              <a:gd name="adj4" fmla="val 7154"/>
              <a:gd name="adj5" fmla="val 186113"/>
              <a:gd name="adj6" fmla="val -4430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Xét j = 2:</a:t>
            </a:r>
          </a:p>
          <a:p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X = {1}</a:t>
            </a:r>
          </a:p>
          <a:p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Distance(j)=Min{∞,</a:t>
            </a:r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+2}=2</a:t>
            </a:r>
          </a:p>
          <a:p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Previous(j)=1</a:t>
            </a:r>
          </a:p>
        </p:txBody>
      </p:sp>
      <p:sp>
        <p:nvSpPr>
          <p:cNvPr id="33" name="Line Callout 2 32"/>
          <p:cNvSpPr/>
          <p:nvPr/>
        </p:nvSpPr>
        <p:spPr>
          <a:xfrm>
            <a:off x="5452011" y="4986190"/>
            <a:ext cx="4758790" cy="1490810"/>
          </a:xfrm>
          <a:prstGeom prst="borderCallout2">
            <a:avLst>
              <a:gd name="adj1" fmla="val -49"/>
              <a:gd name="adj2" fmla="val 25729"/>
              <a:gd name="adj3" fmla="val -38772"/>
              <a:gd name="adj4" fmla="val 18592"/>
              <a:gd name="adj5" fmla="val -65760"/>
              <a:gd name="adj6" fmla="val 1239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Xét j = 3:</a:t>
            </a:r>
          </a:p>
          <a:p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X = {2}</a:t>
            </a:r>
          </a:p>
          <a:p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Distance(3)=Min{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∞</a:t>
            </a:r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, ∞}= ∞</a:t>
            </a:r>
          </a:p>
          <a:p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=&gt; Không cập nhật distance(3) và</a:t>
            </a:r>
          </a:p>
          <a:p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Previous(3)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563563"/>
          </a:xfrm>
        </p:spPr>
        <p:txBody>
          <a:bodyPr/>
          <a:lstStyle/>
          <a:p>
            <a:r>
              <a:rPr lang="en-US" smtClean="0"/>
              <a:t>Thuật toán Bellman – Ford</a:t>
            </a:r>
            <a:r>
              <a:rPr lang="vi-VN" smtClean="0"/>
              <a:t> (5/11)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1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Bellman – Ford</a:t>
            </a:r>
            <a:r>
              <a:rPr lang="vi-VN" smtClean="0"/>
              <a:t> (6/11)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thích:</a:t>
            </a:r>
          </a:p>
          <a:p>
            <a:pPr lvl="1" algn="just">
              <a:lnSpc>
                <a:spcPct val="150000"/>
              </a:lnSpc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Sở dĩ ch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ú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 ta vẫn chọn distance(3) = Min{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trong đó </a:t>
            </a:r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là gí trị “cũ” của distance(2) [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khi giá trị “mới” của distance(2) là 2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vì trong trường hợp tổng quát đỉnh </a:t>
            </a:r>
            <a:r>
              <a:rPr lang="en-US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có thể được chọn tùy ý – tức là đỉnh 3 có thể được xét trước đỉnh 2!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9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Bellman </a:t>
            </a:r>
            <a:r>
              <a:rPr lang="en-US" smtClean="0"/>
              <a:t>– Ford</a:t>
            </a:r>
            <a:r>
              <a:rPr lang="vi-VN" smtClean="0"/>
              <a:t> (7/11)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76326"/>
            <a:ext cx="8229600" cy="523875"/>
          </a:xfrm>
        </p:spPr>
        <p:txBody>
          <a:bodyPr/>
          <a:lstStyle/>
          <a:p>
            <a:r>
              <a:rPr lang="en-US" smtClean="0"/>
              <a:t>Tương tự với j = 4, 5 và 6 ta được: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398415" y="1840468"/>
            <a:ext cx="4914900" cy="2274332"/>
            <a:chOff x="990600" y="1676400"/>
            <a:chExt cx="5867400" cy="2971800"/>
          </a:xfrm>
        </p:grpSpPr>
        <p:sp>
          <p:nvSpPr>
            <p:cNvPr id="6" name="Oval 5"/>
            <p:cNvSpPr/>
            <p:nvPr/>
          </p:nvSpPr>
          <p:spPr>
            <a:xfrm>
              <a:off x="990600" y="2743200"/>
              <a:ext cx="7620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1676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495800" y="1676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096000" y="26670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95800" y="3886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67000" y="3886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755308" y="1943100"/>
              <a:ext cx="797392" cy="102599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11" idx="1"/>
            </p:cNvCxnSpPr>
            <p:nvPr/>
          </p:nvCxnSpPr>
          <p:spPr>
            <a:xfrm rot="16200000" flipH="1">
              <a:off x="1907708" y="3126908"/>
              <a:ext cx="604184" cy="113758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11" idx="0"/>
            </p:cNvCxnSpPr>
            <p:nvPr/>
          </p:nvCxnSpPr>
          <p:spPr>
            <a:xfrm rot="5400000">
              <a:off x="2324100" y="3162300"/>
              <a:ext cx="1447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>
              <a:off x="3429000" y="2057400"/>
              <a:ext cx="1066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0" idx="0"/>
            </p:cNvCxnSpPr>
            <p:nvPr/>
          </p:nvCxnSpPr>
          <p:spPr>
            <a:xfrm rot="5400000">
              <a:off x="4152900" y="3162300"/>
              <a:ext cx="1447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0" idx="2"/>
            </p:cNvCxnSpPr>
            <p:nvPr/>
          </p:nvCxnSpPr>
          <p:spPr>
            <a:xfrm>
              <a:off x="3429000" y="4267200"/>
              <a:ext cx="1066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5336708" y="3126908"/>
              <a:ext cx="680384" cy="106138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1"/>
              <a:endCxn id="8" idx="6"/>
            </p:cNvCxnSpPr>
            <p:nvPr/>
          </p:nvCxnSpPr>
          <p:spPr>
            <a:xfrm rot="16200000" flipV="1">
              <a:off x="5372100" y="1943100"/>
              <a:ext cx="721192" cy="94979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663884" y="21336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7000" y="2971799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1" y="3733801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7599" y="16764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21336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9600" y="2971799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3851654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35814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786241"/>
              </p:ext>
            </p:extLst>
          </p:nvPr>
        </p:nvGraphicFramePr>
        <p:xfrm>
          <a:off x="2286001" y="4267201"/>
          <a:ext cx="7391398" cy="1849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14"/>
                <a:gridCol w="1055914"/>
                <a:gridCol w="1055914"/>
                <a:gridCol w="1055914"/>
                <a:gridCol w="1055914"/>
                <a:gridCol w="1055914"/>
                <a:gridCol w="1055914"/>
              </a:tblGrid>
              <a:tr h="616637"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>
                          <a:latin typeface="Times New Roman" panose="02020603050405020304" pitchFamily="18" charset="0"/>
                        </a:rPr>
                        <a:t>Đỉnh</a:t>
                      </a:r>
                      <a:r>
                        <a:rPr lang="en-US" sz="1800" baseline="0" smtClean="0">
                          <a:latin typeface="Times New Roman" panose="02020603050405020304" pitchFamily="18" charset="0"/>
                        </a:rPr>
                        <a:t> =&gt;</a:t>
                      </a:r>
                      <a:endParaRPr lang="en-US" sz="1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16637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∞,1,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16637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-----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-----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-----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3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Bellman </a:t>
            </a:r>
            <a:r>
              <a:rPr lang="en-US" smtClean="0"/>
              <a:t>– Ford</a:t>
            </a:r>
            <a:r>
              <a:rPr lang="vi-VN" smtClean="0"/>
              <a:t> (8/11)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25825" y="914400"/>
            <a:ext cx="4914900" cy="2274332"/>
            <a:chOff x="990600" y="1676400"/>
            <a:chExt cx="5867400" cy="2971800"/>
          </a:xfrm>
        </p:grpSpPr>
        <p:sp>
          <p:nvSpPr>
            <p:cNvPr id="6" name="Oval 5"/>
            <p:cNvSpPr/>
            <p:nvPr/>
          </p:nvSpPr>
          <p:spPr>
            <a:xfrm>
              <a:off x="990600" y="2743200"/>
              <a:ext cx="7620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1676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495800" y="1676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096000" y="26670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95800" y="3886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67000" y="3886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755308" y="1943100"/>
              <a:ext cx="797392" cy="102599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11" idx="1"/>
            </p:cNvCxnSpPr>
            <p:nvPr/>
          </p:nvCxnSpPr>
          <p:spPr>
            <a:xfrm rot="16200000" flipH="1">
              <a:off x="1907708" y="3126908"/>
              <a:ext cx="604184" cy="113758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11" idx="0"/>
            </p:cNvCxnSpPr>
            <p:nvPr/>
          </p:nvCxnSpPr>
          <p:spPr>
            <a:xfrm rot="5400000">
              <a:off x="2324100" y="3162300"/>
              <a:ext cx="1447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>
              <a:off x="3429000" y="2057400"/>
              <a:ext cx="1066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0" idx="0"/>
            </p:cNvCxnSpPr>
            <p:nvPr/>
          </p:nvCxnSpPr>
          <p:spPr>
            <a:xfrm rot="5400000">
              <a:off x="4152900" y="3162300"/>
              <a:ext cx="1447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0" idx="2"/>
            </p:cNvCxnSpPr>
            <p:nvPr/>
          </p:nvCxnSpPr>
          <p:spPr>
            <a:xfrm>
              <a:off x="3429000" y="4267200"/>
              <a:ext cx="1066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5336708" y="3126908"/>
              <a:ext cx="680384" cy="106138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1"/>
              <a:endCxn id="8" idx="6"/>
            </p:cNvCxnSpPr>
            <p:nvPr/>
          </p:nvCxnSpPr>
          <p:spPr>
            <a:xfrm rot="16200000" flipV="1">
              <a:off x="5372100" y="1943100"/>
              <a:ext cx="721192" cy="94979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752600" y="21336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7000" y="2971799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1" y="3733801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7599" y="16764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21336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9600" y="2971799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38862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35814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86994"/>
              </p:ext>
            </p:extLst>
          </p:nvPr>
        </p:nvGraphicFramePr>
        <p:xfrm>
          <a:off x="1896088" y="3505200"/>
          <a:ext cx="7391398" cy="246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14"/>
                <a:gridCol w="1055914"/>
                <a:gridCol w="1055914"/>
                <a:gridCol w="1055914"/>
                <a:gridCol w="1055914"/>
                <a:gridCol w="1055914"/>
                <a:gridCol w="1055914"/>
              </a:tblGrid>
              <a:tr h="61663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Đỉnh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</a:rPr>
                        <a:t> =&gt;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16637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∞,1,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16637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-----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-----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-----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16637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Line Callout 2 29"/>
          <p:cNvSpPr/>
          <p:nvPr/>
        </p:nvSpPr>
        <p:spPr>
          <a:xfrm>
            <a:off x="7086600" y="970204"/>
            <a:ext cx="3429000" cy="1490810"/>
          </a:xfrm>
          <a:prstGeom prst="borderCallout2">
            <a:avLst>
              <a:gd name="adj1" fmla="val 72169"/>
              <a:gd name="adj2" fmla="val 352"/>
              <a:gd name="adj3" fmla="val 198657"/>
              <a:gd name="adj4" fmla="val -54957"/>
              <a:gd name="adj5" fmla="val 305222"/>
              <a:gd name="adj6" fmla="val -6416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Quá trình lặp lại:</a:t>
            </a:r>
          </a:p>
          <a:p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Xét j = 2:</a:t>
            </a:r>
          </a:p>
          <a:p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X = {1} =&gt; Không cập nhật distance(2) và previous(2)</a:t>
            </a:r>
          </a:p>
        </p:txBody>
      </p:sp>
    </p:spTree>
    <p:extLst>
      <p:ext uri="{BB962C8B-B14F-4D97-AF65-F5344CB8AC3E}">
        <p14:creationId xmlns:p14="http://schemas.microsoft.com/office/powerpoint/2010/main" val="41778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Bellman </a:t>
            </a:r>
            <a:r>
              <a:rPr lang="en-US" smtClean="0"/>
              <a:t>– Ford</a:t>
            </a:r>
            <a:r>
              <a:rPr lang="vi-VN" smtClean="0"/>
              <a:t> (9/11)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25825" y="914400"/>
            <a:ext cx="4914900" cy="2274332"/>
            <a:chOff x="990600" y="1676400"/>
            <a:chExt cx="5867400" cy="2971800"/>
          </a:xfrm>
        </p:grpSpPr>
        <p:sp>
          <p:nvSpPr>
            <p:cNvPr id="6" name="Oval 5"/>
            <p:cNvSpPr/>
            <p:nvPr/>
          </p:nvSpPr>
          <p:spPr>
            <a:xfrm>
              <a:off x="990600" y="2743200"/>
              <a:ext cx="7620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1676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495800" y="1676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096000" y="26670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95800" y="3886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67000" y="3886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755308" y="1943100"/>
              <a:ext cx="797392" cy="102599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11" idx="1"/>
            </p:cNvCxnSpPr>
            <p:nvPr/>
          </p:nvCxnSpPr>
          <p:spPr>
            <a:xfrm rot="16200000" flipH="1">
              <a:off x="1907708" y="3126908"/>
              <a:ext cx="604184" cy="113758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11" idx="0"/>
            </p:cNvCxnSpPr>
            <p:nvPr/>
          </p:nvCxnSpPr>
          <p:spPr>
            <a:xfrm rot="5400000">
              <a:off x="2324100" y="3162300"/>
              <a:ext cx="1447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>
              <a:off x="3429000" y="2057400"/>
              <a:ext cx="1066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0" idx="0"/>
            </p:cNvCxnSpPr>
            <p:nvPr/>
          </p:nvCxnSpPr>
          <p:spPr>
            <a:xfrm rot="5400000">
              <a:off x="4152900" y="3162300"/>
              <a:ext cx="1447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0" idx="2"/>
            </p:cNvCxnSpPr>
            <p:nvPr/>
          </p:nvCxnSpPr>
          <p:spPr>
            <a:xfrm>
              <a:off x="3429000" y="4267200"/>
              <a:ext cx="1066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5336708" y="3126908"/>
              <a:ext cx="680384" cy="106138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1"/>
              <a:endCxn id="8" idx="6"/>
            </p:cNvCxnSpPr>
            <p:nvPr/>
          </p:nvCxnSpPr>
          <p:spPr>
            <a:xfrm rot="16200000" flipV="1">
              <a:off x="5372100" y="1943100"/>
              <a:ext cx="721192" cy="94979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752600" y="21336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7000" y="2971799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1" y="3733801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7599" y="16764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21336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9600" y="2971799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38862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35814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735821"/>
              </p:ext>
            </p:extLst>
          </p:nvPr>
        </p:nvGraphicFramePr>
        <p:xfrm>
          <a:off x="1896088" y="3505200"/>
          <a:ext cx="7391398" cy="246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14"/>
                <a:gridCol w="1055914"/>
                <a:gridCol w="1055914"/>
                <a:gridCol w="1055914"/>
                <a:gridCol w="1055914"/>
                <a:gridCol w="1055914"/>
                <a:gridCol w="1055914"/>
              </a:tblGrid>
              <a:tr h="61663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Đỉnh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</a:rPr>
                        <a:t> =&gt;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16637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,1,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16637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-----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-----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-----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16637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Line Callout 2 29"/>
          <p:cNvSpPr/>
          <p:nvPr/>
        </p:nvSpPr>
        <p:spPr>
          <a:xfrm>
            <a:off x="7086600" y="970204"/>
            <a:ext cx="3429000" cy="1801385"/>
          </a:xfrm>
          <a:prstGeom prst="borderCallout2">
            <a:avLst>
              <a:gd name="adj1" fmla="val 49245"/>
              <a:gd name="adj2" fmla="val -1368"/>
              <a:gd name="adj3" fmla="val 158539"/>
              <a:gd name="adj4" fmla="val -22269"/>
              <a:gd name="adj5" fmla="val 252005"/>
              <a:gd name="adj6" fmla="val -34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Quá trình lặp lại:</a:t>
            </a:r>
          </a:p>
          <a:p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Xét j = 3:</a:t>
            </a:r>
          </a:p>
          <a:p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X = {2} =&gt; </a:t>
            </a:r>
          </a:p>
          <a:p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distance(3) = </a:t>
            </a:r>
            <a:r>
              <a:rPr lang="en-US" sz="2000">
                <a:solidFill>
                  <a:schemeClr val="accent1"/>
                </a:solidFill>
                <a:latin typeface="Times New Roman" panose="02020603050405020304" pitchFamily="18" charset="0"/>
              </a:rPr>
              <a:t>min</a:t>
            </a:r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</a:rPr>
              <a:t>{</a:t>
            </a:r>
            <a:r>
              <a:rPr lang="en-US" sz="2000">
                <a:solidFill>
                  <a:schemeClr val="accent1"/>
                </a:solidFill>
                <a:latin typeface="Times New Roman" panose="02020603050405020304" pitchFamily="18" charset="0"/>
              </a:rPr>
              <a:t>∞,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sz="2000">
                <a:solidFill>
                  <a:schemeClr val="accent1"/>
                </a:solidFill>
                <a:latin typeface="Times New Roman" panose="02020603050405020304" pitchFamily="18" charset="0"/>
              </a:rPr>
              <a:t>+</a:t>
            </a:r>
            <a:r>
              <a:rPr 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r>
              <a:rPr lang="en-US" sz="2000">
                <a:solidFill>
                  <a:schemeClr val="accent1"/>
                </a:solidFill>
                <a:latin typeface="Times New Roman" panose="02020603050405020304" pitchFamily="18" charset="0"/>
              </a:rPr>
              <a:t>}=9</a:t>
            </a:r>
          </a:p>
          <a:p>
            <a:r>
              <a:rPr lang="en-US" sz="2000">
                <a:solidFill>
                  <a:schemeClr val="accent1"/>
                </a:solidFill>
                <a:latin typeface="Times New Roman" panose="02020603050405020304" pitchFamily="18" charset="0"/>
              </a:rPr>
              <a:t>Cập nhật previous(3) = 2</a:t>
            </a:r>
          </a:p>
        </p:txBody>
      </p:sp>
      <p:sp>
        <p:nvSpPr>
          <p:cNvPr id="3" name="Rectangle 2"/>
          <p:cNvSpPr/>
          <p:nvPr/>
        </p:nvSpPr>
        <p:spPr>
          <a:xfrm>
            <a:off x="5888251" y="3244334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</a:rPr>
              <a:t>∞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88251" y="3244334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22233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Bellman </a:t>
            </a:r>
            <a:r>
              <a:rPr lang="en-US" smtClean="0"/>
              <a:t>– Ford</a:t>
            </a:r>
            <a:r>
              <a:rPr lang="vi-VN" smtClean="0"/>
              <a:t> (10/11)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25825" y="914400"/>
            <a:ext cx="4914900" cy="2274332"/>
            <a:chOff x="990600" y="1676400"/>
            <a:chExt cx="5867400" cy="2971800"/>
          </a:xfrm>
        </p:grpSpPr>
        <p:sp>
          <p:nvSpPr>
            <p:cNvPr id="6" name="Oval 5"/>
            <p:cNvSpPr/>
            <p:nvPr/>
          </p:nvSpPr>
          <p:spPr>
            <a:xfrm>
              <a:off x="990600" y="2743200"/>
              <a:ext cx="7620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1676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495800" y="1676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096000" y="26670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95800" y="3886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67000" y="3886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755308" y="1943100"/>
              <a:ext cx="797392" cy="102599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11" idx="1"/>
            </p:cNvCxnSpPr>
            <p:nvPr/>
          </p:nvCxnSpPr>
          <p:spPr>
            <a:xfrm rot="16200000" flipH="1">
              <a:off x="1907708" y="3126908"/>
              <a:ext cx="604184" cy="113758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11" idx="0"/>
            </p:cNvCxnSpPr>
            <p:nvPr/>
          </p:nvCxnSpPr>
          <p:spPr>
            <a:xfrm rot="5400000">
              <a:off x="2324100" y="3162300"/>
              <a:ext cx="1447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>
              <a:off x="3429000" y="2057400"/>
              <a:ext cx="1066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0" idx="0"/>
            </p:cNvCxnSpPr>
            <p:nvPr/>
          </p:nvCxnSpPr>
          <p:spPr>
            <a:xfrm rot="5400000">
              <a:off x="4152900" y="3162300"/>
              <a:ext cx="1447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0" idx="2"/>
            </p:cNvCxnSpPr>
            <p:nvPr/>
          </p:nvCxnSpPr>
          <p:spPr>
            <a:xfrm>
              <a:off x="3429000" y="4267200"/>
              <a:ext cx="1066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5336708" y="3126908"/>
              <a:ext cx="680384" cy="106138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1"/>
              <a:endCxn id="8" idx="6"/>
            </p:cNvCxnSpPr>
            <p:nvPr/>
          </p:nvCxnSpPr>
          <p:spPr>
            <a:xfrm rot="16200000" flipV="1">
              <a:off x="5372100" y="1943100"/>
              <a:ext cx="721192" cy="94979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752600" y="21336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667000" y="2971799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1" y="3733801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7599" y="16764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21336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9600" y="2971799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38862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3581400"/>
              <a:ext cx="533400" cy="482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42053"/>
              </p:ext>
            </p:extLst>
          </p:nvPr>
        </p:nvGraphicFramePr>
        <p:xfrm>
          <a:off x="1896088" y="3505200"/>
          <a:ext cx="7391398" cy="246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14"/>
                <a:gridCol w="1055914"/>
                <a:gridCol w="1055914"/>
                <a:gridCol w="1055914"/>
                <a:gridCol w="1055914"/>
                <a:gridCol w="1055914"/>
                <a:gridCol w="1055914"/>
              </a:tblGrid>
              <a:tr h="616637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Đỉnh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</a:rPr>
                        <a:t> =&gt;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16637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,1,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16637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-----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-----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-----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16637"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8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-----</a:t>
                      </a:r>
                      <a:endParaRPr lang="en-US" sz="28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8,6</a:t>
                      </a:r>
                      <a:endParaRPr lang="en-US" sz="28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3,2</a:t>
                      </a:r>
                      <a:endParaRPr lang="en-US" sz="28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Line Callout 2 29"/>
          <p:cNvSpPr/>
          <p:nvPr/>
        </p:nvSpPr>
        <p:spPr>
          <a:xfrm>
            <a:off x="7086600" y="2052174"/>
            <a:ext cx="3429000" cy="719414"/>
          </a:xfrm>
          <a:prstGeom prst="borderCallout2">
            <a:avLst>
              <a:gd name="adj1" fmla="val 102462"/>
              <a:gd name="adj2" fmla="val 49385"/>
              <a:gd name="adj3" fmla="val 117603"/>
              <a:gd name="adj4" fmla="val 34935"/>
              <a:gd name="adj5" fmla="val 196017"/>
              <a:gd name="adj6" fmla="val 188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>
                <a:solidFill>
                  <a:srgbClr val="FF0000"/>
                </a:solidFill>
                <a:latin typeface="Times New Roman" panose="02020603050405020304" pitchFamily="18" charset="0"/>
              </a:rPr>
              <a:t>Tương tự với j = 4, 5 và 6:</a:t>
            </a:r>
          </a:p>
        </p:txBody>
      </p:sp>
    </p:spTree>
    <p:extLst>
      <p:ext uri="{BB962C8B-B14F-4D97-AF65-F5344CB8AC3E}">
        <p14:creationId xmlns:p14="http://schemas.microsoft.com/office/powerpoint/2010/main" val="321459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"/>
            <a:ext cx="9677400" cy="715963"/>
          </a:xfrm>
        </p:spPr>
        <p:txBody>
          <a:bodyPr/>
          <a:lstStyle/>
          <a:p>
            <a:r>
              <a:rPr lang="en-US" sz="2400"/>
              <a:t>Bài toán đường đi ngắn nhất</a:t>
            </a:r>
            <a:r>
              <a:rPr lang="vi-VN" sz="2400"/>
              <a:t> (1/5</a:t>
            </a:r>
            <a:r>
              <a:rPr lang="vi-VN" sz="2400" smtClean="0"/>
              <a:t>)</a:t>
            </a:r>
            <a:r>
              <a:rPr lang="en-US" sz="2400" smtClean="0"/>
              <a:t> (</a:t>
            </a:r>
            <a:r>
              <a:rPr lang="en-US" sz="2400"/>
              <a:t>SPP – Shortest path problem)</a:t>
            </a:r>
          </a:p>
        </p:txBody>
      </p:sp>
      <p:pic>
        <p:nvPicPr>
          <p:cNvPr id="9218" name="Picture 2" descr="http://support.sas.com/documentation/cdl/en/ormpug/63352/HTML/default/images/ormpug_netflow026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81734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1200" y="5543490"/>
            <a:ext cx="74676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>
                <a:latin typeface="Times New Roman" panose="02020603050405020304" pitchFamily="18" charset="0"/>
              </a:rPr>
              <a:t>Yêu cầu</a:t>
            </a:r>
            <a:r>
              <a:rPr lang="en-US" sz="2000">
                <a:latin typeface="Times New Roman" panose="02020603050405020304" pitchFamily="18" charset="0"/>
              </a:rPr>
              <a:t>: tìm đường đi ngắn nhất từ Chicago tới Atlanta?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Bellman </a:t>
            </a:r>
            <a:r>
              <a:rPr lang="en-US" smtClean="0"/>
              <a:t>– Ford</a:t>
            </a:r>
            <a:r>
              <a:rPr lang="vi-VN" smtClean="0"/>
              <a:t> (11/11)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25826" y="838200"/>
            <a:ext cx="4276601" cy="2057400"/>
            <a:chOff x="990600" y="1562100"/>
            <a:chExt cx="5867400" cy="3086100"/>
          </a:xfrm>
        </p:grpSpPr>
        <p:sp>
          <p:nvSpPr>
            <p:cNvPr id="6" name="Oval 5"/>
            <p:cNvSpPr/>
            <p:nvPr/>
          </p:nvSpPr>
          <p:spPr>
            <a:xfrm>
              <a:off x="990600" y="2743200"/>
              <a:ext cx="762000" cy="762000"/>
            </a:xfrm>
            <a:prstGeom prst="ellips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667000" y="1676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495800" y="16764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096000" y="26670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495800" y="3886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667000" y="3886200"/>
              <a:ext cx="762000" cy="76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6</a:t>
              </a:r>
            </a:p>
          </p:txBody>
        </p:sp>
        <p:cxnSp>
          <p:nvCxnSpPr>
            <p:cNvPr id="12" name="Straight Arrow Connector 11"/>
            <p:cNvCxnSpPr>
              <a:stCxn id="6" idx="7"/>
              <a:endCxn id="7" idx="2"/>
            </p:cNvCxnSpPr>
            <p:nvPr/>
          </p:nvCxnSpPr>
          <p:spPr>
            <a:xfrm rot="5400000" flipH="1" flipV="1">
              <a:off x="1755308" y="1943100"/>
              <a:ext cx="797392" cy="102599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5"/>
              <a:endCxn id="11" idx="1"/>
            </p:cNvCxnSpPr>
            <p:nvPr/>
          </p:nvCxnSpPr>
          <p:spPr>
            <a:xfrm rot="16200000" flipH="1">
              <a:off x="1907708" y="3126908"/>
              <a:ext cx="604184" cy="113758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4"/>
              <a:endCxn id="11" idx="0"/>
            </p:cNvCxnSpPr>
            <p:nvPr/>
          </p:nvCxnSpPr>
          <p:spPr>
            <a:xfrm rot="5400000">
              <a:off x="2324100" y="3162300"/>
              <a:ext cx="1447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6"/>
              <a:endCxn id="8" idx="2"/>
            </p:cNvCxnSpPr>
            <p:nvPr/>
          </p:nvCxnSpPr>
          <p:spPr>
            <a:xfrm>
              <a:off x="3429000" y="2057400"/>
              <a:ext cx="1066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4"/>
              <a:endCxn id="10" idx="0"/>
            </p:cNvCxnSpPr>
            <p:nvPr/>
          </p:nvCxnSpPr>
          <p:spPr>
            <a:xfrm rot="5400000">
              <a:off x="4152900" y="3162300"/>
              <a:ext cx="1447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6"/>
              <a:endCxn id="10" idx="2"/>
            </p:cNvCxnSpPr>
            <p:nvPr/>
          </p:nvCxnSpPr>
          <p:spPr>
            <a:xfrm>
              <a:off x="3429000" y="4267200"/>
              <a:ext cx="1066800" cy="1588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0" idx="7"/>
              <a:endCxn id="9" idx="3"/>
            </p:cNvCxnSpPr>
            <p:nvPr/>
          </p:nvCxnSpPr>
          <p:spPr>
            <a:xfrm rot="5400000" flipH="1" flipV="1">
              <a:off x="5336708" y="3126908"/>
              <a:ext cx="680384" cy="1061384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1"/>
              <a:endCxn id="8" idx="6"/>
            </p:cNvCxnSpPr>
            <p:nvPr/>
          </p:nvCxnSpPr>
          <p:spPr>
            <a:xfrm rot="16200000" flipV="1">
              <a:off x="5372100" y="1943100"/>
              <a:ext cx="721192" cy="949792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752600" y="2019300"/>
              <a:ext cx="533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58307" y="2971800"/>
              <a:ext cx="533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3733800"/>
              <a:ext cx="533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57599" y="1562100"/>
              <a:ext cx="533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38800" y="1917696"/>
              <a:ext cx="83819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9600" y="2971800"/>
              <a:ext cx="533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33800" y="3733800"/>
              <a:ext cx="533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86400" y="3581400"/>
              <a:ext cx="533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02220"/>
              </p:ext>
            </p:extLst>
          </p:nvPr>
        </p:nvGraphicFramePr>
        <p:xfrm>
          <a:off x="2286002" y="3000376"/>
          <a:ext cx="7391398" cy="3403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914"/>
                <a:gridCol w="1055914"/>
                <a:gridCol w="1055914"/>
                <a:gridCol w="1055914"/>
                <a:gridCol w="1055914"/>
                <a:gridCol w="1055914"/>
                <a:gridCol w="1055914"/>
              </a:tblGrid>
              <a:tr h="630056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Đỉnh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</a:rPr>
                        <a:t> =&gt;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67192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0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0,1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,1,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∞,1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67192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-----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-----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-----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5,1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67192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-----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8,6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3,2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67192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9,2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9,5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6,6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3,2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67192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8,4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7,5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6,6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3,2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67192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6,4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7,5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6,6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3,2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67192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imes New Roman" panose="02020603050405020304" pitchFamily="18" charset="0"/>
                        </a:rPr>
                        <a:t>6</a:t>
                      </a:r>
                      <a:endParaRPr lang="en-US" sz="200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2,1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6,4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7,5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6,6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3,2</a:t>
                      </a:r>
                      <a:endParaRPr lang="en-US" sz="200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Line Callout 2 29"/>
          <p:cNvSpPr/>
          <p:nvPr/>
        </p:nvSpPr>
        <p:spPr>
          <a:xfrm>
            <a:off x="6705600" y="1075264"/>
            <a:ext cx="3810000" cy="1696324"/>
          </a:xfrm>
          <a:prstGeom prst="borderCallout2">
            <a:avLst>
              <a:gd name="adj1" fmla="val 103632"/>
              <a:gd name="adj2" fmla="val 78202"/>
              <a:gd name="adj3" fmla="val 127998"/>
              <a:gd name="adj4" fmla="val 79899"/>
              <a:gd name="adj5" fmla="val 285050"/>
              <a:gd name="adj6" fmla="val 721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Quá trình lặp lại cho đến khi</a:t>
            </a:r>
            <a:r>
              <a:rPr lang="vi-V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</a:p>
          <a:p>
            <a:r>
              <a:rPr lang="vi-V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- T</a:t>
            </a:r>
            <a:r>
              <a:rPr 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rong bảng có 2 dòng liên tiếp trùng nhau! </a:t>
            </a:r>
            <a:endParaRPr lang="vi-VN" sz="2000" i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vi-V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- Hoặc đã đủ n dòng!</a:t>
            </a:r>
          </a:p>
          <a:p>
            <a:pPr algn="ctr"/>
            <a:r>
              <a:rPr 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(????)</a:t>
            </a:r>
            <a:endParaRPr lang="vi-VN" sz="2000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Thảo luận &amp; bài tập (1/3)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6326"/>
            <a:ext cx="9829800" cy="52482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mtClean="0"/>
              <a:t>Về thuật toán Bellman-Ford: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vi-VN" smtClean="0"/>
              <a:t>Thuật toán cho kết quả là đường đi ngắn nhất ?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vi-VN" smtClean="0"/>
              <a:t>Khi nào thuật toán dừng?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vi-VN" smtClean="0"/>
              <a:t>Thuật toán có thể phát hiện chu trình âm?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7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Thảo </a:t>
            </a:r>
            <a:r>
              <a:rPr lang="vi-VN" smtClean="0"/>
              <a:t>luận &amp; bài tập (2/3)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1"/>
            <a:ext cx="9829800" cy="5248275"/>
          </a:xfrm>
        </p:spPr>
        <p:txBody>
          <a:bodyPr/>
          <a:lstStyle/>
          <a:p>
            <a:pPr algn="just"/>
            <a:r>
              <a:rPr lang="vi-VN" sz="2000"/>
              <a:t>Giải thích:</a:t>
            </a:r>
          </a:p>
          <a:p>
            <a:pPr lvl="1" algn="just"/>
            <a:r>
              <a:rPr lang="vi-VN" sz="2400"/>
              <a:t>Đường đi ngắn nhất (nếu có) giữa 2 đỉnh bất kỳ chứa nhiều nhất n -1 cung, với n là số đỉnh của đồ thị.</a:t>
            </a:r>
          </a:p>
          <a:p>
            <a:pPr lvl="1" algn="just"/>
            <a:r>
              <a:rPr lang="vi-VN" sz="2400"/>
              <a:t>Tại bước lặp thứ k trong thuật toán, mọi đường đi ngắn nhất qua không quá k cung được xác định.</a:t>
            </a:r>
          </a:p>
          <a:p>
            <a:pPr lvl="1" algn="just"/>
            <a:r>
              <a:rPr lang="vi-VN" sz="2400"/>
              <a:t>Sau |V|-1 bước lặp, tất cả các cung (u,v) đều thỏa điều kiện: distance(v) ≤ distance(u) + c(u,v). Tức là đường đi ngắn nhất từ s đến v đã được xác định.</a:t>
            </a:r>
          </a:p>
          <a:p>
            <a:pPr lvl="1" algn="just"/>
            <a:r>
              <a:rPr lang="vi-VN" sz="2400"/>
              <a:t>Nếu (ở bước kế tiếp – bước thứ |V|) tồn tại cung (u,v) nào đó có distance(v) &gt; distance(u) + c(u,v) tức là đồ thị có chu trình âm.</a:t>
            </a:r>
          </a:p>
          <a:p>
            <a:pPr lvl="1" algn="just"/>
            <a:r>
              <a:rPr lang="vi-VN" sz="2400"/>
              <a:t>Trong thực tế, có thể dừng thuật toán ngay khi xuất hiện 2 dòng trùng nhau trong bảng biểu diễn các giá trị distance.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Thảo luận &amp; bài tập (3/3)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166" y="838201"/>
            <a:ext cx="9483634" cy="523875"/>
          </a:xfrm>
        </p:spPr>
        <p:txBody>
          <a:bodyPr/>
          <a:lstStyle/>
          <a:p>
            <a:r>
              <a:rPr lang="vi-VN" smtClean="0"/>
              <a:t>Các vấn đề khác: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1371"/>
              </p:ext>
            </p:extLst>
          </p:nvPr>
        </p:nvGraphicFramePr>
        <p:xfrm>
          <a:off x="914400" y="1524001"/>
          <a:ext cx="9220200" cy="4800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8989"/>
                <a:gridCol w="1492794"/>
                <a:gridCol w="1668417"/>
              </a:tblGrid>
              <a:tr h="672536">
                <a:tc>
                  <a:txBody>
                    <a:bodyPr/>
                    <a:lstStyle/>
                    <a:p>
                      <a:pPr algn="ctr"/>
                      <a:r>
                        <a:rPr lang="vi-VN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Vấn</a:t>
                      </a:r>
                      <a:r>
                        <a:rPr lang="vi-VN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đề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Dijkstra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Bellman-Ford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9644">
                <a:tc>
                  <a:txBody>
                    <a:bodyPr/>
                    <a:lstStyle/>
                    <a:p>
                      <a:r>
                        <a:rPr lang="vi-VN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Độ</a:t>
                      </a:r>
                      <a:r>
                        <a:rPr lang="vi-VN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phức tạp tính toán?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vi-VN" sz="96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 sz="96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vi-VN" sz="960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?</a:t>
                      </a:r>
                      <a:endParaRPr lang="en-US" sz="96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60766">
                <a:tc>
                  <a:txBody>
                    <a:bodyPr/>
                    <a:lstStyle/>
                    <a:p>
                      <a:r>
                        <a:rPr lang="vi-VN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Biểu</a:t>
                      </a:r>
                      <a:r>
                        <a:rPr lang="vi-VN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diễn đồ thị bằng phường pháp nào sẽ phù hợp với thuật toán?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72536">
                <a:tc>
                  <a:txBody>
                    <a:bodyPr/>
                    <a:lstStyle/>
                    <a:p>
                      <a:r>
                        <a:rPr lang="vi-VN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Giải</a:t>
                      </a:r>
                      <a:r>
                        <a:rPr lang="vi-VN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quyết bài toán trên đồ thị vô hướng?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672536">
                <a:tc>
                  <a:txBody>
                    <a:bodyPr/>
                    <a:lstStyle/>
                    <a:p>
                      <a:r>
                        <a:rPr lang="vi-VN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Tìm</a:t>
                      </a:r>
                      <a:r>
                        <a:rPr lang="vi-VN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đường đi ngắn nhất đi qua (các) cạnh / cung cho trước?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1432581">
                <a:tc>
                  <a:txBody>
                    <a:bodyPr/>
                    <a:lstStyle/>
                    <a:p>
                      <a:r>
                        <a:rPr lang="vi-VN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Cài</a:t>
                      </a:r>
                      <a:r>
                        <a:rPr lang="vi-VN" baseline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 đặt thuật toán trên máy tính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96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960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72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toán đường đi ngắn </a:t>
            </a:r>
            <a:r>
              <a:rPr lang="en-US" smtClean="0"/>
              <a:t>nhất</a:t>
            </a:r>
            <a:r>
              <a:rPr lang="vi-VN" smtClean="0"/>
              <a:t> (2/5)</a:t>
            </a:r>
            <a:endParaRPr lang="en-US"/>
          </a:p>
        </p:txBody>
      </p:sp>
      <p:pic>
        <p:nvPicPr>
          <p:cNvPr id="10244" name="Picture 4" descr="Problem P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22958"/>
            <a:ext cx="6096000" cy="550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0" y="1371600"/>
            <a:ext cx="54864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>
                <a:latin typeface="Times New Roman" panose="02020603050405020304" pitchFamily="18" charset="0"/>
              </a:rPr>
              <a:t>Yêu cầu</a:t>
            </a:r>
            <a:r>
              <a:rPr lang="en-US" sz="2000">
                <a:latin typeface="Times New Roman" panose="02020603050405020304" pitchFamily="18" charset="0"/>
              </a:rPr>
              <a:t>: tìm đường đi ngắn nhất để truyền gói tin từ router z đến router 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375151"/>
              </p:ext>
            </p:extLst>
          </p:nvPr>
        </p:nvGraphicFramePr>
        <p:xfrm>
          <a:off x="685800" y="1066800"/>
          <a:ext cx="95250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5800" y="152401"/>
            <a:ext cx="9525000" cy="563563"/>
          </a:xfrm>
        </p:spPr>
        <p:txBody>
          <a:bodyPr/>
          <a:lstStyle/>
          <a:p>
            <a:r>
              <a:rPr lang="en-US"/>
              <a:t>Bài toán đường đi ngắn </a:t>
            </a:r>
            <a:r>
              <a:rPr lang="en-US" smtClean="0"/>
              <a:t>nhất</a:t>
            </a:r>
            <a:r>
              <a:rPr lang="vi-VN" smtClean="0"/>
              <a:t> (3/5)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FBAEA9-EC4F-46ED-82E3-0B82C3514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0CFBAEA9-EC4F-46ED-82E3-0B82C3514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0CFBAEA9-EC4F-46ED-82E3-0B82C3514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A7067E-FDF8-4A36-8829-44C5323C4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62A7067E-FDF8-4A36-8829-44C5323C4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graphicEl>
                                              <a:dgm id="{62A7067E-FDF8-4A36-8829-44C5323C4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7E65CC-4794-4316-85F1-B3E53D2079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graphicEl>
                                              <a:dgm id="{237E65CC-4794-4316-85F1-B3E53D2079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graphicEl>
                                              <a:dgm id="{237E65CC-4794-4316-85F1-B3E53D2079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A415EE-98E0-4BDC-9B95-3B11F0C8E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61A415EE-98E0-4BDC-9B95-3B11F0C8E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61A415EE-98E0-4BDC-9B95-3B11F0C8E5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974849"/>
              </p:ext>
            </p:extLst>
          </p:nvPr>
        </p:nvGraphicFramePr>
        <p:xfrm>
          <a:off x="762000" y="1076326"/>
          <a:ext cx="9448800" cy="212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3352800" y="3352800"/>
            <a:ext cx="4267200" cy="2819400"/>
            <a:chOff x="2362200" y="3276600"/>
            <a:chExt cx="4267200" cy="2819400"/>
          </a:xfrm>
        </p:grpSpPr>
        <p:sp>
          <p:nvSpPr>
            <p:cNvPr id="6" name="Oval 5"/>
            <p:cNvSpPr/>
            <p:nvPr/>
          </p:nvSpPr>
          <p:spPr>
            <a:xfrm>
              <a:off x="2362200" y="43434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191000" y="32766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191000" y="54864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019800" y="44196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4</a:t>
              </a:r>
            </a:p>
          </p:txBody>
        </p:sp>
        <p:cxnSp>
          <p:nvCxnSpPr>
            <p:cNvPr id="11" name="Straight Arrow Connector 10"/>
            <p:cNvCxnSpPr>
              <a:stCxn id="6" idx="7"/>
              <a:endCxn id="7" idx="3"/>
            </p:cNvCxnSpPr>
            <p:nvPr/>
          </p:nvCxnSpPr>
          <p:spPr>
            <a:xfrm rot="5400000" flipH="1" flipV="1">
              <a:off x="3263526" y="3415926"/>
              <a:ext cx="635748" cy="139774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5"/>
              <a:endCxn id="9" idx="1"/>
            </p:cNvCxnSpPr>
            <p:nvPr/>
          </p:nvCxnSpPr>
          <p:spPr>
            <a:xfrm rot="16200000" flipH="1">
              <a:off x="5054226" y="3454026"/>
              <a:ext cx="711948" cy="1397748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3"/>
              <a:endCxn id="8" idx="7"/>
            </p:cNvCxnSpPr>
            <p:nvPr/>
          </p:nvCxnSpPr>
          <p:spPr>
            <a:xfrm rot="5400000">
              <a:off x="5092326" y="4558926"/>
              <a:ext cx="635748" cy="1397748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8" idx="0"/>
              <a:endCxn id="7" idx="4"/>
            </p:cNvCxnSpPr>
            <p:nvPr/>
          </p:nvCxnSpPr>
          <p:spPr>
            <a:xfrm rot="5400000" flipH="1" flipV="1">
              <a:off x="3695700" y="4686300"/>
              <a:ext cx="1600200" cy="1588"/>
            </a:xfrm>
            <a:prstGeom prst="straightConnector1">
              <a:avLst/>
            </a:prstGeom>
            <a:ln w="5715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6" idx="5"/>
              <a:endCxn id="8" idx="1"/>
            </p:cNvCxnSpPr>
            <p:nvPr/>
          </p:nvCxnSpPr>
          <p:spPr>
            <a:xfrm rot="16200000" flipH="1">
              <a:off x="3225426" y="4520826"/>
              <a:ext cx="711948" cy="139774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2004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52800" y="4800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19600" y="44196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181600" y="38100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600" y="4876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762000" y="152401"/>
            <a:ext cx="9448800" cy="563563"/>
          </a:xfrm>
        </p:spPr>
        <p:txBody>
          <a:bodyPr/>
          <a:lstStyle/>
          <a:p>
            <a:r>
              <a:rPr lang="en-US"/>
              <a:t>Bài toán đường đi ngắn </a:t>
            </a:r>
            <a:r>
              <a:rPr lang="en-US" smtClean="0"/>
              <a:t>nhất</a:t>
            </a:r>
            <a:r>
              <a:rPr lang="vi-VN" smtClean="0"/>
              <a:t> (4/5)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15E7FC-648B-4C9A-9CA6-8E034B9B8E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2A15E7FC-648B-4C9A-9CA6-8E034B9B8E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2A15E7FC-648B-4C9A-9CA6-8E034B9B8E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E197AB-63FF-42A3-9B1E-0B67BB9661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E7E197AB-63FF-42A3-9B1E-0B67BB9661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E7E197AB-63FF-42A3-9B1E-0B67BB9661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toán đường đi ngắn nhất</a:t>
            </a:r>
            <a:r>
              <a:rPr lang="vi-VN" smtClean="0"/>
              <a:t> (5/5)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Đầu vào:</a:t>
            </a:r>
          </a:p>
          <a:p>
            <a:pPr lvl="1"/>
            <a:r>
              <a:rPr lang="en-US" smtClean="0"/>
              <a:t>Đồ thị có hướng, có trọng số G(V,E,C).</a:t>
            </a:r>
          </a:p>
          <a:p>
            <a:pPr lvl="1"/>
            <a:r>
              <a:rPr lang="vi-VN"/>
              <a:t>[</a:t>
            </a:r>
            <a:r>
              <a:rPr lang="en-US" smtClean="0"/>
              <a:t>G không chứa chu trình âm</a:t>
            </a:r>
            <a:r>
              <a:rPr lang="vi-VN" smtClean="0"/>
              <a:t>]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Đỉnh xuất phát s.</a:t>
            </a:r>
          </a:p>
          <a:p>
            <a:r>
              <a:rPr lang="en-US" smtClean="0"/>
              <a:t>Đầu ra:</a:t>
            </a:r>
          </a:p>
          <a:p>
            <a:pPr lvl="1"/>
            <a:r>
              <a:rPr lang="en-US" smtClean="0"/>
              <a:t>Đường đi ngắn nhất từ s đến các đỉnh còn lại của G.</a:t>
            </a:r>
          </a:p>
          <a:p>
            <a:pPr lvl="1"/>
            <a:r>
              <a:rPr lang="en-US" smtClean="0"/>
              <a:t>Đường đi ngắn nhất là đường đi có tổng trọng số nhỏ nhất.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toán Dijkstra</a:t>
            </a:r>
            <a:r>
              <a:rPr lang="vi-VN" smtClean="0"/>
              <a:t> (1/12)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1"/>
            <a:ext cx="9601200" cy="5248275"/>
          </a:xfrm>
        </p:spPr>
        <p:txBody>
          <a:bodyPr/>
          <a:lstStyle/>
          <a:p>
            <a:r>
              <a:rPr lang="en-US" smtClean="0"/>
              <a:t>Đặc điểm:</a:t>
            </a:r>
          </a:p>
          <a:p>
            <a:pPr lvl="1"/>
            <a:r>
              <a:rPr lang="en-US" smtClean="0"/>
              <a:t>Chỉ áp dụng với đồ thị có trọng số </a:t>
            </a:r>
            <a:r>
              <a:rPr lang="en-US" smtClean="0">
                <a:solidFill>
                  <a:srgbClr val="FF0000"/>
                </a:solidFill>
              </a:rPr>
              <a:t>không âm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Tìm đường đi ngắn nhất từ 1 đỉnh xuất phát đến mọi đỉnh còn lại của đồ thị.</a:t>
            </a:r>
          </a:p>
          <a:p>
            <a:r>
              <a:rPr lang="en-US" smtClean="0"/>
              <a:t>Ý tưởng: sử dụng nguyên lý tham lam (greedy)</a:t>
            </a:r>
          </a:p>
          <a:p>
            <a:pPr lvl="1" algn="just"/>
            <a:r>
              <a:rPr lang="en-US" smtClean="0"/>
              <a:t>Tại mỗi bước luôn chọn đường đi ngắn nhất có thể.</a:t>
            </a:r>
          </a:p>
          <a:p>
            <a:pPr lvl="1" algn="just"/>
            <a:r>
              <a:rPr lang="en-US" smtClean="0"/>
              <a:t>Đường đi ngắn nhất tới đỉnh chưa xét được xây dựng từ đường đi ngắn nhất qua các đỉnh đã được xét.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</a:t>
            </a:r>
            <a:r>
              <a:rPr lang="en-US" smtClean="0"/>
              <a:t>Dijkstra</a:t>
            </a:r>
            <a:r>
              <a:rPr lang="vi-VN" smtClean="0"/>
              <a:t> (2/12)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8201"/>
            <a:ext cx="95250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Dijkstra(V,E,C,s){</a:t>
            </a:r>
          </a:p>
          <a:p>
            <a:pPr lvl="1"/>
            <a:r>
              <a:rPr lang="en-US" sz="2400"/>
              <a:t>Với mỗi đỉnh v thuộc V gán:</a:t>
            </a:r>
          </a:p>
          <a:p>
            <a:pPr lvl="2"/>
            <a:r>
              <a:rPr lang="en-US" sz="2000"/>
              <a:t>distance(v) = vô cùng</a:t>
            </a:r>
            <a:r>
              <a:rPr lang="en-US" sz="2000">
                <a:latin typeface="Times New Roman"/>
                <a:cs typeface="Times New Roman"/>
              </a:rPr>
              <a:t>; </a:t>
            </a:r>
            <a:r>
              <a:rPr lang="en-US" sz="2000"/>
              <a:t> previous(v) = s;</a:t>
            </a:r>
          </a:p>
          <a:p>
            <a:pPr lvl="1"/>
            <a:r>
              <a:rPr lang="en-US" sz="2400"/>
              <a:t>Distance(s)=0; Queue = V \ {s}; SP = s;</a:t>
            </a:r>
          </a:p>
          <a:p>
            <a:pPr lvl="1"/>
            <a:r>
              <a:rPr lang="en-US" sz="2400"/>
              <a:t>While(Queue khác rỗng){</a:t>
            </a:r>
          </a:p>
          <a:p>
            <a:pPr lvl="2"/>
            <a:r>
              <a:rPr lang="en-US" sz="2000" b="1">
                <a:solidFill>
                  <a:schemeClr val="accent2"/>
                </a:solidFill>
              </a:rPr>
              <a:t>Lấy x là đỉnh có distance(x) = Min {distance(Queue)}</a:t>
            </a:r>
          </a:p>
          <a:p>
            <a:pPr lvl="2"/>
            <a:r>
              <a:rPr lang="en-US" sz="2000"/>
              <a:t>Nạp x vào SP</a:t>
            </a:r>
          </a:p>
          <a:p>
            <a:pPr lvl="2"/>
            <a:r>
              <a:rPr lang="en-US" sz="2000"/>
              <a:t>Với mỗi đỉnh y thuộc Queue và kề với x,</a:t>
            </a:r>
          </a:p>
          <a:p>
            <a:pPr lvl="2"/>
            <a:r>
              <a:rPr lang="en-US" sz="2000"/>
              <a:t>nếu distance(y) &lt; distance(x)+c(x,y){</a:t>
            </a:r>
          </a:p>
          <a:p>
            <a:pPr lvl="3"/>
            <a:r>
              <a:rPr lang="en-US" sz="1600"/>
              <a:t>Cập nhật distance(y) = distance(x)+c(x,y);</a:t>
            </a:r>
          </a:p>
          <a:p>
            <a:pPr lvl="3"/>
            <a:r>
              <a:rPr lang="en-US" sz="1600"/>
              <a:t>Cập nhật previous(y) = x;</a:t>
            </a:r>
          </a:p>
          <a:p>
            <a:pPr lvl="2"/>
            <a:r>
              <a:rPr lang="en-US" sz="2000"/>
              <a:t>}</a:t>
            </a:r>
            <a:endParaRPr lang="en-US" sz="1600"/>
          </a:p>
          <a:p>
            <a:pPr lvl="1"/>
            <a:r>
              <a:rPr lang="en-US" sz="2400"/>
              <a:t>}</a:t>
            </a:r>
          </a:p>
          <a:p>
            <a:pPr lvl="1"/>
            <a:r>
              <a:rPr lang="en-US" sz="2400"/>
              <a:t>Return SP;</a:t>
            </a:r>
          </a:p>
          <a:p>
            <a:pPr marL="0" indent="0">
              <a:buNone/>
            </a:pPr>
            <a:r>
              <a:rPr lang="en-US" sz="200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ong3">
  <a:themeElements>
    <a:clrScheme name="sample 3">
      <a:dk1>
        <a:srgbClr val="000000"/>
      </a:dk1>
      <a:lt1>
        <a:srgbClr val="FFFFFF"/>
      </a:lt1>
      <a:dk2>
        <a:srgbClr val="1B4E63"/>
      </a:dk2>
      <a:lt2>
        <a:srgbClr val="DDDDDD"/>
      </a:lt2>
      <a:accent1>
        <a:srgbClr val="328C83"/>
      </a:accent1>
      <a:accent2>
        <a:srgbClr val="DC8300"/>
      </a:accent2>
      <a:accent3>
        <a:srgbClr val="FFFFFF"/>
      </a:accent3>
      <a:accent4>
        <a:srgbClr val="000000"/>
      </a:accent4>
      <a:accent5>
        <a:srgbClr val="ADC5C1"/>
      </a:accent5>
      <a:accent6>
        <a:srgbClr val="C77600"/>
      </a:accent6>
      <a:hlink>
        <a:srgbClr val="9DC03C"/>
      </a:hlink>
      <a:folHlink>
        <a:srgbClr val="2F87D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003399"/>
        </a:dk2>
        <a:lt2>
          <a:srgbClr val="DDDDDD"/>
        </a:lt2>
        <a:accent1>
          <a:srgbClr val="1088C4"/>
        </a:accent1>
        <a:accent2>
          <a:srgbClr val="20A286"/>
        </a:accent2>
        <a:accent3>
          <a:srgbClr val="FFFFFF"/>
        </a:accent3>
        <a:accent4>
          <a:srgbClr val="000056"/>
        </a:accent4>
        <a:accent5>
          <a:srgbClr val="AAC3DE"/>
        </a:accent5>
        <a:accent6>
          <a:srgbClr val="1C9279"/>
        </a:accent6>
        <a:hlink>
          <a:srgbClr val="9999FF"/>
        </a:hlink>
        <a:folHlink>
          <a:srgbClr val="D578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10B66"/>
        </a:dk1>
        <a:lt1>
          <a:srgbClr val="FFFFFF"/>
        </a:lt1>
        <a:dk2>
          <a:srgbClr val="8D4FBB"/>
        </a:dk2>
        <a:lt2>
          <a:srgbClr val="B2B2B2"/>
        </a:lt2>
        <a:accent1>
          <a:srgbClr val="1263B4"/>
        </a:accent1>
        <a:accent2>
          <a:srgbClr val="6BC394"/>
        </a:accent2>
        <a:accent3>
          <a:srgbClr val="FFFFFF"/>
        </a:accent3>
        <a:accent4>
          <a:srgbClr val="1B0856"/>
        </a:accent4>
        <a:accent5>
          <a:srgbClr val="AAB7D6"/>
        </a:accent5>
        <a:accent6>
          <a:srgbClr val="60B086"/>
        </a:accent6>
        <a:hlink>
          <a:srgbClr val="ABAE3E"/>
        </a:hlink>
        <a:folHlink>
          <a:srgbClr val="66B6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B4E63"/>
        </a:dk2>
        <a:lt2>
          <a:srgbClr val="DDDDDD"/>
        </a:lt2>
        <a:accent1>
          <a:srgbClr val="328C83"/>
        </a:accent1>
        <a:accent2>
          <a:srgbClr val="DC8300"/>
        </a:accent2>
        <a:accent3>
          <a:srgbClr val="FFFFFF"/>
        </a:accent3>
        <a:accent4>
          <a:srgbClr val="000000"/>
        </a:accent4>
        <a:accent5>
          <a:srgbClr val="ADC5C1"/>
        </a:accent5>
        <a:accent6>
          <a:srgbClr val="C77600"/>
        </a:accent6>
        <a:hlink>
          <a:srgbClr val="9DC03C"/>
        </a:hlink>
        <a:folHlink>
          <a:srgbClr val="2F87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Chuong3</Template>
  <TotalTime>549</TotalTime>
  <Words>2143</Words>
  <Application>Microsoft Office PowerPoint</Application>
  <PresentationFormat>Widescreen</PresentationFormat>
  <Paragraphs>849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Times New Roman</vt:lpstr>
      <vt:lpstr>Verdana</vt:lpstr>
      <vt:lpstr>Wingdings</vt:lpstr>
      <vt:lpstr>Chuong3</vt:lpstr>
      <vt:lpstr>Image</vt:lpstr>
      <vt:lpstr>Equation</vt:lpstr>
      <vt:lpstr>BÀI TOÁN ĐƯỜNG ĐI NGẮN NHẤT TRÊN ĐỒ THỊ</vt:lpstr>
      <vt:lpstr>Nội dung</vt:lpstr>
      <vt:lpstr>Bài toán đường đi ngắn nhất (1/5) (SPP – Shortest path problem)</vt:lpstr>
      <vt:lpstr>Bài toán đường đi ngắn nhất (2/5)</vt:lpstr>
      <vt:lpstr>Bài toán đường đi ngắn nhất (3/5)</vt:lpstr>
      <vt:lpstr>Bài toán đường đi ngắn nhất (4/5)</vt:lpstr>
      <vt:lpstr>Bài toán đường đi ngắn nhất (5/5)</vt:lpstr>
      <vt:lpstr>Thuật toán Dijkstra (1/12)</vt:lpstr>
      <vt:lpstr>Thuật toán Dijkstra (2/12)</vt:lpstr>
      <vt:lpstr>Thuật toán Dijkstra (3/12)</vt:lpstr>
      <vt:lpstr>Thuật toán Dijkstra (4/12)</vt:lpstr>
      <vt:lpstr>Thuật toán Dijkstra (5/12)</vt:lpstr>
      <vt:lpstr>Thuật toán Dijkstra (6/12)</vt:lpstr>
      <vt:lpstr>Thuật toán Dijkstra (7/12)</vt:lpstr>
      <vt:lpstr>Thuật toán Dijkstra (8/12)</vt:lpstr>
      <vt:lpstr>Thuật toán Dijkstra (9/12)</vt:lpstr>
      <vt:lpstr>Thuật toán Dijkstra (10/12)</vt:lpstr>
      <vt:lpstr>Thuật toán Dijkstra (11/12)</vt:lpstr>
      <vt:lpstr>Thuật toán Dijkstra (12/12)</vt:lpstr>
      <vt:lpstr>Thuật toán Bellman – Ford (1/11)</vt:lpstr>
      <vt:lpstr>Thuật toán Bellman – Ford (2/11)</vt:lpstr>
      <vt:lpstr>Thuật toán Bellman – Ford (3/11)</vt:lpstr>
      <vt:lpstr>Thuật toán Bellman – Ford (4/11)</vt:lpstr>
      <vt:lpstr>Thuật toán Bellman – Ford (5/11)</vt:lpstr>
      <vt:lpstr>Thuật toán Bellman – Ford (6/11)</vt:lpstr>
      <vt:lpstr>Thuật toán Bellman – Ford (7/11)</vt:lpstr>
      <vt:lpstr>Thuật toán Bellman – Ford (8/11)</vt:lpstr>
      <vt:lpstr>Thuật toán Bellman – Ford (9/11)</vt:lpstr>
      <vt:lpstr>Thuật toán Bellman – Ford (10/11)</vt:lpstr>
      <vt:lpstr>Thuật toán Bellman – Ford (11/11)</vt:lpstr>
      <vt:lpstr>Thảo luận &amp; bài tập (1/3)</vt:lpstr>
      <vt:lpstr>Thảo luận &amp; bài tập (2/3)</vt:lpstr>
      <vt:lpstr>Thảo luận &amp; bài tập (3/3)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</dc:title>
  <dc:creator>vulong</dc:creator>
  <cp:lastModifiedBy>Long Vu</cp:lastModifiedBy>
  <cp:revision>647</cp:revision>
  <dcterms:created xsi:type="dcterms:W3CDTF">2011-07-27T13:56:30Z</dcterms:created>
  <dcterms:modified xsi:type="dcterms:W3CDTF">2017-10-24T08:58:03Z</dcterms:modified>
</cp:coreProperties>
</file>