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72" r:id="rId2"/>
    <p:sldId id="296" r:id="rId3"/>
    <p:sldId id="274" r:id="rId4"/>
    <p:sldId id="257" r:id="rId5"/>
    <p:sldId id="275" r:id="rId6"/>
    <p:sldId id="276" r:id="rId7"/>
    <p:sldId id="278" r:id="rId8"/>
    <p:sldId id="277" r:id="rId9"/>
    <p:sldId id="279" r:id="rId10"/>
    <p:sldId id="262" r:id="rId11"/>
    <p:sldId id="280" r:id="rId12"/>
    <p:sldId id="284" r:id="rId13"/>
    <p:sldId id="281" r:id="rId14"/>
    <p:sldId id="282" r:id="rId15"/>
    <p:sldId id="283" r:id="rId16"/>
    <p:sldId id="285" r:id="rId17"/>
    <p:sldId id="286" r:id="rId18"/>
    <p:sldId id="288" r:id="rId19"/>
    <p:sldId id="287" r:id="rId20"/>
    <p:sldId id="289" r:id="rId21"/>
    <p:sldId id="290" r:id="rId22"/>
    <p:sldId id="292" r:id="rId23"/>
    <p:sldId id="291" r:id="rId24"/>
    <p:sldId id="293" r:id="rId25"/>
    <p:sldId id="294" r:id="rId26"/>
    <p:sldId id="29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874" y="3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B014BF-7064-464D-8E19-011E00CA685F}" type="doc">
      <dgm:prSet loTypeId="urn:microsoft.com/office/officeart/2005/8/layout/radial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315F24-0F70-4376-B19F-7B6817C6FD78}">
      <dgm:prSet phldrT="[Text]"/>
      <dgm:spPr>
        <a:solidFill>
          <a:schemeClr val="accent2"/>
        </a:solidFill>
      </dgm:spPr>
      <dgm:t>
        <a:bodyPr/>
        <a:lstStyle/>
        <a:p>
          <a:pPr algn="ctr"/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Bài toán luồng cực đại trên mạng</a:t>
          </a:r>
        </a:p>
      </dgm:t>
    </dgm:pt>
    <dgm:pt modelId="{B788B57B-A0F7-43B5-90CE-7BCADB3D4A90}" type="parTrans" cxnId="{147A9D2A-2611-4638-A035-A744D9A568A4}">
      <dgm:prSet/>
      <dgm:spPr/>
      <dgm:t>
        <a:bodyPr/>
        <a:lstStyle/>
        <a:p>
          <a:endParaRPr lang="en-US"/>
        </a:p>
      </dgm:t>
    </dgm:pt>
    <dgm:pt modelId="{DF4C31E4-2E86-4E84-8B31-979269C349FD}" type="sibTrans" cxnId="{147A9D2A-2611-4638-A035-A744D9A568A4}">
      <dgm:prSet/>
      <dgm:spPr/>
      <dgm:t>
        <a:bodyPr/>
        <a:lstStyle/>
        <a:p>
          <a:endParaRPr lang="en-US"/>
        </a:p>
      </dgm:t>
    </dgm:pt>
    <dgm:pt modelId="{2D4454AD-9BB6-4517-8A51-22209234AF12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 một mạng máy tính cho trước, làm sao để truyền dữ liệu với tốc độ cao nhất giữa 2 nút mạng?</a:t>
          </a:r>
        </a:p>
      </dgm:t>
    </dgm:pt>
    <dgm:pt modelId="{A573EE88-D75D-4DD0-86AD-6134454BB0D1}" type="parTrans" cxnId="{C3D58671-7DFD-46AB-A469-891CF9AA124C}">
      <dgm:prSet/>
      <dgm:spPr/>
      <dgm:t>
        <a:bodyPr/>
        <a:lstStyle/>
        <a:p>
          <a:endParaRPr lang="en-US"/>
        </a:p>
      </dgm:t>
    </dgm:pt>
    <dgm:pt modelId="{9BE19456-7745-4ADA-B758-2ABAA7439BBC}" type="sibTrans" cxnId="{C3D58671-7DFD-46AB-A469-891CF9AA124C}">
      <dgm:prSet/>
      <dgm:spPr/>
      <dgm:t>
        <a:bodyPr/>
        <a:lstStyle/>
        <a:p>
          <a:endParaRPr lang="en-US"/>
        </a:p>
      </dgm:t>
    </dgm:pt>
    <dgm:pt modelId="{235FE9EA-001B-4016-9C70-A337340029A6}">
      <dgm:prSet phldrT="[Text]" custT="1"/>
      <dgm:spPr>
        <a:noFill/>
        <a:ln>
          <a:solidFill>
            <a:schemeClr val="accent2"/>
          </a:solidFill>
        </a:ln>
      </dgm:spPr>
      <dgm:t>
        <a:bodyPr/>
        <a:lstStyle/>
        <a:p>
          <a:pPr algn="l"/>
          <a:r>
            <a:rPr lang="en-US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 trước một mạng giao thông kết nối các thành phố. </a:t>
          </a:r>
          <a:endParaRPr lang="vi-VN" sz="200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US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 thế nào để khai thác tối đa công suất vận chuyển của nó?</a:t>
          </a:r>
        </a:p>
      </dgm:t>
    </dgm:pt>
    <dgm:pt modelId="{53FE9CB9-E7D6-4260-B250-60805CA5C821}" type="parTrans" cxnId="{332E5806-43ED-47F1-B7E5-249A1829A9AB}">
      <dgm:prSet/>
      <dgm:spPr/>
      <dgm:t>
        <a:bodyPr/>
        <a:lstStyle/>
        <a:p>
          <a:endParaRPr lang="en-US"/>
        </a:p>
      </dgm:t>
    </dgm:pt>
    <dgm:pt modelId="{F5161A8D-F376-4F96-A864-D7F70AB91D47}" type="sibTrans" cxnId="{332E5806-43ED-47F1-B7E5-249A1829A9AB}">
      <dgm:prSet/>
      <dgm:spPr/>
      <dgm:t>
        <a:bodyPr/>
        <a:lstStyle/>
        <a:p>
          <a:endParaRPr lang="en-US"/>
        </a:p>
      </dgm:t>
    </dgm:pt>
    <dgm:pt modelId="{BF05BDC9-C58C-406A-902C-5107B10B027C}">
      <dgm:prSet phldrT="[Text]"/>
      <dgm:spPr>
        <a:noFill/>
        <a:ln>
          <a:solidFill>
            <a:schemeClr val="accent2"/>
          </a:solidFill>
        </a:ln>
      </dgm:spPr>
      <dgm:t>
        <a:bodyPr/>
        <a:lstStyle/>
        <a:p>
          <a:r>
            <a:rPr lang="en-US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gm:t>
    </dgm:pt>
    <dgm:pt modelId="{19C59169-35D1-4B6B-898A-FAFC3DD5BC61}" type="parTrans" cxnId="{14F0E7F2-FE7E-413C-9675-CE915BC28F50}">
      <dgm:prSet/>
      <dgm:spPr/>
      <dgm:t>
        <a:bodyPr/>
        <a:lstStyle/>
        <a:p>
          <a:endParaRPr lang="en-US"/>
        </a:p>
      </dgm:t>
    </dgm:pt>
    <dgm:pt modelId="{424D97C0-E240-4F4E-B3BC-D1E31156525C}" type="sibTrans" cxnId="{14F0E7F2-FE7E-413C-9675-CE915BC28F50}">
      <dgm:prSet/>
      <dgm:spPr/>
      <dgm:t>
        <a:bodyPr/>
        <a:lstStyle/>
        <a:p>
          <a:endParaRPr lang="en-US"/>
        </a:p>
      </dgm:t>
    </dgm:pt>
    <dgm:pt modelId="{577CC604-2720-4D03-9AB8-0CDD2E6654EB}" type="pres">
      <dgm:prSet presAssocID="{9DB014BF-7064-464D-8E19-011E00CA685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B183759-07E9-43EE-95F7-F9C89D9F90F4}" type="pres">
      <dgm:prSet presAssocID="{3C315F24-0F70-4376-B19F-7B6817C6FD78}" presName="centerShape" presStyleLbl="node0" presStyleIdx="0" presStyleCnt="1"/>
      <dgm:spPr/>
    </dgm:pt>
    <dgm:pt modelId="{65FB0C17-2C2A-411B-BAD5-690E217BACE3}" type="pres">
      <dgm:prSet presAssocID="{A573EE88-D75D-4DD0-86AD-6134454BB0D1}" presName="parTrans" presStyleLbl="bgSibTrans2D1" presStyleIdx="0" presStyleCnt="3" custScaleX="25917" custLinFactY="14866" custLinFactNeighborX="28855" custLinFactNeighborY="100000" custRadScaleRad="243092"/>
      <dgm:spPr/>
    </dgm:pt>
    <dgm:pt modelId="{ADE6C7E6-EC76-47E8-9303-DAF20C536851}" type="pres">
      <dgm:prSet presAssocID="{2D4454AD-9BB6-4517-8A51-22209234AF12}" presName="node" presStyleLbl="node1" presStyleIdx="0" presStyleCnt="3" custScaleX="152423" custRadScaleRad="93521" custRadScaleInc="-10254">
        <dgm:presLayoutVars>
          <dgm:bulletEnabled val="1"/>
        </dgm:presLayoutVars>
      </dgm:prSet>
      <dgm:spPr/>
    </dgm:pt>
    <dgm:pt modelId="{D937457C-3D25-46F8-8672-49862308E697}" type="pres">
      <dgm:prSet presAssocID="{53FE9CB9-E7D6-4260-B250-60805CA5C821}" presName="parTrans" presStyleLbl="bgSibTrans2D1" presStyleIdx="1" presStyleCnt="3" custScaleX="57244" custLinFactNeighborY="78543"/>
      <dgm:spPr/>
    </dgm:pt>
    <dgm:pt modelId="{9B32D634-CA69-4317-965D-406E2C48D914}" type="pres">
      <dgm:prSet presAssocID="{235FE9EA-001B-4016-9C70-A337340029A6}" presName="node" presStyleLbl="node1" presStyleIdx="1" presStyleCnt="3" custScaleX="190379" custRadScaleRad="102642">
        <dgm:presLayoutVars>
          <dgm:bulletEnabled val="1"/>
        </dgm:presLayoutVars>
      </dgm:prSet>
      <dgm:spPr/>
    </dgm:pt>
    <dgm:pt modelId="{FB7B1435-248C-46D4-9113-00EB41144D71}" type="pres">
      <dgm:prSet presAssocID="{19C59169-35D1-4B6B-898A-FAFC3DD5BC61}" presName="parTrans" presStyleLbl="bgSibTrans2D1" presStyleIdx="2" presStyleCnt="3" custScaleX="26352" custLinFactNeighborX="-30776" custLinFactNeighborY="60263" custRadScaleRad="213406" custRadScaleInc="-2147483648"/>
      <dgm:spPr/>
    </dgm:pt>
    <dgm:pt modelId="{9A4E45B7-DED6-4964-8B04-338CAA2D40F9}" type="pres">
      <dgm:prSet presAssocID="{BF05BDC9-C58C-406A-902C-5107B10B027C}" presName="node" presStyleLbl="node1" presStyleIdx="2" presStyleCnt="3" custRadScaleRad="93522" custRadScaleInc="10254">
        <dgm:presLayoutVars>
          <dgm:bulletEnabled val="1"/>
        </dgm:presLayoutVars>
      </dgm:prSet>
      <dgm:spPr/>
    </dgm:pt>
  </dgm:ptLst>
  <dgm:cxnLst>
    <dgm:cxn modelId="{332E5806-43ED-47F1-B7E5-249A1829A9AB}" srcId="{3C315F24-0F70-4376-B19F-7B6817C6FD78}" destId="{235FE9EA-001B-4016-9C70-A337340029A6}" srcOrd="1" destOrd="0" parTransId="{53FE9CB9-E7D6-4260-B250-60805CA5C821}" sibTransId="{F5161A8D-F376-4F96-A864-D7F70AB91D47}"/>
    <dgm:cxn modelId="{46D17813-4805-4991-9E6C-3DE2020B2EE0}" type="presOf" srcId="{19C59169-35D1-4B6B-898A-FAFC3DD5BC61}" destId="{FB7B1435-248C-46D4-9113-00EB41144D71}" srcOrd="0" destOrd="0" presId="urn:microsoft.com/office/officeart/2005/8/layout/radial4"/>
    <dgm:cxn modelId="{147A9D2A-2611-4638-A035-A744D9A568A4}" srcId="{9DB014BF-7064-464D-8E19-011E00CA685F}" destId="{3C315F24-0F70-4376-B19F-7B6817C6FD78}" srcOrd="0" destOrd="0" parTransId="{B788B57B-A0F7-43B5-90CE-7BCADB3D4A90}" sibTransId="{DF4C31E4-2E86-4E84-8B31-979269C349FD}"/>
    <dgm:cxn modelId="{A6DAB84B-A86E-4635-B2F3-ECF84298CA8F}" type="presOf" srcId="{BF05BDC9-C58C-406A-902C-5107B10B027C}" destId="{9A4E45B7-DED6-4964-8B04-338CAA2D40F9}" srcOrd="0" destOrd="0" presId="urn:microsoft.com/office/officeart/2005/8/layout/radial4"/>
    <dgm:cxn modelId="{C3D58671-7DFD-46AB-A469-891CF9AA124C}" srcId="{3C315F24-0F70-4376-B19F-7B6817C6FD78}" destId="{2D4454AD-9BB6-4517-8A51-22209234AF12}" srcOrd="0" destOrd="0" parTransId="{A573EE88-D75D-4DD0-86AD-6134454BB0D1}" sibTransId="{9BE19456-7745-4ADA-B758-2ABAA7439BBC}"/>
    <dgm:cxn modelId="{6D194E8A-5DD1-460B-9BE6-AACCD7967B58}" type="presOf" srcId="{235FE9EA-001B-4016-9C70-A337340029A6}" destId="{9B32D634-CA69-4317-965D-406E2C48D914}" srcOrd="0" destOrd="0" presId="urn:microsoft.com/office/officeart/2005/8/layout/radial4"/>
    <dgm:cxn modelId="{4E05758F-6D34-4638-90C2-034B97549E9F}" type="presOf" srcId="{A573EE88-D75D-4DD0-86AD-6134454BB0D1}" destId="{65FB0C17-2C2A-411B-BAD5-690E217BACE3}" srcOrd="0" destOrd="0" presId="urn:microsoft.com/office/officeart/2005/8/layout/radial4"/>
    <dgm:cxn modelId="{283079B0-23E1-4B7E-9806-0FA49E00A3FF}" type="presOf" srcId="{9DB014BF-7064-464D-8E19-011E00CA685F}" destId="{577CC604-2720-4D03-9AB8-0CDD2E6654EB}" srcOrd="0" destOrd="0" presId="urn:microsoft.com/office/officeart/2005/8/layout/radial4"/>
    <dgm:cxn modelId="{E156D1C2-761A-403A-852A-EA3B0B26ABE0}" type="presOf" srcId="{53FE9CB9-E7D6-4260-B250-60805CA5C821}" destId="{D937457C-3D25-46F8-8672-49862308E697}" srcOrd="0" destOrd="0" presId="urn:microsoft.com/office/officeart/2005/8/layout/radial4"/>
    <dgm:cxn modelId="{4F5141C4-BE7E-4773-B3B1-3D35D6EA0056}" type="presOf" srcId="{2D4454AD-9BB6-4517-8A51-22209234AF12}" destId="{ADE6C7E6-EC76-47E8-9303-DAF20C536851}" srcOrd="0" destOrd="0" presId="urn:microsoft.com/office/officeart/2005/8/layout/radial4"/>
    <dgm:cxn modelId="{2C509CCD-FA29-466A-9FEE-70BFAB601258}" type="presOf" srcId="{3C315F24-0F70-4376-B19F-7B6817C6FD78}" destId="{EB183759-07E9-43EE-95F7-F9C89D9F90F4}" srcOrd="0" destOrd="0" presId="urn:microsoft.com/office/officeart/2005/8/layout/radial4"/>
    <dgm:cxn modelId="{14F0E7F2-FE7E-413C-9675-CE915BC28F50}" srcId="{3C315F24-0F70-4376-B19F-7B6817C6FD78}" destId="{BF05BDC9-C58C-406A-902C-5107B10B027C}" srcOrd="2" destOrd="0" parTransId="{19C59169-35D1-4B6B-898A-FAFC3DD5BC61}" sibTransId="{424D97C0-E240-4F4E-B3BC-D1E31156525C}"/>
    <dgm:cxn modelId="{D0844A41-9D72-42A9-BDC9-1D549263610B}" type="presParOf" srcId="{577CC604-2720-4D03-9AB8-0CDD2E6654EB}" destId="{EB183759-07E9-43EE-95F7-F9C89D9F90F4}" srcOrd="0" destOrd="0" presId="urn:microsoft.com/office/officeart/2005/8/layout/radial4"/>
    <dgm:cxn modelId="{60B9F249-9CB2-4C2B-968D-6C8A6CBD99D0}" type="presParOf" srcId="{577CC604-2720-4D03-9AB8-0CDD2E6654EB}" destId="{65FB0C17-2C2A-411B-BAD5-690E217BACE3}" srcOrd="1" destOrd="0" presId="urn:microsoft.com/office/officeart/2005/8/layout/radial4"/>
    <dgm:cxn modelId="{9EE454B6-875B-499E-92AA-531DFA3DEE0B}" type="presParOf" srcId="{577CC604-2720-4D03-9AB8-0CDD2E6654EB}" destId="{ADE6C7E6-EC76-47E8-9303-DAF20C536851}" srcOrd="2" destOrd="0" presId="urn:microsoft.com/office/officeart/2005/8/layout/radial4"/>
    <dgm:cxn modelId="{92BB40EA-12B8-45EB-9E53-D8042E59509E}" type="presParOf" srcId="{577CC604-2720-4D03-9AB8-0CDD2E6654EB}" destId="{D937457C-3D25-46F8-8672-49862308E697}" srcOrd="3" destOrd="0" presId="urn:microsoft.com/office/officeart/2005/8/layout/radial4"/>
    <dgm:cxn modelId="{ABC0DB3B-076B-4460-9478-023859CF8D89}" type="presParOf" srcId="{577CC604-2720-4D03-9AB8-0CDD2E6654EB}" destId="{9B32D634-CA69-4317-965D-406E2C48D914}" srcOrd="4" destOrd="0" presId="urn:microsoft.com/office/officeart/2005/8/layout/radial4"/>
    <dgm:cxn modelId="{9F77F900-EDF4-44BF-A84C-FD749DE5F59F}" type="presParOf" srcId="{577CC604-2720-4D03-9AB8-0CDD2E6654EB}" destId="{FB7B1435-248C-46D4-9113-00EB41144D71}" srcOrd="5" destOrd="0" presId="urn:microsoft.com/office/officeart/2005/8/layout/radial4"/>
    <dgm:cxn modelId="{70F170FD-F2D0-45B8-BFCA-AC1ED11AC381}" type="presParOf" srcId="{577CC604-2720-4D03-9AB8-0CDD2E6654EB}" destId="{9A4E45B7-DED6-4964-8B04-338CAA2D40F9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183759-07E9-43EE-95F7-F9C89D9F90F4}">
      <dsp:nvSpPr>
        <dsp:cNvPr id="0" name=""/>
        <dsp:cNvSpPr/>
      </dsp:nvSpPr>
      <dsp:spPr>
        <a:xfrm>
          <a:off x="3280452" y="3025070"/>
          <a:ext cx="2221992" cy="2221992"/>
        </a:xfrm>
        <a:prstGeom prst="ellipse">
          <a:avLst/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Bài toán luồng cực đại trên mạng</a:t>
          </a:r>
        </a:p>
      </dsp:txBody>
      <dsp:txXfrm>
        <a:off x="3605855" y="3350473"/>
        <a:ext cx="1571186" cy="1571186"/>
      </dsp:txXfrm>
    </dsp:sp>
    <dsp:sp modelId="{65FB0C17-2C2A-411B-BAD5-690E217BACE3}">
      <dsp:nvSpPr>
        <dsp:cNvPr id="0" name=""/>
        <dsp:cNvSpPr/>
      </dsp:nvSpPr>
      <dsp:spPr>
        <a:xfrm rot="12530856">
          <a:off x="2805188" y="3510363"/>
          <a:ext cx="48157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6C7E6-EC76-47E8-9303-DAF20C536851}">
      <dsp:nvSpPr>
        <dsp:cNvPr id="0" name=""/>
        <dsp:cNvSpPr/>
      </dsp:nvSpPr>
      <dsp:spPr>
        <a:xfrm>
          <a:off x="87274" y="1806966"/>
          <a:ext cx="3217485" cy="16887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Trên một mạng máy tính cho trước, làm sao để truyền dữ liệu với tốc độ cao nhất giữa 2 nút mạng?</a:t>
          </a:r>
        </a:p>
      </dsp:txBody>
      <dsp:txXfrm>
        <a:off x="136735" y="1856427"/>
        <a:ext cx="3118563" cy="1589791"/>
      </dsp:txXfrm>
    </dsp:sp>
    <dsp:sp modelId="{D937457C-3D25-46F8-8672-49862308E697}">
      <dsp:nvSpPr>
        <dsp:cNvPr id="0" name=""/>
        <dsp:cNvSpPr/>
      </dsp:nvSpPr>
      <dsp:spPr>
        <a:xfrm rot="16200000">
          <a:off x="3801613" y="2055497"/>
          <a:ext cx="1179669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2D634-CA69-4317-965D-406E2C48D914}">
      <dsp:nvSpPr>
        <dsp:cNvPr id="0" name=""/>
        <dsp:cNvSpPr/>
      </dsp:nvSpPr>
      <dsp:spPr>
        <a:xfrm>
          <a:off x="2382100" y="0"/>
          <a:ext cx="4018695" cy="16887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Cho trước một mạng giao thông kết nối các thành phố. </a:t>
          </a:r>
          <a:endParaRPr lang="vi-VN" sz="2000" kern="1200">
            <a:solidFill>
              <a:schemeClr val="accent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Làm thế nào để khai thác tối đa công suất vận chuyển của nó?</a:t>
          </a:r>
        </a:p>
      </dsp:txBody>
      <dsp:txXfrm>
        <a:off x="2431561" y="49461"/>
        <a:ext cx="3919773" cy="1589791"/>
      </dsp:txXfrm>
    </dsp:sp>
    <dsp:sp modelId="{FB7B1435-248C-46D4-9113-00EB41144D71}">
      <dsp:nvSpPr>
        <dsp:cNvPr id="0" name=""/>
        <dsp:cNvSpPr/>
      </dsp:nvSpPr>
      <dsp:spPr>
        <a:xfrm rot="19869144">
          <a:off x="5456393" y="3164571"/>
          <a:ext cx="489671" cy="633267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E45B7-DED6-4964-8B04-338CAA2D40F9}">
      <dsp:nvSpPr>
        <dsp:cNvPr id="0" name=""/>
        <dsp:cNvSpPr/>
      </dsp:nvSpPr>
      <dsp:spPr>
        <a:xfrm>
          <a:off x="6031461" y="1806950"/>
          <a:ext cx="2110892" cy="1688713"/>
        </a:xfrm>
        <a:prstGeom prst="roundRect">
          <a:avLst>
            <a:gd name="adj" fmla="val 10000"/>
          </a:avLst>
        </a:prstGeom>
        <a:noFill/>
        <a:ln w="25400" cap="flat" cmpd="sng" algn="ctr">
          <a:solidFill>
            <a:schemeClr val="accent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…</a:t>
          </a:r>
        </a:p>
      </dsp:txBody>
      <dsp:txXfrm>
        <a:off x="6080922" y="1856411"/>
        <a:ext cx="2011970" cy="1589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5FD13F-98F0-4679-BF1C-39E3A23FF4C6}" type="datetimeFigureOut">
              <a:rPr lang="en-US" smtClean="0"/>
              <a:pPr/>
              <a:t>29/7/2021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AD4F28D-A602-4B92-9513-9FF293C30B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17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565079" imgH="4761905" progId="">
                  <p:embed/>
                </p:oleObj>
              </mc:Choice>
              <mc:Fallback>
                <p:oleObj name="Image" r:id="rId2" imgW="6565079" imgH="4761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ECD29E4-D46F-4D05-9DDF-946C514EFF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457200" y="457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81A52D7-41ED-4942-A933-869662644D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C9607F-E763-466B-9D9A-5F3818E9E3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B5CCA3-C69E-4CE7-AF5A-0E3BB158A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5B8CACE-7E88-4F01-AF7C-F6F14F8EEAA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D7B707E-C183-4F76-B420-7DE1F77192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Times New Roman" panose="02020603050405020304" pitchFamily="18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F0527EE-98E1-44E3-9744-5247D3EC1A9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EC9CBB4-D044-48B7-A238-07771575AE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3E0D6A3-37BD-49DF-A738-0E70697769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5B63D71-6342-4D14-9ACC-D9D20326D9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Times New Roman" panose="02020603050405020304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943A50B-B602-403B-AC22-DB36F263009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C3B5CCA3-C69E-4CE7-AF5A-0E3BB158A2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0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/>
              <a:t>BÀI TOÁN</a:t>
            </a:r>
            <a:r>
              <a:rPr lang="vi-VN" sz="3200"/>
              <a:t> LUỒNG CỰC ĐẠI</a:t>
            </a:r>
            <a:endParaRPr lang="en-US" sz="32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CHƯƠNG </a:t>
            </a:r>
            <a:r>
              <a:rPr lang="vi-VN"/>
              <a:t>7</a:t>
            </a:r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2509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93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Lát cắt và đường tăng luồng</a:t>
            </a:r>
            <a:r>
              <a:rPr lang="vi-VN"/>
              <a:t> (1/9)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Định nghĩa lát cắt: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Khả năng thông của của lát cắt: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/>
          </a:p>
        </p:txBody>
      </p:sp>
      <p:grpSp>
        <p:nvGrpSpPr>
          <p:cNvPr id="9216" name="Group 9215"/>
          <p:cNvGrpSpPr/>
          <p:nvPr/>
        </p:nvGrpSpPr>
        <p:grpSpPr>
          <a:xfrm>
            <a:off x="1219200" y="1524000"/>
            <a:ext cx="7696200" cy="3057389"/>
            <a:chOff x="1219200" y="1524000"/>
            <a:chExt cx="7696200" cy="3057389"/>
          </a:xfrm>
        </p:grpSpPr>
        <p:grpSp>
          <p:nvGrpSpPr>
            <p:cNvPr id="7" name="Group 6"/>
            <p:cNvGrpSpPr/>
            <p:nvPr/>
          </p:nvGrpSpPr>
          <p:grpSpPr>
            <a:xfrm>
              <a:off x="1600200" y="1666971"/>
              <a:ext cx="4884371" cy="2572632"/>
              <a:chOff x="1600200" y="1143756"/>
              <a:chExt cx="5537100" cy="2948855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1600200" y="1219200"/>
                <a:ext cx="5537100" cy="2792186"/>
                <a:chOff x="1066800" y="1447800"/>
                <a:chExt cx="4524829" cy="2354943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2104571" y="3269343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3</a:t>
                  </a:r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962400" y="3269343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6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3048000" y="23622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5</a:t>
                  </a:r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058229" y="23622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7</a:t>
                  </a:r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3962400" y="14478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4</a:t>
                  </a:r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2104571" y="14478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2</a:t>
                  </a:r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066800" y="2362200"/>
                  <a:ext cx="533400" cy="533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>
                      <a:latin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28" name="Straight Arrow Connector 27"/>
                <p:cNvCxnSpPr>
                  <a:stCxn id="27" idx="7"/>
                  <a:endCxn id="26" idx="3"/>
                </p:cNvCxnSpPr>
                <p:nvPr/>
              </p:nvCxnSpPr>
              <p:spPr>
                <a:xfrm flipV="1">
                  <a:off x="1522085" y="1903085"/>
                  <a:ext cx="660601" cy="53723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/>
                <p:cNvCxnSpPr>
                  <a:stCxn id="26" idx="6"/>
                  <a:endCxn id="25" idx="2"/>
                </p:cNvCxnSpPr>
                <p:nvPr/>
              </p:nvCxnSpPr>
              <p:spPr>
                <a:xfrm>
                  <a:off x="2637971" y="1714500"/>
                  <a:ext cx="1324429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>
                  <a:stCxn id="27" idx="5"/>
                  <a:endCxn id="21" idx="1"/>
                </p:cNvCxnSpPr>
                <p:nvPr/>
              </p:nvCxnSpPr>
              <p:spPr>
                <a:xfrm>
                  <a:off x="1522085" y="2817485"/>
                  <a:ext cx="660601" cy="5299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>
                  <a:stCxn id="21" idx="6"/>
                  <a:endCxn id="22" idx="2"/>
                </p:cNvCxnSpPr>
                <p:nvPr/>
              </p:nvCxnSpPr>
              <p:spPr>
                <a:xfrm>
                  <a:off x="2637971" y="3536043"/>
                  <a:ext cx="1324429" cy="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26" idx="5"/>
                  <a:endCxn id="23" idx="1"/>
                </p:cNvCxnSpPr>
                <p:nvPr/>
              </p:nvCxnSpPr>
              <p:spPr>
                <a:xfrm>
                  <a:off x="2559856" y="1903085"/>
                  <a:ext cx="566259" cy="53723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>
                  <a:stCxn id="21" idx="7"/>
                  <a:endCxn id="23" idx="3"/>
                </p:cNvCxnSpPr>
                <p:nvPr/>
              </p:nvCxnSpPr>
              <p:spPr>
                <a:xfrm flipV="1">
                  <a:off x="2559856" y="2817485"/>
                  <a:ext cx="566259" cy="5299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>
                  <a:stCxn id="23" idx="7"/>
                  <a:endCxn id="25" idx="3"/>
                </p:cNvCxnSpPr>
                <p:nvPr/>
              </p:nvCxnSpPr>
              <p:spPr>
                <a:xfrm flipV="1">
                  <a:off x="3503285" y="1903085"/>
                  <a:ext cx="537230" cy="53723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23" idx="5"/>
                  <a:endCxn id="22" idx="1"/>
                </p:cNvCxnSpPr>
                <p:nvPr/>
              </p:nvCxnSpPr>
              <p:spPr>
                <a:xfrm>
                  <a:off x="3503285" y="2817485"/>
                  <a:ext cx="537230" cy="5299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26" idx="4"/>
                  <a:endCxn id="21" idx="0"/>
                </p:cNvCxnSpPr>
                <p:nvPr/>
              </p:nvCxnSpPr>
              <p:spPr>
                <a:xfrm>
                  <a:off x="2371271" y="1981200"/>
                  <a:ext cx="0" cy="128814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22" idx="0"/>
                  <a:endCxn id="25" idx="4"/>
                </p:cNvCxnSpPr>
                <p:nvPr/>
              </p:nvCxnSpPr>
              <p:spPr>
                <a:xfrm flipV="1">
                  <a:off x="4229100" y="1981200"/>
                  <a:ext cx="0" cy="128814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25" idx="5"/>
                  <a:endCxn id="24" idx="1"/>
                </p:cNvCxnSpPr>
                <p:nvPr/>
              </p:nvCxnSpPr>
              <p:spPr>
                <a:xfrm>
                  <a:off x="4417685" y="1903085"/>
                  <a:ext cx="718659" cy="537230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22" idx="7"/>
                  <a:endCxn id="24" idx="3"/>
                </p:cNvCxnSpPr>
                <p:nvPr/>
              </p:nvCxnSpPr>
              <p:spPr>
                <a:xfrm flipV="1">
                  <a:off x="4417685" y="2817485"/>
                  <a:ext cx="718659" cy="529973"/>
                </a:xfrm>
                <a:prstGeom prst="straightConnector1">
                  <a:avLst/>
                </a:prstGeom>
                <a:ln w="3810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828800" y="176426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3/10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850332" y="3089686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6/9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2412936" y="232250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1/3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76026" y="1143756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2/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876026" y="366926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4/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91749" y="2788049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3/11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333226" y="174710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3/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469783" y="175901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0/2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191000" y="3059668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</a:t>
                </a:r>
                <a:r>
                  <a:rPr lang="en-US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339117" y="2389597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1/2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918305" y="1666971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6/7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918305" y="3104200"/>
                <a:ext cx="914400" cy="423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3/8</a:t>
                </a:r>
              </a:p>
            </p:txBody>
          </p:sp>
        </p:grpSp>
        <p:sp>
          <p:nvSpPr>
            <p:cNvPr id="2" name="Oval 1"/>
            <p:cNvSpPr/>
            <p:nvPr/>
          </p:nvSpPr>
          <p:spPr>
            <a:xfrm>
              <a:off x="1219200" y="1657331"/>
              <a:ext cx="3308096" cy="2762269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en-US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43" name="Line Callout 2 42"/>
            <p:cNvSpPr/>
            <p:nvPr/>
          </p:nvSpPr>
          <p:spPr>
            <a:xfrm>
              <a:off x="6629400" y="1524000"/>
              <a:ext cx="2286000" cy="3057389"/>
            </a:xfrm>
            <a:prstGeom prst="borderCallout2">
              <a:avLst>
                <a:gd name="adj1" fmla="val 70805"/>
                <a:gd name="adj2" fmla="val -1870"/>
                <a:gd name="adj3" fmla="val 93657"/>
                <a:gd name="adj4" fmla="val -56365"/>
                <a:gd name="adj5" fmla="val 87878"/>
                <a:gd name="adj6" fmla="val -127652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Lát cắt (X,X’)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là phân hoạch của tập V thỏa mãn:</a:t>
              </a:r>
            </a:p>
            <a:p>
              <a:pPr marL="285750" indent="-285750">
                <a:buFontTx/>
                <a:buChar char="-"/>
              </a:pP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s 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  <a:sym typeface="Symbol"/>
                </a:rPr>
                <a:t>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X</a:t>
              </a:r>
            </a:p>
            <a:p>
              <a:pPr marL="285750" indent="-285750">
                <a:buFontTx/>
                <a:buChar char="-"/>
              </a:pPr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X’ = V \ X</a:t>
              </a:r>
              <a:endParaRPr lang="vi-VN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  <a:p>
              <a:pPr marL="285750" indent="-285750">
                <a:buFontTx/>
                <a:buChar char="-"/>
              </a:pP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t 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  <a:sym typeface="Symbol"/>
                </a:rPr>
                <a:t>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 X’</a:t>
              </a:r>
              <a:endParaRPr lang="en-US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  <a:p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C(X,X’) = </a:t>
              </a:r>
              <a:r>
                <a:rPr 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7</a:t>
              </a:r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148430"/>
              </p:ext>
            </p:extLst>
          </p:nvPr>
        </p:nvGraphicFramePr>
        <p:xfrm>
          <a:off x="2224150" y="5334000"/>
          <a:ext cx="4269829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240" imgH="368280" progId="Equation.DSMT4">
                  <p:embed/>
                </p:oleObj>
              </mc:Choice>
              <mc:Fallback>
                <p:oleObj name="Equation" r:id="rId2" imgW="158724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4150" y="5334000"/>
                        <a:ext cx="4269829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Lát cắt và đường tăng luồng</a:t>
            </a:r>
            <a:r>
              <a:rPr lang="vi-VN"/>
              <a:t> (2/9)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/>
              <a:t>Định lý</a:t>
            </a:r>
            <a:r>
              <a:rPr lang="vi-VN"/>
              <a:t> </a:t>
            </a:r>
            <a:r>
              <a:rPr lang="en-US"/>
              <a:t>max-flow min-cut:</a:t>
            </a:r>
          </a:p>
          <a:p>
            <a:pPr lvl="1" algn="just">
              <a:lnSpc>
                <a:spcPct val="150000"/>
              </a:lnSpc>
            </a:pPr>
            <a:r>
              <a:rPr lang="en-US">
                <a:solidFill>
                  <a:srgbClr val="FF0000"/>
                </a:solidFill>
              </a:rPr>
              <a:t>Trên một mạng bất kỳ, giá trị của luồng cực đại bằng khả năng thông qua của lát cắt cực tiểu.</a:t>
            </a:r>
          </a:p>
          <a:p>
            <a:pPr lvl="1" algn="just">
              <a:lnSpc>
                <a:spcPct val="150000"/>
              </a:lnSpc>
            </a:pPr>
            <a:r>
              <a:rPr lang="vi-VN"/>
              <a:t>Định lý được </a:t>
            </a:r>
            <a:r>
              <a:rPr lang="en-US"/>
              <a:t>Ford </a:t>
            </a:r>
            <a:r>
              <a:rPr lang="vi-VN"/>
              <a:t>và </a:t>
            </a:r>
            <a:r>
              <a:rPr lang="en-US"/>
              <a:t>Fulkerson </a:t>
            </a:r>
            <a:r>
              <a:rPr lang="vi-VN"/>
              <a:t>chứng minh </a:t>
            </a:r>
          </a:p>
          <a:p>
            <a:pPr lvl="2" algn="just">
              <a:lnSpc>
                <a:spcPct val="150000"/>
              </a:lnSpc>
            </a:pPr>
            <a:r>
              <a:rPr lang="vi-VN"/>
              <a:t>Năm </a:t>
            </a:r>
            <a:r>
              <a:rPr lang="en-US"/>
              <a:t>1954 </a:t>
            </a:r>
            <a:r>
              <a:rPr lang="vi-VN"/>
              <a:t> với đồ thị vô hướng, </a:t>
            </a:r>
          </a:p>
          <a:p>
            <a:pPr lvl="2" algn="just">
              <a:lnSpc>
                <a:spcPct val="150000"/>
              </a:lnSpc>
            </a:pPr>
            <a:r>
              <a:rPr lang="vi-VN"/>
              <a:t>Năm </a:t>
            </a:r>
            <a:r>
              <a:rPr lang="en-US"/>
              <a:t>1955 </a:t>
            </a:r>
            <a:r>
              <a:rPr lang="vi-VN"/>
              <a:t>với đồ thị có hướng.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19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Lát cắt và đường tăng luồng</a:t>
            </a:r>
            <a:r>
              <a:rPr lang="vi-VN"/>
              <a:t> (3/9)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vi-VN"/>
              <a:t>Đồ thị tăng luồng:</a:t>
            </a:r>
          </a:p>
          <a:p>
            <a:pPr lvl="1" algn="just">
              <a:lnSpc>
                <a:spcPct val="200000"/>
              </a:lnSpc>
            </a:pPr>
            <a:r>
              <a:rPr lang="vi-VN"/>
              <a:t>Giả sử có mạng G(</a:t>
            </a:r>
            <a:r>
              <a:rPr lang="vi-VN">
                <a:solidFill>
                  <a:srgbClr val="FF0000"/>
                </a:solidFill>
              </a:rPr>
              <a:t>V</a:t>
            </a:r>
            <a:r>
              <a:rPr lang="vi-VN"/>
              <a:t>,E,C,s,t) với luồng </a:t>
            </a:r>
            <a:r>
              <a:rPr lang="vi-VN" i="1"/>
              <a:t>f</a:t>
            </a:r>
            <a:r>
              <a:rPr lang="vi-VN"/>
              <a:t>.</a:t>
            </a:r>
          </a:p>
          <a:p>
            <a:pPr lvl="1" algn="just">
              <a:lnSpc>
                <a:spcPct val="200000"/>
              </a:lnSpc>
            </a:pPr>
            <a:r>
              <a:rPr lang="vi-VN"/>
              <a:t>Đồ thị tăng luồng G’(</a:t>
            </a:r>
            <a:r>
              <a:rPr lang="vi-VN">
                <a:solidFill>
                  <a:srgbClr val="FF0000"/>
                </a:solidFill>
              </a:rPr>
              <a:t>V</a:t>
            </a:r>
            <a:r>
              <a:rPr lang="vi-VN"/>
              <a:t>,E’,W) được xây dựng trên G và </a:t>
            </a:r>
            <a:r>
              <a:rPr lang="vi-VN" i="1"/>
              <a:t>f</a:t>
            </a:r>
            <a:r>
              <a:rPr lang="vi-VN"/>
              <a:t> với 3 trường hợp sau: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Lát cắt và đường tăng luồng</a:t>
            </a:r>
            <a:r>
              <a:rPr lang="vi-VN"/>
              <a:t> (4/9)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925"/>
            <a:ext cx="8229600" cy="5248275"/>
          </a:xfrm>
        </p:spPr>
        <p:txBody>
          <a:bodyPr/>
          <a:lstStyle/>
          <a:p>
            <a:r>
              <a:rPr lang="vi-VN" sz="2400"/>
              <a:t>Đồ thị tăng luồng:</a:t>
            </a:r>
          </a:p>
          <a:p>
            <a:pPr lvl="1"/>
            <a:r>
              <a:rPr lang="vi-VN" sz="2400"/>
              <a:t>Trường hợp 1: </a:t>
            </a:r>
            <a:r>
              <a:rPr lang="vi-VN" sz="2400" i="1">
                <a:solidFill>
                  <a:srgbClr val="FF0000"/>
                </a:solidFill>
              </a:rPr>
              <a:t>f(u,v) &lt; c(u,v)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62000" y="2057401"/>
            <a:ext cx="7814129" cy="3264931"/>
            <a:chOff x="762000" y="2057401"/>
            <a:chExt cx="7814129" cy="3264931"/>
          </a:xfrm>
        </p:grpSpPr>
        <p:sp>
          <p:nvSpPr>
            <p:cNvPr id="38" name="Oval 37"/>
            <p:cNvSpPr/>
            <p:nvPr/>
          </p:nvSpPr>
          <p:spPr>
            <a:xfrm>
              <a:off x="7620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2766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38" idx="6"/>
              <a:endCxn id="39" idx="2"/>
            </p:cNvCxnSpPr>
            <p:nvPr/>
          </p:nvCxnSpPr>
          <p:spPr>
            <a:xfrm>
              <a:off x="1371600" y="2731532"/>
              <a:ext cx="1905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600200" y="22743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3/7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766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>
              <a:off x="1371600" y="4375666"/>
              <a:ext cx="1905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0200" y="39184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Elbow Connector 47"/>
            <p:cNvCxnSpPr>
              <a:stCxn id="44" idx="3"/>
              <a:endCxn id="43" idx="5"/>
            </p:cNvCxnSpPr>
            <p:nvPr/>
          </p:nvCxnSpPr>
          <p:spPr>
            <a:xfrm rot="5400000">
              <a:off x="2324100" y="3549418"/>
              <a:ext cx="12700" cy="2083548"/>
            </a:xfrm>
            <a:prstGeom prst="bentConnector3">
              <a:avLst>
                <a:gd name="adj1" fmla="val 2502945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14500" y="4953000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Callout 2 51"/>
            <p:cNvSpPr/>
            <p:nvPr/>
          </p:nvSpPr>
          <p:spPr>
            <a:xfrm>
              <a:off x="4876800" y="2057401"/>
              <a:ext cx="3699329" cy="586264"/>
            </a:xfrm>
            <a:prstGeom prst="borderCallout2">
              <a:avLst>
                <a:gd name="adj1" fmla="val 51152"/>
                <a:gd name="adj2" fmla="val -3939"/>
                <a:gd name="adj3" fmla="val 71145"/>
                <a:gd name="adj4" fmla="val -12806"/>
                <a:gd name="adj5" fmla="val 103642"/>
                <a:gd name="adj6" fmla="val -2277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Cung (u,v) trên mạng G(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,E)</a:t>
              </a:r>
              <a:endParaRPr lang="en-US" sz="2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Callout 2 52"/>
            <p:cNvSpPr/>
            <p:nvPr/>
          </p:nvSpPr>
          <p:spPr>
            <a:xfrm>
              <a:off x="4461329" y="3662065"/>
              <a:ext cx="4114800" cy="1251466"/>
            </a:xfrm>
            <a:prstGeom prst="borderCallout2">
              <a:avLst>
                <a:gd name="adj1" fmla="val 52468"/>
                <a:gd name="adj2" fmla="val -3005"/>
                <a:gd name="adj3" fmla="val 53725"/>
                <a:gd name="adj4" fmla="val -5399"/>
                <a:gd name="adj5" fmla="val 58521"/>
                <a:gd name="adj6" fmla="val -11429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Hình thành 2 cung trên đồ thị tăng luồng G’(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,E’,W):</a:t>
              </a:r>
            </a:p>
            <a:p>
              <a:pPr marL="285750" indent="-285750">
                <a:buFontTx/>
                <a:buChar char="-"/>
              </a:pPr>
              <a:r>
                <a:rPr lang="vi-VN" sz="2000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(u,v) 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với</a:t>
              </a:r>
              <a:r>
                <a:rPr lang="vi-VN" sz="2000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 w(u,v) = c(u,v)-f(u,v)</a:t>
              </a:r>
            </a:p>
            <a:p>
              <a:pPr marL="285750" indent="-285750">
                <a:buFontTx/>
                <a:buChar char="-"/>
              </a:pPr>
              <a:r>
                <a:rPr lang="vi-VN" sz="2000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(v,u) 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với</a:t>
              </a:r>
              <a:r>
                <a:rPr lang="vi-VN" sz="2000" i="1">
                  <a:solidFill>
                    <a:schemeClr val="accent1"/>
                  </a:solidFill>
                  <a:latin typeface="Times New Roman" panose="02020603050405020304" pitchFamily="18" charset="0"/>
                </a:rPr>
                <a:t> w(v,u) = f(u,v)</a:t>
              </a:r>
              <a:endParaRPr lang="en-US" sz="2000" i="1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564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Lát cắt và đường tăng luồng</a:t>
            </a:r>
            <a:r>
              <a:rPr lang="vi-VN"/>
              <a:t> (5/9)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925"/>
            <a:ext cx="8229600" cy="5248275"/>
          </a:xfrm>
        </p:spPr>
        <p:txBody>
          <a:bodyPr/>
          <a:lstStyle/>
          <a:p>
            <a:r>
              <a:rPr lang="vi-VN" sz="2400"/>
              <a:t>Đồ thị tăng luồng:</a:t>
            </a:r>
          </a:p>
          <a:p>
            <a:pPr lvl="1"/>
            <a:r>
              <a:rPr lang="vi-VN" sz="2400"/>
              <a:t>Trường hợp 2: </a:t>
            </a:r>
            <a:r>
              <a:rPr lang="vi-VN" sz="2400" i="1">
                <a:solidFill>
                  <a:srgbClr val="FF0000"/>
                </a:solidFill>
              </a:rPr>
              <a:t>f</a:t>
            </a:r>
            <a:r>
              <a:rPr lang="vi-VN" sz="2400">
                <a:solidFill>
                  <a:srgbClr val="FF0000"/>
                </a:solidFill>
              </a:rPr>
              <a:t>(u,v)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62000" y="2057401"/>
            <a:ext cx="7814129" cy="2856130"/>
            <a:chOff x="762000" y="2057401"/>
            <a:chExt cx="7814129" cy="2856130"/>
          </a:xfrm>
        </p:grpSpPr>
        <p:sp>
          <p:nvSpPr>
            <p:cNvPr id="38" name="Oval 37"/>
            <p:cNvSpPr/>
            <p:nvPr/>
          </p:nvSpPr>
          <p:spPr>
            <a:xfrm>
              <a:off x="7620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2766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38" idx="6"/>
              <a:endCxn id="39" idx="2"/>
            </p:cNvCxnSpPr>
            <p:nvPr/>
          </p:nvCxnSpPr>
          <p:spPr>
            <a:xfrm>
              <a:off x="1371600" y="2731532"/>
              <a:ext cx="1905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600200" y="22743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0/7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766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>
              <a:off x="1371600" y="4375666"/>
              <a:ext cx="1905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0200" y="39184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Callout 2 51"/>
            <p:cNvSpPr/>
            <p:nvPr/>
          </p:nvSpPr>
          <p:spPr>
            <a:xfrm>
              <a:off x="4876800" y="2057401"/>
              <a:ext cx="3699329" cy="586264"/>
            </a:xfrm>
            <a:prstGeom prst="borderCallout2">
              <a:avLst>
                <a:gd name="adj1" fmla="val 51152"/>
                <a:gd name="adj2" fmla="val -3939"/>
                <a:gd name="adj3" fmla="val 71145"/>
                <a:gd name="adj4" fmla="val -12806"/>
                <a:gd name="adj5" fmla="val 103642"/>
                <a:gd name="adj6" fmla="val -2277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Cung (u,v) trên mạng G(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,E)</a:t>
              </a:r>
              <a:endParaRPr lang="en-US" sz="2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Callout 2 52"/>
            <p:cNvSpPr/>
            <p:nvPr/>
          </p:nvSpPr>
          <p:spPr>
            <a:xfrm>
              <a:off x="4461329" y="3662065"/>
              <a:ext cx="4114800" cy="1251466"/>
            </a:xfrm>
            <a:prstGeom prst="borderCallout2">
              <a:avLst>
                <a:gd name="adj1" fmla="val 52468"/>
                <a:gd name="adj2" fmla="val -3005"/>
                <a:gd name="adj3" fmla="val 54885"/>
                <a:gd name="adj4" fmla="val -7163"/>
                <a:gd name="adj5" fmla="val 56201"/>
                <a:gd name="adj6" fmla="val -12134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Hình thành 1 cung trên đồ thị tăng luồng G’(</a:t>
              </a:r>
              <a:r>
                <a:rPr lang="vi-V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,E’,W):</a:t>
              </a:r>
            </a:p>
            <a:p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w(u,v) = c(u,v)</a:t>
              </a:r>
              <a:endParaRPr lang="en-US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5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Lát cắt và đường tăng luồng</a:t>
            </a:r>
            <a:r>
              <a:rPr lang="vi-VN"/>
              <a:t> (6/9)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925"/>
            <a:ext cx="8229600" cy="5248275"/>
          </a:xfrm>
        </p:spPr>
        <p:txBody>
          <a:bodyPr/>
          <a:lstStyle/>
          <a:p>
            <a:r>
              <a:rPr lang="vi-VN" sz="2400"/>
              <a:t>Đồ thị tăng luồng:</a:t>
            </a:r>
          </a:p>
          <a:p>
            <a:pPr lvl="1"/>
            <a:r>
              <a:rPr lang="vi-VN" sz="2400"/>
              <a:t>Trường hợp 3: </a:t>
            </a:r>
            <a:r>
              <a:rPr lang="vi-VN" sz="2400">
                <a:solidFill>
                  <a:srgbClr val="FF0000"/>
                </a:solidFill>
              </a:rPr>
              <a:t>f(u,v) = c(u,v)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54" name="Group 53"/>
          <p:cNvGrpSpPr/>
          <p:nvPr/>
        </p:nvGrpSpPr>
        <p:grpSpPr>
          <a:xfrm>
            <a:off x="762000" y="2057401"/>
            <a:ext cx="7814129" cy="2856130"/>
            <a:chOff x="762000" y="2057401"/>
            <a:chExt cx="7814129" cy="2856130"/>
          </a:xfrm>
        </p:grpSpPr>
        <p:sp>
          <p:nvSpPr>
            <p:cNvPr id="38" name="Oval 37"/>
            <p:cNvSpPr/>
            <p:nvPr/>
          </p:nvSpPr>
          <p:spPr>
            <a:xfrm>
              <a:off x="7620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3276600" y="242673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1" name="Straight Arrow Connector 40"/>
            <p:cNvCxnSpPr>
              <a:stCxn id="38" idx="6"/>
              <a:endCxn id="39" idx="2"/>
            </p:cNvCxnSpPr>
            <p:nvPr/>
          </p:nvCxnSpPr>
          <p:spPr>
            <a:xfrm>
              <a:off x="1371600" y="2731532"/>
              <a:ext cx="1905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1600200" y="2274332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7/7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620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u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Oval 43"/>
            <p:cNvSpPr/>
            <p:nvPr/>
          </p:nvSpPr>
          <p:spPr>
            <a:xfrm>
              <a:off x="3276600" y="407086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v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45" name="Straight Arrow Connector 44"/>
            <p:cNvCxnSpPr>
              <a:stCxn id="43" idx="6"/>
              <a:endCxn id="44" idx="2"/>
            </p:cNvCxnSpPr>
            <p:nvPr/>
          </p:nvCxnSpPr>
          <p:spPr>
            <a:xfrm>
              <a:off x="1371600" y="4375666"/>
              <a:ext cx="1905000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600200" y="3918466"/>
              <a:ext cx="1219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Line Callout 2 51"/>
            <p:cNvSpPr/>
            <p:nvPr/>
          </p:nvSpPr>
          <p:spPr>
            <a:xfrm>
              <a:off x="4876800" y="2057401"/>
              <a:ext cx="3699329" cy="586264"/>
            </a:xfrm>
            <a:prstGeom prst="borderCallout2">
              <a:avLst>
                <a:gd name="adj1" fmla="val 51152"/>
                <a:gd name="adj2" fmla="val -3939"/>
                <a:gd name="adj3" fmla="val 71145"/>
                <a:gd name="adj4" fmla="val -12806"/>
                <a:gd name="adj5" fmla="val 103642"/>
                <a:gd name="adj6" fmla="val -2277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Cung (u,v) trên mạng G(</a:t>
              </a:r>
              <a:r>
                <a:rPr lang="vi-VN" sz="20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0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,E)</a:t>
              </a:r>
              <a:endParaRPr lang="en-US" sz="20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Line Callout 2 52"/>
            <p:cNvSpPr/>
            <p:nvPr/>
          </p:nvSpPr>
          <p:spPr>
            <a:xfrm>
              <a:off x="4461329" y="3662065"/>
              <a:ext cx="4114800" cy="1251466"/>
            </a:xfrm>
            <a:prstGeom prst="borderCallout2">
              <a:avLst>
                <a:gd name="adj1" fmla="val 52468"/>
                <a:gd name="adj2" fmla="val -3005"/>
                <a:gd name="adj3" fmla="val 54885"/>
                <a:gd name="adj4" fmla="val -7163"/>
                <a:gd name="adj5" fmla="val 56202"/>
                <a:gd name="adj6" fmla="val -11076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Hình thành 1 cung trên đồ thị tăng luồng G’(</a:t>
              </a:r>
              <a:r>
                <a:rPr lang="vi-V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,E’,W):</a:t>
              </a:r>
            </a:p>
            <a:p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w(</a:t>
              </a:r>
              <a:r>
                <a:rPr lang="vi-VN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v,u</a:t>
              </a:r>
              <a:r>
                <a:rPr lang="vi-VN" sz="2400">
                  <a:solidFill>
                    <a:schemeClr val="accent1"/>
                  </a:solidFill>
                  <a:latin typeface="Times New Roman" panose="02020603050405020304" pitchFamily="18" charset="0"/>
                </a:rPr>
                <a:t>) = f(u,v) = c(u,v)</a:t>
              </a:r>
              <a:endParaRPr lang="en-US" sz="2400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864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Lát cắt và đường tăng luồng (7/9)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z="2400"/>
              <a:t>Đồ thị tăng luồng G</a:t>
            </a:r>
            <a:r>
              <a:rPr lang="vi-VN" sz="2400" baseline="-25000"/>
              <a:t>f</a:t>
            </a:r>
            <a:r>
              <a:rPr lang="vi-VN" sz="2400"/>
              <a:t>: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457200" y="1688068"/>
            <a:ext cx="8153400" cy="4164687"/>
            <a:chOff x="457200" y="1688068"/>
            <a:chExt cx="8153400" cy="4164687"/>
          </a:xfrm>
        </p:grpSpPr>
        <p:grpSp>
          <p:nvGrpSpPr>
            <p:cNvPr id="79" name="Group 78"/>
            <p:cNvGrpSpPr/>
            <p:nvPr/>
          </p:nvGrpSpPr>
          <p:grpSpPr>
            <a:xfrm>
              <a:off x="457200" y="1688068"/>
              <a:ext cx="8153400" cy="3264932"/>
              <a:chOff x="457200" y="1383268"/>
              <a:chExt cx="8153400" cy="326493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457200" y="1817132"/>
                <a:ext cx="3886200" cy="1795361"/>
                <a:chOff x="762000" y="1817132"/>
                <a:chExt cx="3886200" cy="1795361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" name="Oval 5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7" name="Straight Arrow Connector 6"/>
                <p:cNvCxnSpPr>
                  <a:stCxn id="5" idx="7"/>
                  <a:endCxn id="6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Oval 8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2" name="Straight Arrow Connector 11"/>
                <p:cNvCxnSpPr>
                  <a:stCxn id="6" idx="6"/>
                  <a:endCxn id="10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>
                  <a:stCxn id="5" idx="5"/>
                  <a:endCxn id="9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6" idx="4"/>
                  <a:endCxn id="9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9" idx="6"/>
                  <a:endCxn id="10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TextBox 23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3/5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2/6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1/3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1/1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4724400" y="1383268"/>
                <a:ext cx="3886200" cy="3264932"/>
                <a:chOff x="4800600" y="1066800"/>
                <a:chExt cx="3886200" cy="326493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4800600" y="2443451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" name="Oval 31"/>
                <p:cNvSpPr/>
                <p:nvPr/>
              </p:nvSpPr>
              <p:spPr>
                <a:xfrm>
                  <a:off x="6398986" y="1833851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33" name="Straight Arrow Connector 32"/>
                <p:cNvCxnSpPr>
                  <a:stCxn id="31" idx="7"/>
                  <a:endCxn id="32" idx="2"/>
                </p:cNvCxnSpPr>
                <p:nvPr/>
              </p:nvCxnSpPr>
              <p:spPr>
                <a:xfrm flipV="1">
                  <a:off x="5320926" y="2138651"/>
                  <a:ext cx="1078060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6398986" y="301961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8077200" y="241001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36" name="Straight Arrow Connector 35"/>
                <p:cNvCxnSpPr>
                  <a:stCxn id="32" idx="6"/>
                  <a:endCxn id="35" idx="1"/>
                </p:cNvCxnSpPr>
                <p:nvPr/>
              </p:nvCxnSpPr>
              <p:spPr>
                <a:xfrm>
                  <a:off x="7008586" y="2138651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>
                  <a:stCxn id="31" idx="5"/>
                  <a:endCxn id="34" idx="2"/>
                </p:cNvCxnSpPr>
                <p:nvPr/>
              </p:nvCxnSpPr>
              <p:spPr>
                <a:xfrm>
                  <a:off x="5320926" y="2963777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>
                  <a:stCxn id="32" idx="4"/>
                  <a:endCxn id="34" idx="0"/>
                </p:cNvCxnSpPr>
                <p:nvPr/>
              </p:nvCxnSpPr>
              <p:spPr>
                <a:xfrm>
                  <a:off x="6703786" y="2443451"/>
                  <a:ext cx="0" cy="576161"/>
                </a:xfrm>
                <a:prstGeom prst="straightConnector1">
                  <a:avLst/>
                </a:prstGeom>
                <a:ln w="5715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>
                  <a:stCxn id="34" idx="6"/>
                  <a:endCxn id="35" idx="3"/>
                </p:cNvCxnSpPr>
                <p:nvPr/>
              </p:nvCxnSpPr>
              <p:spPr>
                <a:xfrm flipV="1">
                  <a:off x="7008586" y="2930338"/>
                  <a:ext cx="1157888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/>
                <p:cNvSpPr txBox="1"/>
                <p:nvPr/>
              </p:nvSpPr>
              <p:spPr>
                <a:xfrm>
                  <a:off x="5593256" y="242673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7210252" y="1953985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2" name="TextBox 41"/>
                <p:cNvSpPr txBox="1"/>
                <p:nvPr/>
              </p:nvSpPr>
              <p:spPr>
                <a:xfrm>
                  <a:off x="7210252" y="315258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5482678" y="3221639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4" name="TextBox 43"/>
                <p:cNvSpPr txBox="1"/>
                <p:nvPr/>
              </p:nvSpPr>
              <p:spPr>
                <a:xfrm>
                  <a:off x="6239048" y="2602468"/>
                  <a:ext cx="46655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5421086" y="1738458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257424" y="10668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7383956" y="3962400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2" name="Curved Connector 51"/>
                <p:cNvCxnSpPr>
                  <a:stCxn id="32" idx="1"/>
                  <a:endCxn id="31" idx="0"/>
                </p:cNvCxnSpPr>
                <p:nvPr/>
              </p:nvCxnSpPr>
              <p:spPr>
                <a:xfrm rot="16200000" flipH="1" flipV="1">
                  <a:off x="5536667" y="1491858"/>
                  <a:ext cx="520326" cy="1382860"/>
                </a:xfrm>
                <a:prstGeom prst="curvedConnector3">
                  <a:avLst>
                    <a:gd name="adj1" fmla="val -61090"/>
                  </a:avLst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urved Connector 54"/>
                <p:cNvCxnSpPr>
                  <a:stCxn id="35" idx="0"/>
                  <a:endCxn id="32" idx="0"/>
                </p:cNvCxnSpPr>
                <p:nvPr/>
              </p:nvCxnSpPr>
              <p:spPr>
                <a:xfrm rot="16200000" flipV="1">
                  <a:off x="7254813" y="1282825"/>
                  <a:ext cx="576161" cy="1678214"/>
                </a:xfrm>
                <a:prstGeom prst="curvedConnector3">
                  <a:avLst>
                    <a:gd name="adj1" fmla="val 265633"/>
                  </a:avLst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35" idx="4"/>
                  <a:endCxn id="34" idx="5"/>
                </p:cNvCxnSpPr>
                <p:nvPr/>
              </p:nvCxnSpPr>
              <p:spPr>
                <a:xfrm rot="5400000">
                  <a:off x="7390493" y="2548431"/>
                  <a:ext cx="520326" cy="1462688"/>
                </a:xfrm>
                <a:prstGeom prst="curvedConnector3">
                  <a:avLst>
                    <a:gd name="adj1" fmla="val 292195"/>
                  </a:avLst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TextBox 77"/>
            <p:cNvSpPr txBox="1"/>
            <p:nvPr/>
          </p:nvSpPr>
          <p:spPr>
            <a:xfrm>
              <a:off x="838200" y="5391090"/>
              <a:ext cx="7162800" cy="46166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Mạng G và đồ thị tăng luồng Gf tương ứng với luồng f.</a:t>
              </a:r>
              <a:endParaRPr lang="en-US" sz="2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0274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Lát cắt và đường tăng luồng (8/9)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562600"/>
          </a:xfrm>
        </p:spPr>
        <p:txBody>
          <a:bodyPr/>
          <a:lstStyle/>
          <a:p>
            <a:r>
              <a:rPr lang="vi-VN" sz="2400"/>
              <a:t>Đường tăng luồng P</a:t>
            </a:r>
            <a:r>
              <a:rPr lang="vi-VN" sz="2400" baseline="-25000"/>
              <a:t>f</a:t>
            </a:r>
            <a:r>
              <a:rPr lang="vi-VN" sz="2400"/>
              <a:t>:</a:t>
            </a:r>
          </a:p>
          <a:p>
            <a:pPr lvl="1"/>
            <a:r>
              <a:rPr lang="vi-VN" sz="2400"/>
              <a:t>Là đường đi từ nguồn s đến đích t trên đồ thị tăng luồng.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77" name="Group 76"/>
          <p:cNvGrpSpPr/>
          <p:nvPr/>
        </p:nvGrpSpPr>
        <p:grpSpPr>
          <a:xfrm>
            <a:off x="3581400" y="1905000"/>
            <a:ext cx="3886200" cy="3264932"/>
            <a:chOff x="4800600" y="1066800"/>
            <a:chExt cx="3886200" cy="3264932"/>
          </a:xfrm>
        </p:grpSpPr>
        <p:sp>
          <p:nvSpPr>
            <p:cNvPr id="31" name="Oval 30"/>
            <p:cNvSpPr/>
            <p:nvPr/>
          </p:nvSpPr>
          <p:spPr>
            <a:xfrm>
              <a:off x="4800600" y="2443451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2" name="Oval 31"/>
            <p:cNvSpPr/>
            <p:nvPr/>
          </p:nvSpPr>
          <p:spPr>
            <a:xfrm>
              <a:off x="6398986" y="1833851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33" name="Straight Arrow Connector 32"/>
            <p:cNvCxnSpPr>
              <a:stCxn id="31" idx="7"/>
              <a:endCxn id="32" idx="2"/>
            </p:cNvCxnSpPr>
            <p:nvPr/>
          </p:nvCxnSpPr>
          <p:spPr>
            <a:xfrm flipV="1">
              <a:off x="5320926" y="2138651"/>
              <a:ext cx="1078060" cy="39407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/>
            <p:nvPr/>
          </p:nvSpPr>
          <p:spPr>
            <a:xfrm>
              <a:off x="6398986" y="301961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8077200" y="241001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latin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36" name="Straight Arrow Connector 35"/>
            <p:cNvCxnSpPr>
              <a:stCxn id="32" idx="6"/>
              <a:endCxn id="35" idx="1"/>
            </p:cNvCxnSpPr>
            <p:nvPr/>
          </p:nvCxnSpPr>
          <p:spPr>
            <a:xfrm>
              <a:off x="7008586" y="2138651"/>
              <a:ext cx="1157888" cy="3606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1" idx="5"/>
              <a:endCxn id="34" idx="2"/>
            </p:cNvCxnSpPr>
            <p:nvPr/>
          </p:nvCxnSpPr>
          <p:spPr>
            <a:xfrm>
              <a:off x="5320926" y="2963777"/>
              <a:ext cx="1078060" cy="36063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2" idx="4"/>
              <a:endCxn id="34" idx="0"/>
            </p:cNvCxnSpPr>
            <p:nvPr/>
          </p:nvCxnSpPr>
          <p:spPr>
            <a:xfrm>
              <a:off x="6703786" y="2443451"/>
              <a:ext cx="0" cy="576161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34" idx="6"/>
              <a:endCxn id="35" idx="3"/>
            </p:cNvCxnSpPr>
            <p:nvPr/>
          </p:nvCxnSpPr>
          <p:spPr>
            <a:xfrm flipV="1">
              <a:off x="7008586" y="2930338"/>
              <a:ext cx="1157888" cy="394074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93256" y="2426732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210252" y="1953985"/>
              <a:ext cx="75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210252" y="3152587"/>
              <a:ext cx="75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2678" y="3221639"/>
              <a:ext cx="75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39048" y="2602468"/>
              <a:ext cx="466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21086" y="173845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57424" y="10668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7383956" y="3962400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" name="Curved Connector 51"/>
            <p:cNvCxnSpPr>
              <a:stCxn id="32" idx="1"/>
              <a:endCxn id="31" idx="0"/>
            </p:cNvCxnSpPr>
            <p:nvPr/>
          </p:nvCxnSpPr>
          <p:spPr>
            <a:xfrm rot="16200000" flipH="1" flipV="1">
              <a:off x="5536667" y="1491858"/>
              <a:ext cx="520326" cy="1382860"/>
            </a:xfrm>
            <a:prstGeom prst="curvedConnector3">
              <a:avLst>
                <a:gd name="adj1" fmla="val -61090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>
              <a:stCxn id="35" idx="0"/>
              <a:endCxn id="32" idx="0"/>
            </p:cNvCxnSpPr>
            <p:nvPr/>
          </p:nvCxnSpPr>
          <p:spPr>
            <a:xfrm rot="16200000" flipV="1">
              <a:off x="7254813" y="1282825"/>
              <a:ext cx="576161" cy="1678214"/>
            </a:xfrm>
            <a:prstGeom prst="curvedConnector3">
              <a:avLst>
                <a:gd name="adj1" fmla="val 265633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>
              <a:stCxn id="35" idx="4"/>
              <a:endCxn id="34" idx="5"/>
            </p:cNvCxnSpPr>
            <p:nvPr/>
          </p:nvCxnSpPr>
          <p:spPr>
            <a:xfrm rot="5400000">
              <a:off x="7390493" y="2548431"/>
              <a:ext cx="520326" cy="1462688"/>
            </a:xfrm>
            <a:prstGeom prst="curvedConnector3">
              <a:avLst>
                <a:gd name="adj1" fmla="val 292195"/>
              </a:avLst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57200" y="5543490"/>
            <a:ext cx="8229600" cy="8309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1, 3, 2, 4 là một đường tăng luồng với trọng số nhỏ nhất d =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Đường tăng luồng là cơ sở để tìm luồng cực đại f*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869020"/>
              </p:ext>
            </p:extLst>
          </p:nvPr>
        </p:nvGraphicFramePr>
        <p:xfrm>
          <a:off x="823913" y="4649788"/>
          <a:ext cx="4449762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241200" progId="Equation.DSMT4">
                  <p:embed/>
                </p:oleObj>
              </mc:Choice>
              <mc:Fallback>
                <p:oleObj name="Equation" r:id="rId2" imgW="176508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3" y="4649788"/>
                        <a:ext cx="4449762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9714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Lát cắt và đường tăng luồng (9/9)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48275"/>
          </a:xfrm>
        </p:spPr>
        <p:txBody>
          <a:bodyPr/>
          <a:lstStyle/>
          <a:p>
            <a:r>
              <a:rPr lang="vi-VN"/>
              <a:t>Định lý:</a:t>
            </a:r>
          </a:p>
          <a:p>
            <a:pPr lvl="1"/>
            <a:r>
              <a:rPr lang="vi-VN" sz="2400"/>
              <a:t>Giả sử có luồng f trên mạng G(V,E,C,s,t)</a:t>
            </a:r>
          </a:p>
          <a:p>
            <a:pPr lvl="1"/>
            <a:r>
              <a:rPr lang="vi-VN" sz="2400"/>
              <a:t>Và Gf là đồ thị tăng luồng tương ứng.</a:t>
            </a:r>
          </a:p>
          <a:p>
            <a:pPr lvl="1"/>
            <a:r>
              <a:rPr lang="vi-VN" sz="2400"/>
              <a:t>Gọi d là trọng số nhỏ nhất của đường tăng luồng Pf trên Gf.</a:t>
            </a:r>
          </a:p>
          <a:p>
            <a:pPr lvl="1"/>
            <a:r>
              <a:rPr lang="vi-VN" sz="2400"/>
              <a:t>Đặt:</a:t>
            </a:r>
          </a:p>
          <a:p>
            <a:pPr lvl="2"/>
            <a:r>
              <a:rPr lang="vi-VN">
                <a:solidFill>
                  <a:srgbClr val="FF0000"/>
                </a:solidFill>
              </a:rPr>
              <a:t>f’(u,v) = f(u,v) + d nếu (u,v) thuộc E.</a:t>
            </a:r>
          </a:p>
          <a:p>
            <a:pPr lvl="2"/>
            <a:r>
              <a:rPr lang="vi-VN">
                <a:solidFill>
                  <a:srgbClr val="FF0000"/>
                </a:solidFill>
              </a:rPr>
              <a:t>f’(u,v) = f(u,v) – d nếu (u,v) </a:t>
            </a:r>
            <a:r>
              <a:rPr lang="vi-VN" i="1">
                <a:solidFill>
                  <a:srgbClr val="FF0000"/>
                </a:solidFill>
              </a:rPr>
              <a:t>không</a:t>
            </a:r>
            <a:r>
              <a:rPr lang="vi-VN">
                <a:solidFill>
                  <a:srgbClr val="FF0000"/>
                </a:solidFill>
              </a:rPr>
              <a:t> thuộc E.</a:t>
            </a:r>
          </a:p>
          <a:p>
            <a:pPr lvl="1"/>
            <a:r>
              <a:rPr lang="vi-VN" sz="2400"/>
              <a:t>Khi đó: </a:t>
            </a:r>
          </a:p>
          <a:p>
            <a:pPr lvl="2"/>
            <a:r>
              <a:rPr lang="vi-VN">
                <a:solidFill>
                  <a:srgbClr val="FF0000"/>
                </a:solidFill>
              </a:rPr>
              <a:t>f’ là một luồng mới trên G</a:t>
            </a:r>
          </a:p>
          <a:p>
            <a:pPr lvl="2"/>
            <a:r>
              <a:rPr lang="vi-VN">
                <a:solidFill>
                  <a:srgbClr val="FF0000"/>
                </a:solidFill>
              </a:rPr>
              <a:t>Và val(f’) = val(f) + d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46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(1/7)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sz="3200"/>
              <a:t>Định lý: </a:t>
            </a:r>
          </a:p>
          <a:p>
            <a:pPr lvl="1">
              <a:lnSpc>
                <a:spcPct val="150000"/>
              </a:lnSpc>
            </a:pPr>
            <a:r>
              <a:rPr lang="vi-VN" sz="3200" b="0"/>
              <a:t>Giả sử f là một luồng trên mạng G, khi đó các phát biểu sau là </a:t>
            </a:r>
            <a:r>
              <a:rPr lang="vi-VN" sz="3200" b="0">
                <a:solidFill>
                  <a:srgbClr val="FF0000"/>
                </a:solidFill>
              </a:rPr>
              <a:t>tương đương</a:t>
            </a:r>
            <a:r>
              <a:rPr lang="vi-VN" sz="3200" b="0"/>
              <a:t>:</a:t>
            </a:r>
          </a:p>
          <a:p>
            <a:pPr lvl="2">
              <a:lnSpc>
                <a:spcPct val="150000"/>
              </a:lnSpc>
            </a:pPr>
            <a:r>
              <a:rPr lang="vi-VN" sz="2800"/>
              <a:t>f là luồng cực đại.</a:t>
            </a:r>
          </a:p>
          <a:p>
            <a:pPr lvl="2">
              <a:lnSpc>
                <a:spcPct val="150000"/>
              </a:lnSpc>
            </a:pPr>
            <a:r>
              <a:rPr lang="vi-VN" sz="2800"/>
              <a:t>Gf không tồn tại đường tăng luồng.</a:t>
            </a:r>
          </a:p>
          <a:p>
            <a:pPr lvl="2">
              <a:lnSpc>
                <a:spcPct val="150000"/>
              </a:lnSpc>
            </a:pPr>
            <a:r>
              <a:rPr lang="vi-VN" sz="2800"/>
              <a:t>Val(f) = c(X,X’) với (X,X’) là lát cắt bất kỳ.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4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66800" y="990600"/>
            <a:ext cx="762000" cy="665162"/>
            <a:chOff x="1110" y="2656"/>
            <a:chExt cx="1549" cy="1351"/>
          </a:xfrm>
        </p:grpSpPr>
        <p:sp>
          <p:nvSpPr>
            <p:cNvPr id="89092" name="AutoShape 4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093" name="AutoShape 5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094" name="AutoShape 6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66800" y="2133600"/>
            <a:ext cx="762000" cy="665162"/>
            <a:chOff x="3174" y="2656"/>
            <a:chExt cx="1549" cy="1351"/>
          </a:xfrm>
        </p:grpSpPr>
        <p:sp>
          <p:nvSpPr>
            <p:cNvPr id="89096" name="AutoShape 8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097" name="AutoShape 9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098" name="AutoShape 10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89099" name="Line 11"/>
          <p:cNvSpPr>
            <a:spLocks noChangeShapeType="1"/>
          </p:cNvSpPr>
          <p:nvPr/>
        </p:nvSpPr>
        <p:spPr bwMode="auto">
          <a:xfrm>
            <a:off x="1676400" y="16002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100" name="Text Box 12"/>
          <p:cNvSpPr txBox="1">
            <a:spLocks noChangeArrowheads="1"/>
          </p:cNvSpPr>
          <p:nvPr/>
        </p:nvSpPr>
        <p:spPr bwMode="auto">
          <a:xfrm>
            <a:off x="1828800" y="1066800"/>
            <a:ext cx="296267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chemeClr val="tx2"/>
                </a:solidFill>
                <a:latin typeface="Times New Roman" panose="02020603050405020304" pitchFamily="18" charset="0"/>
              </a:rPr>
              <a:t>Bài toán </a:t>
            </a:r>
            <a:r>
              <a:rPr lang="vi-VN" sz="2400">
                <a:solidFill>
                  <a:schemeClr val="tx2"/>
                </a:solidFill>
                <a:latin typeface="Times New Roman" panose="02020603050405020304" pitchFamily="18" charset="0"/>
              </a:rPr>
              <a:t>luồng cực đại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gray">
          <a:xfrm>
            <a:off x="1271379" y="108902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9102" name="Line 14"/>
          <p:cNvSpPr>
            <a:spLocks noChangeShapeType="1"/>
          </p:cNvSpPr>
          <p:nvPr/>
        </p:nvSpPr>
        <p:spPr bwMode="auto">
          <a:xfrm>
            <a:off x="1676400" y="27432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103" name="Text Box 15"/>
          <p:cNvSpPr txBox="1">
            <a:spLocks noChangeArrowheads="1"/>
          </p:cNvSpPr>
          <p:nvPr/>
        </p:nvSpPr>
        <p:spPr bwMode="auto">
          <a:xfrm>
            <a:off x="1828800" y="2209800"/>
            <a:ext cx="341311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vi-VN" sz="2400">
                <a:solidFill>
                  <a:schemeClr val="tx2"/>
                </a:solidFill>
                <a:latin typeface="Times New Roman" panose="02020603050405020304" pitchFamily="18" charset="0"/>
              </a:rPr>
              <a:t>Mạng &amp; Luồng trên mạng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104" name="Text Box 16"/>
          <p:cNvSpPr txBox="1">
            <a:spLocks noChangeArrowheads="1"/>
          </p:cNvSpPr>
          <p:nvPr/>
        </p:nvSpPr>
        <p:spPr bwMode="gray">
          <a:xfrm>
            <a:off x="1271379" y="223202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2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066800" y="4495800"/>
            <a:ext cx="762000" cy="665162"/>
            <a:chOff x="3174" y="2656"/>
            <a:chExt cx="1549" cy="1351"/>
          </a:xfrm>
        </p:grpSpPr>
        <p:sp>
          <p:nvSpPr>
            <p:cNvPr id="89110" name="AutoShape 22"/>
            <p:cNvSpPr>
              <a:spLocks noChangeArrowheads="1"/>
            </p:cNvSpPr>
            <p:nvPr/>
          </p:nvSpPr>
          <p:spPr bwMode="gray">
            <a:xfrm>
              <a:off x="3187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11" name="AutoShape 23"/>
            <p:cNvSpPr>
              <a:spLocks noChangeArrowheads="1"/>
            </p:cNvSpPr>
            <p:nvPr/>
          </p:nvSpPr>
          <p:spPr bwMode="gray">
            <a:xfrm>
              <a:off x="3174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12" name="AutoShape 24"/>
            <p:cNvSpPr>
              <a:spLocks noChangeArrowheads="1"/>
            </p:cNvSpPr>
            <p:nvPr/>
          </p:nvSpPr>
          <p:spPr bwMode="gray">
            <a:xfrm>
              <a:off x="3264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89116" name="Line 28"/>
          <p:cNvSpPr>
            <a:spLocks noChangeShapeType="1"/>
          </p:cNvSpPr>
          <p:nvPr/>
        </p:nvSpPr>
        <p:spPr bwMode="auto">
          <a:xfrm>
            <a:off x="1676400" y="51054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89118" name="Text Box 30"/>
          <p:cNvSpPr txBox="1">
            <a:spLocks noChangeArrowheads="1"/>
          </p:cNvSpPr>
          <p:nvPr/>
        </p:nvSpPr>
        <p:spPr bwMode="gray">
          <a:xfrm>
            <a:off x="1271379" y="459422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1828800" y="4572000"/>
            <a:ext cx="349967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vi-VN" sz="2400">
                <a:solidFill>
                  <a:schemeClr val="tx2"/>
                </a:solidFill>
                <a:latin typeface="Times New Roman" panose="02020603050405020304" pitchFamily="18" charset="0"/>
              </a:rPr>
              <a:t>Thuật toán Ford-Fulkerson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7" name="Group 17"/>
          <p:cNvGrpSpPr>
            <a:grpSpLocks/>
          </p:cNvGrpSpPr>
          <p:nvPr/>
        </p:nvGrpSpPr>
        <p:grpSpPr bwMode="auto">
          <a:xfrm>
            <a:off x="1066800" y="3276600"/>
            <a:ext cx="762000" cy="665162"/>
            <a:chOff x="1110" y="2656"/>
            <a:chExt cx="1549" cy="1351"/>
          </a:xfrm>
        </p:grpSpPr>
        <p:sp>
          <p:nvSpPr>
            <p:cNvPr id="58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59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60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1" name="Line 25"/>
          <p:cNvSpPr>
            <a:spLocks noChangeShapeType="1"/>
          </p:cNvSpPr>
          <p:nvPr/>
        </p:nvSpPr>
        <p:spPr bwMode="auto">
          <a:xfrm>
            <a:off x="1676400" y="38862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2" name="Text Box 26"/>
          <p:cNvSpPr txBox="1">
            <a:spLocks noChangeArrowheads="1"/>
          </p:cNvSpPr>
          <p:nvPr/>
        </p:nvSpPr>
        <p:spPr bwMode="auto">
          <a:xfrm>
            <a:off x="1828800" y="3352800"/>
            <a:ext cx="366478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vi-VN" sz="2400">
                <a:solidFill>
                  <a:schemeClr val="tx2"/>
                </a:solidFill>
                <a:latin typeface="Times New Roman" panose="02020603050405020304" pitchFamily="18" charset="0"/>
              </a:rPr>
              <a:t>Lát cắt &amp; Đường tăng luồng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" name="Text Box 27"/>
          <p:cNvSpPr txBox="1">
            <a:spLocks noChangeArrowheads="1"/>
          </p:cNvSpPr>
          <p:nvPr/>
        </p:nvSpPr>
        <p:spPr bwMode="gray">
          <a:xfrm>
            <a:off x="1271379" y="337502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vi-VN" sz="3200"/>
              <a:t>Nội dung</a:t>
            </a:r>
            <a:endParaRPr lang="en-US" sz="3200"/>
          </a:p>
        </p:txBody>
      </p:sp>
      <p:grpSp>
        <p:nvGrpSpPr>
          <p:cNvPr id="33" name="Group 17"/>
          <p:cNvGrpSpPr>
            <a:grpSpLocks/>
          </p:cNvGrpSpPr>
          <p:nvPr/>
        </p:nvGrpSpPr>
        <p:grpSpPr bwMode="auto">
          <a:xfrm>
            <a:off x="1066800" y="5638800"/>
            <a:ext cx="762000" cy="665162"/>
            <a:chOff x="1110" y="2656"/>
            <a:chExt cx="1549" cy="1351"/>
          </a:xfrm>
        </p:grpSpPr>
        <p:sp>
          <p:nvSpPr>
            <p:cNvPr id="34" name="AutoShape 18"/>
            <p:cNvSpPr>
              <a:spLocks noChangeArrowheads="1"/>
            </p:cNvSpPr>
            <p:nvPr/>
          </p:nvSpPr>
          <p:spPr bwMode="gray">
            <a:xfrm>
              <a:off x="1123" y="2679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6" name="AutoShape 19"/>
            <p:cNvSpPr>
              <a:spLocks noChangeArrowheads="1"/>
            </p:cNvSpPr>
            <p:nvPr/>
          </p:nvSpPr>
          <p:spPr bwMode="gray">
            <a:xfrm>
              <a:off x="1110" y="2656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499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1">
                  <a:srgbClr val="E6E6E6"/>
                </a:gs>
                <a:gs pos="66001">
                  <a:srgbClr val="7D8496"/>
                </a:gs>
                <a:gs pos="73500">
                  <a:srgbClr val="E6E6E6"/>
                </a:gs>
                <a:gs pos="92501">
                  <a:srgbClr val="7D8496"/>
                </a:gs>
                <a:gs pos="100000">
                  <a:srgbClr val="E6E6E6"/>
                </a:gs>
              </a:gsLst>
              <a:lin ang="27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7" name="AutoShape 20"/>
            <p:cNvSpPr>
              <a:spLocks noChangeArrowheads="1"/>
            </p:cNvSpPr>
            <p:nvPr/>
          </p:nvSpPr>
          <p:spPr bwMode="gray">
            <a:xfrm>
              <a:off x="1200" y="2736"/>
              <a:ext cx="1350" cy="1168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38" name="Line 25"/>
          <p:cNvSpPr>
            <a:spLocks noChangeShapeType="1"/>
          </p:cNvSpPr>
          <p:nvPr/>
        </p:nvSpPr>
        <p:spPr bwMode="auto">
          <a:xfrm>
            <a:off x="1676400" y="6248400"/>
            <a:ext cx="4800600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ot"/>
            <a:round/>
            <a:headEnd/>
            <a:tailEnd type="oval" w="med" len="med"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9" name="Text Box 26"/>
          <p:cNvSpPr txBox="1">
            <a:spLocks noChangeArrowheads="1"/>
          </p:cNvSpPr>
          <p:nvPr/>
        </p:nvSpPr>
        <p:spPr bwMode="auto">
          <a:xfrm>
            <a:off x="1828800" y="5715000"/>
            <a:ext cx="269336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vi-VN" sz="2400">
                <a:solidFill>
                  <a:schemeClr val="tx2"/>
                </a:solidFill>
                <a:latin typeface="Times New Roman" panose="02020603050405020304" pitchFamily="18" charset="0"/>
              </a:rPr>
              <a:t>Thảo luận &amp; Bài tập</a:t>
            </a:r>
            <a:endParaRPr lang="en-US" sz="2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Text Box 27"/>
          <p:cNvSpPr txBox="1">
            <a:spLocks noChangeArrowheads="1"/>
          </p:cNvSpPr>
          <p:nvPr/>
        </p:nvSpPr>
        <p:spPr bwMode="gray">
          <a:xfrm>
            <a:off x="1271379" y="5737225"/>
            <a:ext cx="338554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FFFF"/>
                </a:solidFill>
                <a:latin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3391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9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9" grpId="0" animBg="1"/>
      <p:bldP spid="89100" grpId="0"/>
      <p:bldP spid="89101" grpId="0"/>
      <p:bldP spid="89102" grpId="0" animBg="1"/>
      <p:bldP spid="89103" grpId="0"/>
      <p:bldP spid="89104" grpId="0"/>
      <p:bldP spid="89116" grpId="0" animBg="1"/>
      <p:bldP spid="89118" grpId="0"/>
      <p:bldP spid="54" grpId="0"/>
      <p:bldP spid="61" grpId="0" animBg="1"/>
      <p:bldP spid="62" grpId="0"/>
      <p:bldP spid="63" grpId="0"/>
      <p:bldP spid="38" grpId="0" animBg="1"/>
      <p:bldP spid="39" grpId="0"/>
      <p:bldP spid="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(2/7)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/>
              <a:t>Ford-Fulkerson</a:t>
            </a:r>
            <a:endParaRPr lang="vi-VN" sz="2400"/>
          </a:p>
          <a:p>
            <a:pPr lvl="1">
              <a:lnSpc>
                <a:spcPct val="150000"/>
              </a:lnSpc>
            </a:pPr>
            <a:r>
              <a:rPr lang="vi-VN" sz="2000"/>
              <a:t>Đầu vào: mạng G(V,E,s,t)</a:t>
            </a:r>
          </a:p>
          <a:p>
            <a:pPr lvl="1">
              <a:lnSpc>
                <a:spcPct val="150000"/>
              </a:lnSpc>
            </a:pPr>
            <a:r>
              <a:rPr lang="vi-VN" sz="2000"/>
              <a:t>Đầu ra: luồng cực đại trên G</a:t>
            </a:r>
            <a:endParaRPr lang="vi-VN" sz="2400"/>
          </a:p>
          <a:p>
            <a:pPr>
              <a:lnSpc>
                <a:spcPct val="150000"/>
              </a:lnSpc>
            </a:pPr>
            <a:r>
              <a:rPr lang="vi-VN" sz="2400"/>
              <a:t>begin</a:t>
            </a:r>
          </a:p>
          <a:p>
            <a:pPr lvl="1">
              <a:lnSpc>
                <a:spcPct val="150000"/>
              </a:lnSpc>
            </a:pPr>
            <a:r>
              <a:rPr lang="vi-VN" sz="2400"/>
              <a:t>Khởi tạo f(u,v) = 0, với mọi (u,v) thuộc E</a:t>
            </a:r>
            <a:r>
              <a:rPr lang="en-US" sz="2400"/>
              <a:t>.</a:t>
            </a:r>
            <a:endParaRPr lang="vi-VN" sz="2400"/>
          </a:p>
          <a:p>
            <a:pPr lvl="1">
              <a:lnSpc>
                <a:spcPct val="150000"/>
              </a:lnSpc>
            </a:pPr>
            <a:r>
              <a:rPr lang="vi-VN" sz="2400"/>
              <a:t>Trong khi còn tồn tại đường tăng luồng Pf trên Gf:</a:t>
            </a:r>
          </a:p>
          <a:p>
            <a:pPr lvl="2">
              <a:lnSpc>
                <a:spcPct val="150000"/>
              </a:lnSpc>
            </a:pPr>
            <a:r>
              <a:rPr lang="vi-VN" sz="2000">
                <a:solidFill>
                  <a:srgbClr val="FF0000"/>
                </a:solidFill>
              </a:rPr>
              <a:t>Tăng luồng f = f + d, với d là trọng số nhỏ nhất trên Pf.</a:t>
            </a:r>
          </a:p>
          <a:p>
            <a:pPr lvl="1">
              <a:lnSpc>
                <a:spcPct val="150000"/>
              </a:lnSpc>
            </a:pPr>
            <a:r>
              <a:rPr lang="vi-VN" sz="2400"/>
              <a:t>Return f.</a:t>
            </a:r>
          </a:p>
          <a:p>
            <a:pPr>
              <a:lnSpc>
                <a:spcPct val="150000"/>
              </a:lnSpc>
            </a:pPr>
            <a:r>
              <a:rPr lang="vi-VN" sz="240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50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(3/7)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Ví dụ: bước 1, khởi tạo </a:t>
            </a:r>
            <a:r>
              <a:rPr lang="vi-VN" sz="2400" i="1"/>
              <a:t>f</a:t>
            </a:r>
            <a:r>
              <a:rPr lang="vi-VN" sz="2400"/>
              <a:t> = 0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33400" y="1524000"/>
            <a:ext cx="3886200" cy="2392978"/>
            <a:chOff x="457200" y="2121932"/>
            <a:chExt cx="3886200" cy="2392978"/>
          </a:xfrm>
        </p:grpSpPr>
        <p:grpSp>
          <p:nvGrpSpPr>
            <p:cNvPr id="8" name="Group 7"/>
            <p:cNvGrpSpPr/>
            <p:nvPr/>
          </p:nvGrpSpPr>
          <p:grpSpPr>
            <a:xfrm>
              <a:off x="457200" y="2121932"/>
              <a:ext cx="3886200" cy="1795361"/>
              <a:chOff x="762000" y="1817132"/>
              <a:chExt cx="3886200" cy="1795361"/>
            </a:xfrm>
          </p:grpSpPr>
          <p:sp>
            <p:nvSpPr>
              <p:cNvPr id="30" name="Oval 29"/>
              <p:cNvSpPr/>
              <p:nvPr/>
            </p:nvSpPr>
            <p:spPr>
              <a:xfrm>
                <a:off x="762000" y="24267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360386" y="18171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2" name="Straight Arrow Connector 31"/>
              <p:cNvCxnSpPr>
                <a:stCxn id="30" idx="7"/>
                <a:endCxn id="31" idx="2"/>
              </p:cNvCxnSpPr>
              <p:nvPr/>
            </p:nvCxnSpPr>
            <p:spPr>
              <a:xfrm flipV="1">
                <a:off x="1282326" y="2121932"/>
                <a:ext cx="1078060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>
                <a:off x="2360386" y="30028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038600" y="23932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1" idx="6"/>
                <a:endCxn id="34" idx="1"/>
              </p:cNvCxnSpPr>
              <p:nvPr/>
            </p:nvCxnSpPr>
            <p:spPr>
              <a:xfrm>
                <a:off x="2969986" y="2121932"/>
                <a:ext cx="1157888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>
                <a:stCxn id="30" idx="5"/>
                <a:endCxn id="33" idx="2"/>
              </p:cNvCxnSpPr>
              <p:nvPr/>
            </p:nvCxnSpPr>
            <p:spPr>
              <a:xfrm>
                <a:off x="1282326" y="2947058"/>
                <a:ext cx="1078060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1" idx="4"/>
                <a:endCxn id="33" idx="0"/>
              </p:cNvCxnSpPr>
              <p:nvPr/>
            </p:nvCxnSpPr>
            <p:spPr>
              <a:xfrm>
                <a:off x="2665186" y="2426732"/>
                <a:ext cx="0" cy="576161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33" idx="6"/>
                <a:endCxn id="34" idx="3"/>
              </p:cNvCxnSpPr>
              <p:nvPr/>
            </p:nvCxnSpPr>
            <p:spPr>
              <a:xfrm flipV="1">
                <a:off x="2969986" y="2913619"/>
                <a:ext cx="1157888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066800" y="198120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171652" y="1937266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171652" y="3135868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44078" y="320492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983108" y="2482567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516556" y="4114800"/>
              <a:ext cx="17275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Mạng G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800600" y="1459468"/>
            <a:ext cx="3886200" cy="2228910"/>
            <a:chOff x="4800600" y="2057400"/>
            <a:chExt cx="3886200" cy="2228910"/>
          </a:xfrm>
        </p:grpSpPr>
        <p:grpSp>
          <p:nvGrpSpPr>
            <p:cNvPr id="44" name="Group 43"/>
            <p:cNvGrpSpPr/>
            <p:nvPr/>
          </p:nvGrpSpPr>
          <p:grpSpPr>
            <a:xfrm>
              <a:off x="4800600" y="2057400"/>
              <a:ext cx="3886200" cy="1795361"/>
              <a:chOff x="762000" y="1817132"/>
              <a:chExt cx="3886200" cy="1795361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762000" y="24267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2360386" y="18171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47" name="Straight Arrow Connector 46"/>
              <p:cNvCxnSpPr>
                <a:stCxn id="45" idx="7"/>
                <a:endCxn id="46" idx="2"/>
              </p:cNvCxnSpPr>
              <p:nvPr/>
            </p:nvCxnSpPr>
            <p:spPr>
              <a:xfrm flipV="1">
                <a:off x="1282326" y="2121932"/>
                <a:ext cx="1078060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>
                <a:off x="2360386" y="30028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4038600" y="23932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50" name="Straight Arrow Connector 49"/>
              <p:cNvCxnSpPr>
                <a:stCxn id="46" idx="6"/>
                <a:endCxn id="49" idx="1"/>
              </p:cNvCxnSpPr>
              <p:nvPr/>
            </p:nvCxnSpPr>
            <p:spPr>
              <a:xfrm>
                <a:off x="2969986" y="2121932"/>
                <a:ext cx="1157888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5" idx="5"/>
                <a:endCxn id="48" idx="2"/>
              </p:cNvCxnSpPr>
              <p:nvPr/>
            </p:nvCxnSpPr>
            <p:spPr>
              <a:xfrm>
                <a:off x="1282326" y="2947058"/>
                <a:ext cx="1078060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6" idx="4"/>
                <a:endCxn id="48" idx="0"/>
              </p:cNvCxnSpPr>
              <p:nvPr/>
            </p:nvCxnSpPr>
            <p:spPr>
              <a:xfrm>
                <a:off x="2665186" y="2426732"/>
                <a:ext cx="0" cy="576161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8" idx="6"/>
                <a:endCxn id="49" idx="3"/>
              </p:cNvCxnSpPr>
              <p:nvPr/>
            </p:nvCxnSpPr>
            <p:spPr>
              <a:xfrm flipV="1">
                <a:off x="2969986" y="2913619"/>
                <a:ext cx="1157888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/>
              <p:cNvSpPr txBox="1"/>
              <p:nvPr/>
            </p:nvSpPr>
            <p:spPr>
              <a:xfrm>
                <a:off x="1066800" y="198120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171652" y="1937266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171652" y="3135868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444078" y="320492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83108" y="2482567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0/1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1" name="TextBox 60"/>
            <p:cNvSpPr txBox="1"/>
            <p:nvPr/>
          </p:nvSpPr>
          <p:spPr>
            <a:xfrm>
              <a:off x="5334000" y="3886200"/>
              <a:ext cx="272496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Mạng G với luồng 0</a:t>
              </a:r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2667000" y="3657600"/>
            <a:ext cx="3886200" cy="2392978"/>
            <a:chOff x="457200" y="2121932"/>
            <a:chExt cx="3886200" cy="2392978"/>
          </a:xfrm>
        </p:grpSpPr>
        <p:grpSp>
          <p:nvGrpSpPr>
            <p:cNvPr id="65" name="Group 64"/>
            <p:cNvGrpSpPr/>
            <p:nvPr/>
          </p:nvGrpSpPr>
          <p:grpSpPr>
            <a:xfrm>
              <a:off x="457200" y="2121932"/>
              <a:ext cx="3886200" cy="1795361"/>
              <a:chOff x="762000" y="1817132"/>
              <a:chExt cx="3886200" cy="1795361"/>
            </a:xfrm>
          </p:grpSpPr>
          <p:sp>
            <p:nvSpPr>
              <p:cNvPr id="67" name="Oval 66"/>
              <p:cNvSpPr/>
              <p:nvPr/>
            </p:nvSpPr>
            <p:spPr>
              <a:xfrm>
                <a:off x="762000" y="24267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1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8" name="Oval 67"/>
              <p:cNvSpPr/>
              <p:nvPr/>
            </p:nvSpPr>
            <p:spPr>
              <a:xfrm>
                <a:off x="2360386" y="1817132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2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69" name="Straight Arrow Connector 68"/>
              <p:cNvCxnSpPr>
                <a:stCxn id="67" idx="7"/>
                <a:endCxn id="68" idx="2"/>
              </p:cNvCxnSpPr>
              <p:nvPr/>
            </p:nvCxnSpPr>
            <p:spPr>
              <a:xfrm flipV="1">
                <a:off x="1282326" y="2121932"/>
                <a:ext cx="1078060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/>
              <p:cNvSpPr/>
              <p:nvPr/>
            </p:nvSpPr>
            <p:spPr>
              <a:xfrm>
                <a:off x="2360386" y="30028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3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4038600" y="2393293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</a:rPr>
                  <a:t>4</a:t>
                </a:r>
                <a:endParaRPr lang="en-US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72" name="Straight Arrow Connector 71"/>
              <p:cNvCxnSpPr>
                <a:stCxn id="68" idx="6"/>
                <a:endCxn id="71" idx="1"/>
              </p:cNvCxnSpPr>
              <p:nvPr/>
            </p:nvCxnSpPr>
            <p:spPr>
              <a:xfrm>
                <a:off x="2969986" y="2121932"/>
                <a:ext cx="1157888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7" idx="5"/>
                <a:endCxn id="70" idx="2"/>
              </p:cNvCxnSpPr>
              <p:nvPr/>
            </p:nvCxnSpPr>
            <p:spPr>
              <a:xfrm>
                <a:off x="1282326" y="2947058"/>
                <a:ext cx="1078060" cy="360635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68" idx="4"/>
                <a:endCxn id="70" idx="0"/>
              </p:cNvCxnSpPr>
              <p:nvPr/>
            </p:nvCxnSpPr>
            <p:spPr>
              <a:xfrm>
                <a:off x="2665186" y="2426732"/>
                <a:ext cx="0" cy="576161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70" idx="6"/>
                <a:endCxn id="71" idx="3"/>
              </p:cNvCxnSpPr>
              <p:nvPr/>
            </p:nvCxnSpPr>
            <p:spPr>
              <a:xfrm flipV="1">
                <a:off x="2969986" y="2913619"/>
                <a:ext cx="1157888" cy="394074"/>
              </a:xfrm>
              <a:prstGeom prst="straightConnector1">
                <a:avLst/>
              </a:prstGeom>
              <a:ln w="5715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1066800" y="198120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3171652" y="1937266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171652" y="3135868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444078" y="3204920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983108" y="2482567"/>
                <a:ext cx="754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977526" y="4114800"/>
              <a:ext cx="27562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000">
                  <a:latin typeface="Times New Roman" panose="02020603050405020304" pitchFamily="18" charset="0"/>
                  <a:cs typeface="Times New Roman" panose="02020603050405020304" pitchFamily="18" charset="0"/>
                </a:rPr>
                <a:t>Đồ thị tăng luồng </a:t>
              </a:r>
              <a:r>
                <a:rPr lang="vi-VN" sz="20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Gf</a:t>
              </a:r>
              <a:endParaRPr lang="en-US" sz="20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125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(4/7)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Ví dụ: bước 2, lặp lại quá trình tăng luồng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1586" y="1974505"/>
            <a:ext cx="8079014" cy="2461228"/>
            <a:chOff x="379186" y="1745905"/>
            <a:chExt cx="8079014" cy="2461228"/>
          </a:xfrm>
        </p:grpSpPr>
        <p:grpSp>
          <p:nvGrpSpPr>
            <p:cNvPr id="64" name="Group 63"/>
            <p:cNvGrpSpPr/>
            <p:nvPr/>
          </p:nvGrpSpPr>
          <p:grpSpPr>
            <a:xfrm>
              <a:off x="379186" y="1745905"/>
              <a:ext cx="3886200" cy="2454533"/>
              <a:chOff x="457200" y="2121932"/>
              <a:chExt cx="3886200" cy="2454533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457200" y="2121932"/>
                <a:ext cx="3886200" cy="1795361"/>
                <a:chOff x="762000" y="1817132"/>
                <a:chExt cx="3886200" cy="1795361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69" name="Straight Arrow Connector 68"/>
                <p:cNvCxnSpPr>
                  <a:stCxn id="67" idx="7"/>
                  <a:endCxn id="68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Oval 69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" name="Oval 70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72" name="Straight Arrow Connector 71"/>
                <p:cNvCxnSpPr>
                  <a:stCxn id="68" idx="6"/>
                  <a:endCxn id="71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/>
                <p:cNvCxnSpPr>
                  <a:stCxn id="67" idx="5"/>
                  <a:endCxn id="70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/>
                <p:cNvCxnSpPr>
                  <a:stCxn id="68" idx="4"/>
                  <a:endCxn id="70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/>
                <p:cNvCxnSpPr>
                  <a:stCxn id="70" idx="6"/>
                  <a:endCxn id="71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extBox 79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977526" y="4114800"/>
                <a:ext cx="275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 thị tăng luồng </a:t>
                </a:r>
                <a:r>
                  <a:rPr lang="vi-V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</a:t>
                </a:r>
                <a:endPara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4572000" y="1749754"/>
              <a:ext cx="3886200" cy="2457379"/>
              <a:chOff x="4800600" y="2057400"/>
              <a:chExt cx="3886200" cy="245737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800600" y="2057400"/>
                <a:ext cx="3886200" cy="1795361"/>
                <a:chOff x="762000" y="1817132"/>
                <a:chExt cx="3886200" cy="179536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03" name="Straight Arrow Connector 102"/>
                <p:cNvCxnSpPr>
                  <a:stCxn id="101" idx="7"/>
                  <a:endCxn id="102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/>
                <p:cNvCxnSpPr>
                  <a:stCxn id="102" idx="6"/>
                  <a:endCxn id="105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1" idx="5"/>
                  <a:endCxn id="104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02" idx="4"/>
                  <a:endCxn id="104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4" idx="6"/>
                  <a:endCxn id="105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5/5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5/6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5334000" y="4053114"/>
                <a:ext cx="2724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 G với luồng 0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1215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(5/7)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Ví dụ: bước 2, lặp lại quá trình tăng luồng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" y="1981200"/>
            <a:ext cx="8293100" cy="3033182"/>
            <a:chOff x="457200" y="1631151"/>
            <a:chExt cx="8293100" cy="3033182"/>
          </a:xfrm>
        </p:grpSpPr>
        <p:grpSp>
          <p:nvGrpSpPr>
            <p:cNvPr id="98" name="Group 97"/>
            <p:cNvGrpSpPr/>
            <p:nvPr/>
          </p:nvGrpSpPr>
          <p:grpSpPr>
            <a:xfrm>
              <a:off x="457200" y="1830598"/>
              <a:ext cx="3886200" cy="2457379"/>
              <a:chOff x="4800600" y="2057400"/>
              <a:chExt cx="3886200" cy="2457379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4800600" y="2057400"/>
                <a:ext cx="3886200" cy="1795361"/>
                <a:chOff x="762000" y="1817132"/>
                <a:chExt cx="3886200" cy="1795361"/>
              </a:xfrm>
            </p:grpSpPr>
            <p:sp>
              <p:nvSpPr>
                <p:cNvPr id="101" name="Oval 100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" name="Oval 101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03" name="Straight Arrow Connector 102"/>
                <p:cNvCxnSpPr>
                  <a:stCxn id="101" idx="7"/>
                  <a:endCxn id="102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Oval 103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06" name="Straight Arrow Connector 105"/>
                <p:cNvCxnSpPr>
                  <a:stCxn id="102" idx="6"/>
                  <a:endCxn id="105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/>
                <p:cNvCxnSpPr>
                  <a:stCxn id="101" idx="5"/>
                  <a:endCxn id="104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/>
                <p:cNvCxnSpPr>
                  <a:stCxn id="102" idx="4"/>
                  <a:endCxn id="104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>
                  <a:stCxn id="104" idx="6"/>
                  <a:endCxn id="105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TextBox 109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5/5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1" name="TextBox 110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5/6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0/1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0" name="TextBox 99"/>
              <p:cNvSpPr txBox="1"/>
              <p:nvPr/>
            </p:nvSpPr>
            <p:spPr>
              <a:xfrm>
                <a:off x="5334000" y="4053114"/>
                <a:ext cx="27249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Mạng G với luồng 0</a:t>
                </a:r>
                <a:endParaRPr lang="en-US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4864100" y="1631151"/>
              <a:ext cx="3886200" cy="3033182"/>
              <a:chOff x="457200" y="1543283"/>
              <a:chExt cx="3886200" cy="303318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57200" y="1543283"/>
                <a:ext cx="3886200" cy="2374010"/>
                <a:chOff x="762000" y="1238483"/>
                <a:chExt cx="3886200" cy="237401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Straight Arrow Connector 136"/>
                <p:cNvCxnSpPr>
                  <a:stCxn id="135" idx="7"/>
                  <a:endCxn id="136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40" name="Straight Arrow Connector 139"/>
                <p:cNvCxnSpPr>
                  <a:stCxn id="136" idx="6"/>
                  <a:endCxn id="139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35" idx="5"/>
                  <a:endCxn id="138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36" idx="4"/>
                  <a:endCxn id="138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38" idx="6"/>
                  <a:endCxn id="139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solidFill>
                    <a:schemeClr val="accent2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3234778" y="1238483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977526" y="4114800"/>
                <a:ext cx="275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 thị tăng luồng </a:t>
                </a:r>
                <a:r>
                  <a:rPr lang="vi-V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</a:t>
                </a:r>
                <a:endPara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6" name="Curved Connector 5"/>
          <p:cNvCxnSpPr>
            <a:stCxn id="139" idx="0"/>
            <a:endCxn id="136" idx="7"/>
          </p:cNvCxnSpPr>
          <p:nvPr/>
        </p:nvCxnSpPr>
        <p:spPr>
          <a:xfrm rot="16200000" flipV="1">
            <a:off x="7470713" y="2161223"/>
            <a:ext cx="486887" cy="1462688"/>
          </a:xfrm>
          <a:prstGeom prst="curvedConnector3">
            <a:avLst>
              <a:gd name="adj1" fmla="val 311357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04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(6/7)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Ví dụ: bước 2, lặp lại quá trình tăng luồng</a:t>
            </a:r>
          </a:p>
        </p:txBody>
      </p:sp>
      <p:cxnSp>
        <p:nvCxnSpPr>
          <p:cNvPr id="6" name="Curved Connector 5"/>
          <p:cNvCxnSpPr>
            <a:stCxn id="139" idx="0"/>
            <a:endCxn id="136" idx="7"/>
          </p:cNvCxnSpPr>
          <p:nvPr/>
        </p:nvCxnSpPr>
        <p:spPr>
          <a:xfrm rot="16200000" flipV="1">
            <a:off x="7470713" y="1932623"/>
            <a:ext cx="486887" cy="1462688"/>
          </a:xfrm>
          <a:prstGeom prst="curvedConnector3">
            <a:avLst>
              <a:gd name="adj1" fmla="val 302414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57200" y="1752600"/>
            <a:ext cx="8293100" cy="4393287"/>
            <a:chOff x="457200" y="1981200"/>
            <a:chExt cx="8293100" cy="4393287"/>
          </a:xfrm>
        </p:grpSpPr>
        <p:grpSp>
          <p:nvGrpSpPr>
            <p:cNvPr id="11" name="Group 10"/>
            <p:cNvGrpSpPr/>
            <p:nvPr/>
          </p:nvGrpSpPr>
          <p:grpSpPr>
            <a:xfrm>
              <a:off x="457200" y="1981200"/>
              <a:ext cx="8293100" cy="3033182"/>
              <a:chOff x="457200" y="1631151"/>
              <a:chExt cx="8293100" cy="3033182"/>
            </a:xfrm>
          </p:grpSpPr>
          <p:grpSp>
            <p:nvGrpSpPr>
              <p:cNvPr id="98" name="Group 97"/>
              <p:cNvGrpSpPr/>
              <p:nvPr/>
            </p:nvGrpSpPr>
            <p:grpSpPr>
              <a:xfrm>
                <a:off x="457200" y="1830598"/>
                <a:ext cx="3886200" cy="2457379"/>
                <a:chOff x="4800600" y="2057400"/>
                <a:chExt cx="3886200" cy="2457379"/>
              </a:xfrm>
            </p:grpSpPr>
            <p:grpSp>
              <p:nvGrpSpPr>
                <p:cNvPr id="99" name="Group 98"/>
                <p:cNvGrpSpPr/>
                <p:nvPr/>
              </p:nvGrpSpPr>
              <p:grpSpPr>
                <a:xfrm>
                  <a:off x="4800600" y="2057400"/>
                  <a:ext cx="3886200" cy="1795361"/>
                  <a:chOff x="762000" y="1817132"/>
                  <a:chExt cx="3886200" cy="1795361"/>
                </a:xfrm>
              </p:grpSpPr>
              <p:sp>
                <p:nvSpPr>
                  <p:cNvPr id="101" name="Oval 100"/>
                  <p:cNvSpPr/>
                  <p:nvPr/>
                </p:nvSpPr>
                <p:spPr>
                  <a:xfrm>
                    <a:off x="762000" y="2426732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1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Oval 101"/>
                  <p:cNvSpPr/>
                  <p:nvPr/>
                </p:nvSpPr>
                <p:spPr>
                  <a:xfrm>
                    <a:off x="2360386" y="1817132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2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3" name="Straight Arrow Connector 102"/>
                  <p:cNvCxnSpPr>
                    <a:stCxn id="101" idx="7"/>
                    <a:endCxn id="102" idx="2"/>
                  </p:cNvCxnSpPr>
                  <p:nvPr/>
                </p:nvCxnSpPr>
                <p:spPr>
                  <a:xfrm flipV="1">
                    <a:off x="1282326" y="2121932"/>
                    <a:ext cx="1078060" cy="394074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Oval 103"/>
                  <p:cNvSpPr/>
                  <p:nvPr/>
                </p:nvSpPr>
                <p:spPr>
                  <a:xfrm>
                    <a:off x="2360386" y="3002893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3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5" name="Oval 104"/>
                  <p:cNvSpPr/>
                  <p:nvPr/>
                </p:nvSpPr>
                <p:spPr>
                  <a:xfrm>
                    <a:off x="4038600" y="2393293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4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06" name="Straight Arrow Connector 105"/>
                  <p:cNvCxnSpPr>
                    <a:stCxn id="102" idx="6"/>
                    <a:endCxn id="105" idx="1"/>
                  </p:cNvCxnSpPr>
                  <p:nvPr/>
                </p:nvCxnSpPr>
                <p:spPr>
                  <a:xfrm>
                    <a:off x="2969986" y="2121932"/>
                    <a:ext cx="1157888" cy="360635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>
                    <a:stCxn id="101" idx="5"/>
                    <a:endCxn id="104" idx="2"/>
                  </p:cNvCxnSpPr>
                  <p:nvPr/>
                </p:nvCxnSpPr>
                <p:spPr>
                  <a:xfrm>
                    <a:off x="1282326" y="2947058"/>
                    <a:ext cx="1078060" cy="360635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>
                    <a:stCxn id="102" idx="4"/>
                    <a:endCxn id="104" idx="0"/>
                  </p:cNvCxnSpPr>
                  <p:nvPr/>
                </p:nvCxnSpPr>
                <p:spPr>
                  <a:xfrm>
                    <a:off x="2665186" y="2426732"/>
                    <a:ext cx="0" cy="576161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>
                    <a:stCxn id="104" idx="6"/>
                    <a:endCxn id="105" idx="3"/>
                  </p:cNvCxnSpPr>
                  <p:nvPr/>
                </p:nvCxnSpPr>
                <p:spPr>
                  <a:xfrm flipV="1">
                    <a:off x="2969986" y="2913619"/>
                    <a:ext cx="1157888" cy="394074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TextBox 109"/>
                  <p:cNvSpPr txBox="1"/>
                  <p:nvPr/>
                </p:nvSpPr>
                <p:spPr>
                  <a:xfrm>
                    <a:off x="1066800" y="1981200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5/5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" name="TextBox 110"/>
                  <p:cNvSpPr txBox="1"/>
                  <p:nvPr/>
                </p:nvSpPr>
                <p:spPr>
                  <a:xfrm>
                    <a:off x="3171652" y="1937266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5/6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" name="TextBox 111"/>
                  <p:cNvSpPr txBox="1"/>
                  <p:nvPr/>
                </p:nvSpPr>
                <p:spPr>
                  <a:xfrm>
                    <a:off x="3171652" y="3135868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3/3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" name="TextBox 112"/>
                  <p:cNvSpPr txBox="1"/>
                  <p:nvPr/>
                </p:nvSpPr>
                <p:spPr>
                  <a:xfrm>
                    <a:off x="1444078" y="3204920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3/4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4" name="TextBox 113"/>
                  <p:cNvSpPr txBox="1"/>
                  <p:nvPr/>
                </p:nvSpPr>
                <p:spPr>
                  <a:xfrm>
                    <a:off x="1983108" y="2482567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0/1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00" name="TextBox 99"/>
                <p:cNvSpPr txBox="1"/>
                <p:nvPr/>
              </p:nvSpPr>
              <p:spPr>
                <a:xfrm>
                  <a:off x="5334000" y="4053114"/>
                  <a:ext cx="272496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Mạng G với luồng 0</a:t>
                  </a:r>
                  <a:endParaRPr lang="en-US" sz="24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" name="Group 131"/>
              <p:cNvGrpSpPr/>
              <p:nvPr/>
            </p:nvGrpSpPr>
            <p:grpSpPr>
              <a:xfrm>
                <a:off x="4864100" y="1631151"/>
                <a:ext cx="3886200" cy="3033182"/>
                <a:chOff x="457200" y="1543283"/>
                <a:chExt cx="3886200" cy="3033182"/>
              </a:xfrm>
            </p:grpSpPr>
            <p:grpSp>
              <p:nvGrpSpPr>
                <p:cNvPr id="133" name="Group 132"/>
                <p:cNvGrpSpPr/>
                <p:nvPr/>
              </p:nvGrpSpPr>
              <p:grpSpPr>
                <a:xfrm>
                  <a:off x="457200" y="1543283"/>
                  <a:ext cx="3886200" cy="2374010"/>
                  <a:chOff x="762000" y="1238483"/>
                  <a:chExt cx="3886200" cy="2374010"/>
                </a:xfrm>
              </p:grpSpPr>
              <p:sp>
                <p:nvSpPr>
                  <p:cNvPr id="135" name="Oval 134"/>
                  <p:cNvSpPr/>
                  <p:nvPr/>
                </p:nvSpPr>
                <p:spPr>
                  <a:xfrm>
                    <a:off x="762000" y="2426732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1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6" name="Oval 135"/>
                  <p:cNvSpPr/>
                  <p:nvPr/>
                </p:nvSpPr>
                <p:spPr>
                  <a:xfrm>
                    <a:off x="2360386" y="1817132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2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37" name="Straight Arrow Connector 136"/>
                  <p:cNvCxnSpPr>
                    <a:stCxn id="135" idx="7"/>
                    <a:endCxn id="136" idx="2"/>
                  </p:cNvCxnSpPr>
                  <p:nvPr/>
                </p:nvCxnSpPr>
                <p:spPr>
                  <a:xfrm flipV="1">
                    <a:off x="1282326" y="2121932"/>
                    <a:ext cx="1078060" cy="394074"/>
                  </a:xfrm>
                  <a:prstGeom prst="straightConnector1">
                    <a:avLst/>
                  </a:prstGeom>
                  <a:ln w="57150"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Oval 137"/>
                  <p:cNvSpPr/>
                  <p:nvPr/>
                </p:nvSpPr>
                <p:spPr>
                  <a:xfrm>
                    <a:off x="2360386" y="3002893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3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39" name="Oval 138"/>
                  <p:cNvSpPr/>
                  <p:nvPr/>
                </p:nvSpPr>
                <p:spPr>
                  <a:xfrm>
                    <a:off x="4038600" y="2393293"/>
                    <a:ext cx="609600" cy="6096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</a:rPr>
                      <a:t>4</a:t>
                    </a:r>
                    <a:endParaRPr lang="en-US">
                      <a:latin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40" name="Straight Arrow Connector 139"/>
                  <p:cNvCxnSpPr>
                    <a:stCxn id="136" idx="6"/>
                    <a:endCxn id="139" idx="1"/>
                  </p:cNvCxnSpPr>
                  <p:nvPr/>
                </p:nvCxnSpPr>
                <p:spPr>
                  <a:xfrm>
                    <a:off x="2969986" y="2121932"/>
                    <a:ext cx="1157888" cy="360635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/>
                  <p:cNvCxnSpPr>
                    <a:stCxn id="135" idx="5"/>
                    <a:endCxn id="138" idx="2"/>
                  </p:cNvCxnSpPr>
                  <p:nvPr/>
                </p:nvCxnSpPr>
                <p:spPr>
                  <a:xfrm>
                    <a:off x="1282326" y="2947058"/>
                    <a:ext cx="1078060" cy="360635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Arrow Connector 141"/>
                  <p:cNvCxnSpPr>
                    <a:stCxn id="136" idx="4"/>
                    <a:endCxn id="138" idx="0"/>
                  </p:cNvCxnSpPr>
                  <p:nvPr/>
                </p:nvCxnSpPr>
                <p:spPr>
                  <a:xfrm>
                    <a:off x="2665186" y="2426732"/>
                    <a:ext cx="0" cy="576161"/>
                  </a:xfrm>
                  <a:prstGeom prst="straightConnector1">
                    <a:avLst/>
                  </a:prstGeom>
                  <a:ln w="57150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Arrow Connector 142"/>
                  <p:cNvCxnSpPr>
                    <a:stCxn id="138" idx="6"/>
                    <a:endCxn id="139" idx="3"/>
                  </p:cNvCxnSpPr>
                  <p:nvPr/>
                </p:nvCxnSpPr>
                <p:spPr>
                  <a:xfrm flipV="1">
                    <a:off x="2969986" y="2913619"/>
                    <a:ext cx="1157888" cy="394074"/>
                  </a:xfrm>
                  <a:prstGeom prst="straightConnector1">
                    <a:avLst/>
                  </a:prstGeom>
                  <a:ln w="57150">
                    <a:headEnd type="arrow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1066800" y="1981200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TextBox 144"/>
                  <p:cNvSpPr txBox="1"/>
                  <p:nvPr/>
                </p:nvSpPr>
                <p:spPr>
                  <a:xfrm>
                    <a:off x="3171652" y="1937266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3171652" y="3135868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TextBox 146"/>
                  <p:cNvSpPr txBox="1"/>
                  <p:nvPr/>
                </p:nvSpPr>
                <p:spPr>
                  <a:xfrm>
                    <a:off x="1444078" y="3204920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1983108" y="2482567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TextBox 148"/>
                  <p:cNvSpPr txBox="1"/>
                  <p:nvPr/>
                </p:nvSpPr>
                <p:spPr>
                  <a:xfrm>
                    <a:off x="3234778" y="1238483"/>
                    <a:ext cx="7545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vi-VN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lang="en-US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34" name="TextBox 133"/>
                <p:cNvSpPr txBox="1"/>
                <p:nvPr/>
              </p:nvSpPr>
              <p:spPr>
                <a:xfrm>
                  <a:off x="977526" y="4114800"/>
                  <a:ext cx="275627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 sz="24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Đồ thị tăng luồng </a:t>
                  </a:r>
                  <a:r>
                    <a:rPr lang="vi-VN" sz="2400" i="1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Gf</a:t>
                  </a:r>
                  <a:endParaRPr lang="en-US" sz="2400" i="1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42" name="TextBox 41"/>
            <p:cNvSpPr txBox="1"/>
            <p:nvPr/>
          </p:nvSpPr>
          <p:spPr>
            <a:xfrm>
              <a:off x="609600" y="5543490"/>
              <a:ext cx="7988300" cy="83099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vi-V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Trên </a:t>
              </a:r>
              <a:r>
                <a:rPr lang="vi-VN" sz="24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Gf</a:t>
              </a:r>
              <a:r>
                <a:rPr lang="vi-VN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 không tồn tại đường tăng luồng, thuật toán kết thúc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vi-VN" sz="240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Giá trị luồng cực đại val(f) = 5 + 3</a:t>
              </a:r>
              <a:endParaRPr lang="en-US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4436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Thuật toán Ford-Fulkerson (7/7)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9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Ví dụ: bước 2, lặp lại quá trình tăng luồng</a:t>
            </a:r>
          </a:p>
        </p:txBody>
      </p:sp>
      <p:cxnSp>
        <p:nvCxnSpPr>
          <p:cNvPr id="6" name="Curved Connector 5"/>
          <p:cNvCxnSpPr>
            <a:stCxn id="139" idx="0"/>
            <a:endCxn id="136" idx="7"/>
          </p:cNvCxnSpPr>
          <p:nvPr/>
        </p:nvCxnSpPr>
        <p:spPr>
          <a:xfrm rot="16200000" flipV="1">
            <a:off x="4892613" y="1932623"/>
            <a:ext cx="486887" cy="1462688"/>
          </a:xfrm>
          <a:prstGeom prst="curvedConnector3">
            <a:avLst>
              <a:gd name="adj1" fmla="val 284528"/>
            </a:avLst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762000" y="1752600"/>
            <a:ext cx="5410200" cy="3826133"/>
            <a:chOff x="762000" y="1981200"/>
            <a:chExt cx="5410200" cy="3826133"/>
          </a:xfrm>
        </p:grpSpPr>
        <p:grpSp>
          <p:nvGrpSpPr>
            <p:cNvPr id="132" name="Group 131"/>
            <p:cNvGrpSpPr/>
            <p:nvPr/>
          </p:nvGrpSpPr>
          <p:grpSpPr>
            <a:xfrm>
              <a:off x="2286000" y="1981200"/>
              <a:ext cx="3886200" cy="3826133"/>
              <a:chOff x="457200" y="1543283"/>
              <a:chExt cx="3886200" cy="3826133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457200" y="1543283"/>
                <a:ext cx="3886200" cy="2374010"/>
                <a:chOff x="762000" y="1238483"/>
                <a:chExt cx="3886200" cy="2374010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762000" y="24267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2360386" y="1817132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2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37" name="Straight Arrow Connector 136"/>
                <p:cNvCxnSpPr>
                  <a:stCxn id="135" idx="7"/>
                  <a:endCxn id="136" idx="2"/>
                </p:cNvCxnSpPr>
                <p:nvPr/>
              </p:nvCxnSpPr>
              <p:spPr>
                <a:xfrm flipV="1">
                  <a:off x="1282326" y="2121932"/>
                  <a:ext cx="1078060" cy="394074"/>
                </a:xfrm>
                <a:prstGeom prst="straightConnector1">
                  <a:avLst/>
                </a:prstGeom>
                <a:ln w="5715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8" name="Oval 137"/>
                <p:cNvSpPr/>
                <p:nvPr/>
              </p:nvSpPr>
              <p:spPr>
                <a:xfrm>
                  <a:off x="2360386" y="30028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9" name="Oval 138"/>
                <p:cNvSpPr/>
                <p:nvPr/>
              </p:nvSpPr>
              <p:spPr>
                <a:xfrm>
                  <a:off x="4038600" y="2393293"/>
                  <a:ext cx="609600" cy="6096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</a:endParaRPr>
                </a:p>
              </p:txBody>
            </p:sp>
            <p:cxnSp>
              <p:nvCxnSpPr>
                <p:cNvPr id="140" name="Straight Arrow Connector 139"/>
                <p:cNvCxnSpPr>
                  <a:stCxn id="136" idx="6"/>
                  <a:endCxn id="139" idx="1"/>
                </p:cNvCxnSpPr>
                <p:nvPr/>
              </p:nvCxnSpPr>
              <p:spPr>
                <a:xfrm>
                  <a:off x="2969986" y="2121932"/>
                  <a:ext cx="1157888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/>
                <p:cNvCxnSpPr>
                  <a:stCxn id="135" idx="5"/>
                  <a:endCxn id="138" idx="2"/>
                </p:cNvCxnSpPr>
                <p:nvPr/>
              </p:nvCxnSpPr>
              <p:spPr>
                <a:xfrm>
                  <a:off x="1282326" y="2947058"/>
                  <a:ext cx="1078060" cy="360635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/>
                <p:cNvCxnSpPr>
                  <a:stCxn id="136" idx="4"/>
                  <a:endCxn id="138" idx="0"/>
                </p:cNvCxnSpPr>
                <p:nvPr/>
              </p:nvCxnSpPr>
              <p:spPr>
                <a:xfrm>
                  <a:off x="2665186" y="2426732"/>
                  <a:ext cx="0" cy="576161"/>
                </a:xfrm>
                <a:prstGeom prst="straightConnector1">
                  <a:avLst/>
                </a:prstGeom>
                <a:ln w="57150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/>
                <p:cNvCxnSpPr>
                  <a:stCxn id="138" idx="6"/>
                  <a:endCxn id="139" idx="3"/>
                </p:cNvCxnSpPr>
                <p:nvPr/>
              </p:nvCxnSpPr>
              <p:spPr>
                <a:xfrm flipV="1">
                  <a:off x="2969986" y="2913619"/>
                  <a:ext cx="1157888" cy="394074"/>
                </a:xfrm>
                <a:prstGeom prst="straightConnector1">
                  <a:avLst/>
                </a:prstGeom>
                <a:ln w="57150"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4" name="TextBox 143"/>
                <p:cNvSpPr txBox="1"/>
                <p:nvPr/>
              </p:nvSpPr>
              <p:spPr>
                <a:xfrm>
                  <a:off x="1066800" y="198120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Box 144"/>
                <p:cNvSpPr txBox="1"/>
                <p:nvPr/>
              </p:nvSpPr>
              <p:spPr>
                <a:xfrm>
                  <a:off x="3171652" y="1937266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Box 145"/>
                <p:cNvSpPr txBox="1"/>
                <p:nvPr/>
              </p:nvSpPr>
              <p:spPr>
                <a:xfrm>
                  <a:off x="3171652" y="3135868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TextBox 146"/>
                <p:cNvSpPr txBox="1"/>
                <p:nvPr/>
              </p:nvSpPr>
              <p:spPr>
                <a:xfrm>
                  <a:off x="1444078" y="3204920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1983108" y="2482567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Box 148"/>
                <p:cNvSpPr txBox="1"/>
                <p:nvPr/>
              </p:nvSpPr>
              <p:spPr>
                <a:xfrm>
                  <a:off x="3234778" y="1238483"/>
                  <a:ext cx="7545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vi-VN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4" name="TextBox 133"/>
              <p:cNvSpPr txBox="1"/>
              <p:nvPr/>
            </p:nvSpPr>
            <p:spPr>
              <a:xfrm>
                <a:off x="977526" y="4907751"/>
                <a:ext cx="2756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vi-V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Đồ thị tăng luồng </a:t>
                </a:r>
                <a:r>
                  <a:rPr lang="vi-VN" sz="2400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Gf</a:t>
                </a:r>
                <a:endParaRPr lang="en-US" sz="2400" i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762000" y="3048000"/>
              <a:ext cx="4114800" cy="2136634"/>
            </a:xfrm>
            <a:prstGeom prst="ellipse">
              <a:avLst/>
            </a:prstGeom>
            <a:noFill/>
            <a:ln>
              <a:solidFill>
                <a:schemeClr val="accent2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r>
                <a:rPr lang="vi-VN">
                  <a:solidFill>
                    <a:srgbClr val="FF0000"/>
                  </a:solidFill>
                  <a:latin typeface="Times New Roman" panose="02020603050405020304" pitchFamily="18" charset="0"/>
                </a:rPr>
                <a:t>X</a:t>
              </a:r>
              <a:endParaRPr lang="en-US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762000" y="5695890"/>
            <a:ext cx="77724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vi-V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Lát cắt cực tiểu </a:t>
            </a:r>
            <a:r>
              <a:rPr lang="vi-VN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(X,X)</a:t>
            </a:r>
            <a:r>
              <a:rPr lang="vi-V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với X = {1,3}, X’ = {2,4}</a:t>
            </a:r>
            <a:endParaRPr 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93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>
                <a:cs typeface="Times New Roman" panose="02020603050405020304" pitchFamily="18" charset="0"/>
              </a:rPr>
              <a:t>Thảo luận &amp; Bài tập (1/1)</a:t>
            </a:r>
            <a:endParaRPr lang="en-US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Tại sao khởi tạo từ luồng </a:t>
            </a:r>
            <a:r>
              <a:rPr lang="vi-VN" b="0" i="1">
                <a:cs typeface="Times New Roman" panose="02020603050405020304" pitchFamily="18" charset="0"/>
              </a:rPr>
              <a:t>f</a:t>
            </a:r>
            <a:r>
              <a:rPr lang="vi-VN" b="0">
                <a:cs typeface="Times New Roman" panose="02020603050405020304" pitchFamily="18" charset="0"/>
              </a:rPr>
              <a:t> = 0? </a:t>
            </a:r>
          </a:p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Có thể khởi tạo từ luồng tùy ý được không?</a:t>
            </a:r>
          </a:p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Làm thế nào để tìm đường tăng luồng?</a:t>
            </a:r>
          </a:p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Chứng minh (lại) các định lý.</a:t>
            </a:r>
          </a:p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Minh họa trường hợp xấu nhất của thuật toán.</a:t>
            </a:r>
          </a:p>
          <a:p>
            <a:pPr>
              <a:lnSpc>
                <a:spcPct val="150000"/>
              </a:lnSpc>
            </a:pPr>
            <a:r>
              <a:rPr lang="vi-VN" b="0">
                <a:cs typeface="Times New Roman" panose="02020603050405020304" pitchFamily="18" charset="0"/>
              </a:rPr>
              <a:t>Cài đặt thuật toán Ford-Fulkerson trên máy tính?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2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/>
          <a:lstStyle/>
          <a:p>
            <a:r>
              <a:rPr lang="en-US" sz="2400"/>
              <a:t>Bài toán luồng cực đại</a:t>
            </a:r>
            <a:r>
              <a:rPr lang="vi-VN" sz="2400"/>
              <a:t> (1/1)</a:t>
            </a:r>
            <a:br>
              <a:rPr lang="en-US" sz="2400"/>
            </a:br>
            <a:r>
              <a:rPr lang="en-US" sz="2400"/>
              <a:t>(Max flow problem)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560678"/>
              </p:ext>
            </p:extLst>
          </p:nvPr>
        </p:nvGraphicFramePr>
        <p:xfrm>
          <a:off x="457200" y="1076325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Mạng và luồng trên mạng</a:t>
            </a:r>
            <a:r>
              <a:rPr lang="vi-VN"/>
              <a:t> (1/6)</a:t>
            </a:r>
            <a:endParaRPr lang="en-US"/>
          </a:p>
        </p:txBody>
      </p:sp>
      <p:grpSp>
        <p:nvGrpSpPr>
          <p:cNvPr id="4110" name="Group 4109"/>
          <p:cNvGrpSpPr/>
          <p:nvPr/>
        </p:nvGrpSpPr>
        <p:grpSpPr>
          <a:xfrm>
            <a:off x="1778100" y="1170214"/>
            <a:ext cx="4524829" cy="2354943"/>
            <a:chOff x="1066800" y="1447800"/>
            <a:chExt cx="4524829" cy="2354943"/>
          </a:xfrm>
        </p:grpSpPr>
        <p:sp>
          <p:nvSpPr>
            <p:cNvPr id="3" name="Oval 2"/>
            <p:cNvSpPr/>
            <p:nvPr/>
          </p:nvSpPr>
          <p:spPr>
            <a:xfrm>
              <a:off x="2104571" y="326934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962400" y="3269343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Times New Roman" panose="02020603050405020304" pitchFamily="18" charset="0"/>
                </a:rPr>
                <a:t>v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048000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5058229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962400" y="1447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2104571" y="1447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066800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</a:endParaRPr>
            </a:p>
          </p:txBody>
        </p:sp>
        <p:cxnSp>
          <p:nvCxnSpPr>
            <p:cNvPr id="5" name="Straight Arrow Connector 4"/>
            <p:cNvCxnSpPr>
              <a:stCxn id="14" idx="7"/>
              <a:endCxn id="13" idx="3"/>
            </p:cNvCxnSpPr>
            <p:nvPr/>
          </p:nvCxnSpPr>
          <p:spPr>
            <a:xfrm flipV="1">
              <a:off x="1522085" y="1903085"/>
              <a:ext cx="660601" cy="5372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13" idx="6"/>
              <a:endCxn id="12" idx="2"/>
            </p:cNvCxnSpPr>
            <p:nvPr/>
          </p:nvCxnSpPr>
          <p:spPr>
            <a:xfrm>
              <a:off x="2637971" y="1714500"/>
              <a:ext cx="132442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5"/>
              <a:endCxn id="3" idx="1"/>
            </p:cNvCxnSpPr>
            <p:nvPr/>
          </p:nvCxnSpPr>
          <p:spPr>
            <a:xfrm>
              <a:off x="1522085" y="2817485"/>
              <a:ext cx="660601" cy="5299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3" idx="6"/>
              <a:endCxn id="9" idx="2"/>
            </p:cNvCxnSpPr>
            <p:nvPr/>
          </p:nvCxnSpPr>
          <p:spPr>
            <a:xfrm>
              <a:off x="2637971" y="3536043"/>
              <a:ext cx="1324429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13" idx="5"/>
              <a:endCxn id="10" idx="1"/>
            </p:cNvCxnSpPr>
            <p:nvPr/>
          </p:nvCxnSpPr>
          <p:spPr>
            <a:xfrm>
              <a:off x="2559856" y="1903085"/>
              <a:ext cx="566259" cy="53723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" idx="7"/>
              <a:endCxn id="10" idx="3"/>
            </p:cNvCxnSpPr>
            <p:nvPr/>
          </p:nvCxnSpPr>
          <p:spPr>
            <a:xfrm flipV="1">
              <a:off x="2559856" y="2817485"/>
              <a:ext cx="566259" cy="5299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0" idx="7"/>
              <a:endCxn id="12" idx="3"/>
            </p:cNvCxnSpPr>
            <p:nvPr/>
          </p:nvCxnSpPr>
          <p:spPr>
            <a:xfrm flipV="1">
              <a:off x="3503285" y="1903085"/>
              <a:ext cx="537230" cy="5372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7" name="Straight Arrow Connector 4096"/>
            <p:cNvCxnSpPr>
              <a:stCxn id="10" idx="5"/>
              <a:endCxn id="9" idx="1"/>
            </p:cNvCxnSpPr>
            <p:nvPr/>
          </p:nvCxnSpPr>
          <p:spPr>
            <a:xfrm>
              <a:off x="3503285" y="2817485"/>
              <a:ext cx="537230" cy="5299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1" name="Straight Arrow Connector 4100"/>
            <p:cNvCxnSpPr>
              <a:stCxn id="13" idx="4"/>
              <a:endCxn id="3" idx="0"/>
            </p:cNvCxnSpPr>
            <p:nvPr/>
          </p:nvCxnSpPr>
          <p:spPr>
            <a:xfrm>
              <a:off x="2371271" y="1981200"/>
              <a:ext cx="0" cy="128814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3" name="Straight Arrow Connector 4102"/>
            <p:cNvCxnSpPr>
              <a:stCxn id="9" idx="0"/>
              <a:endCxn id="12" idx="4"/>
            </p:cNvCxnSpPr>
            <p:nvPr/>
          </p:nvCxnSpPr>
          <p:spPr>
            <a:xfrm flipV="1">
              <a:off x="4229100" y="1981200"/>
              <a:ext cx="0" cy="128814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7" name="Straight Arrow Connector 4106"/>
            <p:cNvCxnSpPr>
              <a:stCxn id="12" idx="5"/>
              <a:endCxn id="11" idx="1"/>
            </p:cNvCxnSpPr>
            <p:nvPr/>
          </p:nvCxnSpPr>
          <p:spPr>
            <a:xfrm>
              <a:off x="4417685" y="1903085"/>
              <a:ext cx="718659" cy="53723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Arrow Connector 4108"/>
            <p:cNvCxnSpPr>
              <a:stCxn id="9" idx="7"/>
              <a:endCxn id="11" idx="3"/>
            </p:cNvCxnSpPr>
            <p:nvPr/>
          </p:nvCxnSpPr>
          <p:spPr>
            <a:xfrm flipV="1">
              <a:off x="4417685" y="2817485"/>
              <a:ext cx="718659" cy="529973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12" name="TextBox 4111"/>
          <p:cNvSpPr txBox="1"/>
          <p:nvPr/>
        </p:nvSpPr>
        <p:spPr>
          <a:xfrm>
            <a:off x="3554285" y="3324678"/>
            <a:ext cx="73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4/10</a:t>
            </a:r>
          </a:p>
        </p:txBody>
      </p:sp>
      <p:grpSp>
        <p:nvGrpSpPr>
          <p:cNvPr id="4113" name="Group 4112"/>
          <p:cNvGrpSpPr/>
          <p:nvPr/>
        </p:nvGrpSpPr>
        <p:grpSpPr>
          <a:xfrm>
            <a:off x="304800" y="2991757"/>
            <a:ext cx="8229599" cy="1865086"/>
            <a:chOff x="304800" y="2991757"/>
            <a:chExt cx="8229599" cy="1865086"/>
          </a:xfrm>
        </p:grpSpPr>
        <p:sp>
          <p:nvSpPr>
            <p:cNvPr id="4111" name="Line Callout 2 4110"/>
            <p:cNvSpPr/>
            <p:nvPr/>
          </p:nvSpPr>
          <p:spPr>
            <a:xfrm>
              <a:off x="304800" y="2991757"/>
              <a:ext cx="1740000" cy="665843"/>
            </a:xfrm>
            <a:prstGeom prst="borderCallout2">
              <a:avLst>
                <a:gd name="adj1" fmla="val -3048"/>
                <a:gd name="adj2" fmla="val 52619"/>
                <a:gd name="adj3" fmla="val -61904"/>
                <a:gd name="adj4" fmla="val 67801"/>
                <a:gd name="adj5" fmla="val -79326"/>
                <a:gd name="adj6" fmla="val 8489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imes New Roman" panose="02020603050405020304" pitchFamily="18" charset="0"/>
                </a:rPr>
                <a:t>Đỉnh nguồn (s – source)</a:t>
              </a:r>
            </a:p>
          </p:txBody>
        </p:sp>
        <p:sp>
          <p:nvSpPr>
            <p:cNvPr id="48" name="Line Callout 2 47"/>
            <p:cNvSpPr/>
            <p:nvPr/>
          </p:nvSpPr>
          <p:spPr>
            <a:xfrm>
              <a:off x="6172200" y="3069872"/>
              <a:ext cx="1752600" cy="665843"/>
            </a:xfrm>
            <a:prstGeom prst="borderCallout2">
              <a:avLst>
                <a:gd name="adj1" fmla="val -3048"/>
                <a:gd name="adj2" fmla="val 52619"/>
                <a:gd name="adj3" fmla="val -77163"/>
                <a:gd name="adj4" fmla="val 19768"/>
                <a:gd name="adj5" fmla="val -88045"/>
                <a:gd name="adj6" fmla="val 87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imes New Roman" panose="02020603050405020304" pitchFamily="18" charset="0"/>
                </a:rPr>
                <a:t>Đỉnh đích </a:t>
              </a:r>
            </a:p>
            <a:p>
              <a:pPr algn="ctr"/>
              <a:r>
                <a:rPr lang="en-US">
                  <a:solidFill>
                    <a:schemeClr val="accent1"/>
                  </a:solidFill>
                  <a:latin typeface="Times New Roman" panose="02020603050405020304" pitchFamily="18" charset="0"/>
                </a:rPr>
                <a:t>(t – target)</a:t>
              </a:r>
            </a:p>
          </p:txBody>
        </p:sp>
        <p:sp>
          <p:nvSpPr>
            <p:cNvPr id="50" name="Line Callout 2 49"/>
            <p:cNvSpPr/>
            <p:nvPr/>
          </p:nvSpPr>
          <p:spPr>
            <a:xfrm>
              <a:off x="990600" y="4191000"/>
              <a:ext cx="3223985" cy="665843"/>
            </a:xfrm>
            <a:prstGeom prst="borderCallout2">
              <a:avLst>
                <a:gd name="adj1" fmla="val -3048"/>
                <a:gd name="adj2" fmla="val 52619"/>
                <a:gd name="adj3" fmla="val -61904"/>
                <a:gd name="adj4" fmla="val 67801"/>
                <a:gd name="adj5" fmla="val -90226"/>
                <a:gd name="adj6" fmla="val 80408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vi-VN">
                  <a:solidFill>
                    <a:schemeClr val="accent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>
                  <a:solidFill>
                    <a:schemeClr val="accent1"/>
                  </a:solidFill>
                  <a:latin typeface="Times New Roman" panose="02020603050405020304" pitchFamily="18" charset="0"/>
                </a:rPr>
                <a:t>uồng f(u,v) trên cung (u,v)</a:t>
              </a:r>
            </a:p>
          </p:txBody>
        </p:sp>
        <p:sp>
          <p:nvSpPr>
            <p:cNvPr id="51" name="Line Callout 2 50"/>
            <p:cNvSpPr/>
            <p:nvPr/>
          </p:nvSpPr>
          <p:spPr>
            <a:xfrm>
              <a:off x="5865786" y="4191000"/>
              <a:ext cx="2668613" cy="665843"/>
            </a:xfrm>
            <a:prstGeom prst="borderCallout2">
              <a:avLst>
                <a:gd name="adj1" fmla="val -3048"/>
                <a:gd name="adj2" fmla="val 52619"/>
                <a:gd name="adj3" fmla="val -51005"/>
                <a:gd name="adj4" fmla="val -16671"/>
                <a:gd name="adj5" fmla="val -90225"/>
                <a:gd name="adj6" fmla="val -65491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  <a:latin typeface="Times New Roman" panose="02020603050405020304" pitchFamily="18" charset="0"/>
                </a:rPr>
                <a:t>Khả năng thông qua c(u,v) của cung (u,v)</a:t>
              </a:r>
            </a:p>
          </p:txBody>
        </p:sp>
      </p:grpSp>
      <p:sp>
        <p:nvSpPr>
          <p:cNvPr id="4114" name="Slide Number Placeholder 41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và luồng trên mạng</a:t>
            </a:r>
            <a:r>
              <a:rPr lang="vi-VN"/>
              <a:t> (2/6)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Đỉnh nguồn:</a:t>
            </a:r>
          </a:p>
          <a:p>
            <a:pPr lvl="1">
              <a:lnSpc>
                <a:spcPct val="200000"/>
              </a:lnSpc>
            </a:pPr>
            <a:r>
              <a:rPr lang="en-US"/>
              <a:t>Là đỉnh chỉ có các cung đi ra</a:t>
            </a:r>
          </a:p>
          <a:p>
            <a:pPr>
              <a:lnSpc>
                <a:spcPct val="200000"/>
              </a:lnSpc>
            </a:pPr>
            <a:r>
              <a:rPr lang="en-US"/>
              <a:t>Đỉnh đích:</a:t>
            </a:r>
          </a:p>
          <a:p>
            <a:pPr lvl="1">
              <a:lnSpc>
                <a:spcPct val="200000"/>
              </a:lnSpc>
            </a:pPr>
            <a:r>
              <a:rPr lang="en-US"/>
              <a:t>Là đỉnh chỉ có các cung đi vào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74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và luồng trên mạng</a:t>
            </a:r>
            <a:r>
              <a:rPr lang="vi-VN"/>
              <a:t> (3/6)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Định nghĩa mạng:</a:t>
            </a:r>
          </a:p>
          <a:p>
            <a:pPr lvl="1"/>
            <a:r>
              <a:rPr lang="en-US"/>
              <a:t>Là đồ thị có hướng, có trọng số</a:t>
            </a:r>
          </a:p>
          <a:p>
            <a:pPr lvl="1"/>
            <a:r>
              <a:rPr lang="en-US"/>
              <a:t>Tồn tại đỉnh nguồn </a:t>
            </a:r>
            <a:r>
              <a:rPr lang="en-US" i="1"/>
              <a:t>s</a:t>
            </a:r>
            <a:r>
              <a:rPr lang="en-US"/>
              <a:t> và đỉnh đích </a:t>
            </a:r>
            <a:r>
              <a:rPr lang="en-US" i="1"/>
              <a:t>t</a:t>
            </a:r>
            <a:r>
              <a:rPr lang="en-US"/>
              <a:t>.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564676" y="2722643"/>
            <a:ext cx="5537100" cy="2894844"/>
            <a:chOff x="1600200" y="1143756"/>
            <a:chExt cx="5537100" cy="2894844"/>
          </a:xfrm>
        </p:grpSpPr>
        <p:grpSp>
          <p:nvGrpSpPr>
            <p:cNvPr id="26" name="Group 25"/>
            <p:cNvGrpSpPr/>
            <p:nvPr/>
          </p:nvGrpSpPr>
          <p:grpSpPr>
            <a:xfrm>
              <a:off x="1600200" y="1219200"/>
              <a:ext cx="5537100" cy="2792186"/>
              <a:chOff x="1066800" y="1447800"/>
              <a:chExt cx="4524829" cy="2354943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2104571" y="3269343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962400" y="3269343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3048000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058229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3962400" y="144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2104571" y="144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066800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46" name="Straight Arrow Connector 45"/>
              <p:cNvCxnSpPr>
                <a:stCxn id="45" idx="7"/>
                <a:endCxn id="44" idx="3"/>
              </p:cNvCxnSpPr>
              <p:nvPr/>
            </p:nvCxnSpPr>
            <p:spPr>
              <a:xfrm flipV="1">
                <a:off x="1522085" y="1903085"/>
                <a:ext cx="660601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44" idx="6"/>
                <a:endCxn id="43" idx="2"/>
              </p:cNvCxnSpPr>
              <p:nvPr/>
            </p:nvCxnSpPr>
            <p:spPr>
              <a:xfrm>
                <a:off x="2637971" y="1714500"/>
                <a:ext cx="132442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45" idx="5"/>
                <a:endCxn id="39" idx="1"/>
              </p:cNvCxnSpPr>
              <p:nvPr/>
            </p:nvCxnSpPr>
            <p:spPr>
              <a:xfrm>
                <a:off x="1522085" y="2817485"/>
                <a:ext cx="660601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stCxn id="39" idx="6"/>
                <a:endCxn id="40" idx="2"/>
              </p:cNvCxnSpPr>
              <p:nvPr/>
            </p:nvCxnSpPr>
            <p:spPr>
              <a:xfrm>
                <a:off x="2637971" y="3536043"/>
                <a:ext cx="132442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44" idx="5"/>
                <a:endCxn id="41" idx="1"/>
              </p:cNvCxnSpPr>
              <p:nvPr/>
            </p:nvCxnSpPr>
            <p:spPr>
              <a:xfrm>
                <a:off x="2559856" y="1903085"/>
                <a:ext cx="566259" cy="53723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9" idx="7"/>
                <a:endCxn id="41" idx="3"/>
              </p:cNvCxnSpPr>
              <p:nvPr/>
            </p:nvCxnSpPr>
            <p:spPr>
              <a:xfrm flipV="1">
                <a:off x="2559856" y="2817485"/>
                <a:ext cx="566259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41" idx="7"/>
                <a:endCxn id="43" idx="3"/>
              </p:cNvCxnSpPr>
              <p:nvPr/>
            </p:nvCxnSpPr>
            <p:spPr>
              <a:xfrm flipV="1">
                <a:off x="3503285" y="1903085"/>
                <a:ext cx="537230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41" idx="5"/>
                <a:endCxn id="40" idx="1"/>
              </p:cNvCxnSpPr>
              <p:nvPr/>
            </p:nvCxnSpPr>
            <p:spPr>
              <a:xfrm>
                <a:off x="3503285" y="2817485"/>
                <a:ext cx="537230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44" idx="4"/>
                <a:endCxn id="39" idx="0"/>
              </p:cNvCxnSpPr>
              <p:nvPr/>
            </p:nvCxnSpPr>
            <p:spPr>
              <a:xfrm>
                <a:off x="2371271" y="1981200"/>
                <a:ext cx="0" cy="128814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40" idx="0"/>
                <a:endCxn id="43" idx="4"/>
              </p:cNvCxnSpPr>
              <p:nvPr/>
            </p:nvCxnSpPr>
            <p:spPr>
              <a:xfrm flipV="1">
                <a:off x="4229100" y="1981200"/>
                <a:ext cx="0" cy="128814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43" idx="5"/>
                <a:endCxn id="42" idx="1"/>
              </p:cNvCxnSpPr>
              <p:nvPr/>
            </p:nvCxnSpPr>
            <p:spPr>
              <a:xfrm>
                <a:off x="4417685" y="1903085"/>
                <a:ext cx="718659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40" idx="7"/>
                <a:endCxn id="42" idx="3"/>
              </p:cNvCxnSpPr>
              <p:nvPr/>
            </p:nvCxnSpPr>
            <p:spPr>
              <a:xfrm flipV="1">
                <a:off x="4417685" y="2817485"/>
                <a:ext cx="718659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8288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850332" y="308968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12936" y="23225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876026" y="11437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76026" y="3669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91749" y="278804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333226" y="174710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69783" y="175901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1000" y="3059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339117" y="23895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918306" y="166697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918306" y="3104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7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và luồng trên mạng</a:t>
            </a:r>
            <a:r>
              <a:rPr lang="vi-VN"/>
              <a:t> (4/6)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48275"/>
          </a:xfrm>
        </p:spPr>
        <p:txBody>
          <a:bodyPr/>
          <a:lstStyle/>
          <a:p>
            <a:r>
              <a:rPr lang="en-US"/>
              <a:t>Định nghĩa luồng:</a:t>
            </a:r>
          </a:p>
          <a:p>
            <a:pPr lvl="1"/>
            <a:r>
              <a:rPr lang="en-US"/>
              <a:t>Giả sử có mạng </a:t>
            </a:r>
            <a:r>
              <a:rPr lang="en-US" i="1"/>
              <a:t>G(V,E,s,t)</a:t>
            </a:r>
          </a:p>
          <a:p>
            <a:pPr lvl="1"/>
            <a:r>
              <a:rPr lang="vi-VN"/>
              <a:t>Ánh xạ </a:t>
            </a:r>
            <a:r>
              <a:rPr lang="en-US" i="1"/>
              <a:t>f</a:t>
            </a:r>
            <a:r>
              <a:rPr lang="en-US"/>
              <a:t> </a:t>
            </a:r>
            <a:r>
              <a:rPr lang="vi-VN"/>
              <a:t>: </a:t>
            </a:r>
            <a:r>
              <a:rPr lang="en-US"/>
              <a:t>V </a:t>
            </a:r>
            <a:r>
              <a:rPr lang="en-US">
                <a:sym typeface="Symbol"/>
              </a:rPr>
              <a:t></a:t>
            </a:r>
            <a:r>
              <a:rPr lang="vi-VN"/>
              <a:t> </a:t>
            </a:r>
            <a:r>
              <a:rPr lang="en-US"/>
              <a:t>V </a:t>
            </a:r>
            <a:r>
              <a:rPr lang="en-US">
                <a:cs typeface="Times New Roman" panose="02020603050405020304" pitchFamily="18" charset="0"/>
              </a:rPr>
              <a:t>→ </a:t>
            </a:r>
            <a:r>
              <a:rPr lang="vi-VN">
                <a:cs typeface="Times New Roman" panose="02020603050405020304" pitchFamily="18" charset="0"/>
              </a:rPr>
              <a:t> </a:t>
            </a:r>
            <a:r>
              <a:rPr lang="vi-VN">
                <a:cs typeface="Times New Roman" panose="02020603050405020304" pitchFamily="18" charset="0"/>
                <a:sym typeface="Symbol"/>
              </a:rPr>
              <a:t>R (tập số thực)</a:t>
            </a:r>
            <a:r>
              <a:rPr lang="vi-VN">
                <a:cs typeface="Times New Roman" panose="02020603050405020304" pitchFamily="18" charset="0"/>
              </a:rPr>
              <a:t> </a:t>
            </a:r>
            <a:r>
              <a:rPr lang="en-US"/>
              <a:t>thỏa điều kiện: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Cân bằng luồng</a:t>
            </a:r>
            <a:r>
              <a:rPr lang="en-US"/>
              <a:t>, với mọi đỉnh v thuộc </a:t>
            </a:r>
            <a:r>
              <a:rPr lang="en-US" i="1"/>
              <a:t>V \ {s,t}</a:t>
            </a:r>
            <a:r>
              <a:rPr lang="en-US"/>
              <a:t>: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2"/>
            <a:r>
              <a:rPr lang="en-US">
                <a:solidFill>
                  <a:srgbClr val="FF0000"/>
                </a:solidFill>
              </a:rPr>
              <a:t>Giới hạn luồng trên cung</a:t>
            </a:r>
            <a:r>
              <a:rPr lang="en-US"/>
              <a:t>: </a:t>
            </a:r>
            <a:r>
              <a:rPr lang="en-US" i="1"/>
              <a:t>0 ≤ f(u,v) ≤ c(u,v)</a:t>
            </a:r>
          </a:p>
          <a:p>
            <a:pPr lvl="1"/>
            <a:r>
              <a:rPr lang="en-US"/>
              <a:t>Khi đó </a:t>
            </a:r>
            <a:r>
              <a:rPr lang="en-US" i="1"/>
              <a:t>f</a:t>
            </a:r>
            <a:r>
              <a:rPr lang="en-US"/>
              <a:t> được gọi là 1 luồng trên mạng G,</a:t>
            </a:r>
          </a:p>
          <a:p>
            <a:pPr lvl="1"/>
            <a:r>
              <a:rPr lang="en-US"/>
              <a:t>Và giá trị luồng </a:t>
            </a:r>
            <a:r>
              <a:rPr lang="en-US" i="1"/>
              <a:t>f</a:t>
            </a:r>
            <a:r>
              <a:rPr lang="en-US"/>
              <a:t> được xác định là: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3421487"/>
              </p:ext>
            </p:extLst>
          </p:nvPr>
        </p:nvGraphicFramePr>
        <p:xfrm>
          <a:off x="1676400" y="5181600"/>
          <a:ext cx="5257800" cy="96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320" imgH="355320" progId="Equation.DSMT4">
                  <p:embed/>
                </p:oleObj>
              </mc:Choice>
              <mc:Fallback>
                <p:oleObj name="Equation" r:id="rId2" imgW="193032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81600"/>
                        <a:ext cx="5257800" cy="968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812434"/>
              </p:ext>
            </p:extLst>
          </p:nvPr>
        </p:nvGraphicFramePr>
        <p:xfrm>
          <a:off x="2787650" y="2895600"/>
          <a:ext cx="3033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355320" progId="Equation.DSMT4">
                  <p:embed/>
                </p:oleObj>
              </mc:Choice>
              <mc:Fallback>
                <p:oleObj name="Equation" r:id="rId4" imgW="13968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2895600"/>
                        <a:ext cx="3033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1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và luồng trên mạng</a:t>
            </a:r>
            <a:r>
              <a:rPr lang="vi-VN"/>
              <a:t> (5/6)</a:t>
            </a:r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1600200" y="1143756"/>
            <a:ext cx="5537100" cy="2894844"/>
            <a:chOff x="1600200" y="1143756"/>
            <a:chExt cx="5537100" cy="2894844"/>
          </a:xfrm>
        </p:grpSpPr>
        <p:grpSp>
          <p:nvGrpSpPr>
            <p:cNvPr id="4" name="Group 3"/>
            <p:cNvGrpSpPr/>
            <p:nvPr/>
          </p:nvGrpSpPr>
          <p:grpSpPr>
            <a:xfrm>
              <a:off x="1600200" y="1219200"/>
              <a:ext cx="5537100" cy="2792186"/>
              <a:chOff x="1066800" y="1447800"/>
              <a:chExt cx="4524829" cy="235494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2104571" y="3269343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3962400" y="3269343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8000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5058229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7</a:t>
                </a:r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3962400" y="144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4</a:t>
                </a:r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2104571" y="144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1066800" y="23622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1</a:t>
                </a:r>
              </a:p>
            </p:txBody>
          </p:sp>
          <p:cxnSp>
            <p:nvCxnSpPr>
              <p:cNvPr id="12" name="Straight Arrow Connector 11"/>
              <p:cNvCxnSpPr>
                <a:stCxn id="11" idx="7"/>
                <a:endCxn id="10" idx="3"/>
              </p:cNvCxnSpPr>
              <p:nvPr/>
            </p:nvCxnSpPr>
            <p:spPr>
              <a:xfrm flipV="1">
                <a:off x="1522085" y="1903085"/>
                <a:ext cx="660601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10" idx="6"/>
                <a:endCxn id="9" idx="2"/>
              </p:cNvCxnSpPr>
              <p:nvPr/>
            </p:nvCxnSpPr>
            <p:spPr>
              <a:xfrm>
                <a:off x="2637971" y="1714500"/>
                <a:ext cx="132442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11" idx="5"/>
                <a:endCxn id="5" idx="1"/>
              </p:cNvCxnSpPr>
              <p:nvPr/>
            </p:nvCxnSpPr>
            <p:spPr>
              <a:xfrm>
                <a:off x="1522085" y="2817485"/>
                <a:ext cx="660601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5" idx="6"/>
                <a:endCxn id="6" idx="2"/>
              </p:cNvCxnSpPr>
              <p:nvPr/>
            </p:nvCxnSpPr>
            <p:spPr>
              <a:xfrm>
                <a:off x="2637971" y="3536043"/>
                <a:ext cx="1324429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10" idx="5"/>
                <a:endCxn id="7" idx="1"/>
              </p:cNvCxnSpPr>
              <p:nvPr/>
            </p:nvCxnSpPr>
            <p:spPr>
              <a:xfrm>
                <a:off x="2559856" y="1903085"/>
                <a:ext cx="566259" cy="53723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5" idx="7"/>
                <a:endCxn id="7" idx="3"/>
              </p:cNvCxnSpPr>
              <p:nvPr/>
            </p:nvCxnSpPr>
            <p:spPr>
              <a:xfrm flipV="1">
                <a:off x="2559856" y="2817485"/>
                <a:ext cx="566259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7" idx="7"/>
                <a:endCxn id="9" idx="3"/>
              </p:cNvCxnSpPr>
              <p:nvPr/>
            </p:nvCxnSpPr>
            <p:spPr>
              <a:xfrm flipV="1">
                <a:off x="3503285" y="1903085"/>
                <a:ext cx="537230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5"/>
                <a:endCxn id="6" idx="1"/>
              </p:cNvCxnSpPr>
              <p:nvPr/>
            </p:nvCxnSpPr>
            <p:spPr>
              <a:xfrm>
                <a:off x="3503285" y="2817485"/>
                <a:ext cx="537230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0" idx="4"/>
                <a:endCxn id="5" idx="0"/>
              </p:cNvCxnSpPr>
              <p:nvPr/>
            </p:nvCxnSpPr>
            <p:spPr>
              <a:xfrm>
                <a:off x="2371271" y="1981200"/>
                <a:ext cx="0" cy="128814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6" idx="0"/>
                <a:endCxn id="9" idx="4"/>
              </p:cNvCxnSpPr>
              <p:nvPr/>
            </p:nvCxnSpPr>
            <p:spPr>
              <a:xfrm flipV="1">
                <a:off x="4229100" y="1981200"/>
                <a:ext cx="0" cy="128814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5"/>
                <a:endCxn id="8" idx="1"/>
              </p:cNvCxnSpPr>
              <p:nvPr/>
            </p:nvCxnSpPr>
            <p:spPr>
              <a:xfrm>
                <a:off x="4417685" y="1903085"/>
                <a:ext cx="718659" cy="53723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6" idx="7"/>
                <a:endCxn id="8" idx="3"/>
              </p:cNvCxnSpPr>
              <p:nvPr/>
            </p:nvCxnSpPr>
            <p:spPr>
              <a:xfrm flipV="1">
                <a:off x="4417685" y="2817485"/>
                <a:ext cx="718659" cy="529973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/>
            <p:cNvSpPr txBox="1"/>
            <p:nvPr/>
          </p:nvSpPr>
          <p:spPr>
            <a:xfrm>
              <a:off x="1828800" y="1764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3/10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850332" y="308968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6/9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12936" y="232250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1/3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876026" y="1143756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2/5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76026" y="36692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4/4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91749" y="278804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3/11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33226" y="174710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3/7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69783" y="175901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0/2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1000" y="30596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0/4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9117" y="2389597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1/2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18306" y="1666971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6/7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18306" y="31042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3/8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9600" y="4656908"/>
            <a:ext cx="7696200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Biểu diễn mạng G và luồng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với giá trị luồng là: Val(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= 9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Mạng và luồng trên mạng</a:t>
            </a:r>
            <a:r>
              <a:rPr lang="vi-VN"/>
              <a:t> (6/6)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/>
              <a:t>Bài toán luồng cực đại</a:t>
            </a:r>
          </a:p>
          <a:p>
            <a:pPr lvl="1">
              <a:lnSpc>
                <a:spcPct val="200000"/>
              </a:lnSpc>
            </a:pPr>
            <a:r>
              <a:rPr lang="en-US"/>
              <a:t>Đầu vào: Mạng </a:t>
            </a:r>
            <a:r>
              <a:rPr lang="en-US" i="1"/>
              <a:t>G(V,E,s,t)</a:t>
            </a:r>
          </a:p>
          <a:p>
            <a:pPr lvl="1">
              <a:lnSpc>
                <a:spcPct val="200000"/>
              </a:lnSpc>
            </a:pPr>
            <a:r>
              <a:rPr lang="en-US"/>
              <a:t>Đầu ra: Luồng </a:t>
            </a:r>
            <a:r>
              <a:rPr lang="en-US" i="1"/>
              <a:t>f</a:t>
            </a:r>
            <a:r>
              <a:rPr lang="en-US"/>
              <a:t> trên G sao cho: </a:t>
            </a:r>
            <a:r>
              <a:rPr lang="en-US">
                <a:solidFill>
                  <a:srgbClr val="FF0000"/>
                </a:solidFill>
              </a:rPr>
              <a:t>val(</a:t>
            </a:r>
            <a:r>
              <a:rPr lang="en-US" i="1">
                <a:solidFill>
                  <a:srgbClr val="FF0000"/>
                </a:solidFill>
              </a:rPr>
              <a:t>f</a:t>
            </a:r>
            <a:r>
              <a:rPr lang="en-US">
                <a:solidFill>
                  <a:srgbClr val="FF0000"/>
                </a:solidFill>
              </a:rPr>
              <a:t>) </a:t>
            </a:r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max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22567"/>
      </p:ext>
    </p:extLst>
  </p:cSld>
  <p:clrMapOvr>
    <a:masterClrMapping/>
  </p:clrMapOvr>
</p:sld>
</file>

<file path=ppt/theme/theme1.xml><?xml version="1.0" encoding="utf-8"?>
<a:theme xmlns:a="http://schemas.openxmlformats.org/drawingml/2006/main" name="Chuong3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6 - DuongDiNganNhat</Template>
  <TotalTime>724</TotalTime>
  <Words>1692</Words>
  <Application>Microsoft Office PowerPoint</Application>
  <PresentationFormat>On-screen Show (4:3)</PresentationFormat>
  <Paragraphs>399</Paragraphs>
  <Slides>26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Times New Roman</vt:lpstr>
      <vt:lpstr>Verdana</vt:lpstr>
      <vt:lpstr>Wingdings</vt:lpstr>
      <vt:lpstr>Chuong3</vt:lpstr>
      <vt:lpstr>Image</vt:lpstr>
      <vt:lpstr>Equation</vt:lpstr>
      <vt:lpstr>BÀI TOÁN LUỒNG CỰC ĐẠI</vt:lpstr>
      <vt:lpstr>Nội dung</vt:lpstr>
      <vt:lpstr>Bài toán luồng cực đại (1/1) (Max flow problem)</vt:lpstr>
      <vt:lpstr>Mạng và luồng trên mạng (1/6)</vt:lpstr>
      <vt:lpstr>Mạng và luồng trên mạng (2/6)</vt:lpstr>
      <vt:lpstr>Mạng và luồng trên mạng (3/6)</vt:lpstr>
      <vt:lpstr>Mạng và luồng trên mạng (4/6)</vt:lpstr>
      <vt:lpstr>Mạng và luồng trên mạng (5/6)</vt:lpstr>
      <vt:lpstr>Mạng và luồng trên mạng (6/6)</vt:lpstr>
      <vt:lpstr>Lát cắt và đường tăng luồng (1/9)</vt:lpstr>
      <vt:lpstr>Lát cắt và đường tăng luồng (2/9)</vt:lpstr>
      <vt:lpstr>Lát cắt và đường tăng luồng (3/9)</vt:lpstr>
      <vt:lpstr>Lát cắt và đường tăng luồng (4/9)</vt:lpstr>
      <vt:lpstr>Lát cắt và đường tăng luồng (5/9)</vt:lpstr>
      <vt:lpstr>Lát cắt và đường tăng luồng (6/9)</vt:lpstr>
      <vt:lpstr>Lát cắt và đường tăng luồng (7/9)</vt:lpstr>
      <vt:lpstr>Lát cắt và đường tăng luồng (8/9)</vt:lpstr>
      <vt:lpstr>Lát cắt và đường tăng luồng (9/9)</vt:lpstr>
      <vt:lpstr>Thuật toán Ford-Fulkerson (1/7)</vt:lpstr>
      <vt:lpstr>Thuật toán Ford-Fulkerson (2/7)</vt:lpstr>
      <vt:lpstr>Thuật toán Ford-Fulkerson (3/7)</vt:lpstr>
      <vt:lpstr>Thuật toán Ford-Fulkerson (4/7)</vt:lpstr>
      <vt:lpstr>Thuật toán Ford-Fulkerson (5/7)</vt:lpstr>
      <vt:lpstr>Thuật toán Ford-Fulkerson (6/7)</vt:lpstr>
      <vt:lpstr>Thuật toán Ford-Fulkerson (7/7)</vt:lpstr>
      <vt:lpstr>Thảo luận &amp; Bài tập (1/1)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Vu</dc:creator>
  <cp:lastModifiedBy>Long Vũ Đình</cp:lastModifiedBy>
  <cp:revision>477</cp:revision>
  <cp:lastPrinted>1601-01-01T00:00:00Z</cp:lastPrinted>
  <dcterms:created xsi:type="dcterms:W3CDTF">1601-01-01T00:00:00Z</dcterms:created>
  <dcterms:modified xsi:type="dcterms:W3CDTF">2021-07-29T08:45:23Z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