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73" r:id="rId4"/>
    <p:sldId id="263" r:id="rId5"/>
    <p:sldId id="265" r:id="rId6"/>
    <p:sldId id="267" r:id="rId7"/>
    <p:sldId id="268" r:id="rId8"/>
    <p:sldId id="269" r:id="rId9"/>
    <p:sldId id="270" r:id="rId10"/>
    <p:sldId id="257" r:id="rId11"/>
    <p:sldId id="258" r:id="rId12"/>
    <p:sldId id="259" r:id="rId13"/>
    <p:sldId id="260" r:id="rId14"/>
    <p:sldId id="26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4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9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133F-5C46-4095-8A3A-4952B2BED6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9F45-5CF3-401F-A3D5-0730A241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60648"/>
            <a:ext cx="8136904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Broadway" pitchFamily="82" charset="0"/>
              </a:rPr>
              <a:t>NHẬN DẠNG VÀ PHÂN BIỆT MÀU SẮC BẰNG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oadway" pitchFamily="82" charset="0"/>
              </a:rPr>
              <a:t>“OPEN-CV PYTHON”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Broadway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8024" y="2689650"/>
            <a:ext cx="3816424" cy="3433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 err="1" smtClean="0">
                <a:solidFill>
                  <a:schemeClr val="tx2"/>
                </a:solidFill>
                <a:latin typeface="Cooper Black" pitchFamily="18" charset="0"/>
              </a:rPr>
              <a:t>Sinh</a:t>
            </a:r>
            <a:r>
              <a:rPr lang="en-US" sz="2400" u="sng" dirty="0" smtClean="0">
                <a:solidFill>
                  <a:schemeClr val="tx2"/>
                </a:solidFill>
                <a:latin typeface="Cooper Black" pitchFamily="18" charset="0"/>
              </a:rPr>
              <a:t> </a:t>
            </a:r>
            <a:r>
              <a:rPr lang="en-US" sz="2400" u="sng" dirty="0" err="1" smtClean="0">
                <a:solidFill>
                  <a:schemeClr val="tx2"/>
                </a:solidFill>
                <a:latin typeface="Cooper Black" pitchFamily="18" charset="0"/>
              </a:rPr>
              <a:t>viên</a:t>
            </a:r>
            <a:r>
              <a:rPr lang="en-US" sz="2400" u="sng" dirty="0" smtClean="0">
                <a:solidFill>
                  <a:schemeClr val="tx2"/>
                </a:solidFill>
                <a:latin typeface="Cooper Black" pitchFamily="18" charset="0"/>
              </a:rPr>
              <a:t> </a:t>
            </a:r>
            <a:r>
              <a:rPr lang="en-US" sz="2400" u="sng" dirty="0" err="1" smtClean="0">
                <a:solidFill>
                  <a:schemeClr val="tx2"/>
                </a:solidFill>
                <a:latin typeface="Cooper Black" pitchFamily="18" charset="0"/>
              </a:rPr>
              <a:t>thực</a:t>
            </a:r>
            <a:r>
              <a:rPr lang="en-US" sz="2400" u="sng" dirty="0" smtClean="0">
                <a:solidFill>
                  <a:schemeClr val="tx2"/>
                </a:solidFill>
                <a:latin typeface="Cooper Black" pitchFamily="18" charset="0"/>
              </a:rPr>
              <a:t> </a:t>
            </a:r>
            <a:r>
              <a:rPr lang="en-US" sz="2400" u="sng" dirty="0" err="1" smtClean="0">
                <a:solidFill>
                  <a:schemeClr val="tx2"/>
                </a:solidFill>
                <a:latin typeface="Cooper Black" pitchFamily="18" charset="0"/>
              </a:rPr>
              <a:t>hiện</a:t>
            </a:r>
            <a:r>
              <a:rPr lang="en-US" sz="2400" dirty="0" smtClean="0">
                <a:latin typeface="Cooper Black" pitchFamily="18" charset="0"/>
              </a:rPr>
              <a:t/>
            </a:r>
            <a:br>
              <a:rPr lang="en-US" sz="2400" dirty="0" smtClean="0">
                <a:latin typeface="Cooper Black" pitchFamily="18" charset="0"/>
              </a:rPr>
            </a:br>
            <a:r>
              <a:rPr lang="en-US" sz="2400" dirty="0" smtClean="0">
                <a:latin typeface="Cooper Black" pitchFamily="18" charset="0"/>
              </a:rPr>
              <a:t>NGUYỄN XUÂN BẢO</a:t>
            </a:r>
          </a:p>
          <a:p>
            <a:pPr algn="ctr"/>
            <a:r>
              <a:rPr lang="en-US" sz="2400" u="sng" dirty="0" smtClean="0">
                <a:solidFill>
                  <a:schemeClr val="tx2"/>
                </a:solidFill>
                <a:latin typeface="Cooper Black" pitchFamily="18" charset="0"/>
              </a:rPr>
              <a:t>MSSV</a:t>
            </a:r>
            <a:r>
              <a:rPr lang="en-US" sz="2400" dirty="0" smtClean="0">
                <a:latin typeface="Cooper Black" pitchFamily="18" charset="0"/>
              </a:rPr>
              <a:t/>
            </a:r>
            <a:br>
              <a:rPr lang="en-US" sz="2400" dirty="0" smtClean="0">
                <a:latin typeface="Cooper Black" pitchFamily="18" charset="0"/>
              </a:rPr>
            </a:br>
            <a:r>
              <a:rPr lang="en-US" sz="2400" dirty="0" smtClean="0">
                <a:latin typeface="Cooper Black" pitchFamily="18" charset="0"/>
              </a:rPr>
              <a:t>1755252021600013</a:t>
            </a:r>
          </a:p>
          <a:p>
            <a:pPr algn="ctr"/>
            <a:r>
              <a:rPr lang="en-US" sz="2400" u="sng" dirty="0" err="1" smtClean="0">
                <a:solidFill>
                  <a:schemeClr val="tx2"/>
                </a:solidFill>
                <a:latin typeface="Cooper Black" pitchFamily="18" charset="0"/>
              </a:rPr>
              <a:t>Bộ</a:t>
            </a:r>
            <a:r>
              <a:rPr lang="en-US" sz="2400" u="sng" dirty="0" smtClean="0">
                <a:solidFill>
                  <a:schemeClr val="tx2"/>
                </a:solidFill>
                <a:latin typeface="Cooper Black" pitchFamily="18" charset="0"/>
              </a:rPr>
              <a:t> </a:t>
            </a:r>
            <a:r>
              <a:rPr lang="en-US" sz="2400" u="sng" dirty="0" err="1" smtClean="0">
                <a:solidFill>
                  <a:schemeClr val="tx2"/>
                </a:solidFill>
                <a:latin typeface="Cooper Black" pitchFamily="18" charset="0"/>
              </a:rPr>
              <a:t>môn</a:t>
            </a:r>
            <a:r>
              <a:rPr lang="en-US" sz="2400" dirty="0" smtClean="0">
                <a:latin typeface="Cooper Black" pitchFamily="18" charset="0"/>
              </a:rPr>
              <a:t/>
            </a:r>
            <a:br>
              <a:rPr lang="en-US" sz="2400" dirty="0" smtClean="0">
                <a:latin typeface="Cooper Black" pitchFamily="18" charset="0"/>
              </a:rPr>
            </a:br>
            <a:r>
              <a:rPr lang="en-US" sz="2400" dirty="0" err="1" smtClean="0">
                <a:latin typeface="Cooper Black" pitchFamily="18" charset="0"/>
              </a:rPr>
              <a:t>Thị</a:t>
            </a:r>
            <a:r>
              <a:rPr lang="en-US" sz="2400" dirty="0" smtClean="0">
                <a:latin typeface="Cooper Black" pitchFamily="18" charset="0"/>
              </a:rPr>
              <a:t> </a:t>
            </a:r>
            <a:r>
              <a:rPr lang="en-US" sz="2400" dirty="0" err="1" smtClean="0">
                <a:latin typeface="Cooper Black" pitchFamily="18" charset="0"/>
              </a:rPr>
              <a:t>giác</a:t>
            </a:r>
            <a:r>
              <a:rPr lang="en-US" sz="2400" dirty="0" smtClean="0">
                <a:latin typeface="Cooper Black" pitchFamily="18" charset="0"/>
              </a:rPr>
              <a:t> </a:t>
            </a:r>
            <a:r>
              <a:rPr lang="en-US" sz="2400" dirty="0" err="1" smtClean="0">
                <a:latin typeface="Cooper Black" pitchFamily="18" charset="0"/>
              </a:rPr>
              <a:t>máy</a:t>
            </a:r>
            <a:r>
              <a:rPr lang="en-US" sz="2400" dirty="0" smtClean="0">
                <a:latin typeface="Cooper Black" pitchFamily="18" charset="0"/>
              </a:rPr>
              <a:t> </a:t>
            </a:r>
            <a:r>
              <a:rPr lang="en-US" sz="2400" dirty="0" err="1" smtClean="0">
                <a:latin typeface="Cooper Black" pitchFamily="18" charset="0"/>
              </a:rPr>
              <a:t>tính</a:t>
            </a:r>
            <a:endParaRPr lang="en-US" sz="2400" dirty="0" smtClean="0">
              <a:latin typeface="Cooper Black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8196" name="Picture 4" descr="Tương lai của Thị giác máy tính - Tiêu chuẩn Chất lượ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3" y="2689650"/>
            <a:ext cx="4332921" cy="34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4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26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lá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68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98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đỏ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76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6"/>
          <a:stretch/>
        </p:blipFill>
        <p:spPr bwMode="auto">
          <a:xfrm>
            <a:off x="2843808" y="2108650"/>
            <a:ext cx="338437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3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Trường Đại học Vinh | Nhà đất 24h - Đăng tin rao vặt mua bán, cho thuê bất  động sản miễn phí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Trường Đại học Vinh | Nhà đất 24h - Đăng tin rao vặt mua bán, cho thuê bất  động sản miễn phí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486" y="7937"/>
            <a:ext cx="1796321" cy="104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1052737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37311" y="288019"/>
            <a:ext cx="286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ooper Black" pitchFamily="18" charset="0"/>
              </a:rPr>
              <a:t>Thị</a:t>
            </a:r>
            <a:r>
              <a:rPr lang="en-US" sz="2400" dirty="0" smtClean="0">
                <a:latin typeface="Cooper Black" pitchFamily="18" charset="0"/>
              </a:rPr>
              <a:t> </a:t>
            </a:r>
            <a:r>
              <a:rPr lang="en-US" sz="2400" dirty="0" err="1" smtClean="0">
                <a:latin typeface="Cooper Black" pitchFamily="18" charset="0"/>
              </a:rPr>
              <a:t>giác</a:t>
            </a:r>
            <a:r>
              <a:rPr lang="en-US" sz="2400" dirty="0" smtClean="0">
                <a:latin typeface="Cooper Black" pitchFamily="18" charset="0"/>
              </a:rPr>
              <a:t> </a:t>
            </a:r>
            <a:r>
              <a:rPr lang="en-US" sz="2400" dirty="0" err="1" smtClean="0">
                <a:latin typeface="Cooper Black" pitchFamily="18" charset="0"/>
              </a:rPr>
              <a:t>máy</a:t>
            </a:r>
            <a:r>
              <a:rPr lang="en-US" sz="2400" dirty="0" smtClean="0">
                <a:latin typeface="Cooper Black" pitchFamily="18" charset="0"/>
              </a:rPr>
              <a:t> </a:t>
            </a:r>
            <a:r>
              <a:rPr lang="en-US" sz="2400" dirty="0" err="1" smtClean="0">
                <a:latin typeface="Cooper Black" pitchFamily="18" charset="0"/>
              </a:rPr>
              <a:t>tính</a:t>
            </a:r>
            <a:endParaRPr lang="en-US" sz="2400" dirty="0">
              <a:latin typeface="Cooper Black" pitchFamily="18" charset="0"/>
            </a:endParaRPr>
          </a:p>
        </p:txBody>
      </p:sp>
      <p:pic>
        <p:nvPicPr>
          <p:cNvPr id="14340" name="Picture 4" descr="Chỉnh Lỗi Tiếng Anh: Thank You So Much Là Gì, Cách Phân Biệt Thank Và Thanks  Trong Tiếng A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" y="1661541"/>
            <a:ext cx="9144000" cy="51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35695" cy="10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2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Màu sắc được phân thành 8 loại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- Màu nóng (Hot)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- Màu lạnh (Cold)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- Màu ấm (Warm)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- Màu mát (Cool)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- Màu sáng (Light)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- Màu sậm (dark)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- Màu nhạt (Pale)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- Màu tươi (Bright)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4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Webcam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 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BGR sang HSV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MAX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MIN MAX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Kernal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Mask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Contour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text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Contour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248472" cy="5472608"/>
          </a:xfrm>
        </p:spPr>
      </p:pic>
    </p:spTree>
    <p:extLst>
      <p:ext uri="{BB962C8B-B14F-4D97-AF65-F5344CB8AC3E}">
        <p14:creationId xmlns:p14="http://schemas.microsoft.com/office/powerpoint/2010/main" val="101872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Code Import </a:t>
            </a:r>
            <a:r>
              <a:rPr lang="en-US" sz="3600" dirty="0" err="1" smtClean="0">
                <a:latin typeface="Arial Bold" pitchFamily="34" charset="0"/>
                <a:cs typeface="Arial Bold" pitchFamily="34" charset="0"/>
              </a:rPr>
              <a:t>thư</a:t>
            </a:r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 </a:t>
            </a:r>
            <a:r>
              <a:rPr lang="en-US" sz="3600" dirty="0" err="1" smtClean="0">
                <a:latin typeface="Arial Bold" pitchFamily="34" charset="0"/>
                <a:cs typeface="Arial Bold" pitchFamily="34" charset="0"/>
              </a:rPr>
              <a:t>viện</a:t>
            </a:r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 </a:t>
            </a:r>
            <a:r>
              <a:rPr lang="en-US" sz="3600" dirty="0" err="1" smtClean="0">
                <a:latin typeface="Arial Bold" pitchFamily="34" charset="0"/>
                <a:cs typeface="Arial Bold" pitchFamily="34" charset="0"/>
              </a:rPr>
              <a:t>và</a:t>
            </a:r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 Webcam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268760"/>
            <a:ext cx="8640960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r>
              <a:rPr lang="en-US" sz="1600" dirty="0" smtClean="0">
                <a:solidFill>
                  <a:srgbClr val="C00000"/>
                </a:solidFill>
                <a:latin typeface="Arial Bold(body)"/>
                <a:cs typeface="Arial Bold" pitchFamily="34" charset="0"/>
              </a:rPr>
              <a:t>import</a:t>
            </a:r>
            <a:r>
              <a:rPr lang="en-US" sz="1600" dirty="0" smtClean="0">
                <a:latin typeface="Arial Bold(body)"/>
                <a:cs typeface="Arial Bold" pitchFamily="34" charset="0"/>
              </a:rPr>
              <a:t> </a:t>
            </a:r>
            <a:r>
              <a:rPr lang="en-US" sz="1600" dirty="0" err="1" smtClean="0">
                <a:latin typeface="Arial Bold(body)"/>
                <a:cs typeface="Arial Bold" pitchFamily="34" charset="0"/>
              </a:rPr>
              <a:t>numpy</a:t>
            </a:r>
            <a:r>
              <a:rPr lang="en-US" sz="1600" dirty="0" smtClean="0">
                <a:latin typeface="Arial Bold(body)"/>
                <a:cs typeface="Arial Bold" pitchFamily="34" charset="0"/>
              </a:rPr>
              <a:t> as </a:t>
            </a:r>
            <a:r>
              <a:rPr lang="en-US" sz="1600" dirty="0" err="1" smtClean="0">
                <a:latin typeface="Arial Bold(body)"/>
                <a:cs typeface="Arial Bold" pitchFamily="34" charset="0"/>
              </a:rPr>
              <a:t>np</a:t>
            </a:r>
            <a:r>
              <a:rPr lang="en-US" sz="1600" dirty="0" smtClean="0">
                <a:latin typeface="Arial Bold(body)"/>
                <a:cs typeface="Arial Bold" pitchFamily="34" charset="0"/>
              </a:rPr>
              <a:t/>
            </a:r>
            <a:br>
              <a:rPr lang="en-US" sz="1600" dirty="0" smtClean="0">
                <a:latin typeface="Arial Bold(body)"/>
                <a:cs typeface="Arial Bold" pitchFamily="34" charset="0"/>
              </a:rPr>
            </a:br>
            <a:r>
              <a:rPr lang="en-US" sz="1600" dirty="0" smtClean="0">
                <a:solidFill>
                  <a:srgbClr val="C00000"/>
                </a:solidFill>
                <a:latin typeface="Arial Bold(body)"/>
                <a:cs typeface="Arial Bold" pitchFamily="34" charset="0"/>
              </a:rPr>
              <a:t>import</a:t>
            </a:r>
            <a:r>
              <a:rPr lang="en-US" sz="1600" dirty="0" smtClean="0">
                <a:latin typeface="Arial Bold(body)"/>
                <a:cs typeface="Arial Bold" pitchFamily="34" charset="0"/>
              </a:rPr>
              <a:t> cv2</a:t>
            </a:r>
            <a:br>
              <a:rPr lang="en-US" sz="1600" dirty="0" smtClean="0">
                <a:latin typeface="Arial Bold(body)"/>
                <a:cs typeface="Arial Bold" pitchFamily="34" charset="0"/>
              </a:rPr>
            </a:b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#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Xuất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Video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từ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webcam</a:t>
            </a:r>
            <a:b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</a:br>
            <a:r>
              <a:rPr lang="en-US" sz="1600" dirty="0" err="1" smtClean="0">
                <a:latin typeface="Arial Bold(body)"/>
                <a:cs typeface="Arial Bold" pitchFamily="34" charset="0"/>
              </a:rPr>
              <a:t>webcam</a:t>
            </a:r>
            <a:r>
              <a:rPr lang="en-US" sz="1600" dirty="0" smtClean="0">
                <a:latin typeface="Arial Bold(body)"/>
                <a:cs typeface="Arial Bold" pitchFamily="34" charset="0"/>
              </a:rPr>
              <a:t> = cv2.VideoCapture(0)</a:t>
            </a:r>
            <a:br>
              <a:rPr lang="en-US" sz="1600" dirty="0" smtClean="0">
                <a:latin typeface="Arial Bold(body)"/>
                <a:cs typeface="Arial Bold" pitchFamily="34" charset="0"/>
              </a:rPr>
            </a:b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#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Sử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dụng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vòng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lặp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/>
            </a:r>
            <a:b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</a:br>
            <a:r>
              <a:rPr lang="en-US" sz="1600" dirty="0" smtClean="0">
                <a:solidFill>
                  <a:srgbClr val="C00000"/>
                </a:solidFill>
                <a:latin typeface="Arial Bold(body)"/>
                <a:cs typeface="Arial Bold" pitchFamily="34" charset="0"/>
              </a:rPr>
              <a:t>while (1):</a:t>
            </a:r>
            <a:r>
              <a:rPr lang="en-US" sz="1600" dirty="0" smtClean="0">
                <a:latin typeface="Arial Bold(body)"/>
                <a:cs typeface="Arial Bold" pitchFamily="34" charset="0"/>
              </a:rPr>
              <a:t/>
            </a:r>
            <a:br>
              <a:rPr lang="en-US" sz="1600" dirty="0" smtClean="0">
                <a:latin typeface="Arial Bold(body)"/>
                <a:cs typeface="Arial Bold" pitchFamily="34" charset="0"/>
              </a:rPr>
            </a:br>
            <a:r>
              <a:rPr lang="en-US" sz="1600" dirty="0" smtClean="0">
                <a:latin typeface="Arial Bold(body)"/>
                <a:cs typeface="Arial Bold" pitchFamily="34" charset="0"/>
              </a:rPr>
              <a:t>    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#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Đọc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video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từ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wedcam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vào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biến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imageFrame</a:t>
            </a:r>
            <a:r>
              <a:rPr lang="en-US" sz="1600" i="1" dirty="0" smtClean="0">
                <a:latin typeface="Arial Bold(body)"/>
                <a:cs typeface="Arial Bold" pitchFamily="34" charset="0"/>
              </a:rPr>
              <a:t/>
            </a:r>
            <a:br>
              <a:rPr lang="en-US" sz="1600" i="1" dirty="0" smtClean="0">
                <a:latin typeface="Arial Bold(body)"/>
                <a:cs typeface="Arial Bold" pitchFamily="34" charset="0"/>
              </a:rPr>
            </a:br>
            <a:r>
              <a:rPr lang="en-US" sz="1600" dirty="0" smtClean="0">
                <a:latin typeface="Arial Bold(body)"/>
                <a:cs typeface="Arial Bold" pitchFamily="34" charset="0"/>
              </a:rPr>
              <a:t>    _, </a:t>
            </a:r>
            <a:r>
              <a:rPr lang="en-US" sz="1600" dirty="0" err="1" smtClean="0">
                <a:latin typeface="Arial Bold(body)"/>
                <a:cs typeface="Arial Bold" pitchFamily="34" charset="0"/>
              </a:rPr>
              <a:t>imageFrame</a:t>
            </a:r>
            <a:r>
              <a:rPr lang="en-US" sz="1600" dirty="0" smtClean="0">
                <a:latin typeface="Arial Bold(body)"/>
                <a:cs typeface="Arial Bold" pitchFamily="34" charset="0"/>
              </a:rPr>
              <a:t> = </a:t>
            </a:r>
            <a:r>
              <a:rPr lang="en-US" sz="1600" dirty="0" err="1" smtClean="0">
                <a:latin typeface="Arial Bold(body)"/>
                <a:cs typeface="Arial Bold" pitchFamily="34" charset="0"/>
              </a:rPr>
              <a:t>webcam.read</a:t>
            </a:r>
            <a:r>
              <a:rPr lang="en-US" sz="1600" dirty="0" smtClean="0">
                <a:latin typeface="Arial Bold(body)"/>
                <a:cs typeface="Arial Bold" pitchFamily="34" charset="0"/>
              </a:rPr>
              <a:t>()</a:t>
            </a:r>
            <a:br>
              <a:rPr lang="en-US" sz="1600" dirty="0" smtClean="0">
                <a:latin typeface="Arial Bold(body)"/>
                <a:cs typeface="Arial Bold" pitchFamily="34" charset="0"/>
              </a:rPr>
            </a:br>
            <a:r>
              <a:rPr lang="en-US" sz="1600" i="1" dirty="0" smtClean="0">
                <a:latin typeface="Arial Bold(body)"/>
                <a:cs typeface="Arial Bold" pitchFamily="34" charset="0"/>
              </a:rPr>
              <a:t>    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#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Đảo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màu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imageFrame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</a:t>
            </a:r>
            <a:r>
              <a:rPr lang="en-US" sz="1600" i="1" dirty="0" err="1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thành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BGR(RGB color space) to HSV(hue-saturation-value)</a:t>
            </a:r>
            <a:b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</a:b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  <a:t>    # color space</a:t>
            </a:r>
            <a:br>
              <a:rPr lang="en-US" sz="1600" i="1" dirty="0" smtClean="0">
                <a:solidFill>
                  <a:schemeClr val="bg2">
                    <a:lumMod val="75000"/>
                  </a:schemeClr>
                </a:solidFill>
                <a:latin typeface="Arial Bold(body)"/>
                <a:cs typeface="Arial Bold" pitchFamily="34" charset="0"/>
              </a:rPr>
            </a:br>
            <a:r>
              <a:rPr lang="en-US" sz="1600" dirty="0" smtClean="0">
                <a:latin typeface="Arial Bold(body)"/>
                <a:cs typeface="Arial Bold" pitchFamily="34" charset="0"/>
              </a:rPr>
              <a:t>    </a:t>
            </a:r>
            <a:r>
              <a:rPr lang="en-US" sz="1600" dirty="0" err="1" smtClean="0">
                <a:latin typeface="Arial Bold(body)"/>
                <a:cs typeface="Arial Bold" pitchFamily="34" charset="0"/>
              </a:rPr>
              <a:t>hsvFrame</a:t>
            </a:r>
            <a:r>
              <a:rPr lang="en-US" sz="1600" dirty="0" smtClean="0">
                <a:latin typeface="Arial Bold(body)"/>
                <a:cs typeface="Arial Bold" pitchFamily="34" charset="0"/>
              </a:rPr>
              <a:t> = cv2.cvtColor(</a:t>
            </a:r>
            <a:r>
              <a:rPr lang="en-US" sz="1600" dirty="0" err="1" smtClean="0">
                <a:latin typeface="Arial Bold(body)"/>
                <a:cs typeface="Arial Bold" pitchFamily="34" charset="0"/>
              </a:rPr>
              <a:t>imageFrame</a:t>
            </a:r>
            <a:r>
              <a:rPr lang="en-US" sz="1600" dirty="0" smtClean="0">
                <a:latin typeface="Arial Bold(body)"/>
                <a:cs typeface="Arial Bold" pitchFamily="34" charset="0"/>
              </a:rPr>
              <a:t>, cv2.COLOR_BGR2HSV)</a:t>
            </a:r>
            <a:endParaRPr lang="en-US" sz="1600" dirty="0">
              <a:latin typeface="Arial Bold(body)"/>
              <a:cs typeface="Arial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56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268760"/>
            <a:ext cx="8640960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4"/>
            <a:r>
              <a:rPr lang="vi-VN" sz="1400" b="1" i="1" dirty="0">
                <a:solidFill>
                  <a:schemeClr val="bg2">
                    <a:lumMod val="75000"/>
                  </a:schemeClr>
                </a:solidFill>
              </a:rPr>
              <a:t># Đặt khoảng màu để nhận dạng</a:t>
            </a:r>
            <a:r>
              <a:rPr lang="vi-VN" sz="140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vi-VN" sz="1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vi-VN" sz="1400" i="1" dirty="0">
                <a:solidFill>
                  <a:schemeClr val="bg2">
                    <a:lumMod val="75000"/>
                  </a:schemeClr>
                </a:solidFill>
              </a:rPr>
              <a:t># Định nghĩa các mặt nạ màu</a:t>
            </a:r>
            <a:r>
              <a:rPr lang="vi-VN" sz="140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vi-VN" sz="1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vi-VN" sz="1400" dirty="0" smtClean="0"/>
              <a:t>red_lower = np.array([</a:t>
            </a:r>
            <a:r>
              <a:rPr lang="vi-VN" sz="1400" dirty="0"/>
              <a:t>150, 30, 80</a:t>
            </a:r>
            <a:r>
              <a:rPr lang="vi-VN" sz="1400" dirty="0" smtClean="0"/>
              <a:t>]</a:t>
            </a:r>
            <a:r>
              <a:rPr lang="vi-VN" sz="1400" dirty="0"/>
              <a:t>, </a:t>
            </a:r>
            <a:r>
              <a:rPr lang="vi-VN" sz="1400" dirty="0" smtClean="0"/>
              <a:t>np.uint8)</a:t>
            </a:r>
            <a:br>
              <a:rPr lang="vi-VN" sz="1400" dirty="0" smtClean="0"/>
            </a:br>
            <a:r>
              <a:rPr lang="vi-VN" sz="1400" dirty="0" smtClean="0"/>
              <a:t>red_upper = np.array([</a:t>
            </a:r>
            <a:r>
              <a:rPr lang="vi-VN" sz="1400" dirty="0"/>
              <a:t>180,255,255</a:t>
            </a:r>
            <a:r>
              <a:rPr lang="vi-VN" sz="1400" dirty="0" smtClean="0"/>
              <a:t>]</a:t>
            </a:r>
            <a:r>
              <a:rPr lang="vi-VN" sz="1400" dirty="0"/>
              <a:t>, </a:t>
            </a:r>
            <a:r>
              <a:rPr lang="vi-VN" sz="1400" dirty="0" smtClean="0"/>
              <a:t>np.uint8)</a:t>
            </a:r>
            <a:r>
              <a:rPr lang="vi-VN" sz="1400" dirty="0"/>
              <a:t/>
            </a:r>
            <a:br>
              <a:rPr lang="vi-VN" sz="1400" dirty="0"/>
            </a:br>
            <a:r>
              <a:rPr lang="vi-VN" sz="1400" dirty="0" smtClean="0"/>
              <a:t>red_mask = cv2.inRange(hsvFrame</a:t>
            </a:r>
            <a:r>
              <a:rPr lang="vi-VN" sz="1400" dirty="0"/>
              <a:t>, </a:t>
            </a:r>
            <a:r>
              <a:rPr lang="vi-VN" sz="1400" dirty="0" smtClean="0"/>
              <a:t>red_lower</a:t>
            </a:r>
            <a:r>
              <a:rPr lang="vi-VN" sz="1400" dirty="0"/>
              <a:t>, </a:t>
            </a:r>
            <a:r>
              <a:rPr lang="vi-VN" sz="1400" dirty="0" smtClean="0"/>
              <a:t>red_upper)</a:t>
            </a:r>
            <a:br>
              <a:rPr lang="vi-VN" sz="1400" dirty="0" smtClean="0"/>
            </a:br>
            <a:r>
              <a:rPr lang="vi-VN" sz="1400" dirty="0" smtClean="0"/>
              <a:t/>
            </a:r>
            <a:br>
              <a:rPr lang="vi-VN" sz="1400" dirty="0" smtClean="0"/>
            </a:br>
            <a:r>
              <a:rPr lang="vi-VN" sz="1400" dirty="0" smtClean="0"/>
              <a:t>green_lower = np.array([</a:t>
            </a:r>
            <a:r>
              <a:rPr lang="vi-VN" sz="1400" dirty="0"/>
              <a:t>25, 52, 72</a:t>
            </a:r>
            <a:r>
              <a:rPr lang="vi-VN" sz="1400" dirty="0" smtClean="0"/>
              <a:t>]</a:t>
            </a:r>
            <a:r>
              <a:rPr lang="vi-VN" sz="1400" dirty="0"/>
              <a:t>, </a:t>
            </a:r>
            <a:r>
              <a:rPr lang="vi-VN" sz="1400" dirty="0" smtClean="0"/>
              <a:t>np.uint8)</a:t>
            </a:r>
            <a:br>
              <a:rPr lang="vi-VN" sz="1400" dirty="0" smtClean="0"/>
            </a:br>
            <a:r>
              <a:rPr lang="vi-VN" sz="1400" dirty="0" smtClean="0"/>
              <a:t>green_upper = np.array([</a:t>
            </a:r>
            <a:r>
              <a:rPr lang="vi-VN" sz="1400" dirty="0"/>
              <a:t>102, 255, 255</a:t>
            </a:r>
            <a:r>
              <a:rPr lang="vi-VN" sz="1400" dirty="0" smtClean="0"/>
              <a:t>]</a:t>
            </a:r>
            <a:r>
              <a:rPr lang="vi-VN" sz="1400" dirty="0"/>
              <a:t>, </a:t>
            </a:r>
            <a:r>
              <a:rPr lang="vi-VN" sz="1400" dirty="0" smtClean="0"/>
              <a:t>np.uint8)</a:t>
            </a:r>
            <a:br>
              <a:rPr lang="vi-VN" sz="1400" dirty="0" smtClean="0"/>
            </a:br>
            <a:r>
              <a:rPr lang="vi-VN" sz="1400" dirty="0" smtClean="0"/>
              <a:t>green_mask = cv2.inRange(hsvFrame</a:t>
            </a:r>
            <a:r>
              <a:rPr lang="vi-VN" sz="1400" dirty="0"/>
              <a:t>, </a:t>
            </a:r>
            <a:r>
              <a:rPr lang="vi-VN" sz="1400" dirty="0" smtClean="0"/>
              <a:t>green_lower</a:t>
            </a:r>
            <a:r>
              <a:rPr lang="vi-VN" sz="1400" dirty="0"/>
              <a:t>, </a:t>
            </a:r>
            <a:r>
              <a:rPr lang="vi-VN" sz="1400" dirty="0" smtClean="0"/>
              <a:t>green_upper)</a:t>
            </a:r>
            <a:br>
              <a:rPr lang="vi-VN" sz="1400" dirty="0" smtClean="0"/>
            </a:br>
            <a:r>
              <a:rPr lang="vi-VN" sz="1400" dirty="0" smtClean="0"/>
              <a:t/>
            </a:r>
            <a:br>
              <a:rPr lang="vi-VN" sz="1400" dirty="0" smtClean="0"/>
            </a:br>
            <a:r>
              <a:rPr lang="vi-VN" sz="1400" dirty="0" smtClean="0"/>
              <a:t>blue_lower = np.array([</a:t>
            </a:r>
            <a:r>
              <a:rPr lang="vi-VN" sz="1400" dirty="0"/>
              <a:t>94, 80, 2</a:t>
            </a:r>
            <a:r>
              <a:rPr lang="vi-VN" sz="1400" dirty="0" smtClean="0"/>
              <a:t>]</a:t>
            </a:r>
            <a:r>
              <a:rPr lang="vi-VN" sz="1400" dirty="0"/>
              <a:t>, </a:t>
            </a:r>
            <a:r>
              <a:rPr lang="vi-VN" sz="1400" dirty="0" smtClean="0"/>
              <a:t>np.uint8)</a:t>
            </a:r>
            <a:br>
              <a:rPr lang="vi-VN" sz="1400" dirty="0" smtClean="0"/>
            </a:br>
            <a:r>
              <a:rPr lang="vi-VN" sz="1400" dirty="0" smtClean="0"/>
              <a:t>blue_upper = np.array([</a:t>
            </a:r>
            <a:r>
              <a:rPr lang="vi-VN" sz="1400" dirty="0"/>
              <a:t>120, 255, 255</a:t>
            </a:r>
            <a:r>
              <a:rPr lang="vi-VN" sz="1400" dirty="0" smtClean="0"/>
              <a:t>]</a:t>
            </a:r>
            <a:r>
              <a:rPr lang="vi-VN" sz="1400" dirty="0"/>
              <a:t>, </a:t>
            </a:r>
            <a:r>
              <a:rPr lang="vi-VN" sz="1400" dirty="0" smtClean="0"/>
              <a:t>np.uint8)</a:t>
            </a:r>
            <a:br>
              <a:rPr lang="vi-VN" sz="1400" dirty="0" smtClean="0"/>
            </a:br>
            <a:r>
              <a:rPr lang="vi-VN" sz="1400" dirty="0" smtClean="0"/>
              <a:t>blue_mask = cv2.inRange(hsvFrame</a:t>
            </a:r>
            <a:r>
              <a:rPr lang="vi-VN" sz="1400" dirty="0"/>
              <a:t>, </a:t>
            </a:r>
            <a:r>
              <a:rPr lang="vi-VN" sz="1400" dirty="0" smtClean="0"/>
              <a:t>blue_lower</a:t>
            </a:r>
            <a:r>
              <a:rPr lang="vi-VN" sz="1400" dirty="0"/>
              <a:t>, </a:t>
            </a:r>
            <a:r>
              <a:rPr lang="vi-VN" sz="1400" dirty="0" smtClean="0"/>
              <a:t>blue_upper)</a:t>
            </a:r>
            <a:br>
              <a:rPr lang="vi-VN" sz="1400" dirty="0" smtClean="0"/>
            </a:br>
            <a:r>
              <a:rPr lang="vi-VN" sz="1400" dirty="0" smtClean="0"/>
              <a:t/>
            </a:r>
            <a:br>
              <a:rPr lang="vi-VN" sz="1400" dirty="0" smtClean="0"/>
            </a:br>
            <a:r>
              <a:rPr lang="vi-VN" sz="1400" dirty="0" smtClean="0"/>
              <a:t>yellow_lower = np.array([</a:t>
            </a:r>
            <a:r>
              <a:rPr lang="vi-VN" sz="1400" dirty="0"/>
              <a:t>22, 93, 0</a:t>
            </a:r>
            <a:r>
              <a:rPr lang="vi-VN" sz="1400" dirty="0" smtClean="0"/>
              <a:t>]</a:t>
            </a:r>
            <a:r>
              <a:rPr lang="vi-VN" sz="1400" dirty="0"/>
              <a:t>, dtype</a:t>
            </a:r>
            <a:r>
              <a:rPr lang="vi-VN" sz="1400" dirty="0" smtClean="0"/>
              <a:t>=</a:t>
            </a:r>
            <a:r>
              <a:rPr lang="vi-VN" sz="1400" dirty="0"/>
              <a:t>"uint8"</a:t>
            </a:r>
            <a:r>
              <a:rPr lang="vi-VN" sz="1400" dirty="0" smtClean="0"/>
              <a:t>)</a:t>
            </a:r>
            <a:br>
              <a:rPr lang="vi-VN" sz="1400" dirty="0" smtClean="0"/>
            </a:br>
            <a:r>
              <a:rPr lang="vi-VN" sz="1400" dirty="0" smtClean="0"/>
              <a:t>yellow_upper = np.array([</a:t>
            </a:r>
            <a:r>
              <a:rPr lang="vi-VN" sz="1400" dirty="0"/>
              <a:t>45, 255, 255</a:t>
            </a:r>
            <a:r>
              <a:rPr lang="vi-VN" sz="1400" dirty="0" smtClean="0"/>
              <a:t>]</a:t>
            </a:r>
            <a:r>
              <a:rPr lang="vi-VN" sz="1400" dirty="0"/>
              <a:t>, dtype</a:t>
            </a:r>
            <a:r>
              <a:rPr lang="vi-VN" sz="1400" dirty="0" smtClean="0"/>
              <a:t>=</a:t>
            </a:r>
            <a:r>
              <a:rPr lang="vi-VN" sz="1400" dirty="0"/>
              <a:t>"uint8"</a:t>
            </a:r>
            <a:r>
              <a:rPr lang="vi-VN" sz="1400" dirty="0" smtClean="0"/>
              <a:t>)</a:t>
            </a:r>
            <a:br>
              <a:rPr lang="vi-VN" sz="1400" dirty="0" smtClean="0"/>
            </a:br>
            <a:r>
              <a:rPr lang="vi-VN" sz="1400" dirty="0" smtClean="0"/>
              <a:t>yellow_mask = cv2.inRange(hsvFrame</a:t>
            </a:r>
            <a:r>
              <a:rPr lang="vi-VN" sz="1400" dirty="0"/>
              <a:t>, </a:t>
            </a:r>
            <a:r>
              <a:rPr lang="vi-VN" sz="1400" dirty="0" smtClean="0"/>
              <a:t>yellow_lower</a:t>
            </a:r>
            <a:r>
              <a:rPr lang="vi-VN" sz="1400" dirty="0"/>
              <a:t>, </a:t>
            </a:r>
            <a:r>
              <a:rPr lang="vi-VN" sz="1400" dirty="0" smtClean="0"/>
              <a:t>yellow_upper)</a:t>
            </a:r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9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kernal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259565"/>
            <a:ext cx="8640960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r>
              <a:rPr lang="vi-VN" sz="1400" i="1" dirty="0">
                <a:solidFill>
                  <a:schemeClr val="bg2">
                    <a:lumMod val="75000"/>
                  </a:schemeClr>
                </a:solidFill>
              </a:rPr>
              <a:t># Sử dụng 1 Kernal 5x5 để xử lý từng màu giữa imageFrame và Mask để xác định và phát hiện màu cụ thể</a:t>
            </a:r>
            <a:r>
              <a:rPr lang="vi-VN" sz="140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vi-VN" sz="1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vi-VN" sz="1400" dirty="0" smtClean="0"/>
              <a:t>kernal = np.ones((</a:t>
            </a:r>
            <a:r>
              <a:rPr lang="vi-VN" sz="1400" dirty="0"/>
              <a:t>5, 5</a:t>
            </a:r>
            <a:r>
              <a:rPr lang="vi-VN" sz="1400" dirty="0" smtClean="0"/>
              <a:t>)</a:t>
            </a:r>
            <a:r>
              <a:rPr lang="vi-VN" sz="1400" dirty="0"/>
              <a:t>, "uint8"</a:t>
            </a:r>
            <a:r>
              <a:rPr lang="vi-VN" sz="1400" dirty="0" smtClean="0"/>
              <a:t>)</a:t>
            </a:r>
            <a:br>
              <a:rPr lang="vi-VN" sz="1400" dirty="0" smtClean="0"/>
            </a:br>
            <a:r>
              <a:rPr lang="vi-VN" sz="1400" i="1" dirty="0">
                <a:solidFill>
                  <a:schemeClr val="bg2">
                    <a:lumMod val="75000"/>
                  </a:schemeClr>
                </a:solidFill>
              </a:rPr>
              <a:t># Màu đỏ</a:t>
            </a:r>
            <a:br>
              <a:rPr lang="vi-VN" sz="14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vi-VN" sz="1400" dirty="0" smtClean="0"/>
              <a:t>red_mask = cv2.dilate(red_mask</a:t>
            </a:r>
            <a:r>
              <a:rPr lang="vi-VN" sz="1400" dirty="0"/>
              <a:t>, </a:t>
            </a:r>
            <a:r>
              <a:rPr lang="vi-VN" sz="1400" dirty="0" smtClean="0"/>
              <a:t>kernal)</a:t>
            </a:r>
            <a:br>
              <a:rPr lang="vi-VN" sz="1400" dirty="0" smtClean="0"/>
            </a:br>
            <a:r>
              <a:rPr lang="vi-VN" sz="1400" dirty="0" smtClean="0"/>
              <a:t>res_red = cv2.bitwise_and(imageFrame</a:t>
            </a:r>
            <a:r>
              <a:rPr lang="vi-VN" sz="1400" dirty="0"/>
              <a:t>, </a:t>
            </a:r>
            <a:r>
              <a:rPr lang="vi-VN" sz="1400" dirty="0" smtClean="0"/>
              <a:t>imageFrame</a:t>
            </a:r>
            <a:r>
              <a:rPr lang="vi-VN" sz="1400" dirty="0"/>
              <a:t>,mask</a:t>
            </a:r>
            <a:r>
              <a:rPr lang="vi-VN" sz="1400" dirty="0" smtClean="0"/>
              <a:t>=red_mask)</a:t>
            </a:r>
            <a:br>
              <a:rPr lang="vi-VN" sz="1400" dirty="0" smtClean="0"/>
            </a:br>
            <a:r>
              <a:rPr lang="vi-VN" sz="1400" i="1" dirty="0">
                <a:solidFill>
                  <a:schemeClr val="bg2">
                    <a:lumMod val="75000"/>
                  </a:schemeClr>
                </a:solidFill>
              </a:rPr>
              <a:t># Màu xanh lá</a:t>
            </a:r>
            <a:br>
              <a:rPr lang="vi-VN" sz="14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vi-VN" sz="1400" dirty="0" smtClean="0"/>
              <a:t>green_mask = cv2.dilate(green_mask</a:t>
            </a:r>
            <a:r>
              <a:rPr lang="vi-VN" sz="1400" dirty="0"/>
              <a:t>, </a:t>
            </a:r>
            <a:r>
              <a:rPr lang="vi-VN" sz="1400" dirty="0" smtClean="0"/>
              <a:t>kernal)</a:t>
            </a:r>
            <a:br>
              <a:rPr lang="vi-VN" sz="1400" dirty="0" smtClean="0"/>
            </a:br>
            <a:r>
              <a:rPr lang="vi-VN" sz="1400" dirty="0" smtClean="0"/>
              <a:t>res_green = cv2.bitwise_and(imageFrame</a:t>
            </a:r>
            <a:r>
              <a:rPr lang="vi-VN" sz="1400" dirty="0"/>
              <a:t>, </a:t>
            </a:r>
            <a:r>
              <a:rPr lang="vi-VN" sz="1400" dirty="0" smtClean="0"/>
              <a:t>imageFrame</a:t>
            </a:r>
            <a:r>
              <a:rPr lang="vi-VN" sz="1400" dirty="0"/>
              <a:t>,mask</a:t>
            </a:r>
            <a:r>
              <a:rPr lang="vi-VN" sz="1400" dirty="0" smtClean="0"/>
              <a:t>=green_mask)</a:t>
            </a:r>
            <a:br>
              <a:rPr lang="vi-VN" sz="1400" dirty="0" smtClean="0"/>
            </a:br>
            <a:r>
              <a:rPr lang="vi-VN" sz="1400" i="1" dirty="0">
                <a:solidFill>
                  <a:schemeClr val="bg2">
                    <a:lumMod val="75000"/>
                  </a:schemeClr>
                </a:solidFill>
              </a:rPr>
              <a:t># Màu xanh dương</a:t>
            </a:r>
            <a:r>
              <a:rPr lang="vi-VN" sz="140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vi-VN" sz="1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vi-VN" sz="1400" dirty="0" smtClean="0"/>
              <a:t>blue_mask = cv2.dilate(blue_mask</a:t>
            </a:r>
            <a:r>
              <a:rPr lang="vi-VN" sz="1400" dirty="0"/>
              <a:t>, </a:t>
            </a:r>
            <a:r>
              <a:rPr lang="vi-VN" sz="1400" dirty="0" smtClean="0"/>
              <a:t>kernal)</a:t>
            </a:r>
            <a:br>
              <a:rPr lang="vi-VN" sz="1400" dirty="0" smtClean="0"/>
            </a:br>
            <a:r>
              <a:rPr lang="vi-VN" sz="1400" dirty="0" smtClean="0"/>
              <a:t>res_blue = cv2.bitwise_and(imageFrame</a:t>
            </a:r>
            <a:r>
              <a:rPr lang="vi-VN" sz="1400" dirty="0"/>
              <a:t>, </a:t>
            </a:r>
            <a:r>
              <a:rPr lang="vi-VN" sz="1400" dirty="0" smtClean="0"/>
              <a:t>imageFrame</a:t>
            </a:r>
            <a:r>
              <a:rPr lang="vi-VN" sz="1400" dirty="0"/>
              <a:t>,mask</a:t>
            </a:r>
            <a:r>
              <a:rPr lang="vi-VN" sz="1400" dirty="0" smtClean="0"/>
              <a:t>=blue_mask)</a:t>
            </a:r>
            <a:br>
              <a:rPr lang="vi-VN" sz="1400" dirty="0" smtClean="0"/>
            </a:br>
            <a:r>
              <a:rPr lang="vi-VN" sz="1400" i="1" dirty="0">
                <a:solidFill>
                  <a:schemeClr val="bg2">
                    <a:lumMod val="75000"/>
                  </a:schemeClr>
                </a:solidFill>
              </a:rPr>
              <a:t># Màu vàng</a:t>
            </a:r>
            <a:r>
              <a:rPr lang="vi-VN" sz="140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vi-VN" sz="1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vi-VN" sz="1400" dirty="0" smtClean="0"/>
              <a:t>yellow_mask = cv2.dilate(yellow_mask</a:t>
            </a:r>
            <a:r>
              <a:rPr lang="vi-VN" sz="1400" dirty="0"/>
              <a:t>, </a:t>
            </a:r>
            <a:r>
              <a:rPr lang="vi-VN" sz="1400" dirty="0" smtClean="0"/>
              <a:t>kernal)</a:t>
            </a:r>
            <a:br>
              <a:rPr lang="vi-VN" sz="1400" dirty="0" smtClean="0"/>
            </a:br>
            <a:r>
              <a:rPr lang="vi-VN" sz="1400" dirty="0" smtClean="0"/>
              <a:t>res_yellow = cv2.bitwise_and(imageFrame</a:t>
            </a:r>
            <a:r>
              <a:rPr lang="vi-VN" sz="1400" dirty="0"/>
              <a:t>, </a:t>
            </a:r>
            <a:r>
              <a:rPr lang="vi-VN" sz="1400" dirty="0" smtClean="0"/>
              <a:t>imageFrame</a:t>
            </a:r>
            <a:r>
              <a:rPr lang="vi-VN" sz="1400" dirty="0"/>
              <a:t>,mask</a:t>
            </a:r>
            <a:r>
              <a:rPr lang="vi-VN" sz="1400" dirty="0" smtClean="0"/>
              <a:t>=yellow_mask)</a:t>
            </a:r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9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Contour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Rectange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Out Text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268760"/>
            <a:ext cx="8640960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4"/>
            <a:r>
              <a:rPr lang="vi-VN" sz="900" i="1" dirty="0">
                <a:solidFill>
                  <a:schemeClr val="bg2">
                    <a:lumMod val="75000"/>
                  </a:schemeClr>
                </a:solidFill>
              </a:rPr>
              <a:t># Tạo 1 cái Contour để follow theo màu đỏ</a:t>
            </a:r>
            <a:r>
              <a:rPr lang="vi-VN" sz="900" dirty="0"/>
              <a:t/>
            </a:r>
            <a:br>
              <a:rPr lang="vi-VN" sz="900" dirty="0"/>
            </a:br>
            <a:r>
              <a:rPr lang="vi-VN" sz="900" dirty="0" smtClean="0"/>
              <a:t>contours</a:t>
            </a:r>
            <a:r>
              <a:rPr lang="vi-VN" sz="900" dirty="0"/>
              <a:t>, </a:t>
            </a:r>
            <a:r>
              <a:rPr lang="vi-VN" sz="900" dirty="0" smtClean="0"/>
              <a:t>hierarchy = cv2.findContours(red_mask</a:t>
            </a:r>
            <a:r>
              <a:rPr lang="vi-VN" sz="900" dirty="0"/>
              <a:t>,</a:t>
            </a:r>
            <a:r>
              <a:rPr lang="vi-VN" sz="900" dirty="0" smtClean="0"/>
              <a:t>cv2.RETR_TREE</a:t>
            </a:r>
            <a:r>
              <a:rPr lang="vi-VN" sz="900" dirty="0"/>
              <a:t>,</a:t>
            </a:r>
            <a:r>
              <a:rPr lang="vi-VN" sz="900" dirty="0" smtClean="0"/>
              <a:t>cv2.CHAIN_APPROX_SIMPLE)</a:t>
            </a:r>
            <a:br>
              <a:rPr lang="vi-VN" sz="900" dirty="0" smtClean="0"/>
            </a:br>
            <a:r>
              <a:rPr lang="vi-VN" sz="900" dirty="0">
                <a:solidFill>
                  <a:srgbClr val="C00000"/>
                </a:solidFill>
              </a:rPr>
              <a:t>for</a:t>
            </a:r>
            <a:r>
              <a:rPr lang="vi-VN" sz="900" dirty="0"/>
              <a:t> </a:t>
            </a:r>
            <a:r>
              <a:rPr lang="vi-VN" sz="900" dirty="0" smtClean="0"/>
              <a:t>pic</a:t>
            </a:r>
            <a:r>
              <a:rPr lang="vi-VN" sz="900" dirty="0"/>
              <a:t>, </a:t>
            </a:r>
            <a:r>
              <a:rPr lang="vi-VN" sz="900" dirty="0" smtClean="0"/>
              <a:t>contour </a:t>
            </a:r>
            <a:r>
              <a:rPr lang="vi-VN" sz="900" dirty="0">
                <a:solidFill>
                  <a:srgbClr val="C00000"/>
                </a:solidFill>
              </a:rPr>
              <a:t>in</a:t>
            </a:r>
            <a:r>
              <a:rPr lang="vi-VN" sz="900" dirty="0"/>
              <a:t> enumerate</a:t>
            </a:r>
            <a:r>
              <a:rPr lang="vi-VN" sz="900" dirty="0" smtClean="0"/>
              <a:t>(contours):</a:t>
            </a:r>
            <a:br>
              <a:rPr lang="vi-VN" sz="900" dirty="0" smtClean="0"/>
            </a:br>
            <a:r>
              <a:rPr lang="vi-VN" sz="900" dirty="0" smtClean="0"/>
              <a:t>    area = cv2.contourArea(contour)</a:t>
            </a:r>
            <a:br>
              <a:rPr lang="vi-VN" sz="900" dirty="0" smtClean="0"/>
            </a:br>
            <a:r>
              <a:rPr lang="vi-VN" sz="900" dirty="0" smtClean="0"/>
              <a:t>    </a:t>
            </a:r>
            <a:r>
              <a:rPr lang="vi-VN" sz="900" dirty="0">
                <a:solidFill>
                  <a:srgbClr val="C00000"/>
                </a:solidFill>
              </a:rPr>
              <a:t>if</a:t>
            </a:r>
            <a:r>
              <a:rPr lang="vi-VN" sz="900" dirty="0"/>
              <a:t> </a:t>
            </a:r>
            <a:r>
              <a:rPr lang="vi-VN" sz="900" dirty="0" smtClean="0"/>
              <a:t>(area &gt; </a:t>
            </a:r>
            <a:r>
              <a:rPr lang="vi-VN" sz="900" dirty="0"/>
              <a:t>300</a:t>
            </a:r>
            <a:r>
              <a:rPr lang="vi-VN" sz="900" dirty="0" smtClean="0"/>
              <a:t>):</a:t>
            </a:r>
            <a:br>
              <a:rPr lang="vi-VN" sz="900" dirty="0" smtClean="0"/>
            </a:br>
            <a:r>
              <a:rPr lang="vi-VN" sz="900" dirty="0" smtClean="0"/>
              <a:t>        x</a:t>
            </a:r>
            <a:r>
              <a:rPr lang="vi-VN" sz="900" dirty="0"/>
              <a:t>, </a:t>
            </a:r>
            <a:r>
              <a:rPr lang="vi-VN" sz="900" dirty="0" smtClean="0"/>
              <a:t>y</a:t>
            </a:r>
            <a:r>
              <a:rPr lang="vi-VN" sz="900" dirty="0"/>
              <a:t>, </a:t>
            </a:r>
            <a:r>
              <a:rPr lang="vi-VN" sz="900" dirty="0" smtClean="0"/>
              <a:t>w</a:t>
            </a:r>
            <a:r>
              <a:rPr lang="vi-VN" sz="900" dirty="0"/>
              <a:t>, </a:t>
            </a:r>
            <a:r>
              <a:rPr lang="vi-VN" sz="900" dirty="0" smtClean="0"/>
              <a:t>h = cv2.boundingRect(contour)</a:t>
            </a:r>
            <a:br>
              <a:rPr lang="vi-VN" sz="900" dirty="0" smtClean="0"/>
            </a:br>
            <a:r>
              <a:rPr lang="vi-VN" sz="900" dirty="0" smtClean="0"/>
              <a:t>        imageFrame = cv2.rectangle(imageFrame</a:t>
            </a:r>
            <a:r>
              <a:rPr lang="vi-VN" sz="900" dirty="0"/>
              <a:t>, </a:t>
            </a:r>
            <a:r>
              <a:rPr lang="vi-VN" sz="900" dirty="0" smtClean="0"/>
              <a:t>(x</a:t>
            </a:r>
            <a:r>
              <a:rPr lang="vi-VN" sz="900" dirty="0"/>
              <a:t>, </a:t>
            </a:r>
            <a:r>
              <a:rPr lang="vi-VN" sz="900" dirty="0" smtClean="0"/>
              <a:t>y)</a:t>
            </a:r>
            <a:r>
              <a:rPr lang="vi-VN" sz="900" dirty="0"/>
              <a:t>,</a:t>
            </a:r>
            <a:r>
              <a:rPr lang="vi-VN" sz="900" dirty="0" smtClean="0"/>
              <a:t>(x + w</a:t>
            </a:r>
            <a:r>
              <a:rPr lang="vi-VN" sz="900" dirty="0"/>
              <a:t>, </a:t>
            </a:r>
            <a:r>
              <a:rPr lang="vi-VN" sz="900" dirty="0" smtClean="0"/>
              <a:t>y + h)</a:t>
            </a:r>
            <a:r>
              <a:rPr lang="vi-VN" sz="900" dirty="0"/>
              <a:t>,</a:t>
            </a:r>
            <a:r>
              <a:rPr lang="vi-VN" sz="900" dirty="0" smtClean="0"/>
              <a:t>(</a:t>
            </a:r>
            <a:r>
              <a:rPr lang="vi-VN" sz="900" dirty="0"/>
              <a:t>0, 0, 255</a:t>
            </a:r>
            <a:r>
              <a:rPr lang="vi-VN" sz="900" dirty="0" smtClean="0"/>
              <a:t>)</a:t>
            </a:r>
            <a:r>
              <a:rPr lang="vi-VN" sz="900" dirty="0"/>
              <a:t>, 2</a:t>
            </a:r>
            <a:r>
              <a:rPr lang="vi-VN" sz="900" dirty="0" smtClean="0"/>
              <a:t>)</a:t>
            </a:r>
            <a:br>
              <a:rPr lang="vi-VN" sz="900" dirty="0" smtClean="0"/>
            </a:br>
            <a:r>
              <a:rPr lang="vi-VN" sz="900" dirty="0" smtClean="0"/>
              <a:t>        cv2.putText(imageFrame</a:t>
            </a:r>
            <a:r>
              <a:rPr lang="vi-VN" sz="900" dirty="0"/>
              <a:t>, "RED", </a:t>
            </a:r>
            <a:r>
              <a:rPr lang="vi-VN" sz="900" dirty="0" smtClean="0"/>
              <a:t>(x</a:t>
            </a:r>
            <a:r>
              <a:rPr lang="vi-VN" sz="900" dirty="0"/>
              <a:t>, </a:t>
            </a:r>
            <a:r>
              <a:rPr lang="vi-VN" sz="900" dirty="0" smtClean="0"/>
              <a:t>y)</a:t>
            </a:r>
            <a:r>
              <a:rPr lang="vi-VN" sz="900" dirty="0"/>
              <a:t>,</a:t>
            </a:r>
            <a:r>
              <a:rPr lang="vi-VN" sz="900" dirty="0" smtClean="0"/>
              <a:t>cv2.FONT_HERSHEY_SIMPLEX</a:t>
            </a:r>
            <a:r>
              <a:rPr lang="vi-VN" sz="900" dirty="0"/>
              <a:t>, 1.0,</a:t>
            </a:r>
            <a:r>
              <a:rPr lang="vi-VN" sz="900" dirty="0" smtClean="0"/>
              <a:t>(</a:t>
            </a:r>
            <a:r>
              <a:rPr lang="vi-VN" sz="900" dirty="0"/>
              <a:t>0, 0, 255</a:t>
            </a:r>
            <a:r>
              <a:rPr lang="vi-VN" sz="900" dirty="0" smtClean="0"/>
              <a:t>))</a:t>
            </a:r>
            <a:br>
              <a:rPr lang="vi-VN" sz="900" dirty="0" smtClean="0"/>
            </a:br>
            <a:r>
              <a:rPr lang="vi-VN" sz="900" dirty="0" smtClean="0"/>
              <a:t/>
            </a:r>
            <a:br>
              <a:rPr lang="vi-VN" sz="900" dirty="0" smtClean="0"/>
            </a:br>
            <a:r>
              <a:rPr lang="vi-VN" sz="900" dirty="0" smtClean="0"/>
              <a:t>    </a:t>
            </a:r>
            <a:r>
              <a:rPr lang="vi-VN" sz="900" i="1" dirty="0">
                <a:solidFill>
                  <a:schemeClr val="bg2">
                    <a:lumMod val="75000"/>
                  </a:schemeClr>
                </a:solidFill>
              </a:rPr>
              <a:t># Tạo 1 cái Contour để follow theo màu xanh lá</a:t>
            </a:r>
            <a:br>
              <a:rPr lang="vi-VN" sz="9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vi-VN" sz="900" dirty="0" smtClean="0"/>
              <a:t>contours</a:t>
            </a:r>
            <a:r>
              <a:rPr lang="vi-VN" sz="900" dirty="0"/>
              <a:t>, </a:t>
            </a:r>
            <a:r>
              <a:rPr lang="vi-VN" sz="900" dirty="0" smtClean="0"/>
              <a:t>hierarchy = cv2.findContours(green_mask</a:t>
            </a:r>
            <a:r>
              <a:rPr lang="vi-VN" sz="900" dirty="0"/>
              <a:t>,</a:t>
            </a:r>
            <a:r>
              <a:rPr lang="vi-VN" sz="900" dirty="0" smtClean="0"/>
              <a:t>cv2.RETR_TREE</a:t>
            </a:r>
            <a:r>
              <a:rPr lang="vi-VN" sz="900" dirty="0"/>
              <a:t>,</a:t>
            </a:r>
            <a:r>
              <a:rPr lang="vi-VN" sz="900" dirty="0" smtClean="0"/>
              <a:t>cv2.CHAIN_APPROX_SIMPLE)</a:t>
            </a:r>
            <a:br>
              <a:rPr lang="vi-VN" sz="900" dirty="0" smtClean="0"/>
            </a:br>
            <a:r>
              <a:rPr lang="vi-VN" sz="900" dirty="0" smtClean="0"/>
              <a:t/>
            </a:r>
            <a:br>
              <a:rPr lang="vi-VN" sz="900" dirty="0" smtClean="0"/>
            </a:br>
            <a:r>
              <a:rPr lang="vi-VN" sz="900" dirty="0">
                <a:solidFill>
                  <a:srgbClr val="C00000"/>
                </a:solidFill>
              </a:rPr>
              <a:t>for </a:t>
            </a:r>
            <a:r>
              <a:rPr lang="vi-VN" sz="900" dirty="0" smtClean="0"/>
              <a:t>pic</a:t>
            </a:r>
            <a:r>
              <a:rPr lang="vi-VN" sz="900" dirty="0"/>
              <a:t>, </a:t>
            </a:r>
            <a:r>
              <a:rPr lang="vi-VN" sz="900" dirty="0" smtClean="0"/>
              <a:t>contour </a:t>
            </a:r>
            <a:r>
              <a:rPr lang="vi-VN" sz="900" dirty="0">
                <a:solidFill>
                  <a:srgbClr val="C00000"/>
                </a:solidFill>
              </a:rPr>
              <a:t>in</a:t>
            </a:r>
            <a:r>
              <a:rPr lang="vi-VN" sz="900" dirty="0"/>
              <a:t> enumerate</a:t>
            </a:r>
            <a:r>
              <a:rPr lang="vi-VN" sz="900" dirty="0" smtClean="0"/>
              <a:t>(contours):</a:t>
            </a:r>
            <a:br>
              <a:rPr lang="vi-VN" sz="900" dirty="0" smtClean="0"/>
            </a:br>
            <a:r>
              <a:rPr lang="vi-VN" sz="900" dirty="0" smtClean="0"/>
              <a:t>    area = cv2.contourArea(contour)</a:t>
            </a:r>
            <a:br>
              <a:rPr lang="vi-VN" sz="900" dirty="0" smtClean="0"/>
            </a:br>
            <a:r>
              <a:rPr lang="vi-VN" sz="900" dirty="0" smtClean="0"/>
              <a:t>    </a:t>
            </a:r>
            <a:r>
              <a:rPr lang="vi-VN" sz="900" dirty="0">
                <a:solidFill>
                  <a:srgbClr val="C00000"/>
                </a:solidFill>
              </a:rPr>
              <a:t>if</a:t>
            </a:r>
            <a:r>
              <a:rPr lang="vi-VN" sz="900" dirty="0"/>
              <a:t> </a:t>
            </a:r>
            <a:r>
              <a:rPr lang="vi-VN" sz="900" dirty="0" smtClean="0"/>
              <a:t>(area &gt; </a:t>
            </a:r>
            <a:r>
              <a:rPr lang="vi-VN" sz="900" dirty="0"/>
              <a:t>300</a:t>
            </a:r>
            <a:r>
              <a:rPr lang="vi-VN" sz="900" dirty="0" smtClean="0"/>
              <a:t>):</a:t>
            </a:r>
            <a:br>
              <a:rPr lang="vi-VN" sz="900" dirty="0" smtClean="0"/>
            </a:br>
            <a:r>
              <a:rPr lang="vi-VN" sz="900" dirty="0" smtClean="0"/>
              <a:t>        x</a:t>
            </a:r>
            <a:r>
              <a:rPr lang="vi-VN" sz="900" dirty="0"/>
              <a:t>, </a:t>
            </a:r>
            <a:r>
              <a:rPr lang="vi-VN" sz="900" dirty="0" smtClean="0"/>
              <a:t>y</a:t>
            </a:r>
            <a:r>
              <a:rPr lang="vi-VN" sz="900" dirty="0"/>
              <a:t>, </a:t>
            </a:r>
            <a:r>
              <a:rPr lang="vi-VN" sz="900" dirty="0" smtClean="0"/>
              <a:t>w</a:t>
            </a:r>
            <a:r>
              <a:rPr lang="vi-VN" sz="900" dirty="0"/>
              <a:t>, </a:t>
            </a:r>
            <a:r>
              <a:rPr lang="vi-VN" sz="900" dirty="0" smtClean="0"/>
              <a:t>h = cv2.boundingRect(contour)</a:t>
            </a:r>
            <a:br>
              <a:rPr lang="vi-VN" sz="900" dirty="0" smtClean="0"/>
            </a:br>
            <a:r>
              <a:rPr lang="vi-VN" sz="900" dirty="0" smtClean="0"/>
              <a:t>        imageFrame = cv2.rectangle(imageFrame</a:t>
            </a:r>
            <a:r>
              <a:rPr lang="vi-VN" sz="900" dirty="0"/>
              <a:t>, </a:t>
            </a:r>
            <a:r>
              <a:rPr lang="vi-VN" sz="900" dirty="0" smtClean="0"/>
              <a:t>(x</a:t>
            </a:r>
            <a:r>
              <a:rPr lang="vi-VN" sz="900" dirty="0"/>
              <a:t>, </a:t>
            </a:r>
            <a:r>
              <a:rPr lang="vi-VN" sz="900" dirty="0" smtClean="0"/>
              <a:t>y)</a:t>
            </a:r>
            <a:r>
              <a:rPr lang="vi-VN" sz="900" dirty="0"/>
              <a:t>,</a:t>
            </a:r>
            <a:r>
              <a:rPr lang="vi-VN" sz="900" dirty="0" smtClean="0"/>
              <a:t>(x + w</a:t>
            </a:r>
            <a:r>
              <a:rPr lang="vi-VN" sz="900" dirty="0"/>
              <a:t>, </a:t>
            </a:r>
            <a:r>
              <a:rPr lang="vi-VN" sz="900" dirty="0" smtClean="0"/>
              <a:t>y + h)</a:t>
            </a:r>
            <a:r>
              <a:rPr lang="vi-VN" sz="900" dirty="0"/>
              <a:t>,</a:t>
            </a:r>
            <a:r>
              <a:rPr lang="vi-VN" sz="900" dirty="0" smtClean="0"/>
              <a:t>(</a:t>
            </a:r>
            <a:r>
              <a:rPr lang="vi-VN" sz="900" dirty="0"/>
              <a:t>0, 255, 0</a:t>
            </a:r>
            <a:r>
              <a:rPr lang="vi-VN" sz="900" dirty="0" smtClean="0"/>
              <a:t>)</a:t>
            </a:r>
            <a:r>
              <a:rPr lang="vi-VN" sz="900" dirty="0"/>
              <a:t>, 2</a:t>
            </a:r>
            <a:r>
              <a:rPr lang="vi-VN" sz="900" dirty="0" smtClean="0"/>
              <a:t>)</a:t>
            </a:r>
            <a:br>
              <a:rPr lang="vi-VN" sz="900" dirty="0" smtClean="0"/>
            </a:br>
            <a:r>
              <a:rPr lang="vi-VN" sz="900" dirty="0" smtClean="0"/>
              <a:t>        cv2.putText(imageFrame</a:t>
            </a:r>
            <a:r>
              <a:rPr lang="vi-VN" sz="900" dirty="0"/>
              <a:t>, "GREEN", </a:t>
            </a:r>
            <a:r>
              <a:rPr lang="vi-VN" sz="900" dirty="0" smtClean="0"/>
              <a:t>(x</a:t>
            </a:r>
            <a:r>
              <a:rPr lang="vi-VN" sz="900" dirty="0"/>
              <a:t>, </a:t>
            </a:r>
            <a:r>
              <a:rPr lang="vi-VN" sz="900" dirty="0" smtClean="0"/>
              <a:t>y)</a:t>
            </a:r>
            <a:r>
              <a:rPr lang="vi-VN" sz="900" dirty="0"/>
              <a:t>,</a:t>
            </a:r>
            <a:r>
              <a:rPr lang="vi-VN" sz="900" dirty="0" smtClean="0"/>
              <a:t>cv2.FONT_HERSHEY_SIMPLEX</a:t>
            </a:r>
            <a:r>
              <a:rPr lang="vi-VN" sz="900" dirty="0"/>
              <a:t>,1.0, </a:t>
            </a:r>
            <a:r>
              <a:rPr lang="vi-VN" sz="900" dirty="0" smtClean="0"/>
              <a:t>(</a:t>
            </a:r>
            <a:r>
              <a:rPr lang="vi-VN" sz="900" dirty="0"/>
              <a:t>0, 255, 0</a:t>
            </a:r>
            <a:r>
              <a:rPr lang="vi-VN" sz="900" dirty="0" smtClean="0"/>
              <a:t>))</a:t>
            </a:r>
            <a:br>
              <a:rPr lang="vi-VN" sz="900" dirty="0" smtClean="0"/>
            </a:br>
            <a:r>
              <a:rPr lang="vi-VN" sz="900" dirty="0" smtClean="0"/>
              <a:t/>
            </a:r>
            <a:br>
              <a:rPr lang="vi-VN" sz="900" dirty="0" smtClean="0"/>
            </a:br>
            <a:r>
              <a:rPr lang="vi-VN" sz="900" dirty="0" smtClean="0"/>
              <a:t>    </a:t>
            </a:r>
            <a:r>
              <a:rPr lang="vi-VN" sz="900" i="1" dirty="0">
                <a:solidFill>
                  <a:schemeClr val="bg2">
                    <a:lumMod val="75000"/>
                  </a:schemeClr>
                </a:solidFill>
              </a:rPr>
              <a:t># Tạo 1 cái Contour để follow theo màu xanh dương</a:t>
            </a:r>
            <a:r>
              <a:rPr lang="vi-VN" sz="900" dirty="0"/>
              <a:t/>
            </a:r>
            <a:br>
              <a:rPr lang="vi-VN" sz="900" dirty="0"/>
            </a:br>
            <a:r>
              <a:rPr lang="vi-VN" sz="900" dirty="0" smtClean="0"/>
              <a:t>contours</a:t>
            </a:r>
            <a:r>
              <a:rPr lang="vi-VN" sz="900" dirty="0"/>
              <a:t>, </a:t>
            </a:r>
            <a:r>
              <a:rPr lang="vi-VN" sz="900" dirty="0" smtClean="0"/>
              <a:t>hierarchy = cv2.findContours(blue_mask</a:t>
            </a:r>
            <a:r>
              <a:rPr lang="vi-VN" sz="900" dirty="0"/>
              <a:t>,</a:t>
            </a:r>
            <a:r>
              <a:rPr lang="vi-VN" sz="900" dirty="0" smtClean="0"/>
              <a:t>cv2.RETR_TREE</a:t>
            </a:r>
            <a:r>
              <a:rPr lang="vi-VN" sz="900" dirty="0"/>
              <a:t>,</a:t>
            </a:r>
            <a:r>
              <a:rPr lang="vi-VN" sz="900" dirty="0" smtClean="0"/>
              <a:t>cv2.CHAIN_APPROX_SIMPLE)</a:t>
            </a:r>
            <a:br>
              <a:rPr lang="vi-VN" sz="900" dirty="0" smtClean="0"/>
            </a:br>
            <a:r>
              <a:rPr lang="vi-VN" sz="900" dirty="0">
                <a:solidFill>
                  <a:srgbClr val="C00000"/>
                </a:solidFill>
              </a:rPr>
              <a:t>for</a:t>
            </a:r>
            <a:r>
              <a:rPr lang="vi-VN" sz="900" dirty="0"/>
              <a:t> </a:t>
            </a:r>
            <a:r>
              <a:rPr lang="vi-VN" sz="900" dirty="0" smtClean="0"/>
              <a:t>pic</a:t>
            </a:r>
            <a:r>
              <a:rPr lang="vi-VN" sz="900" dirty="0"/>
              <a:t>, </a:t>
            </a:r>
            <a:r>
              <a:rPr lang="vi-VN" sz="900" dirty="0" smtClean="0"/>
              <a:t>contour </a:t>
            </a:r>
            <a:r>
              <a:rPr lang="vi-VN" sz="900" dirty="0">
                <a:solidFill>
                  <a:srgbClr val="C00000"/>
                </a:solidFill>
              </a:rPr>
              <a:t>in</a:t>
            </a:r>
            <a:r>
              <a:rPr lang="vi-VN" sz="900" dirty="0"/>
              <a:t> enumerate</a:t>
            </a:r>
            <a:r>
              <a:rPr lang="vi-VN" sz="900" dirty="0" smtClean="0"/>
              <a:t>(contours):</a:t>
            </a:r>
            <a:br>
              <a:rPr lang="vi-VN" sz="900" dirty="0" smtClean="0"/>
            </a:br>
            <a:r>
              <a:rPr lang="vi-VN" sz="900" dirty="0" smtClean="0"/>
              <a:t>    area = cv2.contourArea(contour)</a:t>
            </a:r>
            <a:br>
              <a:rPr lang="vi-VN" sz="900" dirty="0" smtClean="0"/>
            </a:br>
            <a:r>
              <a:rPr lang="vi-VN" sz="900" dirty="0" smtClean="0">
                <a:solidFill>
                  <a:srgbClr val="C00000"/>
                </a:solidFill>
              </a:rPr>
              <a:t>    </a:t>
            </a:r>
            <a:r>
              <a:rPr lang="vi-VN" sz="900" dirty="0">
                <a:solidFill>
                  <a:srgbClr val="C00000"/>
                </a:solidFill>
              </a:rPr>
              <a:t>if </a:t>
            </a:r>
            <a:r>
              <a:rPr lang="vi-VN" sz="900" dirty="0" smtClean="0"/>
              <a:t>(area &gt; </a:t>
            </a:r>
            <a:r>
              <a:rPr lang="vi-VN" sz="900" dirty="0"/>
              <a:t>300</a:t>
            </a:r>
            <a:r>
              <a:rPr lang="vi-VN" sz="900" dirty="0" smtClean="0"/>
              <a:t>):</a:t>
            </a:r>
            <a:br>
              <a:rPr lang="vi-VN" sz="900" dirty="0" smtClean="0"/>
            </a:br>
            <a:r>
              <a:rPr lang="vi-VN" sz="900" dirty="0" smtClean="0"/>
              <a:t>        x</a:t>
            </a:r>
            <a:r>
              <a:rPr lang="vi-VN" sz="900" dirty="0"/>
              <a:t>, </a:t>
            </a:r>
            <a:r>
              <a:rPr lang="vi-VN" sz="900" dirty="0" smtClean="0"/>
              <a:t>y</a:t>
            </a:r>
            <a:r>
              <a:rPr lang="vi-VN" sz="900" dirty="0"/>
              <a:t>, </a:t>
            </a:r>
            <a:r>
              <a:rPr lang="vi-VN" sz="900" dirty="0" smtClean="0"/>
              <a:t>w</a:t>
            </a:r>
            <a:r>
              <a:rPr lang="vi-VN" sz="900" dirty="0"/>
              <a:t>, </a:t>
            </a:r>
            <a:r>
              <a:rPr lang="vi-VN" sz="900" dirty="0" smtClean="0"/>
              <a:t>h = cv2.boundingRect(contour)</a:t>
            </a:r>
            <a:br>
              <a:rPr lang="vi-VN" sz="900" dirty="0" smtClean="0"/>
            </a:br>
            <a:r>
              <a:rPr lang="vi-VN" sz="900" dirty="0" smtClean="0"/>
              <a:t>        imageFrame = cv2.rectangle(imageFrame</a:t>
            </a:r>
            <a:r>
              <a:rPr lang="vi-VN" sz="900" dirty="0"/>
              <a:t>, </a:t>
            </a:r>
            <a:r>
              <a:rPr lang="vi-VN" sz="900" dirty="0" smtClean="0"/>
              <a:t>(x</a:t>
            </a:r>
            <a:r>
              <a:rPr lang="vi-VN" sz="900" dirty="0"/>
              <a:t>, </a:t>
            </a:r>
            <a:r>
              <a:rPr lang="vi-VN" sz="900" dirty="0" smtClean="0"/>
              <a:t>y)</a:t>
            </a:r>
            <a:r>
              <a:rPr lang="vi-VN" sz="900" dirty="0"/>
              <a:t>,</a:t>
            </a:r>
            <a:r>
              <a:rPr lang="vi-VN" sz="900" dirty="0" smtClean="0"/>
              <a:t>(x + w</a:t>
            </a:r>
            <a:r>
              <a:rPr lang="vi-VN" sz="900" dirty="0"/>
              <a:t>, </a:t>
            </a:r>
            <a:r>
              <a:rPr lang="vi-VN" sz="900" dirty="0" smtClean="0"/>
              <a:t>y + h)</a:t>
            </a:r>
            <a:r>
              <a:rPr lang="vi-VN" sz="900" dirty="0"/>
              <a:t>,</a:t>
            </a:r>
            <a:r>
              <a:rPr lang="vi-VN" sz="900" dirty="0" smtClean="0"/>
              <a:t>(</a:t>
            </a:r>
            <a:r>
              <a:rPr lang="vi-VN" sz="900" dirty="0"/>
              <a:t>255, 0, 0</a:t>
            </a:r>
            <a:r>
              <a:rPr lang="vi-VN" sz="900" dirty="0" smtClean="0"/>
              <a:t>)</a:t>
            </a:r>
            <a:r>
              <a:rPr lang="vi-VN" sz="900" dirty="0"/>
              <a:t>, 2</a:t>
            </a:r>
            <a:r>
              <a:rPr lang="vi-VN" sz="900" dirty="0" smtClean="0"/>
              <a:t>)</a:t>
            </a:r>
            <a:br>
              <a:rPr lang="vi-VN" sz="900" dirty="0" smtClean="0"/>
            </a:br>
            <a:r>
              <a:rPr lang="vi-VN" sz="900" dirty="0" smtClean="0"/>
              <a:t>        cv2.putText(imageFrame</a:t>
            </a:r>
            <a:r>
              <a:rPr lang="vi-VN" sz="900" dirty="0"/>
              <a:t>, "BLUE", </a:t>
            </a:r>
            <a:r>
              <a:rPr lang="vi-VN" sz="900" dirty="0" smtClean="0"/>
              <a:t>(x</a:t>
            </a:r>
            <a:r>
              <a:rPr lang="vi-VN" sz="900" dirty="0"/>
              <a:t>, </a:t>
            </a:r>
            <a:r>
              <a:rPr lang="vi-VN" sz="900" dirty="0" smtClean="0"/>
              <a:t>y)</a:t>
            </a:r>
            <a:r>
              <a:rPr lang="vi-VN" sz="900" dirty="0"/>
              <a:t>,</a:t>
            </a:r>
            <a:r>
              <a:rPr lang="vi-VN" sz="900" dirty="0" smtClean="0"/>
              <a:t>cv2.FONT_HERSHEY_SIMPLEX</a:t>
            </a:r>
            <a:r>
              <a:rPr lang="vi-VN" sz="900" dirty="0"/>
              <a:t>,1.0, </a:t>
            </a:r>
            <a:r>
              <a:rPr lang="vi-VN" sz="900" dirty="0" smtClean="0"/>
              <a:t>(</a:t>
            </a:r>
            <a:r>
              <a:rPr lang="vi-VN" sz="900" dirty="0"/>
              <a:t>255, 0, 0</a:t>
            </a:r>
            <a:r>
              <a:rPr lang="vi-VN" sz="900" dirty="0" smtClean="0"/>
              <a:t>))</a:t>
            </a:r>
            <a:br>
              <a:rPr lang="vi-VN" sz="900" dirty="0" smtClean="0"/>
            </a:br>
            <a:r>
              <a:rPr lang="vi-VN" sz="900" dirty="0" smtClean="0"/>
              <a:t/>
            </a:r>
            <a:br>
              <a:rPr lang="vi-VN" sz="900" dirty="0" smtClean="0"/>
            </a:br>
            <a:r>
              <a:rPr lang="vi-VN" sz="900" i="1" dirty="0" smtClean="0"/>
              <a:t>    </a:t>
            </a:r>
            <a:r>
              <a:rPr lang="vi-VN" sz="900" i="1" dirty="0">
                <a:solidFill>
                  <a:schemeClr val="bg2">
                    <a:lumMod val="75000"/>
                  </a:schemeClr>
                </a:solidFill>
              </a:rPr>
              <a:t>#   Tạo 1 cái Contour để follow theo màu vàng</a:t>
            </a:r>
            <a:br>
              <a:rPr lang="vi-VN" sz="9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vi-VN" sz="900" dirty="0" smtClean="0"/>
              <a:t>contours</a:t>
            </a:r>
            <a:r>
              <a:rPr lang="vi-VN" sz="900" dirty="0"/>
              <a:t>, </a:t>
            </a:r>
            <a:r>
              <a:rPr lang="vi-VN" sz="900" dirty="0" smtClean="0"/>
              <a:t>hierarchy = cv2.findContours(yellow_mask</a:t>
            </a:r>
            <a:r>
              <a:rPr lang="vi-VN" sz="900" dirty="0"/>
              <a:t>, </a:t>
            </a:r>
            <a:r>
              <a:rPr lang="vi-VN" sz="900" dirty="0" smtClean="0"/>
              <a:t>cv2.RETR_TREE</a:t>
            </a:r>
            <a:r>
              <a:rPr lang="vi-VN" sz="900" dirty="0"/>
              <a:t>,</a:t>
            </a:r>
            <a:r>
              <a:rPr lang="vi-VN" sz="900" dirty="0" smtClean="0"/>
              <a:t>cv2.CHAIN_APPROX_SIMPLE)</a:t>
            </a:r>
            <a:br>
              <a:rPr lang="vi-VN" sz="900" dirty="0" smtClean="0"/>
            </a:br>
            <a:r>
              <a:rPr lang="vi-VN" sz="900" dirty="0">
                <a:solidFill>
                  <a:srgbClr val="C00000"/>
                </a:solidFill>
              </a:rPr>
              <a:t>for</a:t>
            </a:r>
            <a:r>
              <a:rPr lang="vi-VN" sz="900" dirty="0"/>
              <a:t> </a:t>
            </a:r>
            <a:r>
              <a:rPr lang="vi-VN" sz="900" dirty="0" smtClean="0"/>
              <a:t>pic</a:t>
            </a:r>
            <a:r>
              <a:rPr lang="vi-VN" sz="900" dirty="0"/>
              <a:t>, </a:t>
            </a:r>
            <a:r>
              <a:rPr lang="vi-VN" sz="900" dirty="0" smtClean="0"/>
              <a:t>contour </a:t>
            </a:r>
            <a:r>
              <a:rPr lang="vi-VN" sz="900" dirty="0">
                <a:solidFill>
                  <a:srgbClr val="C00000"/>
                </a:solidFill>
              </a:rPr>
              <a:t>in</a:t>
            </a:r>
            <a:r>
              <a:rPr lang="vi-VN" sz="900" dirty="0"/>
              <a:t> enumerate</a:t>
            </a:r>
            <a:r>
              <a:rPr lang="vi-VN" sz="900" dirty="0" smtClean="0"/>
              <a:t>(contours):</a:t>
            </a:r>
            <a:br>
              <a:rPr lang="vi-VN" sz="900" dirty="0" smtClean="0"/>
            </a:br>
            <a:r>
              <a:rPr lang="vi-VN" sz="900" dirty="0" smtClean="0"/>
              <a:t>    area = cv2.contourArea(contour)</a:t>
            </a:r>
            <a:br>
              <a:rPr lang="vi-VN" sz="900" dirty="0" smtClean="0"/>
            </a:br>
            <a:r>
              <a:rPr lang="vi-VN" sz="900" dirty="0" smtClean="0"/>
              <a:t>    </a:t>
            </a:r>
            <a:r>
              <a:rPr lang="vi-VN" sz="900" dirty="0">
                <a:solidFill>
                  <a:srgbClr val="C00000"/>
                </a:solidFill>
              </a:rPr>
              <a:t>if </a:t>
            </a:r>
            <a:r>
              <a:rPr lang="vi-VN" sz="900" dirty="0" smtClean="0"/>
              <a:t>(area &gt; </a:t>
            </a:r>
            <a:r>
              <a:rPr lang="vi-VN" sz="900" dirty="0"/>
              <a:t>300</a:t>
            </a:r>
            <a:r>
              <a:rPr lang="vi-VN" sz="900" dirty="0" smtClean="0"/>
              <a:t>):</a:t>
            </a:r>
            <a:br>
              <a:rPr lang="vi-VN" sz="900" dirty="0" smtClean="0"/>
            </a:br>
            <a:r>
              <a:rPr lang="vi-VN" sz="900" dirty="0" smtClean="0"/>
              <a:t>        x</a:t>
            </a:r>
            <a:r>
              <a:rPr lang="vi-VN" sz="900" dirty="0"/>
              <a:t>, </a:t>
            </a:r>
            <a:r>
              <a:rPr lang="vi-VN" sz="900" dirty="0" smtClean="0"/>
              <a:t>y</a:t>
            </a:r>
            <a:r>
              <a:rPr lang="vi-VN" sz="900" dirty="0"/>
              <a:t>, </a:t>
            </a:r>
            <a:r>
              <a:rPr lang="vi-VN" sz="900" dirty="0" smtClean="0"/>
              <a:t>w</a:t>
            </a:r>
            <a:r>
              <a:rPr lang="vi-VN" sz="900" dirty="0"/>
              <a:t>, </a:t>
            </a:r>
            <a:r>
              <a:rPr lang="vi-VN" sz="900" dirty="0" smtClean="0"/>
              <a:t>h = cv2.boundingRect(contour)</a:t>
            </a:r>
            <a:br>
              <a:rPr lang="vi-VN" sz="900" dirty="0" smtClean="0"/>
            </a:br>
            <a:r>
              <a:rPr lang="vi-VN" sz="900" dirty="0" smtClean="0"/>
              <a:t>        imageFrame = cv2.rectangle(imageFrame</a:t>
            </a:r>
            <a:r>
              <a:rPr lang="vi-VN" sz="900" dirty="0"/>
              <a:t>, </a:t>
            </a:r>
            <a:r>
              <a:rPr lang="vi-VN" sz="900" dirty="0" smtClean="0"/>
              <a:t>(x</a:t>
            </a:r>
            <a:r>
              <a:rPr lang="vi-VN" sz="900" dirty="0"/>
              <a:t>, </a:t>
            </a:r>
            <a:r>
              <a:rPr lang="vi-VN" sz="900" dirty="0" smtClean="0"/>
              <a:t>y)</a:t>
            </a:r>
            <a:r>
              <a:rPr lang="vi-VN" sz="900" dirty="0"/>
              <a:t>,</a:t>
            </a:r>
            <a:r>
              <a:rPr lang="vi-VN" sz="900" dirty="0" smtClean="0"/>
              <a:t>(x + w</a:t>
            </a:r>
            <a:r>
              <a:rPr lang="vi-VN" sz="900" dirty="0"/>
              <a:t>, </a:t>
            </a:r>
            <a:r>
              <a:rPr lang="vi-VN" sz="900" dirty="0" smtClean="0"/>
              <a:t>y + h)</a:t>
            </a:r>
            <a:r>
              <a:rPr lang="vi-VN" sz="900" dirty="0"/>
              <a:t>,</a:t>
            </a:r>
            <a:r>
              <a:rPr lang="vi-VN" sz="900" dirty="0" smtClean="0"/>
              <a:t>(</a:t>
            </a:r>
            <a:r>
              <a:rPr lang="vi-VN" sz="900" dirty="0"/>
              <a:t>0, 255, 255</a:t>
            </a:r>
            <a:r>
              <a:rPr lang="vi-VN" sz="900" dirty="0" smtClean="0"/>
              <a:t>)</a:t>
            </a:r>
            <a:r>
              <a:rPr lang="vi-VN" sz="900" dirty="0"/>
              <a:t>, 2</a:t>
            </a:r>
            <a:r>
              <a:rPr lang="vi-VN" sz="900" dirty="0" smtClean="0"/>
              <a:t>)</a:t>
            </a:r>
            <a:br>
              <a:rPr lang="vi-VN" sz="900" dirty="0" smtClean="0"/>
            </a:br>
            <a:r>
              <a:rPr lang="vi-VN" sz="900" dirty="0" smtClean="0"/>
              <a:t>        cv2.putText(imageFrame</a:t>
            </a:r>
            <a:r>
              <a:rPr lang="vi-VN" sz="900" dirty="0"/>
              <a:t>, "YELLOW", </a:t>
            </a:r>
            <a:r>
              <a:rPr lang="vi-VN" sz="900" dirty="0" smtClean="0"/>
              <a:t>(x</a:t>
            </a:r>
            <a:r>
              <a:rPr lang="vi-VN" sz="900" dirty="0"/>
              <a:t>, </a:t>
            </a:r>
            <a:r>
              <a:rPr lang="vi-VN" sz="900" dirty="0" smtClean="0"/>
              <a:t>y)</a:t>
            </a:r>
            <a:r>
              <a:rPr lang="vi-VN" sz="900" dirty="0"/>
              <a:t>,</a:t>
            </a:r>
            <a:r>
              <a:rPr lang="vi-VN" sz="900" dirty="0" smtClean="0"/>
              <a:t>cv2.FONT_HERSHEY_SIMPLEX</a:t>
            </a:r>
            <a:r>
              <a:rPr lang="vi-VN" sz="900" dirty="0"/>
              <a:t>,1.0, </a:t>
            </a:r>
            <a:r>
              <a:rPr lang="vi-VN" sz="900" dirty="0" smtClean="0"/>
              <a:t>(</a:t>
            </a:r>
            <a:r>
              <a:rPr lang="vi-VN" sz="900" dirty="0"/>
              <a:t>0, 255, 255</a:t>
            </a:r>
            <a:r>
              <a:rPr lang="vi-VN" sz="900" dirty="0" smtClean="0"/>
              <a:t>))</a:t>
            </a:r>
            <a:endParaRPr lang="en-US" sz="9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9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268760"/>
            <a:ext cx="8640960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4"/>
            <a:r>
              <a:rPr lang="en-US" sz="1600" dirty="0" smtClean="0"/>
              <a:t>cv2.imshow(</a:t>
            </a:r>
            <a:r>
              <a:rPr lang="en-US" sz="1600" dirty="0"/>
              <a:t>"</a:t>
            </a:r>
            <a:r>
              <a:rPr lang="en-US" sz="1600" dirty="0">
                <a:solidFill>
                  <a:srgbClr val="00B050"/>
                </a:solidFill>
              </a:rPr>
              <a:t>NGUYEN XUAN BAO</a:t>
            </a:r>
            <a:r>
              <a:rPr lang="en-US" sz="1600" dirty="0"/>
              <a:t>", </a:t>
            </a:r>
            <a:r>
              <a:rPr lang="en-US" sz="1600" dirty="0" err="1" smtClean="0"/>
              <a:t>imageFrame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</a:t>
            </a:r>
            <a:r>
              <a:rPr lang="en-US" sz="1600" dirty="0" smtClean="0"/>
              <a:t>cv2.waitKey(</a:t>
            </a:r>
            <a:r>
              <a:rPr lang="en-US" sz="1600" dirty="0"/>
              <a:t>10</a:t>
            </a:r>
            <a:r>
              <a:rPr lang="en-US" sz="1600" dirty="0" smtClean="0"/>
              <a:t>) &amp; </a:t>
            </a:r>
            <a:r>
              <a:rPr lang="en-US" sz="1600" dirty="0"/>
              <a:t>0xFF </a:t>
            </a:r>
            <a:r>
              <a:rPr lang="en-US" sz="1600" dirty="0" smtClean="0"/>
              <a:t>== </a:t>
            </a:r>
            <a:r>
              <a:rPr lang="en-US" sz="1600" dirty="0" err="1"/>
              <a:t>ord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00B050"/>
                </a:solidFill>
              </a:rPr>
              <a:t>'q'</a:t>
            </a:r>
            <a:r>
              <a:rPr lang="en-US" sz="1600" dirty="0" smtClean="0">
                <a:solidFill>
                  <a:schemeClr val="tx1"/>
                </a:solidFill>
              </a:rPr>
              <a:t>):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webcam.release</a:t>
            </a:r>
            <a:r>
              <a:rPr lang="en-US" sz="1600" dirty="0" smtClean="0"/>
              <a:t>()</a:t>
            </a:r>
            <a:br>
              <a:rPr lang="en-US" sz="1600" dirty="0" smtClean="0"/>
            </a:br>
            <a:r>
              <a:rPr lang="en-US" sz="1600" dirty="0" smtClean="0"/>
              <a:t>    cv2.destroyAllWindows()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>
                <a:solidFill>
                  <a:srgbClr val="C00000"/>
                </a:solidFill>
              </a:rPr>
              <a:t>break</a:t>
            </a:r>
            <a:endParaRPr lang="en-US" sz="1600" dirty="0">
              <a:solidFill>
                <a:srgbClr val="C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9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239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Màu sắc</vt:lpstr>
      <vt:lpstr>Ý tưởng giải quyết bài toán</vt:lpstr>
      <vt:lpstr>Lưu đồ thuật toán</vt:lpstr>
      <vt:lpstr>Code Import thư viện và Webcam</vt:lpstr>
      <vt:lpstr>Code định dạng khoảng giá trị màu</vt:lpstr>
      <vt:lpstr>Code tạo kernal và mask</vt:lpstr>
      <vt:lpstr>Code tạo Contour Rectange và Out Text màu</vt:lpstr>
      <vt:lpstr>Code tạo Frame và kết thúc </vt:lpstr>
      <vt:lpstr>Nhận dạng màu vàng</vt:lpstr>
      <vt:lpstr>Nhận dạng màu xanh lá</vt:lpstr>
      <vt:lpstr>Nhận dạng màu xanh dương</vt:lpstr>
      <vt:lpstr>Nhận dạng màu đỏ</vt:lpstr>
      <vt:lpstr>Nhận dạng cùng lúc các màu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9</cp:revision>
  <dcterms:created xsi:type="dcterms:W3CDTF">2021-11-19T04:25:19Z</dcterms:created>
  <dcterms:modified xsi:type="dcterms:W3CDTF">2021-11-19T07:06:13Z</dcterms:modified>
</cp:coreProperties>
</file>