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4" autoAdjust="0"/>
    <p:restoredTop sz="94660"/>
  </p:normalViewPr>
  <p:slideViewPr>
    <p:cSldViewPr>
      <p:cViewPr varScale="1">
        <p:scale>
          <a:sx n="84" d="100"/>
          <a:sy n="84" d="100"/>
        </p:scale>
        <p:origin x="1152"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17F88F02-75F0-4DCE-BA4F-690AFFACC98C}" type="datetimeFigureOut">
              <a:rPr lang="en-US" smtClean="0"/>
              <a:t>4/6/2018</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C24488A-5018-46F8-ABCD-FA9D92590258}"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F88F02-75F0-4DCE-BA4F-690AFFACC98C}"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4488A-5018-46F8-ABCD-FA9D9259025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F88F02-75F0-4DCE-BA4F-690AFFACC98C}"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4488A-5018-46F8-ABCD-FA9D9259025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F88F02-75F0-4DCE-BA4F-690AFFACC98C}"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4488A-5018-46F8-ABCD-FA9D9259025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F88F02-75F0-4DCE-BA4F-690AFFACC98C}"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4488A-5018-46F8-ABCD-FA9D92590258}"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F88F02-75F0-4DCE-BA4F-690AFFACC98C}"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4488A-5018-46F8-ABCD-FA9D9259025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7F88F02-75F0-4DCE-BA4F-690AFFACC98C}" type="datetimeFigureOut">
              <a:rPr lang="en-US" smtClean="0"/>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24488A-5018-46F8-ABCD-FA9D9259025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F88F02-75F0-4DCE-BA4F-690AFFACC98C}" type="datetimeFigureOut">
              <a:rPr lang="en-US" smtClean="0"/>
              <a:t>4/6/2018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24488A-5018-46F8-ABCD-FA9D9259025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7F88F02-75F0-4DCE-BA4F-690AFFACC98C}" type="datetimeFigureOut">
              <a:rPr lang="en-US" smtClean="0"/>
              <a:t>4/6/2018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24488A-5018-46F8-ABCD-FA9D92590258}"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F88F02-75F0-4DCE-BA4F-690AFFACC98C}"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4488A-5018-46F8-ABCD-FA9D9259025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7F88F02-75F0-4DCE-BA4F-690AFFACC98C}"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4488A-5018-46F8-ABCD-FA9D92590258}"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7F88F02-75F0-4DCE-BA4F-690AFFACC98C}" type="datetimeFigureOut">
              <a:rPr lang="en-US" smtClean="0"/>
              <a:t>4/6/2018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C24488A-5018-46F8-ABCD-FA9D92590258}"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getbootstrap.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jquery.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5360" y="76200"/>
            <a:ext cx="8153400" cy="3657600"/>
          </a:xfrm>
        </p:spPr>
        <p:txBody>
          <a:bodyPr>
            <a:normAutofit fontScale="90000"/>
          </a:bodyPr>
          <a:lstStyle/>
          <a:p>
            <a:pPr algn="ctr"/>
            <a:r>
              <a:rPr lang="en-US" sz="3600" b="1" dirty="0" smtClean="0">
                <a:latin typeface="Cambria" pitchFamily="18" charset="0"/>
                <a:cs typeface="Times New Roman" pitchFamily="18" charset="0"/>
              </a:rPr>
              <a:t>HỌC VIỆN CÔNG NGHỆ VIETPRO</a:t>
            </a:r>
            <a:r>
              <a:rPr lang="en-US" sz="3600" dirty="0" smtClean="0">
                <a:latin typeface="Cambria" pitchFamily="18" charset="0"/>
                <a:cs typeface="Times New Roman" pitchFamily="18" charset="0"/>
              </a:rPr>
              <a:t/>
            </a:r>
            <a:br>
              <a:rPr lang="en-US" sz="3600" dirty="0" smtClean="0">
                <a:latin typeface="Cambria" pitchFamily="18" charset="0"/>
                <a:cs typeface="Times New Roman" pitchFamily="18" charset="0"/>
              </a:rPr>
            </a:br>
            <a:r>
              <a:rPr lang="en-US" sz="3600" dirty="0">
                <a:latin typeface="Cambria" pitchFamily="18" charset="0"/>
                <a:cs typeface="Times New Roman" pitchFamily="18" charset="0"/>
              </a:rPr>
              <a:t/>
            </a:r>
            <a:br>
              <a:rPr lang="en-US" sz="3600" dirty="0">
                <a:latin typeface="Cambria" pitchFamily="18" charset="0"/>
                <a:cs typeface="Times New Roman" pitchFamily="18" charset="0"/>
              </a:rPr>
            </a:br>
            <a:r>
              <a:rPr lang="en-US" sz="2400" dirty="0" smtClean="0">
                <a:effectLst/>
                <a:latin typeface="Cambria" pitchFamily="18" charset="0"/>
                <a:cs typeface="Times New Roman" pitchFamily="18" charset="0"/>
              </a:rPr>
              <a:t>CHƯƠNG TRÌNH</a:t>
            </a:r>
            <a:br>
              <a:rPr lang="en-US" sz="2400" dirty="0" smtClean="0">
                <a:effectLst/>
                <a:latin typeface="Cambria" pitchFamily="18" charset="0"/>
                <a:cs typeface="Times New Roman" pitchFamily="18" charset="0"/>
              </a:rPr>
            </a:br>
            <a:r>
              <a:rPr lang="en-US" sz="3100" dirty="0" smtClean="0">
                <a:solidFill>
                  <a:srgbClr val="0070C0"/>
                </a:solidFill>
                <a:effectLst/>
                <a:latin typeface="Cambria" pitchFamily="18" charset="0"/>
                <a:cs typeface="Times New Roman" pitchFamily="18" charset="0"/>
              </a:rPr>
              <a:t>PHỔ CẬP KIẾN THỨC THIẾT KẾ WEBSITE</a:t>
            </a:r>
            <a:br>
              <a:rPr lang="en-US" sz="3100" dirty="0" smtClean="0">
                <a:solidFill>
                  <a:srgbClr val="0070C0"/>
                </a:solidFill>
                <a:effectLst/>
                <a:latin typeface="Cambria" pitchFamily="18" charset="0"/>
                <a:cs typeface="Times New Roman" pitchFamily="18" charset="0"/>
              </a:rPr>
            </a:br>
            <a:r>
              <a:rPr lang="en-US" sz="3100" dirty="0" smtClean="0">
                <a:solidFill>
                  <a:srgbClr val="0070C0"/>
                </a:solidFill>
                <a:effectLst/>
                <a:latin typeface="Cambria" pitchFamily="18" charset="0"/>
                <a:cs typeface="Times New Roman" pitchFamily="18" charset="0"/>
              </a:rPr>
              <a:t>BẰNG BOOTSTRAP</a:t>
            </a:r>
            <a:r>
              <a:rPr lang="en-US" sz="3100" dirty="0" smtClean="0">
                <a:effectLst/>
                <a:latin typeface="Cambria" pitchFamily="18" charset="0"/>
                <a:cs typeface="Times New Roman" pitchFamily="18" charset="0"/>
              </a:rPr>
              <a:t> </a:t>
            </a:r>
            <a:br>
              <a:rPr lang="en-US" sz="3100" dirty="0" smtClean="0">
                <a:effectLst/>
                <a:latin typeface="Cambria" pitchFamily="18" charset="0"/>
                <a:cs typeface="Times New Roman" pitchFamily="18" charset="0"/>
              </a:rPr>
            </a:br>
            <a:r>
              <a:rPr lang="en-US" sz="3100" dirty="0">
                <a:latin typeface="Cambria" pitchFamily="18" charset="0"/>
                <a:cs typeface="Times New Roman" pitchFamily="18" charset="0"/>
              </a:rPr>
              <a:t/>
            </a:r>
            <a:br>
              <a:rPr lang="en-US" sz="3100" dirty="0">
                <a:latin typeface="Cambria" pitchFamily="18" charset="0"/>
                <a:cs typeface="Times New Roman" pitchFamily="18" charset="0"/>
              </a:rPr>
            </a:br>
            <a:r>
              <a:rPr lang="en-US" sz="3100" dirty="0" smtClean="0">
                <a:latin typeface="Cambria" pitchFamily="18" charset="0"/>
                <a:cs typeface="Times New Roman" pitchFamily="18" charset="0"/>
              </a:rPr>
              <a:t/>
            </a:r>
            <a:br>
              <a:rPr lang="en-US" sz="3100" dirty="0" smtClean="0">
                <a:latin typeface="Cambria" pitchFamily="18" charset="0"/>
                <a:cs typeface="Times New Roman" pitchFamily="18" charset="0"/>
              </a:rPr>
            </a:br>
            <a:endParaRPr lang="en-US" sz="3100" dirty="0">
              <a:latin typeface="Cambria" pitchFamily="18" charset="0"/>
              <a:cs typeface="Times New Roman" pitchFamily="18" charset="0"/>
            </a:endParaRPr>
          </a:p>
        </p:txBody>
      </p:sp>
      <p:sp>
        <p:nvSpPr>
          <p:cNvPr id="3" name="Subtitle 2"/>
          <p:cNvSpPr>
            <a:spLocks noGrp="1"/>
          </p:cNvSpPr>
          <p:nvPr>
            <p:ph type="subTitle" idx="1"/>
          </p:nvPr>
        </p:nvSpPr>
        <p:spPr>
          <a:xfrm>
            <a:off x="990600" y="3048000"/>
            <a:ext cx="8153400" cy="1752600"/>
          </a:xfrm>
        </p:spPr>
        <p:txBody>
          <a:bodyPr/>
          <a:lstStyle/>
          <a:p>
            <a:pPr algn="ctr"/>
            <a:r>
              <a:rPr lang="en-US" sz="3600" b="1" dirty="0" smtClean="0">
                <a:latin typeface="Cambria" pitchFamily="18" charset="0"/>
              </a:rPr>
              <a:t>BÀI GIẢNG BOOTSTRAP 3</a:t>
            </a:r>
          </a:p>
          <a:p>
            <a:pPr algn="ctr"/>
            <a:r>
              <a:rPr lang="en-US" dirty="0" smtClean="0">
                <a:latin typeface="Cambria" pitchFamily="18" charset="0"/>
              </a:rPr>
              <a:t>GIẢNG VIÊN: THS TUẤN HOÀNG</a:t>
            </a:r>
            <a:endParaRPr lang="en-US" dirty="0">
              <a:latin typeface="Cambria" pitchFamily="18" charset="0"/>
            </a:endParaRPr>
          </a:p>
        </p:txBody>
      </p:sp>
      <p:sp>
        <p:nvSpPr>
          <p:cNvPr id="4" name="Subtitle 2"/>
          <p:cNvSpPr txBox="1">
            <a:spLocks/>
          </p:cNvSpPr>
          <p:nvPr/>
        </p:nvSpPr>
        <p:spPr>
          <a:xfrm>
            <a:off x="993648" y="6419088"/>
            <a:ext cx="8153400" cy="304800"/>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gn="ctr"/>
            <a:r>
              <a:rPr lang="en-US" sz="1400" dirty="0" smtClean="0">
                <a:latin typeface="Cambria" pitchFamily="18" charset="0"/>
              </a:rPr>
              <a:t>VIETPRO ACADEMY – WWW.VIETPRO.EDU.VN – WWW.VIETPRO.NET.VN</a:t>
            </a:r>
            <a:endParaRPr lang="en-US" sz="1400" dirty="0">
              <a:latin typeface="Cambria" pitchFamily="18" charset="0"/>
            </a:endParaRPr>
          </a:p>
        </p:txBody>
      </p:sp>
    </p:spTree>
    <p:extLst>
      <p:ext uri="{BB962C8B-B14F-4D97-AF65-F5344CB8AC3E}">
        <p14:creationId xmlns:p14="http://schemas.microsoft.com/office/powerpoint/2010/main" val="909193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
            <a:ext cx="8077200" cy="715962"/>
          </a:xfrm>
        </p:spPr>
        <p:txBody>
          <a:bodyPr>
            <a:normAutofit/>
          </a:bodyPr>
          <a:lstStyle/>
          <a:p>
            <a:r>
              <a:rPr lang="vi-VN" sz="2400" b="1" dirty="0" smtClean="0">
                <a:latin typeface="Cambria" pitchFamily="18" charset="0"/>
              </a:rPr>
              <a:t>BOOTSTRAP</a:t>
            </a:r>
            <a:r>
              <a:rPr lang="en-US" sz="2400" b="1" dirty="0" smtClean="0">
                <a:latin typeface="Cambria" pitchFamily="18" charset="0"/>
              </a:rPr>
              <a:t> FORM (</a:t>
            </a:r>
            <a:r>
              <a:rPr lang="en-US" sz="2400" b="1" dirty="0">
                <a:latin typeface="Cambria" pitchFamily="18" charset="0"/>
              </a:rPr>
              <a:t>2</a:t>
            </a:r>
            <a:r>
              <a:rPr lang="en-US" sz="2400" b="1" dirty="0" smtClean="0">
                <a:latin typeface="Cambria" pitchFamily="18" charset="0"/>
              </a:rPr>
              <a:t>)</a:t>
            </a:r>
            <a:endParaRPr lang="en-US" sz="2400" b="1" dirty="0">
              <a:latin typeface="Cambria" pitchFamily="18" charset="0"/>
            </a:endParaRPr>
          </a:p>
        </p:txBody>
      </p:sp>
      <p:sp>
        <p:nvSpPr>
          <p:cNvPr id="3" name="Content Placeholder 2"/>
          <p:cNvSpPr>
            <a:spLocks noGrp="1"/>
          </p:cNvSpPr>
          <p:nvPr>
            <p:ph idx="1"/>
          </p:nvPr>
        </p:nvSpPr>
        <p:spPr>
          <a:xfrm>
            <a:off x="993648" y="762000"/>
            <a:ext cx="8150352" cy="5486400"/>
          </a:xfrm>
        </p:spPr>
        <p:txBody>
          <a:bodyPr>
            <a:normAutofit/>
          </a:bodyPr>
          <a:lstStyle/>
          <a:p>
            <a:pPr marL="82296" indent="0">
              <a:buNone/>
            </a:pPr>
            <a:r>
              <a:rPr lang="en-US" sz="1800" b="1" dirty="0" smtClean="0">
                <a:latin typeface="Cambria" pitchFamily="18" charset="0"/>
              </a:rPr>
              <a:t>2. Form Inline</a:t>
            </a:r>
          </a:p>
          <a:p>
            <a:endParaRPr lang="en-US" sz="1800" dirty="0">
              <a:latin typeface="Cambria" pitchFamily="18" charset="0"/>
            </a:endParaRPr>
          </a:p>
          <a:p>
            <a:pPr marL="82296" indent="0">
              <a:buNone/>
            </a:pPr>
            <a:endParaRPr lang="en-US" sz="1800" dirty="0">
              <a:latin typeface="Cambria" pitchFamily="18" charset="0"/>
            </a:endParaRPr>
          </a:p>
        </p:txBody>
      </p:sp>
      <p:sp>
        <p:nvSpPr>
          <p:cNvPr id="4" name="Subtitle 2"/>
          <p:cNvSpPr txBox="1">
            <a:spLocks/>
          </p:cNvSpPr>
          <p:nvPr/>
        </p:nvSpPr>
        <p:spPr>
          <a:xfrm>
            <a:off x="993648" y="6419088"/>
            <a:ext cx="8153400" cy="304800"/>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gn="ctr"/>
            <a:r>
              <a:rPr lang="en-US" sz="1400" dirty="0" smtClean="0">
                <a:latin typeface="Cambria" pitchFamily="18" charset="0"/>
              </a:rPr>
              <a:t>VIETPRO ACADEMY – WWW.VIETPRO.EDU.VN – WWW.VIETPRO.NET.VN</a:t>
            </a:r>
            <a:endParaRPr lang="en-US" sz="1400" dirty="0">
              <a:latin typeface="Cambria" pitchFamily="18" charset="0"/>
            </a:endParaRPr>
          </a:p>
        </p:txBody>
      </p:sp>
      <p:pic>
        <p:nvPicPr>
          <p:cNvPr id="5122" name="Picture 2" descr="C:\Users\Asus\Desktop\2017-02-10_1602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060" y="1447800"/>
            <a:ext cx="7140575" cy="3279716"/>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Asus\Desktop\2017-02-10_1603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9860" y="5257800"/>
            <a:ext cx="2720975" cy="587375"/>
          </a:xfrm>
          <a:prstGeom prst="rect">
            <a:avLst/>
          </a:prstGeom>
          <a:noFill/>
          <a:extLst>
            <a:ext uri="{909E8E84-426E-40DD-AFC4-6F175D3DCCD1}">
              <a14:hiddenFill xmlns:a14="http://schemas.microsoft.com/office/drawing/2010/main">
                <a:solidFill>
                  <a:srgbClr val="FFFFFF"/>
                </a:solidFill>
              </a14:hiddenFill>
            </a:ext>
          </a:extLst>
        </p:spPr>
      </p:pic>
      <p:sp>
        <p:nvSpPr>
          <p:cNvPr id="7" name="Down Arrow 6"/>
          <p:cNvSpPr/>
          <p:nvPr/>
        </p:nvSpPr>
        <p:spPr>
          <a:xfrm>
            <a:off x="4917947" y="4589250"/>
            <a:ext cx="304800" cy="44551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09860" y="2133600"/>
            <a:ext cx="238614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179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
            <a:ext cx="8077200" cy="715962"/>
          </a:xfrm>
        </p:spPr>
        <p:txBody>
          <a:bodyPr>
            <a:normAutofit/>
          </a:bodyPr>
          <a:lstStyle/>
          <a:p>
            <a:r>
              <a:rPr lang="vi-VN" sz="2400" b="1" dirty="0" smtClean="0">
                <a:latin typeface="Cambria" pitchFamily="18" charset="0"/>
              </a:rPr>
              <a:t>BOOTSTRAP</a:t>
            </a:r>
            <a:r>
              <a:rPr lang="en-US" sz="2400" b="1" dirty="0" smtClean="0">
                <a:latin typeface="Cambria" pitchFamily="18" charset="0"/>
              </a:rPr>
              <a:t> FORM (3)</a:t>
            </a:r>
            <a:endParaRPr lang="en-US" sz="2400" b="1" dirty="0">
              <a:latin typeface="Cambria" pitchFamily="18" charset="0"/>
            </a:endParaRPr>
          </a:p>
        </p:txBody>
      </p:sp>
      <p:sp>
        <p:nvSpPr>
          <p:cNvPr id="3" name="Content Placeholder 2"/>
          <p:cNvSpPr>
            <a:spLocks noGrp="1"/>
          </p:cNvSpPr>
          <p:nvPr>
            <p:ph idx="1"/>
          </p:nvPr>
        </p:nvSpPr>
        <p:spPr>
          <a:xfrm>
            <a:off x="993648" y="762000"/>
            <a:ext cx="8150352" cy="5486400"/>
          </a:xfrm>
        </p:spPr>
        <p:txBody>
          <a:bodyPr>
            <a:normAutofit/>
          </a:bodyPr>
          <a:lstStyle/>
          <a:p>
            <a:pPr marL="82296" indent="0">
              <a:buNone/>
            </a:pPr>
            <a:r>
              <a:rPr lang="en-US" sz="1800" b="1" dirty="0" smtClean="0">
                <a:latin typeface="Cambria" pitchFamily="18" charset="0"/>
              </a:rPr>
              <a:t>3. Form </a:t>
            </a:r>
            <a:r>
              <a:rPr lang="en-US" sz="1800" b="1" dirty="0" err="1" smtClean="0">
                <a:latin typeface="Cambria" pitchFamily="18" charset="0"/>
              </a:rPr>
              <a:t>Horizotal</a:t>
            </a:r>
            <a:endParaRPr lang="en-US" sz="1800" b="1" dirty="0" smtClean="0">
              <a:latin typeface="Cambria" pitchFamily="18" charset="0"/>
            </a:endParaRPr>
          </a:p>
          <a:p>
            <a:endParaRPr lang="en-US" sz="1800" dirty="0">
              <a:latin typeface="Cambria" pitchFamily="18" charset="0"/>
            </a:endParaRPr>
          </a:p>
          <a:p>
            <a:pPr marL="82296" indent="0">
              <a:buNone/>
            </a:pPr>
            <a:endParaRPr lang="en-US" sz="1800" dirty="0">
              <a:latin typeface="Cambria" pitchFamily="18" charset="0"/>
            </a:endParaRPr>
          </a:p>
        </p:txBody>
      </p:sp>
      <p:sp>
        <p:nvSpPr>
          <p:cNvPr id="4" name="Subtitle 2"/>
          <p:cNvSpPr txBox="1">
            <a:spLocks/>
          </p:cNvSpPr>
          <p:nvPr/>
        </p:nvSpPr>
        <p:spPr>
          <a:xfrm>
            <a:off x="993648" y="6419088"/>
            <a:ext cx="8153400" cy="304800"/>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gn="ctr"/>
            <a:r>
              <a:rPr lang="en-US" sz="1400" dirty="0" smtClean="0">
                <a:latin typeface="Cambria" pitchFamily="18" charset="0"/>
              </a:rPr>
              <a:t>VIETPRO ACADEMY – WWW.VIETPRO.EDU.VN – WWW.VIETPRO.NET.VN</a:t>
            </a:r>
            <a:endParaRPr lang="en-US" sz="1400" dirty="0">
              <a:latin typeface="Cambria" pitchFamily="18" charset="0"/>
            </a:endParaRPr>
          </a:p>
        </p:txBody>
      </p:sp>
      <p:pic>
        <p:nvPicPr>
          <p:cNvPr id="6146" name="Picture 2" descr="C:\Users\Asus\Desktop\2017-02-10_1611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073" y="1371600"/>
            <a:ext cx="6678549" cy="3516724"/>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Asus\Desktop\2017-02-10_1611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110" y="5257800"/>
            <a:ext cx="4054475" cy="563563"/>
          </a:xfrm>
          <a:prstGeom prst="rect">
            <a:avLst/>
          </a:prstGeom>
          <a:noFill/>
          <a:extLst>
            <a:ext uri="{909E8E84-426E-40DD-AFC4-6F175D3DCCD1}">
              <a14:hiddenFill xmlns:a14="http://schemas.microsoft.com/office/drawing/2010/main">
                <a:solidFill>
                  <a:srgbClr val="FFFFFF"/>
                </a:solidFill>
              </a14:hiddenFill>
            </a:ext>
          </a:extLst>
        </p:spPr>
      </p:pic>
      <p:sp>
        <p:nvSpPr>
          <p:cNvPr id="7" name="Down Arrow 6"/>
          <p:cNvSpPr/>
          <p:nvPr/>
        </p:nvSpPr>
        <p:spPr>
          <a:xfrm>
            <a:off x="4917947" y="4555722"/>
            <a:ext cx="304800" cy="44551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00" y="1981200"/>
            <a:ext cx="2743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46347" y="3129962"/>
            <a:ext cx="2743200" cy="680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75720" y="2438400"/>
            <a:ext cx="3549079"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179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
            <a:ext cx="8077200" cy="715962"/>
          </a:xfrm>
        </p:spPr>
        <p:txBody>
          <a:bodyPr>
            <a:normAutofit/>
          </a:bodyPr>
          <a:lstStyle/>
          <a:p>
            <a:r>
              <a:rPr lang="en-US" sz="2400" b="1" dirty="0" smtClean="0">
                <a:latin typeface="Cambria" pitchFamily="18" charset="0"/>
              </a:rPr>
              <a:t>BOOTSTRAP CAROUSEL</a:t>
            </a:r>
            <a:endParaRPr lang="en-US" sz="2400" b="1" dirty="0">
              <a:latin typeface="Cambria" pitchFamily="18" charset="0"/>
            </a:endParaRPr>
          </a:p>
        </p:txBody>
      </p:sp>
      <p:sp>
        <p:nvSpPr>
          <p:cNvPr id="3" name="Content Placeholder 2"/>
          <p:cNvSpPr>
            <a:spLocks noGrp="1"/>
          </p:cNvSpPr>
          <p:nvPr>
            <p:ph idx="1"/>
          </p:nvPr>
        </p:nvSpPr>
        <p:spPr>
          <a:xfrm>
            <a:off x="993648" y="762000"/>
            <a:ext cx="8150352" cy="5486400"/>
          </a:xfrm>
        </p:spPr>
        <p:txBody>
          <a:bodyPr>
            <a:normAutofit/>
          </a:bodyPr>
          <a:lstStyle/>
          <a:p>
            <a:endParaRPr lang="en-US" sz="1800" dirty="0">
              <a:latin typeface="Cambria" pitchFamily="18" charset="0"/>
            </a:endParaRPr>
          </a:p>
          <a:p>
            <a:pPr marL="82296" indent="0">
              <a:buNone/>
            </a:pPr>
            <a:endParaRPr lang="en-US" sz="1800" dirty="0">
              <a:latin typeface="Cambria" pitchFamily="18" charset="0"/>
            </a:endParaRPr>
          </a:p>
        </p:txBody>
      </p:sp>
      <p:sp>
        <p:nvSpPr>
          <p:cNvPr id="4" name="Subtitle 2"/>
          <p:cNvSpPr txBox="1">
            <a:spLocks/>
          </p:cNvSpPr>
          <p:nvPr/>
        </p:nvSpPr>
        <p:spPr>
          <a:xfrm>
            <a:off x="993648" y="6419088"/>
            <a:ext cx="8153400" cy="304800"/>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gn="ctr"/>
            <a:r>
              <a:rPr lang="en-US" sz="1400" dirty="0" smtClean="0">
                <a:latin typeface="Cambria" pitchFamily="18" charset="0"/>
              </a:rPr>
              <a:t>VIETPRO ACADEMY – WWW.VIETPRO.EDU.VN – WWW.VIETPRO.NET.VN</a:t>
            </a:r>
            <a:endParaRPr lang="en-US" sz="1400" dirty="0">
              <a:latin typeface="Cambria" pitchFamily="18" charset="0"/>
            </a:endParaRPr>
          </a:p>
        </p:txBody>
      </p:sp>
      <p:pic>
        <p:nvPicPr>
          <p:cNvPr id="1026" name="Picture 2" descr="C:\Users\Asus\Desktop\2017-02-18_15395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085" y="1600200"/>
            <a:ext cx="7756525" cy="3280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4000" y="2971800"/>
            <a:ext cx="609600" cy="6096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001000" y="2935487"/>
            <a:ext cx="609600" cy="6096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65547" y="4419600"/>
            <a:ext cx="609600" cy="6096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179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
            <a:ext cx="8077200" cy="715962"/>
          </a:xfrm>
        </p:spPr>
        <p:txBody>
          <a:bodyPr>
            <a:normAutofit/>
          </a:bodyPr>
          <a:lstStyle/>
          <a:p>
            <a:r>
              <a:rPr lang="en-US" sz="2400" b="1" dirty="0" smtClean="0">
                <a:latin typeface="Cambria" pitchFamily="18" charset="0"/>
              </a:rPr>
              <a:t>BOOTSTRAP MENU</a:t>
            </a:r>
            <a:endParaRPr lang="en-US" sz="2400" b="1" dirty="0">
              <a:latin typeface="Cambria" pitchFamily="18" charset="0"/>
            </a:endParaRPr>
          </a:p>
        </p:txBody>
      </p:sp>
      <p:sp>
        <p:nvSpPr>
          <p:cNvPr id="3" name="Content Placeholder 2"/>
          <p:cNvSpPr>
            <a:spLocks noGrp="1"/>
          </p:cNvSpPr>
          <p:nvPr>
            <p:ph idx="1"/>
          </p:nvPr>
        </p:nvSpPr>
        <p:spPr>
          <a:xfrm>
            <a:off x="993648" y="762000"/>
            <a:ext cx="8150352" cy="5486400"/>
          </a:xfrm>
        </p:spPr>
        <p:txBody>
          <a:bodyPr>
            <a:normAutofit/>
          </a:bodyPr>
          <a:lstStyle/>
          <a:p>
            <a:endParaRPr lang="en-US" sz="1800" dirty="0">
              <a:latin typeface="Cambria" pitchFamily="18" charset="0"/>
            </a:endParaRPr>
          </a:p>
          <a:p>
            <a:pPr marL="82296" indent="0">
              <a:buNone/>
            </a:pPr>
            <a:endParaRPr lang="en-US" sz="1800" dirty="0">
              <a:latin typeface="Cambria" pitchFamily="18" charset="0"/>
            </a:endParaRPr>
          </a:p>
        </p:txBody>
      </p:sp>
      <p:sp>
        <p:nvSpPr>
          <p:cNvPr id="4" name="Subtitle 2"/>
          <p:cNvSpPr txBox="1">
            <a:spLocks/>
          </p:cNvSpPr>
          <p:nvPr/>
        </p:nvSpPr>
        <p:spPr>
          <a:xfrm>
            <a:off x="993648" y="6419088"/>
            <a:ext cx="8153400" cy="304800"/>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gn="ctr"/>
            <a:r>
              <a:rPr lang="en-US" sz="1400" dirty="0" smtClean="0">
                <a:latin typeface="Cambria" pitchFamily="18" charset="0"/>
              </a:rPr>
              <a:t>VIETPRO ACADEMY – WWW.VIETPRO.EDU.VN – WWW.VIETPRO.NET.VN</a:t>
            </a:r>
            <a:endParaRPr lang="en-US" sz="1400" dirty="0">
              <a:latin typeface="Cambria" pitchFamily="18" charset="0"/>
            </a:endParaRPr>
          </a:p>
        </p:txBody>
      </p:sp>
      <p:pic>
        <p:nvPicPr>
          <p:cNvPr id="2068" name="Picture 20" descr="C:\Users\Asus\Desktop\2017-02-18_1544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586" y="990600"/>
            <a:ext cx="7870279" cy="567450"/>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21" descr="C:\Users\Asus\Desktop\2017-02-18_1544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006" y="1792305"/>
            <a:ext cx="7839439" cy="536610"/>
          </a:xfrm>
          <a:prstGeom prst="rect">
            <a:avLst/>
          </a:prstGeom>
          <a:noFill/>
          <a:extLst>
            <a:ext uri="{909E8E84-426E-40DD-AFC4-6F175D3DCCD1}">
              <a14:hiddenFill xmlns:a14="http://schemas.microsoft.com/office/drawing/2010/main">
                <a:solidFill>
                  <a:srgbClr val="FFFFFF"/>
                </a:solidFill>
              </a14:hiddenFill>
            </a:ext>
          </a:extLst>
        </p:spPr>
      </p:pic>
      <p:pic>
        <p:nvPicPr>
          <p:cNvPr id="2071" name="Picture 23" descr="C:\Users\Asus\Desktop\2017-02-18_1545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712" y="2636673"/>
            <a:ext cx="7833271" cy="548946"/>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Users\Asus\Desktop\2017-02-18_15453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0426" y="3490113"/>
            <a:ext cx="7839439" cy="548946"/>
          </a:xfrm>
          <a:prstGeom prst="rect">
            <a:avLst/>
          </a:prstGeom>
          <a:noFill/>
          <a:extLst>
            <a:ext uri="{909E8E84-426E-40DD-AFC4-6F175D3DCCD1}">
              <a14:hiddenFill xmlns:a14="http://schemas.microsoft.com/office/drawing/2010/main">
                <a:solidFill>
                  <a:srgbClr val="FFFFFF"/>
                </a:solidFill>
              </a14:hiddenFill>
            </a:ext>
          </a:extLst>
        </p:spPr>
      </p:pic>
      <p:pic>
        <p:nvPicPr>
          <p:cNvPr id="2073" name="Picture 25" descr="C:\Users\Asus\Desktop\2017-02-18_15454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8839" y="4343400"/>
            <a:ext cx="7851775" cy="555114"/>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C:\Users\Asus\Desktop\2017-02-18_15455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8837" y="5257800"/>
            <a:ext cx="7851775" cy="56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491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
            <a:ext cx="8077200" cy="715962"/>
          </a:xfrm>
        </p:spPr>
        <p:txBody>
          <a:bodyPr>
            <a:normAutofit/>
          </a:bodyPr>
          <a:lstStyle/>
          <a:p>
            <a:r>
              <a:rPr lang="en-US" sz="2400" b="1" dirty="0" smtClean="0">
                <a:latin typeface="Cambria" pitchFamily="18" charset="0"/>
              </a:rPr>
              <a:t>CSS3 MEDIA (1)</a:t>
            </a:r>
            <a:endParaRPr lang="en-US" sz="2400" b="1" dirty="0">
              <a:latin typeface="Cambria" pitchFamily="18" charset="0"/>
            </a:endParaRPr>
          </a:p>
        </p:txBody>
      </p:sp>
      <p:sp>
        <p:nvSpPr>
          <p:cNvPr id="3" name="Content Placeholder 2"/>
          <p:cNvSpPr>
            <a:spLocks noGrp="1"/>
          </p:cNvSpPr>
          <p:nvPr>
            <p:ph idx="1"/>
          </p:nvPr>
        </p:nvSpPr>
        <p:spPr>
          <a:xfrm>
            <a:off x="993648" y="762000"/>
            <a:ext cx="8150352" cy="5486400"/>
          </a:xfrm>
        </p:spPr>
        <p:txBody>
          <a:bodyPr>
            <a:normAutofit/>
          </a:bodyPr>
          <a:lstStyle/>
          <a:p>
            <a:pPr marL="82296" indent="0">
              <a:buNone/>
            </a:pPr>
            <a:r>
              <a:rPr lang="en-US" sz="1800" b="1" dirty="0" smtClean="0">
                <a:latin typeface="Cambria" pitchFamily="18" charset="0"/>
              </a:rPr>
              <a:t>1. </a:t>
            </a:r>
            <a:r>
              <a:rPr lang="en-US" sz="1800" b="1" dirty="0" err="1" smtClean="0">
                <a:latin typeface="Cambria" pitchFamily="18" charset="0"/>
              </a:rPr>
              <a:t>Cú</a:t>
            </a:r>
            <a:r>
              <a:rPr lang="en-US" sz="1800" b="1" dirty="0" smtClean="0">
                <a:latin typeface="Cambria" pitchFamily="18" charset="0"/>
              </a:rPr>
              <a:t> </a:t>
            </a:r>
            <a:r>
              <a:rPr lang="en-US" sz="1800" b="1" dirty="0" err="1" smtClean="0">
                <a:latin typeface="Cambria" pitchFamily="18" charset="0"/>
              </a:rPr>
              <a:t>pháp</a:t>
            </a:r>
            <a:endParaRPr lang="en-US" sz="1800" b="1" dirty="0" smtClean="0">
              <a:latin typeface="Cambria" pitchFamily="18" charset="0"/>
            </a:endParaRPr>
          </a:p>
          <a:p>
            <a:endParaRPr lang="en-US" sz="1800" dirty="0">
              <a:latin typeface="Cambria" pitchFamily="18" charset="0"/>
            </a:endParaRPr>
          </a:p>
          <a:p>
            <a:pPr marL="82296" indent="0">
              <a:buNone/>
            </a:pPr>
            <a:endParaRPr lang="en-US" sz="1800" dirty="0">
              <a:latin typeface="Cambria" pitchFamily="18" charset="0"/>
            </a:endParaRPr>
          </a:p>
        </p:txBody>
      </p:sp>
      <p:sp>
        <p:nvSpPr>
          <p:cNvPr id="4" name="Subtitle 2"/>
          <p:cNvSpPr txBox="1">
            <a:spLocks/>
          </p:cNvSpPr>
          <p:nvPr/>
        </p:nvSpPr>
        <p:spPr>
          <a:xfrm>
            <a:off x="993648" y="6419088"/>
            <a:ext cx="8153400" cy="304800"/>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gn="ctr"/>
            <a:r>
              <a:rPr lang="en-US" sz="1400" dirty="0" smtClean="0">
                <a:latin typeface="Cambria" pitchFamily="18" charset="0"/>
              </a:rPr>
              <a:t>VIETPRO ACADEMY – WWW.VIETPRO.EDU.VN – WWW.VIETPRO.NET.VN</a:t>
            </a:r>
            <a:endParaRPr lang="en-US" sz="1400" dirty="0">
              <a:latin typeface="Cambria" pitchFamily="18" charset="0"/>
            </a:endParaRPr>
          </a:p>
        </p:txBody>
      </p:sp>
      <p:pic>
        <p:nvPicPr>
          <p:cNvPr id="3074" name="Picture 2" descr="C:\Users\Asus\Desktop\2017-02-18_1601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47800"/>
            <a:ext cx="6538913" cy="2887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926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
            <a:ext cx="8077200" cy="715962"/>
          </a:xfrm>
        </p:spPr>
        <p:txBody>
          <a:bodyPr>
            <a:normAutofit/>
          </a:bodyPr>
          <a:lstStyle/>
          <a:p>
            <a:r>
              <a:rPr lang="en-US" sz="2400" b="1" dirty="0" smtClean="0">
                <a:latin typeface="Cambria" pitchFamily="18" charset="0"/>
              </a:rPr>
              <a:t>CSS3 MEDIA (2)</a:t>
            </a:r>
            <a:endParaRPr lang="en-US" sz="2400" b="1" dirty="0">
              <a:latin typeface="Cambria" pitchFamily="18" charset="0"/>
            </a:endParaRPr>
          </a:p>
        </p:txBody>
      </p:sp>
      <p:sp>
        <p:nvSpPr>
          <p:cNvPr id="3" name="Content Placeholder 2"/>
          <p:cNvSpPr>
            <a:spLocks noGrp="1"/>
          </p:cNvSpPr>
          <p:nvPr>
            <p:ph idx="1"/>
          </p:nvPr>
        </p:nvSpPr>
        <p:spPr>
          <a:xfrm>
            <a:off x="993648" y="762000"/>
            <a:ext cx="8150352" cy="5486400"/>
          </a:xfrm>
        </p:spPr>
        <p:txBody>
          <a:bodyPr>
            <a:normAutofit/>
          </a:bodyPr>
          <a:lstStyle/>
          <a:p>
            <a:pPr marL="82296" indent="0">
              <a:buNone/>
            </a:pPr>
            <a:r>
              <a:rPr lang="en-US" sz="1800" b="1" dirty="0" smtClean="0">
                <a:latin typeface="Cambria" pitchFamily="18" charset="0"/>
              </a:rPr>
              <a:t>2. </a:t>
            </a:r>
            <a:r>
              <a:rPr lang="en-US" sz="1800" b="1" dirty="0" err="1" smtClean="0">
                <a:latin typeface="Cambria" pitchFamily="18" charset="0"/>
              </a:rPr>
              <a:t>Ví</a:t>
            </a:r>
            <a:r>
              <a:rPr lang="en-US" sz="1800" b="1" dirty="0" smtClean="0">
                <a:latin typeface="Cambria" pitchFamily="18" charset="0"/>
              </a:rPr>
              <a:t> </a:t>
            </a:r>
            <a:r>
              <a:rPr lang="en-US" sz="1800" b="1" dirty="0" err="1" smtClean="0">
                <a:latin typeface="Cambria" pitchFamily="18" charset="0"/>
              </a:rPr>
              <a:t>dụ</a:t>
            </a:r>
            <a:endParaRPr lang="en-US" sz="1800" b="1" dirty="0" smtClean="0">
              <a:latin typeface="Cambria" pitchFamily="18" charset="0"/>
            </a:endParaRPr>
          </a:p>
          <a:p>
            <a:endParaRPr lang="en-US" sz="1800" dirty="0">
              <a:latin typeface="Cambria" pitchFamily="18" charset="0"/>
            </a:endParaRPr>
          </a:p>
          <a:p>
            <a:pPr marL="82296" indent="0">
              <a:buNone/>
            </a:pPr>
            <a:endParaRPr lang="en-US" sz="1800" dirty="0">
              <a:latin typeface="Cambria" pitchFamily="18" charset="0"/>
            </a:endParaRPr>
          </a:p>
        </p:txBody>
      </p:sp>
      <p:sp>
        <p:nvSpPr>
          <p:cNvPr id="4" name="Subtitle 2"/>
          <p:cNvSpPr txBox="1">
            <a:spLocks/>
          </p:cNvSpPr>
          <p:nvPr/>
        </p:nvSpPr>
        <p:spPr>
          <a:xfrm>
            <a:off x="993648" y="6419088"/>
            <a:ext cx="8153400" cy="304800"/>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gn="ctr"/>
            <a:r>
              <a:rPr lang="en-US" sz="1400" dirty="0" smtClean="0">
                <a:latin typeface="Cambria" pitchFamily="18" charset="0"/>
              </a:rPr>
              <a:t>VIETPRO ACADEMY – WWW.VIETPRO.EDU.VN – WWW.VIETPRO.NET.VN</a:t>
            </a:r>
            <a:endParaRPr lang="en-US" sz="1400" dirty="0">
              <a:latin typeface="Cambria" pitchFamily="18" charset="0"/>
            </a:endParaRPr>
          </a:p>
        </p:txBody>
      </p:sp>
      <p:pic>
        <p:nvPicPr>
          <p:cNvPr id="4098" name="Picture 2" descr="C:\Users\Asus\Desktop\2017-02-18_16205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797675" cy="310197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Asus\Desktop\2017-02-18_1621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181600"/>
            <a:ext cx="3368675"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187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
            <a:ext cx="8077200" cy="715962"/>
          </a:xfrm>
        </p:spPr>
        <p:txBody>
          <a:bodyPr>
            <a:normAutofit/>
          </a:bodyPr>
          <a:lstStyle/>
          <a:p>
            <a:r>
              <a:rPr lang="en-US" sz="2400" b="1" dirty="0" smtClean="0">
                <a:latin typeface="Cambria" pitchFamily="18" charset="0"/>
              </a:rPr>
              <a:t>LÀM QUEN VỚI BOOTSTRAP (1)</a:t>
            </a:r>
            <a:endParaRPr lang="en-US" sz="2400" b="1" dirty="0">
              <a:latin typeface="Cambria" pitchFamily="18" charset="0"/>
            </a:endParaRPr>
          </a:p>
        </p:txBody>
      </p:sp>
      <p:sp>
        <p:nvSpPr>
          <p:cNvPr id="3" name="Content Placeholder 2"/>
          <p:cNvSpPr>
            <a:spLocks noGrp="1"/>
          </p:cNvSpPr>
          <p:nvPr>
            <p:ph idx="1"/>
          </p:nvPr>
        </p:nvSpPr>
        <p:spPr>
          <a:xfrm>
            <a:off x="993648" y="762000"/>
            <a:ext cx="8150352" cy="5486400"/>
          </a:xfrm>
        </p:spPr>
        <p:txBody>
          <a:bodyPr>
            <a:normAutofit/>
          </a:bodyPr>
          <a:lstStyle/>
          <a:p>
            <a:pPr marL="82296" indent="0">
              <a:buNone/>
            </a:pPr>
            <a:r>
              <a:rPr lang="en-US" sz="1800" b="1" dirty="0" smtClean="0">
                <a:latin typeface="Cambria" pitchFamily="18" charset="0"/>
              </a:rPr>
              <a:t>1. Bootstrap </a:t>
            </a:r>
            <a:r>
              <a:rPr lang="en-US" sz="1800" b="1" dirty="0" err="1" smtClean="0">
                <a:latin typeface="Cambria" pitchFamily="18" charset="0"/>
              </a:rPr>
              <a:t>là</a:t>
            </a:r>
            <a:r>
              <a:rPr lang="en-US" sz="1800" b="1" dirty="0" smtClean="0">
                <a:latin typeface="Cambria" pitchFamily="18" charset="0"/>
              </a:rPr>
              <a:t> </a:t>
            </a:r>
            <a:r>
              <a:rPr lang="en-US" sz="1800" b="1" dirty="0" err="1" smtClean="0">
                <a:latin typeface="Cambria" pitchFamily="18" charset="0"/>
              </a:rPr>
              <a:t>gì</a:t>
            </a:r>
            <a:r>
              <a:rPr lang="en-US" sz="1800" b="1" dirty="0" smtClean="0">
                <a:latin typeface="Cambria" pitchFamily="18" charset="0"/>
              </a:rPr>
              <a:t> ?</a:t>
            </a:r>
          </a:p>
          <a:p>
            <a:r>
              <a:rPr lang="en-US" sz="1800" dirty="0" err="1" smtClean="0">
                <a:latin typeface="Cambria" pitchFamily="18" charset="0"/>
              </a:rPr>
              <a:t>Thư</a:t>
            </a:r>
            <a:r>
              <a:rPr lang="en-US" sz="1800" dirty="0" smtClean="0">
                <a:latin typeface="Cambria" pitchFamily="18" charset="0"/>
              </a:rPr>
              <a:t> </a:t>
            </a:r>
            <a:r>
              <a:rPr lang="en-US" sz="1800" dirty="0" err="1" smtClean="0">
                <a:latin typeface="Cambria" pitchFamily="18" charset="0"/>
              </a:rPr>
              <a:t>viện</a:t>
            </a:r>
            <a:r>
              <a:rPr lang="en-US" sz="1800" dirty="0" smtClean="0">
                <a:latin typeface="Cambria" pitchFamily="18" charset="0"/>
              </a:rPr>
              <a:t> </a:t>
            </a:r>
            <a:r>
              <a:rPr lang="en-US" sz="1800" dirty="0" err="1" smtClean="0">
                <a:latin typeface="Cambria" pitchFamily="18" charset="0"/>
              </a:rPr>
              <a:t>của</a:t>
            </a:r>
            <a:r>
              <a:rPr lang="en-US" sz="1800" dirty="0" smtClean="0">
                <a:latin typeface="Cambria" pitchFamily="18" charset="0"/>
              </a:rPr>
              <a:t> CSS (CSS Framework)</a:t>
            </a:r>
            <a:endParaRPr lang="en-US" sz="1800" dirty="0">
              <a:latin typeface="Cambria" pitchFamily="18" charset="0"/>
            </a:endParaRPr>
          </a:p>
          <a:p>
            <a:pPr marL="82296" indent="0">
              <a:buNone/>
            </a:pPr>
            <a:endParaRPr lang="en-US" sz="1800" dirty="0">
              <a:latin typeface="Cambria" pitchFamily="18" charset="0"/>
            </a:endParaRPr>
          </a:p>
          <a:p>
            <a:pPr marL="82296" indent="0">
              <a:buNone/>
            </a:pPr>
            <a:endParaRPr lang="en-US" sz="1800" dirty="0">
              <a:latin typeface="Cambria" pitchFamily="18" charset="0"/>
            </a:endParaRPr>
          </a:p>
        </p:txBody>
      </p:sp>
      <p:sp>
        <p:nvSpPr>
          <p:cNvPr id="4" name="Subtitle 2"/>
          <p:cNvSpPr txBox="1">
            <a:spLocks/>
          </p:cNvSpPr>
          <p:nvPr/>
        </p:nvSpPr>
        <p:spPr>
          <a:xfrm>
            <a:off x="993648" y="6419088"/>
            <a:ext cx="8153400" cy="304800"/>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gn="ctr"/>
            <a:r>
              <a:rPr lang="en-US" sz="1400" dirty="0" smtClean="0">
                <a:latin typeface="Cambria" pitchFamily="18" charset="0"/>
              </a:rPr>
              <a:t>VIETPRO ACADEMY – WWW.VIETPRO.EDU.VN – WWW.VIETPRO.NET.VN</a:t>
            </a:r>
            <a:endParaRPr lang="en-US" sz="1400" dirty="0">
              <a:latin typeface="Cambria" pitchFamily="18" charset="0"/>
            </a:endParaRPr>
          </a:p>
        </p:txBody>
      </p:sp>
      <p:pic>
        <p:nvPicPr>
          <p:cNvPr id="6" name="Picture 2" descr="C:\Users\Asus\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648" y="1764268"/>
            <a:ext cx="6629400" cy="378890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44892" y="5650468"/>
            <a:ext cx="659155" cy="369332"/>
          </a:xfrm>
          <a:prstGeom prst="rect">
            <a:avLst/>
          </a:prstGeom>
          <a:noFill/>
        </p:spPr>
        <p:txBody>
          <a:bodyPr wrap="none" rtlCol="0">
            <a:spAutoFit/>
          </a:bodyPr>
          <a:lstStyle/>
          <a:p>
            <a:r>
              <a:rPr lang="vi-VN" b="1" dirty="0" smtClean="0">
                <a:solidFill>
                  <a:srgbClr val="FF0000"/>
                </a:solidFill>
                <a:latin typeface="Arial" pitchFamily="34" charset="0"/>
                <a:cs typeface="Arial" pitchFamily="34" charset="0"/>
              </a:rPr>
              <a:t>CSS</a:t>
            </a:r>
            <a:endParaRPr lang="en-US" b="1" dirty="0">
              <a:solidFill>
                <a:srgbClr val="FF0000"/>
              </a:solidFill>
              <a:latin typeface="Arial" pitchFamily="34" charset="0"/>
              <a:cs typeface="Arial" pitchFamily="34" charset="0"/>
            </a:endParaRPr>
          </a:p>
        </p:txBody>
      </p:sp>
      <p:sp>
        <p:nvSpPr>
          <p:cNvPr id="10" name="TextBox 9"/>
          <p:cNvSpPr txBox="1"/>
          <p:nvPr/>
        </p:nvSpPr>
        <p:spPr>
          <a:xfrm>
            <a:off x="6116692" y="5650468"/>
            <a:ext cx="1274708" cy="369332"/>
          </a:xfrm>
          <a:prstGeom prst="rect">
            <a:avLst/>
          </a:prstGeom>
          <a:noFill/>
        </p:spPr>
        <p:txBody>
          <a:bodyPr wrap="none" rtlCol="0">
            <a:spAutoFit/>
          </a:bodyPr>
          <a:lstStyle/>
          <a:p>
            <a:r>
              <a:rPr lang="vi-VN" b="1" dirty="0" smtClean="0">
                <a:solidFill>
                  <a:srgbClr val="0070C0"/>
                </a:solidFill>
                <a:latin typeface="Arial" pitchFamily="34" charset="0"/>
                <a:cs typeface="Arial" pitchFamily="34" charset="0"/>
              </a:rPr>
              <a:t>Bootstrap</a:t>
            </a:r>
            <a:endParaRPr lang="en-US" b="1" dirty="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179821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
            <a:ext cx="8077200" cy="715962"/>
          </a:xfrm>
        </p:spPr>
        <p:txBody>
          <a:bodyPr>
            <a:normAutofit/>
          </a:bodyPr>
          <a:lstStyle/>
          <a:p>
            <a:r>
              <a:rPr lang="en-US" sz="2400" b="1" dirty="0" smtClean="0">
                <a:latin typeface="Cambria" pitchFamily="18" charset="0"/>
              </a:rPr>
              <a:t>LÀM QUEN VỚI BOOTSTRAP (</a:t>
            </a:r>
            <a:r>
              <a:rPr lang="vi-VN" sz="2400" b="1" dirty="0" smtClean="0">
                <a:latin typeface="Cambria" pitchFamily="18" charset="0"/>
              </a:rPr>
              <a:t>2</a:t>
            </a:r>
            <a:r>
              <a:rPr lang="en-US" sz="2400" b="1" dirty="0" smtClean="0">
                <a:latin typeface="Cambria" pitchFamily="18" charset="0"/>
              </a:rPr>
              <a:t>)</a:t>
            </a:r>
            <a:endParaRPr lang="en-US" sz="2400" b="1" dirty="0">
              <a:latin typeface="Cambria" pitchFamily="18" charset="0"/>
            </a:endParaRPr>
          </a:p>
        </p:txBody>
      </p:sp>
      <p:sp>
        <p:nvSpPr>
          <p:cNvPr id="3" name="Content Placeholder 2"/>
          <p:cNvSpPr>
            <a:spLocks noGrp="1"/>
          </p:cNvSpPr>
          <p:nvPr>
            <p:ph idx="1"/>
          </p:nvPr>
        </p:nvSpPr>
        <p:spPr>
          <a:xfrm>
            <a:off x="993648" y="762000"/>
            <a:ext cx="8150352" cy="5486400"/>
          </a:xfrm>
        </p:spPr>
        <p:txBody>
          <a:bodyPr>
            <a:normAutofit/>
          </a:bodyPr>
          <a:lstStyle/>
          <a:p>
            <a:pPr marL="82296" indent="0">
              <a:buNone/>
            </a:pPr>
            <a:r>
              <a:rPr lang="vi-VN" sz="1800" b="1" dirty="0" smtClean="0">
                <a:latin typeface="Cambria" pitchFamily="18" charset="0"/>
              </a:rPr>
              <a:t>2</a:t>
            </a:r>
            <a:r>
              <a:rPr lang="en-US" sz="1800" b="1" dirty="0" smtClean="0">
                <a:latin typeface="Cambria" pitchFamily="18" charset="0"/>
              </a:rPr>
              <a:t>. </a:t>
            </a:r>
            <a:r>
              <a:rPr lang="vi-VN" sz="1800" b="1" dirty="0" smtClean="0">
                <a:latin typeface="Cambria" pitchFamily="18" charset="0"/>
              </a:rPr>
              <a:t>Cài đặt </a:t>
            </a:r>
            <a:r>
              <a:rPr lang="en-US" sz="1800" b="1" dirty="0" smtClean="0">
                <a:latin typeface="Cambria" pitchFamily="18" charset="0"/>
              </a:rPr>
              <a:t>Bootstrap</a:t>
            </a:r>
            <a:r>
              <a:rPr lang="vi-VN" sz="1800" b="1" dirty="0" smtClean="0">
                <a:latin typeface="Cambria" pitchFamily="18" charset="0"/>
              </a:rPr>
              <a:t> (1)</a:t>
            </a:r>
            <a:endParaRPr lang="en-US" sz="1800" b="1" dirty="0" smtClean="0">
              <a:latin typeface="Cambria" pitchFamily="18" charset="0"/>
            </a:endParaRPr>
          </a:p>
          <a:p>
            <a:r>
              <a:rPr lang="vi-VN" sz="1800" dirty="0">
                <a:latin typeface="Cambria" pitchFamily="18" charset="0"/>
              </a:rPr>
              <a:t>B1: </a:t>
            </a:r>
            <a:r>
              <a:rPr lang="vi-VN" sz="1800" dirty="0" smtClean="0">
                <a:latin typeface="Cambria" pitchFamily="18" charset="0"/>
              </a:rPr>
              <a:t>truy </a:t>
            </a:r>
            <a:r>
              <a:rPr lang="vi-VN" sz="1800" dirty="0">
                <a:latin typeface="Cambria" pitchFamily="18" charset="0"/>
              </a:rPr>
              <a:t>cập trang chủ của Bootstrap </a:t>
            </a:r>
            <a:r>
              <a:rPr lang="vi-VN" sz="1800" dirty="0">
                <a:latin typeface="Cambria" pitchFamily="18" charset="0"/>
                <a:hlinkClick r:id="rId2"/>
              </a:rPr>
              <a:t>http://</a:t>
            </a:r>
            <a:r>
              <a:rPr lang="vi-VN" sz="1800" dirty="0" smtClean="0">
                <a:latin typeface="Cambria" pitchFamily="18" charset="0"/>
                <a:hlinkClick r:id="rId2"/>
              </a:rPr>
              <a:t>getbootstrap.com</a:t>
            </a:r>
            <a:endParaRPr lang="vi-VN" sz="1800" dirty="0">
              <a:latin typeface="Cambria" pitchFamily="18" charset="0"/>
            </a:endParaRPr>
          </a:p>
          <a:p>
            <a:r>
              <a:rPr lang="vi-VN" sz="1800" dirty="0" smtClean="0">
                <a:latin typeface="Cambria" pitchFamily="18" charset="0"/>
              </a:rPr>
              <a:t>B2: </a:t>
            </a:r>
            <a:r>
              <a:rPr lang="vi-VN" sz="1800" dirty="0">
                <a:latin typeface="Cambria" pitchFamily="18" charset="0"/>
              </a:rPr>
              <a:t>download Bootstrap </a:t>
            </a:r>
            <a:r>
              <a:rPr lang="vi-VN" sz="1800" dirty="0" smtClean="0">
                <a:latin typeface="Cambria" pitchFamily="18" charset="0"/>
              </a:rPr>
              <a:t>zip file</a:t>
            </a:r>
          </a:p>
          <a:p>
            <a:r>
              <a:rPr lang="vi-VN" sz="1800" dirty="0" smtClean="0">
                <a:latin typeface="Cambria" pitchFamily="18" charset="0"/>
              </a:rPr>
              <a:t>B3: </a:t>
            </a:r>
            <a:r>
              <a:rPr lang="vi-VN" sz="1800" dirty="0">
                <a:latin typeface="Cambria" pitchFamily="18" charset="0"/>
              </a:rPr>
              <a:t>gải nén Bootstrap zip file</a:t>
            </a:r>
          </a:p>
          <a:p>
            <a:endParaRPr lang="en-US" sz="1800" dirty="0">
              <a:latin typeface="Cambria" pitchFamily="18" charset="0"/>
            </a:endParaRPr>
          </a:p>
          <a:p>
            <a:pPr marL="82296" indent="0">
              <a:buNone/>
            </a:pPr>
            <a:endParaRPr lang="en-US" sz="1800" dirty="0">
              <a:latin typeface="Cambria" pitchFamily="18" charset="0"/>
            </a:endParaRPr>
          </a:p>
        </p:txBody>
      </p:sp>
      <p:sp>
        <p:nvSpPr>
          <p:cNvPr id="4" name="Subtitle 2"/>
          <p:cNvSpPr txBox="1">
            <a:spLocks/>
          </p:cNvSpPr>
          <p:nvPr/>
        </p:nvSpPr>
        <p:spPr>
          <a:xfrm>
            <a:off x="993648" y="6419088"/>
            <a:ext cx="8153400" cy="304800"/>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gn="ctr"/>
            <a:r>
              <a:rPr lang="en-US" sz="1400" dirty="0" smtClean="0">
                <a:latin typeface="Cambria" pitchFamily="18" charset="0"/>
              </a:rPr>
              <a:t>VIETPRO ACADEMY – WWW.VIETPRO.EDU.VN – WWW.VIETPRO.NET.VN</a:t>
            </a:r>
            <a:endParaRPr lang="en-US" sz="1400" dirty="0">
              <a:latin typeface="Cambria"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022" y="2743200"/>
            <a:ext cx="4427604" cy="2491956"/>
          </a:xfrm>
          <a:prstGeom prst="rect">
            <a:avLst/>
          </a:prstGeom>
        </p:spPr>
      </p:pic>
    </p:spTree>
    <p:extLst>
      <p:ext uri="{BB962C8B-B14F-4D97-AF65-F5344CB8AC3E}">
        <p14:creationId xmlns:p14="http://schemas.microsoft.com/office/powerpoint/2010/main" val="1126799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
            <a:ext cx="8077200" cy="715962"/>
          </a:xfrm>
        </p:spPr>
        <p:txBody>
          <a:bodyPr>
            <a:normAutofit/>
          </a:bodyPr>
          <a:lstStyle/>
          <a:p>
            <a:r>
              <a:rPr lang="en-US" sz="2400" b="1" dirty="0" smtClean="0">
                <a:latin typeface="Cambria" pitchFamily="18" charset="0"/>
              </a:rPr>
              <a:t>LÀM QUEN VỚI BOOTSTRAP (</a:t>
            </a:r>
            <a:r>
              <a:rPr lang="vi-VN" sz="2400" b="1" dirty="0" smtClean="0">
                <a:latin typeface="Cambria" pitchFamily="18" charset="0"/>
              </a:rPr>
              <a:t>2</a:t>
            </a:r>
            <a:r>
              <a:rPr lang="en-US" sz="2400" b="1" dirty="0" smtClean="0">
                <a:latin typeface="Cambria" pitchFamily="18" charset="0"/>
              </a:rPr>
              <a:t>)</a:t>
            </a:r>
            <a:endParaRPr lang="en-US" sz="2400" b="1" dirty="0">
              <a:latin typeface="Cambria" pitchFamily="18" charset="0"/>
            </a:endParaRPr>
          </a:p>
        </p:txBody>
      </p:sp>
      <p:sp>
        <p:nvSpPr>
          <p:cNvPr id="3" name="Content Placeholder 2"/>
          <p:cNvSpPr>
            <a:spLocks noGrp="1"/>
          </p:cNvSpPr>
          <p:nvPr>
            <p:ph idx="1"/>
          </p:nvPr>
        </p:nvSpPr>
        <p:spPr>
          <a:xfrm>
            <a:off x="993648" y="762000"/>
            <a:ext cx="8150352" cy="5486400"/>
          </a:xfrm>
        </p:spPr>
        <p:txBody>
          <a:bodyPr>
            <a:normAutofit/>
          </a:bodyPr>
          <a:lstStyle/>
          <a:p>
            <a:pPr marL="82296" indent="0">
              <a:buNone/>
            </a:pPr>
            <a:r>
              <a:rPr lang="vi-VN" sz="1800" b="1" dirty="0" smtClean="0">
                <a:latin typeface="Cambria" pitchFamily="18" charset="0"/>
              </a:rPr>
              <a:t>2</a:t>
            </a:r>
            <a:r>
              <a:rPr lang="en-US" sz="1800" b="1" dirty="0" smtClean="0">
                <a:latin typeface="Cambria" pitchFamily="18" charset="0"/>
              </a:rPr>
              <a:t>. </a:t>
            </a:r>
            <a:r>
              <a:rPr lang="vi-VN" sz="1800" b="1" dirty="0" smtClean="0">
                <a:latin typeface="Cambria" pitchFamily="18" charset="0"/>
              </a:rPr>
              <a:t>Cài đặt </a:t>
            </a:r>
            <a:r>
              <a:rPr lang="en-US" sz="1800" b="1" dirty="0" smtClean="0">
                <a:latin typeface="Cambria" pitchFamily="18" charset="0"/>
              </a:rPr>
              <a:t>Bootstrap</a:t>
            </a:r>
            <a:r>
              <a:rPr lang="vi-VN" sz="1800" b="1" dirty="0" smtClean="0">
                <a:latin typeface="Cambria" pitchFamily="18" charset="0"/>
              </a:rPr>
              <a:t> (2)</a:t>
            </a:r>
            <a:endParaRPr lang="en-US" sz="1800" b="1" dirty="0" smtClean="0">
              <a:latin typeface="Cambria" pitchFamily="18" charset="0"/>
            </a:endParaRPr>
          </a:p>
          <a:p>
            <a:r>
              <a:rPr lang="vi-VN" sz="1800" dirty="0" smtClean="0">
                <a:latin typeface="Cambria" pitchFamily="18" charset="0"/>
              </a:rPr>
              <a:t>B4</a:t>
            </a:r>
            <a:r>
              <a:rPr lang="vi-VN" sz="1800" dirty="0">
                <a:latin typeface="Cambria" pitchFamily="18" charset="0"/>
              </a:rPr>
              <a:t>: truy cập trang chủ của jQuery </a:t>
            </a:r>
            <a:r>
              <a:rPr lang="vi-VN" sz="1800" dirty="0">
                <a:latin typeface="Cambria" pitchFamily="18" charset="0"/>
                <a:hlinkClick r:id="rId2"/>
              </a:rPr>
              <a:t>http://</a:t>
            </a:r>
            <a:r>
              <a:rPr lang="vi-VN" sz="1800" dirty="0" smtClean="0">
                <a:latin typeface="Cambria" pitchFamily="18" charset="0"/>
                <a:hlinkClick r:id="rId2"/>
              </a:rPr>
              <a:t>jquery.com</a:t>
            </a:r>
            <a:endParaRPr lang="vi-VN" sz="1800" dirty="0" smtClean="0">
              <a:latin typeface="Cambria" pitchFamily="18" charset="0"/>
            </a:endParaRPr>
          </a:p>
          <a:p>
            <a:r>
              <a:rPr lang="vi-VN" sz="1800" dirty="0" smtClean="0">
                <a:latin typeface="Cambria" pitchFamily="18" charset="0"/>
              </a:rPr>
              <a:t>B5: đặt lại tên file jQuery vừa download được thành jquery.js và di chuyển vào thư mục js của Bootstrap vừa giải nén ở các bước trên </a:t>
            </a:r>
          </a:p>
          <a:p>
            <a:r>
              <a:rPr lang="vi-VN" sz="1800" dirty="0" smtClean="0">
                <a:latin typeface="Cambria" pitchFamily="18" charset="0"/>
              </a:rPr>
              <a:t>B6: tạo file index.html nằm ngang hàng với các thư mục css, fonts, js của Bootstrap (file này chúng ta sẽ sử dụng làm file để thực hành các ví dụ và bài tập về Bootstrap)</a:t>
            </a:r>
            <a:endParaRPr lang="en-US" sz="1800" dirty="0">
              <a:latin typeface="Cambria" pitchFamily="18" charset="0"/>
            </a:endParaRPr>
          </a:p>
          <a:p>
            <a:pPr marL="82296" indent="0">
              <a:buNone/>
            </a:pPr>
            <a:endParaRPr lang="en-US" sz="1800" dirty="0">
              <a:latin typeface="Cambria" pitchFamily="18" charset="0"/>
            </a:endParaRPr>
          </a:p>
        </p:txBody>
      </p:sp>
      <p:sp>
        <p:nvSpPr>
          <p:cNvPr id="4" name="Subtitle 2"/>
          <p:cNvSpPr txBox="1">
            <a:spLocks/>
          </p:cNvSpPr>
          <p:nvPr/>
        </p:nvSpPr>
        <p:spPr>
          <a:xfrm>
            <a:off x="993648" y="6419088"/>
            <a:ext cx="8153400" cy="304800"/>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gn="ctr"/>
            <a:r>
              <a:rPr lang="en-US" sz="1400" dirty="0" smtClean="0">
                <a:latin typeface="Cambria" pitchFamily="18" charset="0"/>
              </a:rPr>
              <a:t>VIETPRO ACADEMY – WWW.VIETPRO.EDU.VN – WWW.VIETPRO.NET.VN</a:t>
            </a:r>
            <a:endParaRPr lang="en-US" sz="1400" dirty="0">
              <a:latin typeface="Cambria"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837" y="3276600"/>
            <a:ext cx="7071973" cy="2804403"/>
          </a:xfrm>
          <a:prstGeom prst="rect">
            <a:avLst/>
          </a:prstGeom>
        </p:spPr>
      </p:pic>
    </p:spTree>
    <p:extLst>
      <p:ext uri="{BB962C8B-B14F-4D97-AF65-F5344CB8AC3E}">
        <p14:creationId xmlns:p14="http://schemas.microsoft.com/office/powerpoint/2010/main" val="3017608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
            <a:ext cx="8077200" cy="715962"/>
          </a:xfrm>
        </p:spPr>
        <p:txBody>
          <a:bodyPr>
            <a:normAutofit/>
          </a:bodyPr>
          <a:lstStyle/>
          <a:p>
            <a:r>
              <a:rPr lang="en-US" sz="2400" b="1" dirty="0" smtClean="0">
                <a:latin typeface="Cambria" pitchFamily="18" charset="0"/>
              </a:rPr>
              <a:t>LÀM QUEN VỚI BOOTSTRAP (</a:t>
            </a:r>
            <a:r>
              <a:rPr lang="vi-VN" sz="2400" b="1" dirty="0" smtClean="0">
                <a:latin typeface="Cambria" pitchFamily="18" charset="0"/>
              </a:rPr>
              <a:t>2</a:t>
            </a:r>
            <a:r>
              <a:rPr lang="en-US" sz="2400" b="1" dirty="0" smtClean="0">
                <a:latin typeface="Cambria" pitchFamily="18" charset="0"/>
              </a:rPr>
              <a:t>)</a:t>
            </a:r>
            <a:endParaRPr lang="en-US" sz="2400" b="1" dirty="0">
              <a:latin typeface="Cambria" pitchFamily="18" charset="0"/>
            </a:endParaRPr>
          </a:p>
        </p:txBody>
      </p:sp>
      <p:sp>
        <p:nvSpPr>
          <p:cNvPr id="3" name="Content Placeholder 2"/>
          <p:cNvSpPr>
            <a:spLocks noGrp="1"/>
          </p:cNvSpPr>
          <p:nvPr>
            <p:ph idx="1"/>
          </p:nvPr>
        </p:nvSpPr>
        <p:spPr>
          <a:xfrm>
            <a:off x="993648" y="762000"/>
            <a:ext cx="8150352" cy="5486400"/>
          </a:xfrm>
        </p:spPr>
        <p:txBody>
          <a:bodyPr>
            <a:normAutofit/>
          </a:bodyPr>
          <a:lstStyle/>
          <a:p>
            <a:pPr marL="82296" indent="0">
              <a:buNone/>
            </a:pPr>
            <a:r>
              <a:rPr lang="vi-VN" sz="1800" b="1" dirty="0" smtClean="0">
                <a:latin typeface="Cambria" pitchFamily="18" charset="0"/>
              </a:rPr>
              <a:t>2</a:t>
            </a:r>
            <a:r>
              <a:rPr lang="en-US" sz="1800" b="1" dirty="0" smtClean="0">
                <a:latin typeface="Cambria" pitchFamily="18" charset="0"/>
              </a:rPr>
              <a:t>. </a:t>
            </a:r>
            <a:r>
              <a:rPr lang="vi-VN" sz="1800" b="1" dirty="0" smtClean="0">
                <a:latin typeface="Cambria" pitchFamily="18" charset="0"/>
              </a:rPr>
              <a:t>Cài đặt </a:t>
            </a:r>
            <a:r>
              <a:rPr lang="en-US" sz="1800" b="1" dirty="0" smtClean="0">
                <a:latin typeface="Cambria" pitchFamily="18" charset="0"/>
              </a:rPr>
              <a:t>Bootstrap</a:t>
            </a:r>
            <a:r>
              <a:rPr lang="vi-VN" sz="1800" b="1" dirty="0" smtClean="0">
                <a:latin typeface="Cambria" pitchFamily="18" charset="0"/>
              </a:rPr>
              <a:t> (3)</a:t>
            </a:r>
            <a:endParaRPr lang="en-US" sz="1800" b="1" dirty="0" smtClean="0">
              <a:latin typeface="Cambria" pitchFamily="18" charset="0"/>
            </a:endParaRPr>
          </a:p>
          <a:p>
            <a:r>
              <a:rPr lang="vi-VN" sz="1800" dirty="0" smtClean="0">
                <a:latin typeface="Cambria" pitchFamily="18" charset="0"/>
              </a:rPr>
              <a:t>B7: Sử dụng thư viện Bootstrap cho file index.html</a:t>
            </a:r>
            <a:endParaRPr lang="en-US" sz="1800" dirty="0">
              <a:latin typeface="Cambria" pitchFamily="18" charset="0"/>
            </a:endParaRPr>
          </a:p>
          <a:p>
            <a:pPr marL="82296" indent="0">
              <a:buNone/>
            </a:pPr>
            <a:endParaRPr lang="en-US" sz="1800" dirty="0">
              <a:latin typeface="Cambria" pitchFamily="18" charset="0"/>
            </a:endParaRPr>
          </a:p>
        </p:txBody>
      </p:sp>
      <p:sp>
        <p:nvSpPr>
          <p:cNvPr id="4" name="Subtitle 2"/>
          <p:cNvSpPr txBox="1">
            <a:spLocks/>
          </p:cNvSpPr>
          <p:nvPr/>
        </p:nvSpPr>
        <p:spPr>
          <a:xfrm>
            <a:off x="993648" y="6419088"/>
            <a:ext cx="8153400" cy="304800"/>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gn="ctr"/>
            <a:r>
              <a:rPr lang="en-US" sz="1400" dirty="0" smtClean="0">
                <a:latin typeface="Cambria" pitchFamily="18" charset="0"/>
              </a:rPr>
              <a:t>VIETPRO ACADEMY – WWW.VIETPRO.EDU.VN – WWW.VIETPRO.NET.VN</a:t>
            </a:r>
            <a:endParaRPr lang="en-US" sz="1400" dirty="0">
              <a:latin typeface="Cambria" pitchFamily="18" charset="0"/>
            </a:endParaRPr>
          </a:p>
        </p:txBody>
      </p:sp>
      <p:pic>
        <p:nvPicPr>
          <p:cNvPr id="4098" name="Picture 2" descr="C:\Users\Asus\Desktop\2017-02-10_1003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712" y="1828800"/>
            <a:ext cx="6911975" cy="336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59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
            <a:ext cx="8077200" cy="715962"/>
          </a:xfrm>
        </p:spPr>
        <p:txBody>
          <a:bodyPr>
            <a:normAutofit/>
          </a:bodyPr>
          <a:lstStyle/>
          <a:p>
            <a:r>
              <a:rPr lang="vi-VN" sz="2400" b="1" dirty="0" smtClean="0">
                <a:latin typeface="Cambria" pitchFamily="18" charset="0"/>
              </a:rPr>
              <a:t>HỆ THỐNG LƯỚI TRONG BOOTSTRAP</a:t>
            </a:r>
            <a:r>
              <a:rPr lang="en-US" sz="2400" b="1" dirty="0" smtClean="0">
                <a:latin typeface="Cambria" pitchFamily="18" charset="0"/>
              </a:rPr>
              <a:t> (</a:t>
            </a:r>
            <a:r>
              <a:rPr lang="vi-VN" sz="2400" b="1" dirty="0" smtClean="0">
                <a:latin typeface="Cambria" pitchFamily="18" charset="0"/>
              </a:rPr>
              <a:t>1</a:t>
            </a:r>
            <a:r>
              <a:rPr lang="en-US" sz="2400" b="1" dirty="0" smtClean="0">
                <a:latin typeface="Cambria" pitchFamily="18" charset="0"/>
              </a:rPr>
              <a:t>)</a:t>
            </a:r>
            <a:endParaRPr lang="en-US" sz="2400" b="1" dirty="0">
              <a:latin typeface="Cambria" pitchFamily="18" charset="0"/>
            </a:endParaRPr>
          </a:p>
        </p:txBody>
      </p:sp>
      <p:sp>
        <p:nvSpPr>
          <p:cNvPr id="3" name="Content Placeholder 2"/>
          <p:cNvSpPr>
            <a:spLocks noGrp="1"/>
          </p:cNvSpPr>
          <p:nvPr>
            <p:ph idx="1"/>
          </p:nvPr>
        </p:nvSpPr>
        <p:spPr>
          <a:xfrm>
            <a:off x="993648" y="762000"/>
            <a:ext cx="8150352" cy="5486400"/>
          </a:xfrm>
        </p:spPr>
        <p:txBody>
          <a:bodyPr>
            <a:normAutofit/>
          </a:bodyPr>
          <a:lstStyle/>
          <a:p>
            <a:pPr marL="82296" indent="0">
              <a:buNone/>
            </a:pPr>
            <a:r>
              <a:rPr lang="vi-VN" sz="1800" b="1" dirty="0" smtClean="0">
                <a:latin typeface="Cambria" pitchFamily="18" charset="0"/>
              </a:rPr>
              <a:t>1</a:t>
            </a:r>
            <a:r>
              <a:rPr lang="en-US" sz="1800" b="1" dirty="0" smtClean="0">
                <a:latin typeface="Cambria" pitchFamily="18" charset="0"/>
              </a:rPr>
              <a:t>. </a:t>
            </a:r>
            <a:r>
              <a:rPr lang="en-US" sz="1800" b="1" dirty="0" err="1" smtClean="0">
                <a:latin typeface="Cambria" pitchFamily="18" charset="0"/>
              </a:rPr>
              <a:t>Cấu</a:t>
            </a:r>
            <a:r>
              <a:rPr lang="en-US" sz="1800" b="1" dirty="0" smtClean="0">
                <a:latin typeface="Cambria" pitchFamily="18" charset="0"/>
              </a:rPr>
              <a:t> </a:t>
            </a:r>
            <a:r>
              <a:rPr lang="en-US" sz="1800" b="1" dirty="0" err="1" smtClean="0">
                <a:latin typeface="Cambria" pitchFamily="18" charset="0"/>
              </a:rPr>
              <a:t>trúc</a:t>
            </a:r>
            <a:r>
              <a:rPr lang="en-US" sz="1800" b="1" dirty="0" smtClean="0">
                <a:latin typeface="Cambria" pitchFamily="18" charset="0"/>
              </a:rPr>
              <a:t> </a:t>
            </a:r>
            <a:r>
              <a:rPr lang="en-US" sz="1800" b="1" dirty="0" err="1" smtClean="0">
                <a:latin typeface="Cambria" pitchFamily="18" charset="0"/>
              </a:rPr>
              <a:t>cơ</a:t>
            </a:r>
            <a:r>
              <a:rPr lang="en-US" sz="1800" b="1" dirty="0" smtClean="0">
                <a:latin typeface="Cambria" pitchFamily="18" charset="0"/>
              </a:rPr>
              <a:t> </a:t>
            </a:r>
            <a:r>
              <a:rPr lang="en-US" sz="1800" b="1" dirty="0" err="1" smtClean="0">
                <a:latin typeface="Cambria" pitchFamily="18" charset="0"/>
              </a:rPr>
              <a:t>bản</a:t>
            </a:r>
            <a:r>
              <a:rPr lang="en-US" sz="1800" b="1" dirty="0" smtClean="0">
                <a:latin typeface="Cambria" pitchFamily="18" charset="0"/>
              </a:rPr>
              <a:t> </a:t>
            </a:r>
            <a:r>
              <a:rPr lang="en-US" sz="1800" b="1" dirty="0" err="1" smtClean="0">
                <a:latin typeface="Cambria" pitchFamily="18" charset="0"/>
              </a:rPr>
              <a:t>của</a:t>
            </a:r>
            <a:r>
              <a:rPr lang="en-US" sz="1800" b="1" dirty="0" smtClean="0">
                <a:latin typeface="Cambria" pitchFamily="18" charset="0"/>
              </a:rPr>
              <a:t> </a:t>
            </a:r>
            <a:r>
              <a:rPr lang="en-US" sz="1800" b="1" dirty="0" err="1" smtClean="0">
                <a:latin typeface="Cambria" pitchFamily="18" charset="0"/>
              </a:rPr>
              <a:t>hệ</a:t>
            </a:r>
            <a:r>
              <a:rPr lang="en-US" sz="1800" b="1" dirty="0" smtClean="0">
                <a:latin typeface="Cambria" pitchFamily="18" charset="0"/>
              </a:rPr>
              <a:t> </a:t>
            </a:r>
            <a:r>
              <a:rPr lang="en-US" sz="1800" b="1" dirty="0" err="1" smtClean="0">
                <a:latin typeface="Cambria" pitchFamily="18" charset="0"/>
              </a:rPr>
              <a:t>thống</a:t>
            </a:r>
            <a:r>
              <a:rPr lang="en-US" sz="1800" b="1" dirty="0" smtClean="0">
                <a:latin typeface="Cambria" pitchFamily="18" charset="0"/>
              </a:rPr>
              <a:t> </a:t>
            </a:r>
            <a:r>
              <a:rPr lang="en-US" sz="1800" b="1" dirty="0" err="1" smtClean="0">
                <a:latin typeface="Cambria" pitchFamily="18" charset="0"/>
              </a:rPr>
              <a:t>lưới</a:t>
            </a:r>
            <a:endParaRPr lang="en-US" sz="1800" b="1" dirty="0" smtClean="0">
              <a:latin typeface="Cambria" pitchFamily="18" charset="0"/>
            </a:endParaRPr>
          </a:p>
          <a:p>
            <a:endParaRPr lang="en-US" sz="1800" dirty="0">
              <a:latin typeface="Cambria" pitchFamily="18" charset="0"/>
            </a:endParaRPr>
          </a:p>
          <a:p>
            <a:pPr marL="82296" indent="0">
              <a:buNone/>
            </a:pPr>
            <a:endParaRPr lang="en-US" sz="1800" dirty="0">
              <a:latin typeface="Cambria" pitchFamily="18" charset="0"/>
            </a:endParaRPr>
          </a:p>
        </p:txBody>
      </p:sp>
      <p:sp>
        <p:nvSpPr>
          <p:cNvPr id="4" name="Subtitle 2"/>
          <p:cNvSpPr txBox="1">
            <a:spLocks/>
          </p:cNvSpPr>
          <p:nvPr/>
        </p:nvSpPr>
        <p:spPr>
          <a:xfrm>
            <a:off x="993648" y="6419088"/>
            <a:ext cx="8153400" cy="304800"/>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gn="ctr"/>
            <a:r>
              <a:rPr lang="en-US" sz="1400" dirty="0" smtClean="0">
                <a:latin typeface="Cambria" pitchFamily="18" charset="0"/>
              </a:rPr>
              <a:t>VIETPRO ACADEMY – WWW.VIETPRO.EDU.VN – WWW.VIETPRO.NET.VN</a:t>
            </a:r>
            <a:endParaRPr lang="en-US" sz="1400" dirty="0">
              <a:latin typeface="Cambria" pitchFamily="18" charset="0"/>
            </a:endParaRPr>
          </a:p>
        </p:txBody>
      </p:sp>
      <p:sp>
        <p:nvSpPr>
          <p:cNvPr id="5" name="Rounded Rectangle 4"/>
          <p:cNvSpPr/>
          <p:nvPr/>
        </p:nvSpPr>
        <p:spPr>
          <a:xfrm>
            <a:off x="1295400" y="3581400"/>
            <a:ext cx="75438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err="1" smtClean="0">
                <a:latin typeface="Arial" pitchFamily="34" charset="0"/>
                <a:cs typeface="Arial" pitchFamily="34" charset="0"/>
              </a:rPr>
              <a:t>Độ</a:t>
            </a:r>
            <a:r>
              <a:rPr lang="en-US" dirty="0" smtClean="0">
                <a:latin typeface="Arial" pitchFamily="34" charset="0"/>
                <a:cs typeface="Arial" pitchFamily="34" charset="0"/>
              </a:rPr>
              <a:t> </a:t>
            </a:r>
            <a:r>
              <a:rPr lang="en-US" dirty="0" err="1" smtClean="0">
                <a:latin typeface="Arial" pitchFamily="34" charset="0"/>
                <a:cs typeface="Arial" pitchFamily="34" charset="0"/>
              </a:rPr>
              <a:t>rộng</a:t>
            </a:r>
            <a:r>
              <a:rPr lang="en-US" dirty="0" smtClean="0">
                <a:latin typeface="Arial" pitchFamily="34" charset="0"/>
                <a:cs typeface="Arial" pitchFamily="34" charset="0"/>
              </a:rPr>
              <a:t> </a:t>
            </a:r>
            <a:r>
              <a:rPr lang="en-US" dirty="0" smtClean="0">
                <a:solidFill>
                  <a:srgbClr val="FFFF00"/>
                </a:solidFill>
                <a:latin typeface="Arial" pitchFamily="34" charset="0"/>
                <a:cs typeface="Arial" pitchFamily="34" charset="0"/>
              </a:rPr>
              <a:t>container</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smtClean="0">
                <a:solidFill>
                  <a:srgbClr val="FFFF00"/>
                </a:solidFill>
                <a:latin typeface="Arial" pitchFamily="34" charset="0"/>
                <a:cs typeface="Arial" pitchFamily="34" charset="0"/>
              </a:rPr>
              <a:t>1140px</a:t>
            </a:r>
            <a:r>
              <a:rPr lang="en-US" dirty="0" smtClean="0">
                <a:latin typeface="Arial" pitchFamily="34" charset="0"/>
                <a:cs typeface="Arial" pitchFamily="34" charset="0"/>
              </a:rPr>
              <a:t>, </a:t>
            </a:r>
            <a:r>
              <a:rPr lang="en-US" dirty="0" err="1" smtClean="0">
                <a:latin typeface="Arial" pitchFamily="34" charset="0"/>
                <a:cs typeface="Arial" pitchFamily="34" charset="0"/>
              </a:rPr>
              <a:t>luôn</a:t>
            </a:r>
            <a:r>
              <a:rPr lang="en-US" dirty="0" smtClean="0">
                <a:latin typeface="Arial" pitchFamily="34" charset="0"/>
                <a:cs typeface="Arial" pitchFamily="34" charset="0"/>
              </a:rPr>
              <a:t> </a:t>
            </a:r>
            <a:r>
              <a:rPr lang="en-US" dirty="0" err="1" smtClean="0">
                <a:latin typeface="Arial" pitchFamily="34" charset="0"/>
                <a:cs typeface="Arial" pitchFamily="34" charset="0"/>
              </a:rPr>
              <a:t>luôn</a:t>
            </a:r>
            <a:r>
              <a:rPr lang="en-US" dirty="0" smtClean="0">
                <a:latin typeface="Arial" pitchFamily="34" charset="0"/>
                <a:cs typeface="Arial" pitchFamily="34" charset="0"/>
              </a:rPr>
              <a:t> </a:t>
            </a:r>
            <a:r>
              <a:rPr lang="en-US" dirty="0" err="1" smtClean="0">
                <a:latin typeface="Arial" pitchFamily="34" charset="0"/>
                <a:cs typeface="Arial" pitchFamily="34" charset="0"/>
              </a:rPr>
              <a:t>căn</a:t>
            </a:r>
            <a:r>
              <a:rPr lang="en-US" dirty="0" smtClean="0">
                <a:latin typeface="Arial" pitchFamily="34" charset="0"/>
                <a:cs typeface="Arial" pitchFamily="34" charset="0"/>
              </a:rPr>
              <a:t> </a:t>
            </a:r>
            <a:r>
              <a:rPr lang="en-US" dirty="0" err="1" smtClean="0">
                <a:latin typeface="Arial" pitchFamily="34" charset="0"/>
                <a:cs typeface="Arial" pitchFamily="34" charset="0"/>
              </a:rPr>
              <a:t>giữa</a:t>
            </a:r>
            <a:r>
              <a:rPr lang="en-US" dirty="0" smtClean="0">
                <a:latin typeface="Arial" pitchFamily="34" charset="0"/>
                <a:cs typeface="Arial" pitchFamily="34" charset="0"/>
              </a:rPr>
              <a:t> </a:t>
            </a:r>
            <a:r>
              <a:rPr lang="en-US" dirty="0" err="1" smtClean="0">
                <a:latin typeface="Arial" pitchFamily="34" charset="0"/>
                <a:cs typeface="Arial" pitchFamily="34" charset="0"/>
              </a:rPr>
              <a:t>theo</a:t>
            </a:r>
            <a:r>
              <a:rPr lang="en-US" dirty="0" smtClean="0">
                <a:latin typeface="Arial" pitchFamily="34" charset="0"/>
                <a:cs typeface="Arial" pitchFamily="34" charset="0"/>
              </a:rPr>
              <a:t> </a:t>
            </a:r>
            <a:r>
              <a:rPr lang="en-US" dirty="0" err="1" smtClean="0">
                <a:latin typeface="Arial" pitchFamily="34" charset="0"/>
                <a:cs typeface="Arial" pitchFamily="34" charset="0"/>
              </a:rPr>
              <a:t>chiều</a:t>
            </a:r>
            <a:r>
              <a:rPr lang="en-US" dirty="0" smtClean="0">
                <a:latin typeface="Arial" pitchFamily="34" charset="0"/>
                <a:cs typeface="Arial" pitchFamily="34" charset="0"/>
              </a:rPr>
              <a:t> </a:t>
            </a:r>
            <a:r>
              <a:rPr lang="en-US" dirty="0" err="1" smtClean="0">
                <a:latin typeface="Arial" pitchFamily="34" charset="0"/>
                <a:cs typeface="Arial" pitchFamily="34" charset="0"/>
              </a:rPr>
              <a:t>ngang</a:t>
            </a:r>
            <a:endParaRPr lang="en-US" dirty="0" smtClean="0">
              <a:latin typeface="Arial" pitchFamily="34" charset="0"/>
              <a:cs typeface="Arial" pitchFamily="34" charset="0"/>
            </a:endParaRPr>
          </a:p>
          <a:p>
            <a:pPr marL="285750" indent="-285750">
              <a:buFont typeface="Arial" pitchFamily="34" charset="0"/>
              <a:buChar char="•"/>
            </a:pPr>
            <a:r>
              <a:rPr lang="en-US" dirty="0" err="1" smtClean="0">
                <a:latin typeface="Arial" pitchFamily="34" charset="0"/>
                <a:cs typeface="Arial" pitchFamily="34" charset="0"/>
              </a:rPr>
              <a:t>Độ</a:t>
            </a:r>
            <a:r>
              <a:rPr lang="en-US" dirty="0" smtClean="0">
                <a:latin typeface="Arial" pitchFamily="34" charset="0"/>
                <a:cs typeface="Arial" pitchFamily="34" charset="0"/>
              </a:rPr>
              <a:t> </a:t>
            </a:r>
            <a:r>
              <a:rPr lang="en-US" dirty="0" err="1" smtClean="0">
                <a:latin typeface="Arial" pitchFamily="34" charset="0"/>
                <a:cs typeface="Arial" pitchFamily="34" charset="0"/>
              </a:rPr>
              <a:t>rộng</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smtClean="0">
                <a:solidFill>
                  <a:srgbClr val="FFFF00"/>
                </a:solidFill>
                <a:latin typeface="Arial" pitchFamily="34" charset="0"/>
                <a:cs typeface="Arial" pitchFamily="34" charset="0"/>
              </a:rPr>
              <a:t>row</a:t>
            </a:r>
            <a:r>
              <a:rPr lang="en-US" dirty="0" smtClean="0">
                <a:latin typeface="Arial" pitchFamily="34" charset="0"/>
                <a:cs typeface="Arial" pitchFamily="34" charset="0"/>
              </a:rPr>
              <a:t> </a:t>
            </a:r>
            <a:r>
              <a:rPr lang="en-US" dirty="0" err="1" smtClean="0">
                <a:latin typeface="Arial" pitchFamily="34" charset="0"/>
                <a:cs typeface="Arial" pitchFamily="34" charset="0"/>
              </a:rPr>
              <a:t>luôn</a:t>
            </a:r>
            <a:r>
              <a:rPr lang="en-US" dirty="0" smtClean="0">
                <a:latin typeface="Arial" pitchFamily="34" charset="0"/>
                <a:cs typeface="Arial" pitchFamily="34" charset="0"/>
              </a:rPr>
              <a:t> </a:t>
            </a:r>
            <a:r>
              <a:rPr lang="en-US" dirty="0" err="1" smtClean="0">
                <a:latin typeface="Arial" pitchFamily="34" charset="0"/>
                <a:cs typeface="Arial" pitchFamily="34" charset="0"/>
              </a:rPr>
              <a:t>luôn</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smtClean="0">
                <a:solidFill>
                  <a:srgbClr val="FFFF00"/>
                </a:solidFill>
                <a:latin typeface="Arial" pitchFamily="34" charset="0"/>
                <a:cs typeface="Arial" pitchFamily="34" charset="0"/>
              </a:rPr>
              <a:t>100%</a:t>
            </a:r>
          </a:p>
          <a:p>
            <a:pPr marL="285750" indent="-285750">
              <a:buFont typeface="Arial" pitchFamily="34" charset="0"/>
              <a:buChar char="•"/>
            </a:pP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mỗi</a:t>
            </a:r>
            <a:r>
              <a:rPr lang="en-US" dirty="0" smtClean="0">
                <a:latin typeface="Arial" pitchFamily="34" charset="0"/>
                <a:cs typeface="Arial" pitchFamily="34" charset="0"/>
              </a:rPr>
              <a:t> </a:t>
            </a:r>
            <a:r>
              <a:rPr lang="en-US" dirty="0" smtClean="0">
                <a:solidFill>
                  <a:srgbClr val="FFFF00"/>
                </a:solidFill>
                <a:latin typeface="Arial" pitchFamily="34" charset="0"/>
                <a:cs typeface="Arial" pitchFamily="34" charset="0"/>
              </a:rPr>
              <a:t>row</a:t>
            </a:r>
            <a:r>
              <a:rPr lang="en-US" dirty="0" smtClean="0">
                <a:latin typeface="Arial" pitchFamily="34" charset="0"/>
                <a:cs typeface="Arial" pitchFamily="34" charset="0"/>
              </a:rPr>
              <a:t> </a:t>
            </a:r>
            <a:r>
              <a:rPr lang="en-US" dirty="0" err="1" smtClean="0">
                <a:latin typeface="Arial" pitchFamily="34" charset="0"/>
                <a:cs typeface="Arial" pitchFamily="34" charset="0"/>
              </a:rPr>
              <a:t>sẽ</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smtClean="0">
                <a:solidFill>
                  <a:srgbClr val="FFFF00"/>
                </a:solidFill>
                <a:latin typeface="Arial" pitchFamily="34" charset="0"/>
                <a:cs typeface="Arial" pitchFamily="34" charset="0"/>
              </a:rPr>
              <a:t>12 </a:t>
            </a:r>
            <a:r>
              <a:rPr lang="en-US" dirty="0" err="1" smtClean="0">
                <a:solidFill>
                  <a:srgbClr val="FFFF00"/>
                </a:solidFill>
                <a:latin typeface="Arial" pitchFamily="34" charset="0"/>
                <a:cs typeface="Arial" pitchFamily="34" charset="0"/>
              </a:rPr>
              <a:t>cột</a:t>
            </a:r>
            <a:r>
              <a:rPr lang="en-US" dirty="0" smtClean="0">
                <a:solidFill>
                  <a:srgbClr val="FFFF00"/>
                </a:solidFill>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chia </a:t>
            </a:r>
            <a:r>
              <a:rPr lang="en-US" dirty="0" err="1" smtClean="0">
                <a:latin typeface="Arial" pitchFamily="34" charset="0"/>
                <a:cs typeface="Arial" pitchFamily="34" charset="0"/>
              </a:rPr>
              <a:t>đều</a:t>
            </a:r>
            <a:r>
              <a:rPr lang="en-US" dirty="0" smtClean="0">
                <a:latin typeface="Arial" pitchFamily="34" charset="0"/>
                <a:cs typeface="Arial" pitchFamily="34" charset="0"/>
              </a:rPr>
              <a:t> </a:t>
            </a:r>
            <a:r>
              <a:rPr lang="en-US" dirty="0" err="1" smtClean="0">
                <a:latin typeface="Arial" pitchFamily="34" charset="0"/>
                <a:cs typeface="Arial" pitchFamily="34" charset="0"/>
              </a:rPr>
              <a:t>nhau</a:t>
            </a:r>
            <a:endParaRPr lang="en-US" dirty="0" smtClean="0">
              <a:latin typeface="Arial" pitchFamily="34" charset="0"/>
              <a:cs typeface="Arial" pitchFamily="34" charset="0"/>
            </a:endParaRPr>
          </a:p>
          <a:p>
            <a:pPr marL="285750" indent="-285750">
              <a:buFont typeface="Arial" pitchFamily="34" charset="0"/>
              <a:buChar char="•"/>
            </a:pPr>
            <a:r>
              <a:rPr lang="en-US" dirty="0" smtClean="0">
                <a:latin typeface="Arial" pitchFamily="34" charset="0"/>
                <a:cs typeface="Arial" pitchFamily="34" charset="0"/>
              </a:rPr>
              <a:t>X: </a:t>
            </a:r>
            <a:r>
              <a:rPr lang="en-US" dirty="0" err="1" smtClean="0">
                <a:solidFill>
                  <a:srgbClr val="FFFF00"/>
                </a:solidFill>
                <a:latin typeface="Arial" pitchFamily="34" charset="0"/>
                <a:cs typeface="Arial" pitchFamily="34" charset="0"/>
              </a:rPr>
              <a:t>Chế</a:t>
            </a:r>
            <a:r>
              <a:rPr lang="en-US" dirty="0" smtClean="0">
                <a:solidFill>
                  <a:srgbClr val="FFFF00"/>
                </a:solidFill>
                <a:latin typeface="Arial" pitchFamily="34" charset="0"/>
                <a:cs typeface="Arial" pitchFamily="34" charset="0"/>
              </a:rPr>
              <a:t> </a:t>
            </a:r>
            <a:r>
              <a:rPr lang="en-US" dirty="0" err="1" smtClean="0">
                <a:solidFill>
                  <a:srgbClr val="FFFF00"/>
                </a:solidFill>
                <a:latin typeface="Arial" pitchFamily="34" charset="0"/>
                <a:cs typeface="Arial" pitchFamily="34" charset="0"/>
              </a:rPr>
              <a:t>độ</a:t>
            </a:r>
            <a:r>
              <a:rPr lang="en-US" dirty="0" smtClean="0">
                <a:solidFill>
                  <a:srgbClr val="FFFF00"/>
                </a:solidFill>
                <a:latin typeface="Arial" pitchFamily="34" charset="0"/>
                <a:cs typeface="Arial" pitchFamily="34" charset="0"/>
              </a:rPr>
              <a:t> </a:t>
            </a:r>
            <a:r>
              <a:rPr lang="en-US" dirty="0" err="1" smtClean="0">
                <a:solidFill>
                  <a:srgbClr val="FFFF00"/>
                </a:solidFill>
                <a:latin typeface="Arial" pitchFamily="34" charset="0"/>
                <a:cs typeface="Arial" pitchFamily="34" charset="0"/>
              </a:rPr>
              <a:t>màn</a:t>
            </a:r>
            <a:r>
              <a:rPr lang="en-US" dirty="0" smtClean="0">
                <a:solidFill>
                  <a:srgbClr val="FFFF00"/>
                </a:solidFill>
                <a:latin typeface="Arial" pitchFamily="34" charset="0"/>
                <a:cs typeface="Arial" pitchFamily="34" charset="0"/>
              </a:rPr>
              <a:t> </a:t>
            </a:r>
            <a:r>
              <a:rPr lang="en-US" dirty="0" err="1" smtClean="0">
                <a:solidFill>
                  <a:srgbClr val="FFFF00"/>
                </a:solidFill>
                <a:latin typeface="Arial" pitchFamily="34" charset="0"/>
                <a:cs typeface="Arial" pitchFamily="34" charset="0"/>
              </a:rPr>
              <a:t>hình</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từng</a:t>
            </a:r>
            <a:r>
              <a:rPr lang="en-US" dirty="0" smtClean="0">
                <a:latin typeface="Arial" pitchFamily="34" charset="0"/>
                <a:cs typeface="Arial" pitchFamily="34" charset="0"/>
              </a:rPr>
              <a:t> </a:t>
            </a:r>
            <a:r>
              <a:rPr lang="en-US" dirty="0" err="1" smtClean="0">
                <a:latin typeface="Arial" pitchFamily="34" charset="0"/>
                <a:cs typeface="Arial" pitchFamily="34" charset="0"/>
              </a:rPr>
              <a:t>loại</a:t>
            </a:r>
            <a:r>
              <a:rPr lang="en-US" dirty="0" smtClean="0">
                <a:latin typeface="Arial" pitchFamily="34" charset="0"/>
                <a:cs typeface="Arial" pitchFamily="34" charset="0"/>
              </a:rPr>
              <a:t> </a:t>
            </a:r>
            <a:r>
              <a:rPr lang="en-US" dirty="0" err="1" smtClean="0">
                <a:latin typeface="Arial" pitchFamily="34" charset="0"/>
                <a:cs typeface="Arial" pitchFamily="34" charset="0"/>
              </a:rPr>
              <a:t>thiết</a:t>
            </a:r>
            <a:r>
              <a:rPr lang="en-US" dirty="0" smtClean="0">
                <a:latin typeface="Arial" pitchFamily="34" charset="0"/>
                <a:cs typeface="Arial" pitchFamily="34" charset="0"/>
              </a:rPr>
              <a:t> </a:t>
            </a:r>
            <a:r>
              <a:rPr lang="en-US" dirty="0" err="1" smtClean="0">
                <a:latin typeface="Arial" pitchFamily="34" charset="0"/>
                <a:cs typeface="Arial" pitchFamily="34" charset="0"/>
              </a:rPr>
              <a:t>bị</a:t>
            </a:r>
            <a:r>
              <a:rPr lang="en-US" dirty="0" smtClean="0">
                <a:latin typeface="Arial" pitchFamily="34" charset="0"/>
                <a:cs typeface="Arial" pitchFamily="34" charset="0"/>
              </a:rPr>
              <a:t> di </a:t>
            </a:r>
            <a:r>
              <a:rPr lang="en-US" dirty="0" err="1" smtClean="0">
                <a:latin typeface="Arial" pitchFamily="34" charset="0"/>
                <a:cs typeface="Arial" pitchFamily="34" charset="0"/>
              </a:rPr>
              <a:t>động</a:t>
            </a:r>
            <a:endParaRPr lang="en-US" dirty="0" smtClean="0">
              <a:latin typeface="Arial" pitchFamily="34" charset="0"/>
              <a:cs typeface="Arial" pitchFamily="34" charset="0"/>
            </a:endParaRPr>
          </a:p>
          <a:p>
            <a:pPr marL="285750" indent="-285750">
              <a:buFont typeface="Arial" pitchFamily="34" charset="0"/>
              <a:buChar char="•"/>
            </a:pPr>
            <a:r>
              <a:rPr lang="en-US" dirty="0" smtClean="0">
                <a:latin typeface="Arial" pitchFamily="34" charset="0"/>
                <a:cs typeface="Arial" pitchFamily="34" charset="0"/>
              </a:rPr>
              <a:t>Y: </a:t>
            </a:r>
            <a:r>
              <a:rPr lang="en-US" dirty="0" err="1" smtClean="0">
                <a:solidFill>
                  <a:srgbClr val="FFFF00"/>
                </a:solidFill>
                <a:latin typeface="Arial" pitchFamily="34" charset="0"/>
                <a:cs typeface="Arial" pitchFamily="34" charset="0"/>
              </a:rPr>
              <a:t>Số</a:t>
            </a:r>
            <a:r>
              <a:rPr lang="en-US" dirty="0" smtClean="0">
                <a:solidFill>
                  <a:srgbClr val="FFFF00"/>
                </a:solidFill>
                <a:latin typeface="Arial" pitchFamily="34" charset="0"/>
                <a:cs typeface="Arial" pitchFamily="34" charset="0"/>
              </a:rPr>
              <a:t> </a:t>
            </a:r>
            <a:r>
              <a:rPr lang="en-US" dirty="0" err="1" smtClean="0">
                <a:solidFill>
                  <a:srgbClr val="FFFF00"/>
                </a:solidFill>
                <a:latin typeface="Arial" pitchFamily="34" charset="0"/>
                <a:cs typeface="Arial" pitchFamily="34" charset="0"/>
              </a:rPr>
              <a:t>lượng</a:t>
            </a:r>
            <a:r>
              <a:rPr lang="en-US" dirty="0" smtClean="0">
                <a:solidFill>
                  <a:srgbClr val="FFFF00"/>
                </a:solidFill>
                <a:latin typeface="Arial" pitchFamily="34" charset="0"/>
                <a:cs typeface="Arial" pitchFamily="34" charset="0"/>
              </a:rPr>
              <a:t> </a:t>
            </a:r>
            <a:r>
              <a:rPr lang="en-US" dirty="0" err="1" smtClean="0">
                <a:solidFill>
                  <a:srgbClr val="FFFF00"/>
                </a:solidFill>
                <a:latin typeface="Arial" pitchFamily="34" charset="0"/>
                <a:cs typeface="Arial" pitchFamily="34" charset="0"/>
              </a:rPr>
              <a:t>cột</a:t>
            </a:r>
            <a:r>
              <a:rPr lang="en-US" dirty="0" smtClean="0">
                <a:solidFill>
                  <a:srgbClr val="FFFF00"/>
                </a:solidFill>
                <a:latin typeface="Arial" pitchFamily="34" charset="0"/>
                <a:cs typeface="Arial" pitchFamily="34" charset="0"/>
              </a:rPr>
              <a:t> </a:t>
            </a:r>
            <a:r>
              <a:rPr lang="en-US" dirty="0" err="1" smtClean="0">
                <a:latin typeface="Arial" pitchFamily="34" charset="0"/>
                <a:cs typeface="Arial" pitchFamily="34" charset="0"/>
              </a:rPr>
              <a:t>mà</a:t>
            </a:r>
            <a:r>
              <a:rPr lang="en-US" dirty="0" smtClean="0">
                <a:latin typeface="Arial" pitchFamily="34" charset="0"/>
                <a:cs typeface="Arial" pitchFamily="34" charset="0"/>
              </a:rPr>
              <a:t> </a:t>
            </a:r>
            <a:r>
              <a:rPr lang="en-US" dirty="0" err="1" smtClean="0">
                <a:latin typeface="Arial" pitchFamily="34" charset="0"/>
                <a:cs typeface="Arial" pitchFamily="34" charset="0"/>
              </a:rPr>
              <a:t>phần</a:t>
            </a:r>
            <a:r>
              <a:rPr lang="en-US" dirty="0" smtClean="0">
                <a:latin typeface="Arial" pitchFamily="34" charset="0"/>
                <a:cs typeface="Arial" pitchFamily="34" charset="0"/>
              </a:rPr>
              <a:t> </a:t>
            </a:r>
            <a:r>
              <a:rPr lang="en-US" dirty="0" err="1" smtClean="0">
                <a:latin typeface="Arial" pitchFamily="34" charset="0"/>
                <a:cs typeface="Arial" pitchFamily="34" charset="0"/>
              </a:rPr>
              <a:t>tử</a:t>
            </a:r>
            <a:r>
              <a:rPr lang="en-US" dirty="0" smtClean="0">
                <a:latin typeface="Arial" pitchFamily="34" charset="0"/>
                <a:cs typeface="Arial" pitchFamily="34" charset="0"/>
              </a:rPr>
              <a:t> </a:t>
            </a:r>
            <a:r>
              <a:rPr lang="en-US" dirty="0" err="1" smtClean="0">
                <a:latin typeface="Arial" pitchFamily="34" charset="0"/>
                <a:cs typeface="Arial" pitchFamily="34" charset="0"/>
              </a:rPr>
              <a:t>muốn</a:t>
            </a:r>
            <a:r>
              <a:rPr lang="en-US" dirty="0" smtClean="0">
                <a:latin typeface="Arial" pitchFamily="34" charset="0"/>
                <a:cs typeface="Arial" pitchFamily="34" charset="0"/>
              </a:rPr>
              <a:t> </a:t>
            </a:r>
            <a:r>
              <a:rPr lang="en-US" dirty="0" err="1" smtClean="0">
                <a:latin typeface="Arial" pitchFamily="34" charset="0"/>
                <a:cs typeface="Arial" pitchFamily="34" charset="0"/>
              </a:rPr>
              <a:t>chiếm</a:t>
            </a:r>
            <a:endParaRPr lang="en-US" dirty="0">
              <a:latin typeface="Arial" pitchFamily="34" charset="0"/>
              <a:cs typeface="Arial" pitchFamily="34" charset="0"/>
            </a:endParaRPr>
          </a:p>
        </p:txBody>
      </p:sp>
      <p:pic>
        <p:nvPicPr>
          <p:cNvPr id="1028" name="Picture 4" descr="C:\Users\Asus\Desktop\2017-02-10_1436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5319713" cy="134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59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
            <a:ext cx="8077200" cy="715962"/>
          </a:xfrm>
        </p:spPr>
        <p:txBody>
          <a:bodyPr>
            <a:normAutofit/>
          </a:bodyPr>
          <a:lstStyle/>
          <a:p>
            <a:r>
              <a:rPr lang="vi-VN" sz="2400" b="1" dirty="0" smtClean="0">
                <a:latin typeface="Cambria" pitchFamily="18" charset="0"/>
              </a:rPr>
              <a:t>HỆ THỐNG LƯỚI TRONG BOOTSTRAP</a:t>
            </a:r>
            <a:r>
              <a:rPr lang="en-US" sz="2400" b="1" dirty="0" smtClean="0">
                <a:latin typeface="Cambria" pitchFamily="18" charset="0"/>
              </a:rPr>
              <a:t> (2)</a:t>
            </a:r>
            <a:endParaRPr lang="en-US" sz="2400" b="1" dirty="0">
              <a:latin typeface="Cambria" pitchFamily="18" charset="0"/>
            </a:endParaRPr>
          </a:p>
        </p:txBody>
      </p:sp>
      <p:sp>
        <p:nvSpPr>
          <p:cNvPr id="3" name="Content Placeholder 2"/>
          <p:cNvSpPr>
            <a:spLocks noGrp="1"/>
          </p:cNvSpPr>
          <p:nvPr>
            <p:ph idx="1"/>
          </p:nvPr>
        </p:nvSpPr>
        <p:spPr>
          <a:xfrm>
            <a:off x="993648" y="762000"/>
            <a:ext cx="8150352" cy="5486400"/>
          </a:xfrm>
        </p:spPr>
        <p:txBody>
          <a:bodyPr>
            <a:normAutofit/>
          </a:bodyPr>
          <a:lstStyle/>
          <a:p>
            <a:pPr marL="82296" indent="0">
              <a:buNone/>
            </a:pPr>
            <a:r>
              <a:rPr lang="en-US" sz="1800" b="1" dirty="0" smtClean="0">
                <a:latin typeface="Cambria" pitchFamily="18" charset="0"/>
              </a:rPr>
              <a:t>2. </a:t>
            </a:r>
            <a:r>
              <a:rPr lang="en-US" sz="1800" b="1" dirty="0" err="1" smtClean="0">
                <a:latin typeface="Cambria" pitchFamily="18" charset="0"/>
              </a:rPr>
              <a:t>Cách</a:t>
            </a:r>
            <a:r>
              <a:rPr lang="en-US" sz="1800" b="1" dirty="0" smtClean="0">
                <a:latin typeface="Cambria" pitchFamily="18" charset="0"/>
              </a:rPr>
              <a:t> chia </a:t>
            </a:r>
            <a:r>
              <a:rPr lang="en-US" sz="1800" b="1" dirty="0" err="1" smtClean="0">
                <a:latin typeface="Cambria" pitchFamily="18" charset="0"/>
              </a:rPr>
              <a:t>cột</a:t>
            </a:r>
            <a:r>
              <a:rPr lang="en-US" sz="1800" b="1" dirty="0" smtClean="0">
                <a:latin typeface="Cambria" pitchFamily="18" charset="0"/>
              </a:rPr>
              <a:t> </a:t>
            </a:r>
            <a:r>
              <a:rPr lang="en-US" sz="1800" b="1" dirty="0" err="1" smtClean="0">
                <a:latin typeface="Cambria" pitchFamily="18" charset="0"/>
              </a:rPr>
              <a:t>của</a:t>
            </a:r>
            <a:r>
              <a:rPr lang="en-US" sz="1800" b="1" dirty="0" smtClean="0">
                <a:latin typeface="Cambria" pitchFamily="18" charset="0"/>
              </a:rPr>
              <a:t> </a:t>
            </a:r>
            <a:r>
              <a:rPr lang="en-US" sz="1800" b="1" dirty="0" err="1" smtClean="0">
                <a:latin typeface="Cambria" pitchFamily="18" charset="0"/>
              </a:rPr>
              <a:t>hệ</a:t>
            </a:r>
            <a:r>
              <a:rPr lang="en-US" sz="1800" b="1" dirty="0" smtClean="0">
                <a:latin typeface="Cambria" pitchFamily="18" charset="0"/>
              </a:rPr>
              <a:t> </a:t>
            </a:r>
            <a:r>
              <a:rPr lang="en-US" sz="1800" b="1" dirty="0" err="1" smtClean="0">
                <a:latin typeface="Cambria" pitchFamily="18" charset="0"/>
              </a:rPr>
              <a:t>thống</a:t>
            </a:r>
            <a:r>
              <a:rPr lang="en-US" sz="1800" b="1" dirty="0" smtClean="0">
                <a:latin typeface="Cambria" pitchFamily="18" charset="0"/>
              </a:rPr>
              <a:t> </a:t>
            </a:r>
            <a:r>
              <a:rPr lang="en-US" sz="1800" b="1" dirty="0" err="1" smtClean="0">
                <a:latin typeface="Cambria" pitchFamily="18" charset="0"/>
              </a:rPr>
              <a:t>lưới</a:t>
            </a:r>
            <a:endParaRPr lang="en-US" sz="1800" b="1" dirty="0" smtClean="0">
              <a:latin typeface="Cambria" pitchFamily="18" charset="0"/>
            </a:endParaRPr>
          </a:p>
          <a:p>
            <a:endParaRPr lang="en-US" sz="1800" dirty="0">
              <a:latin typeface="Cambria" pitchFamily="18" charset="0"/>
            </a:endParaRPr>
          </a:p>
          <a:p>
            <a:pPr marL="82296" indent="0">
              <a:buNone/>
            </a:pPr>
            <a:endParaRPr lang="en-US" sz="1800" dirty="0">
              <a:latin typeface="Cambria" pitchFamily="18" charset="0"/>
            </a:endParaRPr>
          </a:p>
        </p:txBody>
      </p:sp>
      <p:sp>
        <p:nvSpPr>
          <p:cNvPr id="4" name="Subtitle 2"/>
          <p:cNvSpPr txBox="1">
            <a:spLocks/>
          </p:cNvSpPr>
          <p:nvPr/>
        </p:nvSpPr>
        <p:spPr>
          <a:xfrm>
            <a:off x="993648" y="6419088"/>
            <a:ext cx="8153400" cy="304800"/>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gn="ctr"/>
            <a:r>
              <a:rPr lang="en-US" sz="1400" dirty="0" smtClean="0">
                <a:latin typeface="Cambria" pitchFamily="18" charset="0"/>
              </a:rPr>
              <a:t>VIETPRO ACADEMY – WWW.VIETPRO.EDU.VN – WWW.VIETPRO.NET.VN</a:t>
            </a:r>
            <a:endParaRPr lang="en-US" sz="1400" dirty="0">
              <a:latin typeface="Cambria" pitchFamily="18" charset="0"/>
            </a:endParaRPr>
          </a:p>
        </p:txBody>
      </p:sp>
      <p:pic>
        <p:nvPicPr>
          <p:cNvPr id="2050" name="Picture 2" descr="C:\Users\Asus\Desktop\responsive-layou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373" y="1536764"/>
            <a:ext cx="645795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000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
            <a:ext cx="8077200" cy="715962"/>
          </a:xfrm>
        </p:spPr>
        <p:txBody>
          <a:bodyPr>
            <a:normAutofit/>
          </a:bodyPr>
          <a:lstStyle/>
          <a:p>
            <a:r>
              <a:rPr lang="vi-VN" sz="2400" b="1" dirty="0" smtClean="0">
                <a:latin typeface="Cambria" pitchFamily="18" charset="0"/>
              </a:rPr>
              <a:t>HỆ THỐNG LƯỚI TRONG BOOTSTRAP</a:t>
            </a:r>
            <a:r>
              <a:rPr lang="en-US" sz="2400" b="1" dirty="0" smtClean="0">
                <a:latin typeface="Cambria" pitchFamily="18" charset="0"/>
              </a:rPr>
              <a:t> (</a:t>
            </a:r>
            <a:r>
              <a:rPr lang="vi-VN" sz="2400" b="1" dirty="0" smtClean="0">
                <a:latin typeface="Cambria" pitchFamily="18" charset="0"/>
              </a:rPr>
              <a:t>1</a:t>
            </a:r>
            <a:r>
              <a:rPr lang="en-US" sz="2400" b="1" dirty="0" smtClean="0">
                <a:latin typeface="Cambria" pitchFamily="18" charset="0"/>
              </a:rPr>
              <a:t>)</a:t>
            </a:r>
            <a:endParaRPr lang="en-US" sz="2400" b="1" dirty="0">
              <a:latin typeface="Cambria" pitchFamily="18" charset="0"/>
            </a:endParaRPr>
          </a:p>
        </p:txBody>
      </p:sp>
      <p:sp>
        <p:nvSpPr>
          <p:cNvPr id="3" name="Content Placeholder 2"/>
          <p:cNvSpPr>
            <a:spLocks noGrp="1"/>
          </p:cNvSpPr>
          <p:nvPr>
            <p:ph idx="1"/>
          </p:nvPr>
        </p:nvSpPr>
        <p:spPr>
          <a:xfrm>
            <a:off x="993648" y="762000"/>
            <a:ext cx="8150352" cy="5486400"/>
          </a:xfrm>
        </p:spPr>
        <p:txBody>
          <a:bodyPr>
            <a:normAutofit/>
          </a:bodyPr>
          <a:lstStyle/>
          <a:p>
            <a:pPr marL="82296" indent="0">
              <a:buNone/>
            </a:pPr>
            <a:r>
              <a:rPr lang="en-US" sz="1800" b="1" dirty="0" smtClean="0">
                <a:latin typeface="Cambria" pitchFamily="18" charset="0"/>
              </a:rPr>
              <a:t>3. </a:t>
            </a:r>
            <a:r>
              <a:rPr lang="en-US" sz="1800" b="1" dirty="0" err="1" smtClean="0">
                <a:latin typeface="Cambria" pitchFamily="18" charset="0"/>
              </a:rPr>
              <a:t>Các</a:t>
            </a:r>
            <a:r>
              <a:rPr lang="en-US" sz="1800" b="1" dirty="0" smtClean="0">
                <a:latin typeface="Cambria" pitchFamily="18" charset="0"/>
              </a:rPr>
              <a:t> </a:t>
            </a:r>
            <a:r>
              <a:rPr lang="en-US" sz="1800" b="1" dirty="0" err="1" smtClean="0">
                <a:latin typeface="Cambria" pitchFamily="18" charset="0"/>
              </a:rPr>
              <a:t>chế</a:t>
            </a:r>
            <a:r>
              <a:rPr lang="en-US" sz="1800" b="1" dirty="0" smtClean="0">
                <a:latin typeface="Cambria" pitchFamily="18" charset="0"/>
              </a:rPr>
              <a:t> </a:t>
            </a:r>
            <a:r>
              <a:rPr lang="en-US" sz="1800" b="1" dirty="0" err="1" smtClean="0">
                <a:latin typeface="Cambria" pitchFamily="18" charset="0"/>
              </a:rPr>
              <a:t>độ</a:t>
            </a:r>
            <a:r>
              <a:rPr lang="en-US" sz="1800" b="1" dirty="0" smtClean="0">
                <a:latin typeface="Cambria" pitchFamily="18" charset="0"/>
              </a:rPr>
              <a:t> </a:t>
            </a:r>
            <a:r>
              <a:rPr lang="en-US" sz="1800" b="1" dirty="0" err="1" smtClean="0">
                <a:latin typeface="Cambria" pitchFamily="18" charset="0"/>
              </a:rPr>
              <a:t>màn</a:t>
            </a:r>
            <a:r>
              <a:rPr lang="en-US" sz="1800" b="1" dirty="0" smtClean="0">
                <a:latin typeface="Cambria" pitchFamily="18" charset="0"/>
              </a:rPr>
              <a:t> </a:t>
            </a:r>
            <a:r>
              <a:rPr lang="en-US" sz="1800" b="1" dirty="0" err="1" smtClean="0">
                <a:latin typeface="Cambria" pitchFamily="18" charset="0"/>
              </a:rPr>
              <a:t>hình</a:t>
            </a:r>
            <a:r>
              <a:rPr lang="en-US" sz="1800" b="1" dirty="0" smtClean="0">
                <a:latin typeface="Cambria" pitchFamily="18" charset="0"/>
              </a:rPr>
              <a:t> </a:t>
            </a:r>
            <a:r>
              <a:rPr lang="en-US" sz="1800" b="1" dirty="0" err="1" smtClean="0">
                <a:latin typeface="Cambria" pitchFamily="18" charset="0"/>
              </a:rPr>
              <a:t>phổ</a:t>
            </a:r>
            <a:r>
              <a:rPr lang="en-US" sz="1800" b="1" dirty="0" smtClean="0">
                <a:latin typeface="Cambria" pitchFamily="18" charset="0"/>
              </a:rPr>
              <a:t> </a:t>
            </a:r>
            <a:r>
              <a:rPr lang="en-US" sz="1800" b="1" dirty="0" err="1" smtClean="0">
                <a:latin typeface="Cambria" pitchFamily="18" charset="0"/>
              </a:rPr>
              <a:t>biến</a:t>
            </a:r>
            <a:endParaRPr lang="en-US" sz="1800" b="1" dirty="0" smtClean="0">
              <a:latin typeface="Cambria" pitchFamily="18" charset="0"/>
            </a:endParaRPr>
          </a:p>
          <a:p>
            <a:endParaRPr lang="en-US" sz="1800" dirty="0">
              <a:latin typeface="Cambria" pitchFamily="18" charset="0"/>
            </a:endParaRPr>
          </a:p>
          <a:p>
            <a:pPr marL="82296" indent="0">
              <a:buNone/>
            </a:pPr>
            <a:endParaRPr lang="en-US" sz="1800" dirty="0">
              <a:latin typeface="Cambria" pitchFamily="18" charset="0"/>
            </a:endParaRPr>
          </a:p>
        </p:txBody>
      </p:sp>
      <p:sp>
        <p:nvSpPr>
          <p:cNvPr id="4" name="Subtitle 2"/>
          <p:cNvSpPr txBox="1">
            <a:spLocks/>
          </p:cNvSpPr>
          <p:nvPr/>
        </p:nvSpPr>
        <p:spPr>
          <a:xfrm>
            <a:off x="993648" y="6419088"/>
            <a:ext cx="8153400" cy="304800"/>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gn="ctr"/>
            <a:r>
              <a:rPr lang="en-US" sz="1400" dirty="0" smtClean="0">
                <a:latin typeface="Cambria" pitchFamily="18" charset="0"/>
              </a:rPr>
              <a:t>VIETPRO ACADEMY – WWW.VIETPRO.EDU.VN – WWW.VIETPRO.NET.VN</a:t>
            </a:r>
            <a:endParaRPr lang="en-US" sz="1400" dirty="0">
              <a:latin typeface="Cambria"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724" y="1752600"/>
            <a:ext cx="7696200" cy="3825553"/>
          </a:xfrm>
          <a:prstGeom prst="rect">
            <a:avLst/>
          </a:prstGeom>
        </p:spPr>
      </p:pic>
    </p:spTree>
    <p:extLst>
      <p:ext uri="{BB962C8B-B14F-4D97-AF65-F5344CB8AC3E}">
        <p14:creationId xmlns:p14="http://schemas.microsoft.com/office/powerpoint/2010/main" val="3943000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192"/>
            <a:ext cx="8077200" cy="715962"/>
          </a:xfrm>
        </p:spPr>
        <p:txBody>
          <a:bodyPr>
            <a:normAutofit/>
          </a:bodyPr>
          <a:lstStyle/>
          <a:p>
            <a:r>
              <a:rPr lang="en-US" sz="2400" b="1" dirty="0" smtClean="0">
                <a:latin typeface="Cambria" pitchFamily="18" charset="0"/>
              </a:rPr>
              <a:t>BOOTSTRAP FORM (</a:t>
            </a:r>
            <a:r>
              <a:rPr lang="vi-VN" sz="2400" b="1" dirty="0" smtClean="0">
                <a:latin typeface="Cambria" pitchFamily="18" charset="0"/>
              </a:rPr>
              <a:t>1</a:t>
            </a:r>
            <a:r>
              <a:rPr lang="en-US" sz="2400" b="1" dirty="0" smtClean="0">
                <a:latin typeface="Cambria" pitchFamily="18" charset="0"/>
              </a:rPr>
              <a:t>)</a:t>
            </a:r>
            <a:endParaRPr lang="en-US" sz="2400" b="1" dirty="0">
              <a:latin typeface="Cambria" pitchFamily="18" charset="0"/>
            </a:endParaRPr>
          </a:p>
        </p:txBody>
      </p:sp>
      <p:sp>
        <p:nvSpPr>
          <p:cNvPr id="3" name="Content Placeholder 2"/>
          <p:cNvSpPr>
            <a:spLocks noGrp="1"/>
          </p:cNvSpPr>
          <p:nvPr>
            <p:ph idx="1"/>
          </p:nvPr>
        </p:nvSpPr>
        <p:spPr>
          <a:xfrm>
            <a:off x="993648" y="762000"/>
            <a:ext cx="8150352" cy="5486400"/>
          </a:xfrm>
        </p:spPr>
        <p:txBody>
          <a:bodyPr>
            <a:normAutofit/>
          </a:bodyPr>
          <a:lstStyle/>
          <a:p>
            <a:pPr marL="82296" indent="0">
              <a:buNone/>
            </a:pPr>
            <a:r>
              <a:rPr lang="vi-VN" sz="1800" b="1" dirty="0" smtClean="0">
                <a:latin typeface="Cambria" pitchFamily="18" charset="0"/>
              </a:rPr>
              <a:t>1</a:t>
            </a:r>
            <a:r>
              <a:rPr lang="en-US" sz="1800" b="1" dirty="0" smtClean="0">
                <a:latin typeface="Cambria" pitchFamily="18" charset="0"/>
              </a:rPr>
              <a:t>. Form Basic</a:t>
            </a:r>
          </a:p>
          <a:p>
            <a:endParaRPr lang="en-US" sz="1800" dirty="0">
              <a:latin typeface="Cambria" pitchFamily="18" charset="0"/>
            </a:endParaRPr>
          </a:p>
          <a:p>
            <a:pPr marL="82296" indent="0">
              <a:buNone/>
            </a:pPr>
            <a:endParaRPr lang="en-US" sz="1800" dirty="0">
              <a:latin typeface="Cambria" pitchFamily="18" charset="0"/>
            </a:endParaRPr>
          </a:p>
        </p:txBody>
      </p:sp>
      <p:sp>
        <p:nvSpPr>
          <p:cNvPr id="4" name="Subtitle 2"/>
          <p:cNvSpPr txBox="1">
            <a:spLocks/>
          </p:cNvSpPr>
          <p:nvPr/>
        </p:nvSpPr>
        <p:spPr>
          <a:xfrm>
            <a:off x="993648" y="6419088"/>
            <a:ext cx="8153400" cy="304800"/>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gn="ctr"/>
            <a:r>
              <a:rPr lang="en-US" sz="1400" dirty="0" smtClean="0">
                <a:latin typeface="Cambria" pitchFamily="18" charset="0"/>
              </a:rPr>
              <a:t>VIETPRO ACADEMY – WWW.VIETPRO.EDU.VN – WWW.VIETPRO.NET.VN</a:t>
            </a:r>
            <a:endParaRPr lang="en-US" sz="1400" dirty="0">
              <a:latin typeface="Cambria" pitchFamily="18" charset="0"/>
            </a:endParaRPr>
          </a:p>
        </p:txBody>
      </p:sp>
      <p:pic>
        <p:nvPicPr>
          <p:cNvPr id="4099" name="Picture 3" descr="C:\Users\Asus\Desktop\2017-02-10_1558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050" y="5166359"/>
            <a:ext cx="3665537" cy="715963"/>
          </a:xfrm>
          <a:prstGeom prst="rect">
            <a:avLst/>
          </a:prstGeom>
          <a:noFill/>
          <a:extLst>
            <a:ext uri="{909E8E84-426E-40DD-AFC4-6F175D3DCCD1}">
              <a14:hiddenFill xmlns:a14="http://schemas.microsoft.com/office/drawing/2010/main">
                <a:solidFill>
                  <a:srgbClr val="FFFFFF"/>
                </a:solidFill>
              </a14:hiddenFill>
            </a:ext>
          </a:extLst>
        </p:spPr>
      </p:pic>
      <p:sp>
        <p:nvSpPr>
          <p:cNvPr id="5" name="Down Arrow 4"/>
          <p:cNvSpPr/>
          <p:nvPr/>
        </p:nvSpPr>
        <p:spPr>
          <a:xfrm>
            <a:off x="4917948" y="4543462"/>
            <a:ext cx="304800" cy="44551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C:\Users\Asus\Desktop\2017-02-10_1600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223" y="1295400"/>
            <a:ext cx="7080250" cy="326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1798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4513</TotalTime>
  <Words>444</Words>
  <Application>Microsoft Office PowerPoint</Application>
  <PresentationFormat>On-screen Show (4:3)</PresentationFormat>
  <Paragraphs>59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Cambria</vt:lpstr>
      <vt:lpstr>Gill Sans MT</vt:lpstr>
      <vt:lpstr>Times New Roman</vt:lpstr>
      <vt:lpstr>Verdana</vt:lpstr>
      <vt:lpstr>Wingdings 2</vt:lpstr>
      <vt:lpstr>Solstice</vt:lpstr>
      <vt:lpstr>HỌC VIỆN CÔNG NGHỆ VIETPRO  CHƯƠNG TRÌNH PHỔ CẬP KIẾN THỨC THIẾT KẾ WEBSITE BẰNG BOOTSTRAP    </vt:lpstr>
      <vt:lpstr>LÀM QUEN VỚI BOOTSTRAP (1)</vt:lpstr>
      <vt:lpstr>LÀM QUEN VỚI BOOTSTRAP (2)</vt:lpstr>
      <vt:lpstr>LÀM QUEN VỚI BOOTSTRAP (2)</vt:lpstr>
      <vt:lpstr>LÀM QUEN VỚI BOOTSTRAP (2)</vt:lpstr>
      <vt:lpstr>HỆ THỐNG LƯỚI TRONG BOOTSTRAP (1)</vt:lpstr>
      <vt:lpstr>HỆ THỐNG LƯỚI TRONG BOOTSTRAP (2)</vt:lpstr>
      <vt:lpstr>HỆ THỐNG LƯỚI TRONG BOOTSTRAP (1)</vt:lpstr>
      <vt:lpstr>BOOTSTRAP FORM (1)</vt:lpstr>
      <vt:lpstr>BOOTSTRAP FORM (2)</vt:lpstr>
      <vt:lpstr>BOOTSTRAP FORM (3)</vt:lpstr>
      <vt:lpstr>BOOTSTRAP CAROUSEL</vt:lpstr>
      <vt:lpstr>BOOTSTRAP MENU</vt:lpstr>
      <vt:lpstr>CSS3 MEDIA (1)</vt:lpstr>
      <vt:lpstr>CSS3 MEDIA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VIỆN CÔNG NGHỆ VIETPRO   CHƯƠNG TRÌNH Phổ cập kiến thức thiết kế website</dc:title>
  <dc:creator>Asus</dc:creator>
  <cp:lastModifiedBy>MrTuan</cp:lastModifiedBy>
  <cp:revision>151</cp:revision>
  <dcterms:created xsi:type="dcterms:W3CDTF">2017-02-06T03:53:18Z</dcterms:created>
  <dcterms:modified xsi:type="dcterms:W3CDTF">2018-04-06T11:59:46Z</dcterms:modified>
</cp:coreProperties>
</file>