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10.png" ContentType="image/png"/>
  <Override PartName="/ppt/media/image6.jpeg" ContentType="image/jpeg"/>
  <Override PartName="/ppt/media/image9.png" ContentType="image/png"/>
  <Override PartName="/ppt/media/image8.jpeg" ContentType="image/jpeg"/>
  <Override PartName="/ppt/media/image28.png" ContentType="image/png"/>
  <Override PartName="/ppt/media/image11.png" ContentType="image/png"/>
  <Override PartName="/ppt/media/image7.jpeg" ContentType="image/jpeg"/>
  <Override PartName="/ppt/media/image18.png" ContentType="image/png"/>
  <Override PartName="/ppt/media/image20.png" ContentType="image/png"/>
  <Override PartName="/ppt/media/image13.png" ContentType="image/png"/>
  <Override PartName="/ppt/media/image5.jpeg" ContentType="image/jpeg"/>
  <Override PartName="/ppt/media/image4.jpeg" ContentType="image/jpeg"/>
  <Override PartName="/ppt/media/image2.png" ContentType="image/png"/>
  <Override PartName="/ppt/media/image25.png" ContentType="image/png"/>
  <Override PartName="/ppt/media/image27.png" ContentType="image/png"/>
  <Override PartName="/ppt/media/image15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7.png" ContentType="image/png"/>
  <Override PartName="/ppt/media/image16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6.png" ContentType="image/png"/>
  <Override PartName="/ppt/media/image3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89960" cy="515016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10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582200" y="5243760"/>
            <a:ext cx="1355760" cy="135576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637280" y="753120"/>
            <a:ext cx="7856280" cy="3937320"/>
          </a:xfrm>
          <a:prstGeom prst="rect">
            <a:avLst/>
          </a:prstGeom>
          <a:noFill/>
          <a:ln w="66600">
            <a:solidFill>
              <a:srgbClr val="6a1f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27" descr=""/>
          <p:cNvPicPr/>
          <p:nvPr/>
        </p:nvPicPr>
        <p:blipFill>
          <a:blip r:embed="rId3"/>
          <a:stretch/>
        </p:blipFill>
        <p:spPr>
          <a:xfrm>
            <a:off x="7681680" y="1234080"/>
            <a:ext cx="3845880" cy="368640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60" y="0"/>
            <a:ext cx="4775040" cy="685584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1166400" y="2958480"/>
            <a:ext cx="239364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VN" sz="4400" spc="-1" strike="noStrike">
                <a:solidFill>
                  <a:srgbClr val="6a1f7a"/>
                </a:solidFill>
                <a:latin typeface="Arial"/>
                <a:ea typeface="DejaVu Sans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828000" y="1931400"/>
            <a:ext cx="3070080" cy="2993040"/>
          </a:xfrm>
          <a:prstGeom prst="rect">
            <a:avLst/>
          </a:prstGeom>
          <a:noFill/>
          <a:ln w="63360">
            <a:solidFill>
              <a:srgbClr val="6a1f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0" y="6719040"/>
            <a:ext cx="12189960" cy="15084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60" y="6719040"/>
            <a:ext cx="12178080" cy="13896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" y="6719040"/>
            <a:ext cx="12178080" cy="13896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0"/>
            <a:ext cx="12189960" cy="515016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2915640" y="1431720"/>
            <a:ext cx="6358680" cy="2729160"/>
          </a:xfrm>
          <a:prstGeom prst="rect">
            <a:avLst/>
          </a:prstGeom>
          <a:noFill/>
          <a:ln w="63360">
            <a:solidFill>
              <a:srgbClr val="6a1f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Picture 7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991880" y="5744160"/>
            <a:ext cx="956160" cy="956160"/>
          </a:xfrm>
          <a:prstGeom prst="rect">
            <a:avLst/>
          </a:prstGeom>
          <a:ln>
            <a:noFill/>
          </a:ln>
        </p:spPr>
      </p:pic>
      <p:sp>
        <p:nvSpPr>
          <p:cNvPr id="166" name="CustomShape 3"/>
          <p:cNvSpPr/>
          <p:nvPr/>
        </p:nvSpPr>
        <p:spPr>
          <a:xfrm>
            <a:off x="3764880" y="2243520"/>
            <a:ext cx="464400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Thank </a:t>
            </a:r>
            <a:r>
              <a:rPr b="0" lang="en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you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helm/helm/releases" TargetMode="External"/><Relationship Id="rId2" Type="http://schemas.openxmlformats.org/officeDocument/2006/relationships/hyperlink" Target="file:///C:/helm" TargetMode="External"/><Relationship Id="rId3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8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28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artifacthub.io/" TargetMode="External"/><Relationship Id="rId2" Type="http://schemas.openxmlformats.org/officeDocument/2006/relationships/hyperlink" Target="https://bitnami.com/stacks/helm" TargetMode="External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8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charts.helm.sh/stable" TargetMode="External"/><Relationship Id="rId2" Type="http://schemas.openxmlformats.org/officeDocument/2006/relationships/hyperlink" Target="https://kubernetes.github.io/ingress-nginx" TargetMode="External"/><Relationship Id="rId3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65560" y="6150240"/>
            <a:ext cx="418104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Compiled and presented by Nguyen Canh Hat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2043360" y="1116360"/>
            <a:ext cx="5783040" cy="29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br/>
            <a:br/>
            <a:r>
              <a:rPr b="1" lang="en-US" sz="4000" spc="-1" strike="noStrike">
                <a:solidFill>
                  <a:srgbClr val="c9211e"/>
                </a:solidFill>
                <a:latin typeface="Arial"/>
                <a:ea typeface="DejaVu Sans"/>
              </a:rPr>
              <a:t>Helm</a:t>
            </a:r>
            <a:r>
              <a:rPr b="1" lang="en-US" sz="3300" spc="-1" strike="noStrike">
                <a:solidFill>
                  <a:srgbClr val="c9211e"/>
                </a:solidFill>
                <a:latin typeface="Arial"/>
                <a:ea typeface="DejaVu Sans"/>
              </a:rPr>
              <a:t> </a:t>
            </a:r>
            <a:br/>
            <a:br/>
            <a:r>
              <a:rPr b="1" lang="en-US" sz="3000" spc="-1" strike="noStrike">
                <a:solidFill>
                  <a:srgbClr val="c9211e"/>
                </a:solidFill>
                <a:latin typeface="Arial"/>
                <a:ea typeface="DejaVu Sans"/>
              </a:rPr>
              <a:t>Knowledge Sharing and Learning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566280" y="5740560"/>
            <a:ext cx="56498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A part of DevOps knowledge sharing and learning courses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85800" y="0"/>
            <a:ext cx="1095984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2- Helm Installation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On Windows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274320" y="1554480"/>
            <a:ext cx="11063160" cy="4479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Download 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Download the .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zip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file for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Windows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from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https://github.com/helm/helm/releases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OpenSymbol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Extract 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Extract the .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zip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file to a directory of your choice, e.g.,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C:\helm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OpenSymbol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Set Environment Variables (Optional):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If you want to use Helm without specifying the full path, add the Helm binary path to your system's PATH environment variable.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OpenSymbol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Verify Helm Installation: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Open a Command Prompt and type “</a:t>
            </a:r>
            <a:r>
              <a:rPr b="0" lang="en-US" sz="1800" spc="-1" strike="noStrike">
                <a:solidFill>
                  <a:srgbClr val="ff4000"/>
                </a:solidFill>
                <a:latin typeface="Arial"/>
                <a:ea typeface="DejaVu Sans"/>
              </a:rPr>
              <a:t>helm version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”.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10515240" y="6202080"/>
            <a:ext cx="158724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C8B5439C-BE26-4535-BBEF-59F2AA30D60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85800" y="0"/>
            <a:ext cx="1095984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2- Helm Installation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On Ubuntu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274320" y="1554480"/>
            <a:ext cx="11063160" cy="4479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Install 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use apt: 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   sudo apt update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   sudo apt install helm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use snap: 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sudo snap install helm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OpenSymbol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Verify Helm Installation: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Open a Command Prompt and type “</a:t>
            </a:r>
            <a:r>
              <a:rPr b="0" lang="en-US" sz="1800" spc="-1" strike="noStrike">
                <a:solidFill>
                  <a:srgbClr val="ff4000"/>
                </a:solidFill>
                <a:latin typeface="Arial"/>
                <a:ea typeface="DejaVu Sans"/>
              </a:rPr>
              <a:t>helm version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”.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10515240" y="6202080"/>
            <a:ext cx="158724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CE01488D-47CC-44E4-BE3B-7C42A28CCC33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694440" y="4099320"/>
            <a:ext cx="8810280" cy="2178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685800" y="0"/>
            <a:ext cx="1095984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CLI commands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274320" y="1554480"/>
            <a:ext cx="11063160" cy="4479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search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search for Helm charts in repositories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Examples: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search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repo </a:t>
            </a:r>
            <a:r>
              <a:rPr b="0" i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nginx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search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repo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stable/nginx-ingress</a:t>
            </a:r>
            <a:br/>
            <a:br/>
            <a:br/>
            <a:br/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10515240" y="6202080"/>
            <a:ext cx="158724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B8E664E5-0F23-4712-8CFF-B92538940E2E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609840" y="2651760"/>
            <a:ext cx="9539640" cy="182844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246" name="" descr=""/>
          <p:cNvPicPr/>
          <p:nvPr/>
        </p:nvPicPr>
        <p:blipFill>
          <a:blip r:embed="rId2"/>
          <a:stretch/>
        </p:blipFill>
        <p:spPr>
          <a:xfrm>
            <a:off x="594720" y="4846320"/>
            <a:ext cx="9829080" cy="34236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685800" y="0"/>
            <a:ext cx="1095984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CLI commands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- 2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274320" y="1554480"/>
            <a:ext cx="11063160" cy="4479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template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render the Kubernetes manifest files for a Helm char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Example: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template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10515240" y="6202080"/>
            <a:ext cx="158724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5722FBBA-586B-4F8C-875E-801680DF0396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640080" y="2699640"/>
            <a:ext cx="7790760" cy="269496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685800" y="0"/>
            <a:ext cx="1095984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CLI commands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- 3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274320" y="1554480"/>
            <a:ext cx="11063160" cy="4479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install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deploy a Helm chart as a new release.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Examples: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install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my-release stable/mysql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install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my-release </a:t>
            </a:r>
            <a:r>
              <a:rPr b="0" i="1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-f values.yaml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stable/mysql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10515240" y="6202080"/>
            <a:ext cx="158724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F50C719-E8AC-4D04-A48F-B24091A87C43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685800" y="0"/>
            <a:ext cx="1095984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CLI commands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- 4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274320" y="1554480"/>
            <a:ext cx="11063160" cy="4479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upgrade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upgrade a release to a new version of a chart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Examples: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upgrade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my-release stable/mysql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upgrade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my-release </a:t>
            </a:r>
            <a:r>
              <a:rPr b="0" i="1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-f </a:t>
            </a:r>
            <a:r>
              <a:rPr b="0" i="1" lang="en-US" sz="1800" spc="-1" strike="noStrike">
                <a:solidFill>
                  <a:srgbClr val="2a6099"/>
                </a:solidFill>
                <a:latin typeface="Arial"/>
                <a:ea typeface="DejaVu Sans"/>
              </a:rPr>
              <a:t>new</a:t>
            </a:r>
            <a:r>
              <a:rPr b="0" i="1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_values.yaml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stable/mysql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10515240" y="6202080"/>
            <a:ext cx="158724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07EDA5F8-52D9-4DF7-AB40-D61C6E0F2A60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685800" y="0"/>
            <a:ext cx="1095984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CLI commands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- 5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274320" y="1554480"/>
            <a:ext cx="11063160" cy="4479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list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list all releases.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Example: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list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10515240" y="6202080"/>
            <a:ext cx="158724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FC62BA1-E44B-4B76-97CE-DF763B1CD9DD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685800" y="0"/>
            <a:ext cx="1095984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CLI commands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- 6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274320" y="1554480"/>
            <a:ext cx="11063160" cy="4479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uninstall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uninstall a release and clean up associated resources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Example: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uninstall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my-release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helm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uninstall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--purge my-release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10515240" y="6202080"/>
            <a:ext cx="158724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D8F431F4-971F-43C2-BDAB-A691F615374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685800" y="0"/>
            <a:ext cx="1095984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chart structure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274320" y="1554480"/>
            <a:ext cx="11063160" cy="4479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Definition: a format that consists of necessary </a:t>
            </a:r>
            <a:r>
              <a:rPr b="0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files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folders such as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 chart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158466"/>
                </a:solidFill>
                <a:latin typeface="Arial"/>
                <a:ea typeface="DejaVu Sans"/>
              </a:rPr>
              <a:t>templates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for deploying and managing a Kubernetes application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10515240" y="6202080"/>
            <a:ext cx="158724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D6A31A22-052B-408F-87FA-5FEA0A4F3AD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640080" y="2377440"/>
            <a:ext cx="6990480" cy="270432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685800" y="0"/>
            <a:ext cx="1095984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chart structure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- 2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274320" y="1554480"/>
            <a:ext cx="11063160" cy="4479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 “</a:t>
            </a:r>
            <a:r>
              <a:rPr b="0" lang="en-US" sz="1800" spc="-1" strike="noStrike">
                <a:solidFill>
                  <a:srgbClr val="acb20c"/>
                </a:solidFill>
                <a:latin typeface="Arial"/>
                <a:ea typeface="DejaVu Sans"/>
              </a:rPr>
              <a:t>values.yaml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”: contains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default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values and configuration settings for a Helm chart. These values are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overridable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when installing the chart.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10515240" y="6202080"/>
            <a:ext cx="158724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C5458CCF-E338-4E2C-89AD-3BB9D03BF8EF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606240" y="2377440"/>
            <a:ext cx="4971240" cy="237096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271" name="" descr=""/>
          <p:cNvPicPr/>
          <p:nvPr/>
        </p:nvPicPr>
        <p:blipFill>
          <a:blip r:embed="rId2"/>
          <a:stretch/>
        </p:blipFill>
        <p:spPr>
          <a:xfrm>
            <a:off x="6258240" y="2377440"/>
            <a:ext cx="4714200" cy="283428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852160" y="365760"/>
            <a:ext cx="5213880" cy="585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09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Introduction to Helm</a:t>
            </a:r>
            <a:endParaRPr b="0" lang="en-US" sz="1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What is Helm</a:t>
            </a:r>
            <a:endParaRPr b="0" lang="en-US" sz="1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Why use it</a:t>
            </a:r>
            <a:endParaRPr b="0" lang="en-US" sz="1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How Helm works</a:t>
            </a:r>
            <a:endParaRPr b="0" lang="en-US" sz="1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Components of Helm: Helm CLI, Helm Chart</a:t>
            </a:r>
            <a:endParaRPr b="0" lang="en-US" sz="1600" spc="-1" strike="noStrike">
              <a:latin typeface="Arial"/>
            </a:endParaRPr>
          </a:p>
          <a:p>
            <a:pPr marL="343080" indent="-3409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Helm Installation</a:t>
            </a:r>
            <a:endParaRPr b="0" lang="en-US" sz="1600" spc="-1" strike="noStrike">
              <a:latin typeface="Arial"/>
            </a:endParaRPr>
          </a:p>
          <a:p>
            <a:pPr marL="343080" indent="-3409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Helm Chart</a:t>
            </a:r>
            <a:endParaRPr b="0" lang="en-US" sz="1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Helm CLI commands</a:t>
            </a:r>
            <a:endParaRPr b="0" lang="en-US" sz="1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Helm chart structure</a:t>
            </a:r>
            <a:endParaRPr b="0" lang="en-US" sz="1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Dependencies and resources</a:t>
            </a:r>
            <a:endParaRPr b="0" lang="en-US" sz="1600" spc="-1" strike="noStrike">
              <a:latin typeface="Arial"/>
            </a:endParaRPr>
          </a:p>
          <a:p>
            <a:pPr lvl="1" marL="432000" indent="-214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Conditional statements and loops</a:t>
            </a:r>
            <a:endParaRPr b="0" lang="en-US" sz="1600" spc="-1" strike="noStrike">
              <a:latin typeface="Arial"/>
            </a:endParaRPr>
          </a:p>
          <a:p>
            <a:pPr marL="343080" indent="-3409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Helm Chart Repository</a:t>
            </a:r>
            <a:endParaRPr b="0" lang="en-US" sz="1600" spc="-1" strike="noStrike">
              <a:latin typeface="Arial"/>
            </a:endParaRPr>
          </a:p>
          <a:p>
            <a:pPr marL="343080" indent="-3409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Questions and Answers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685800" y="0"/>
            <a:ext cx="1095984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chart structure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- 3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274320" y="1554480"/>
            <a:ext cx="11063160" cy="4479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 “</a:t>
            </a:r>
            <a:r>
              <a:rPr b="0" lang="en-US" sz="1800" spc="-1" strike="noStrike">
                <a:solidFill>
                  <a:srgbClr val="acb20c"/>
                </a:solidFill>
                <a:latin typeface="Arial"/>
                <a:ea typeface="DejaVu Sans"/>
              </a:rPr>
              <a:t>Chart.yaml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”: provide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information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about the Helm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chart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itself.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10515240" y="6202080"/>
            <a:ext cx="158724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161D6349-4EAD-4F12-B949-16FA665E45B8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598680" y="1924560"/>
            <a:ext cx="3332880" cy="127548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685800" y="0"/>
            <a:ext cx="1095984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chart structure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- 4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274320" y="1554480"/>
            <a:ext cx="11063160" cy="4479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 “</a:t>
            </a:r>
            <a:r>
              <a:rPr b="0" lang="en-US" sz="1800" spc="-1" strike="noStrike">
                <a:solidFill>
                  <a:srgbClr val="acb20c"/>
                </a:solidFill>
                <a:latin typeface="Arial"/>
                <a:ea typeface="DejaVu Sans"/>
              </a:rPr>
              <a:t>_helper.tpl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”: an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optional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file used to store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reusable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template functions.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10515240" y="6202080"/>
            <a:ext cx="158724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52078B4A-2063-4C55-80CC-CDFE4C8A4F7A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499320" y="2103120"/>
            <a:ext cx="5352480" cy="12852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280" name="" descr=""/>
          <p:cNvPicPr/>
          <p:nvPr/>
        </p:nvPicPr>
        <p:blipFill>
          <a:blip r:embed="rId2"/>
          <a:stretch/>
        </p:blipFill>
        <p:spPr>
          <a:xfrm>
            <a:off x="5943600" y="2103120"/>
            <a:ext cx="4685760" cy="38664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685800" y="0"/>
            <a:ext cx="1095984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chart structure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- 5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274320" y="1554480"/>
            <a:ext cx="11063160" cy="4479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Folder “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templates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”: contain the Kubernetes manifest templates (.yaml files) for an application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10515240" y="6202080"/>
            <a:ext cx="158724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AD103651-4E3F-4F15-BF0B-7FC7E5C41A7F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640080" y="2011680"/>
            <a:ext cx="3003480" cy="246132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685800" y="0"/>
            <a:ext cx="1095984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Helm chart structure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- 6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274320" y="1554480"/>
            <a:ext cx="11063160" cy="4479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Folder “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charts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”: Store subcharts that a Helm chart may depend on. These subcharts permit us to modularize the Helm chart.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0515240" y="6202080"/>
            <a:ext cx="158724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7C8296B3-A87C-4C7D-AB9C-0D8CF15035A1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556560" y="2194560"/>
            <a:ext cx="2277720" cy="374868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685800" y="0"/>
            <a:ext cx="1095984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Dependencies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and resources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 - 1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274320" y="1554480"/>
            <a:ext cx="11063160" cy="4479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uFillTx/>
                <a:latin typeface="Arial"/>
                <a:ea typeface="DejaVu Sans"/>
              </a:rPr>
              <a:t>Definition</a:t>
            </a:r>
            <a:r>
              <a:rPr b="0" lang="en-US" sz="1800" spc="-1" strike="noStrike">
                <a:latin typeface="Arial"/>
                <a:ea typeface="DejaVu Sans"/>
              </a:rPr>
              <a:t>: a feature of Helm that allows us to declare and manage external dependencies for a Helm chart.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uFillTx/>
                <a:latin typeface="Arial"/>
                <a:ea typeface="DejaVu Sans"/>
              </a:rPr>
              <a:t>Main benefits</a:t>
            </a:r>
            <a:r>
              <a:rPr b="0" lang="en-US" sz="1800" spc="-1" strike="noStrike">
                <a:latin typeface="Arial"/>
                <a:ea typeface="DejaVu Sans"/>
              </a:rPr>
              <a:t>: </a:t>
            </a:r>
            <a:br/>
            <a:r>
              <a:rPr b="0" lang="en-US" sz="1800" spc="-1" strike="noStrike">
                <a:latin typeface="Arial"/>
                <a:ea typeface="DejaVu Sans"/>
              </a:rPr>
              <a:t>- Simplified installation</a:t>
            </a:r>
            <a:br/>
            <a:r>
              <a:rPr b="0" lang="en-US" sz="1800" spc="-1" strike="noStrike">
                <a:latin typeface="Arial"/>
                <a:ea typeface="DejaVu Sans"/>
              </a:rPr>
              <a:t>- Easy version management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uFillTx/>
                <a:latin typeface="Arial"/>
                <a:ea typeface="DejaVu Sans"/>
              </a:rPr>
              <a:t>Configuration</a:t>
            </a:r>
            <a:r>
              <a:rPr b="0" lang="en-US" sz="1800" spc="-1" strike="noStrike">
                <a:latin typeface="Arial"/>
                <a:ea typeface="DejaVu Sans"/>
              </a:rPr>
              <a:t>: In “Chart.yaml”, we define name, version and repository for a chart as in</a:t>
            </a:r>
            <a:br/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Dependencies</a:t>
            </a:r>
            <a:r>
              <a:rPr b="0" lang="en-US" sz="1800" spc="-1" strike="noStrike">
                <a:latin typeface="Arial"/>
                <a:ea typeface="DejaVu Sans"/>
              </a:rPr>
              <a:t>:</a:t>
            </a:r>
            <a:br/>
            <a:r>
              <a:rPr b="0" lang="en-US" sz="1800" spc="-1" strike="noStrike">
                <a:latin typeface="Arial"/>
                <a:ea typeface="DejaVu Sans"/>
              </a:rPr>
              <a:t> -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name</a:t>
            </a:r>
            <a:r>
              <a:rPr b="0" lang="en-US" sz="1800" spc="-1" strike="noStrike">
                <a:latin typeface="Arial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ingress-nginx</a:t>
            </a:r>
            <a:br/>
            <a:r>
              <a:rPr b="0" lang="en-US" sz="1800" spc="-1" strike="noStrike"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version</a:t>
            </a:r>
            <a:r>
              <a:rPr b="0" lang="en-US" sz="1800" spc="-1" strike="noStrike">
                <a:latin typeface="Arial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4.6.1</a:t>
            </a:r>
            <a:br/>
            <a:r>
              <a:rPr b="0" lang="en-US" sz="1800" spc="-1" strike="noStrike"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repository</a:t>
            </a:r>
            <a:r>
              <a:rPr b="0" lang="en-US" sz="1800" spc="-1" strike="noStrike">
                <a:latin typeface="Arial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https://kubernetes.github.io/ingress-nginx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uFillTx/>
                <a:latin typeface="Arial"/>
                <a:ea typeface="DejaVu Sans"/>
              </a:rPr>
              <a:t>Commands</a:t>
            </a:r>
            <a:r>
              <a:rPr b="0" lang="en-US" sz="1800" spc="-1" strike="noStrike">
                <a:latin typeface="Arial"/>
                <a:ea typeface="DejaVu Sans"/>
              </a:rPr>
              <a:t>: </a:t>
            </a:r>
            <a:r>
              <a:rPr b="0" i="1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helm</a:t>
            </a:r>
            <a:r>
              <a:rPr b="0" i="1" lang="en-US" sz="1800" spc="-1" strike="noStrike">
                <a:latin typeface="Arial"/>
                <a:ea typeface="DejaVu Sans"/>
              </a:rPr>
              <a:t> </a:t>
            </a:r>
            <a:r>
              <a:rPr b="0" i="1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dependency</a:t>
            </a:r>
            <a:r>
              <a:rPr b="0" i="1" lang="en-US" sz="1800" spc="-1" strike="noStrike">
                <a:latin typeface="Arial"/>
                <a:ea typeface="DejaVu Sans"/>
              </a:rPr>
              <a:t> update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10515240" y="6202080"/>
            <a:ext cx="158724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A6FE48D2-81FF-4258-9FDF-8AADEA67D018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404640" y="4872600"/>
            <a:ext cx="6752880" cy="111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685800" y="0"/>
            <a:ext cx="1095984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Dependencies and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 - 2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274320" y="1554480"/>
            <a:ext cx="11063160" cy="4479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uFillTx/>
                <a:latin typeface="Arial"/>
                <a:ea typeface="DejaVu Sans"/>
              </a:rPr>
              <a:t>Definition</a:t>
            </a:r>
            <a:r>
              <a:rPr b="0" lang="en-US" sz="1800" spc="-1" strike="noStrike">
                <a:latin typeface="Arial"/>
                <a:ea typeface="DejaVu Sans"/>
              </a:rPr>
              <a:t>: specify Kubernetes resources that should be created, managed, or updated.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uFillTx/>
                <a:latin typeface="Arial"/>
                <a:ea typeface="DejaVu Sans"/>
              </a:rPr>
              <a:t>Configuration</a:t>
            </a:r>
            <a:r>
              <a:rPr b="0" lang="en-US" sz="1800" spc="-1" strike="noStrike">
                <a:latin typeface="Arial"/>
                <a:ea typeface="DejaVu Sans"/>
              </a:rPr>
              <a:t>: In “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Chart.yaml</a:t>
            </a:r>
            <a:r>
              <a:rPr b="0" lang="en-US" sz="1800" spc="-1" strike="noStrike">
                <a:latin typeface="Arial"/>
                <a:ea typeface="DejaVu Sans"/>
              </a:rPr>
              <a:t>”, we typically define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kind</a:t>
            </a:r>
            <a:r>
              <a:rPr b="0" lang="en-US" sz="1800" spc="-1" strike="noStrike"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name</a:t>
            </a:r>
            <a:r>
              <a:rPr b="0" lang="en-US" sz="1800" spc="-1" strike="noStrike">
                <a:latin typeface="Arial"/>
                <a:ea typeface="DejaVu Sans"/>
              </a:rPr>
              <a:t> for selections as in</a:t>
            </a:r>
            <a:br/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resources</a:t>
            </a:r>
            <a:r>
              <a:rPr b="0" lang="en-US" sz="1800" spc="-1" strike="noStrike">
                <a:latin typeface="Arial"/>
                <a:ea typeface="DejaVu Sans"/>
              </a:rPr>
              <a:t>:</a:t>
            </a:r>
            <a:br/>
            <a:r>
              <a:rPr b="0" lang="en-US" sz="1800" spc="-1" strike="noStrike">
                <a:latin typeface="Arial"/>
                <a:ea typeface="DejaVu Sans"/>
              </a:rPr>
              <a:t>  -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kind</a:t>
            </a:r>
            <a:r>
              <a:rPr b="0" lang="en-US" sz="1800" spc="-1" strike="noStrike">
                <a:latin typeface="Arial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Deployment</a:t>
            </a:r>
            <a:br/>
            <a:r>
              <a:rPr b="0" lang="en-US" sz="1800" spc="-1" strike="noStrike"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name</a:t>
            </a:r>
            <a:r>
              <a:rPr b="0" lang="en-US" sz="1800" spc="-1" strike="noStrike">
                <a:latin typeface="Arial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frontend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10515240" y="6202080"/>
            <a:ext cx="158724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5BB74FE7-14B8-4DF2-9F77-C87A8493DA01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685800" y="0"/>
            <a:ext cx="1095984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Conditional statements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and loops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 - 1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274320" y="1554480"/>
            <a:ext cx="11063160" cy="4479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uFillTx/>
                <a:latin typeface="Arial"/>
                <a:ea typeface="DejaVu Sans"/>
              </a:rPr>
              <a:t>Definition</a:t>
            </a:r>
            <a:r>
              <a:rPr b="0" lang="en-US" sz="1800" spc="-1" strike="noStrike">
                <a:latin typeface="Arial"/>
                <a:ea typeface="DejaVu Sans"/>
              </a:rPr>
              <a:t>: control the flow and behavior of Helm templates based on specific conditions or values. They include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if</a:t>
            </a:r>
            <a:r>
              <a:rPr b="0" lang="en-US" sz="1800" spc="-1" strike="noStrike"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else</a:t>
            </a:r>
            <a:r>
              <a:rPr b="0" lang="en-US" sz="1800" spc="-1" strike="noStrike">
                <a:latin typeface="Arial"/>
                <a:ea typeface="DejaVu Sans"/>
              </a:rPr>
              <a:t>, and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with</a:t>
            </a:r>
            <a:r>
              <a:rPr b="0" lang="en-US" sz="1800" spc="-1" strike="noStrike">
                <a:latin typeface="Arial"/>
                <a:ea typeface="DejaVu Sans"/>
              </a:rPr>
              <a:t> statements.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uFillTx/>
                <a:latin typeface="Arial"/>
                <a:ea typeface="DejaVu Sans"/>
              </a:rPr>
              <a:t>Exampe</a:t>
            </a:r>
            <a:r>
              <a:rPr b="0" lang="en-US" sz="1800" spc="-1" strike="noStrike">
                <a:latin typeface="Arial"/>
                <a:ea typeface="DejaVu Sans"/>
              </a:rPr>
              <a:t>: </a:t>
            </a:r>
            <a:br/>
            <a:r>
              <a:rPr b="0" lang="en-US" sz="1800" spc="-1" strike="noStrike">
                <a:latin typeface="Arial"/>
                <a:ea typeface="DejaVu Sans"/>
              </a:rPr>
              <a:t>In “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values.yaml</a:t>
            </a:r>
            <a:r>
              <a:rPr b="0" lang="en-US" sz="1800" spc="-1" strike="noStrike">
                <a:latin typeface="Arial"/>
                <a:ea typeface="DejaVu Sans"/>
              </a:rPr>
              <a:t>”</a:t>
            </a:r>
            <a:br/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createService: true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“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service.yaml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10515240" y="6202080"/>
            <a:ext cx="158724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94E3787B-4E9C-45A8-8920-B64BA1A02608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1"/>
          <a:stretch/>
        </p:blipFill>
        <p:spPr>
          <a:xfrm>
            <a:off x="398880" y="3634560"/>
            <a:ext cx="2885760" cy="2134800"/>
          </a:xfrm>
          <a:prstGeom prst="rect">
            <a:avLst/>
          </a:prstGeom>
          <a:ln>
            <a:noFill/>
          </a:ln>
        </p:spPr>
      </p:pic>
      <p:pic>
        <p:nvPicPr>
          <p:cNvPr id="300" name="" descr=""/>
          <p:cNvPicPr/>
          <p:nvPr/>
        </p:nvPicPr>
        <p:blipFill>
          <a:blip r:embed="rId2"/>
          <a:stretch/>
        </p:blipFill>
        <p:spPr>
          <a:xfrm>
            <a:off x="3415680" y="3632760"/>
            <a:ext cx="2895120" cy="214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685800" y="0"/>
            <a:ext cx="1095984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3- Helm Chart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Conditional statements and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loops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 - 2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274320" y="1554480"/>
            <a:ext cx="11063160" cy="4479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uFillTx/>
                <a:latin typeface="Arial"/>
                <a:ea typeface="DejaVu Sans"/>
              </a:rPr>
              <a:t>Definition</a:t>
            </a:r>
            <a:r>
              <a:rPr b="0" lang="en-US" sz="1800" spc="-1" strike="noStrike">
                <a:latin typeface="Arial"/>
                <a:ea typeface="DejaVu Sans"/>
              </a:rPr>
              <a:t>: loop through items in a collection and execute a block of code for each item. It onlny includes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range</a:t>
            </a:r>
            <a:r>
              <a:rPr b="0" lang="en-US" sz="1800" spc="-1" strike="noStrike">
                <a:latin typeface="Arial"/>
                <a:ea typeface="DejaVu Sans"/>
              </a:rPr>
              <a:t> </a:t>
            </a:r>
            <a:r>
              <a:rPr b="0" lang="en-US" sz="1800" spc="-1" strike="noStrike">
                <a:latin typeface="Arial"/>
                <a:ea typeface="DejaVu Sans"/>
              </a:rPr>
              <a:t>statements.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latin typeface="Arial"/>
                <a:ea typeface="DejaVu Sans"/>
              </a:rPr>
              <a:t>Exampe:</a:t>
            </a:r>
            <a:br/>
            <a:r>
              <a:rPr b="0" lang="en-US" sz="1800" spc="-1" strike="noStrike">
                <a:latin typeface="Arial"/>
                <a:ea typeface="DejaVu Sans"/>
              </a:rPr>
              <a:t>- input: </a:t>
            </a:r>
            <a:br/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output: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10515240" y="6202080"/>
            <a:ext cx="158724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40A53AE-194E-4DFA-B19D-F6FA157CE69B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1122480" y="2677680"/>
            <a:ext cx="1913400" cy="1589400"/>
          </a:xfrm>
          <a:prstGeom prst="rect">
            <a:avLst/>
          </a:prstGeom>
          <a:ln>
            <a:noFill/>
          </a:ln>
        </p:spPr>
      </p:pic>
      <p:pic>
        <p:nvPicPr>
          <p:cNvPr id="305" name="" descr=""/>
          <p:cNvPicPr/>
          <p:nvPr/>
        </p:nvPicPr>
        <p:blipFill>
          <a:blip r:embed="rId2"/>
          <a:stretch/>
        </p:blipFill>
        <p:spPr>
          <a:xfrm>
            <a:off x="3075480" y="2681280"/>
            <a:ext cx="2971440" cy="1577880"/>
          </a:xfrm>
          <a:prstGeom prst="rect">
            <a:avLst/>
          </a:prstGeom>
          <a:ln>
            <a:noFill/>
          </a:ln>
        </p:spPr>
      </p:pic>
      <p:pic>
        <p:nvPicPr>
          <p:cNvPr id="306" name="" descr=""/>
          <p:cNvPicPr/>
          <p:nvPr/>
        </p:nvPicPr>
        <p:blipFill>
          <a:blip r:embed="rId3"/>
          <a:stretch/>
        </p:blipFill>
        <p:spPr>
          <a:xfrm>
            <a:off x="1209240" y="4628880"/>
            <a:ext cx="2304720" cy="139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685800" y="0"/>
            <a:ext cx="1095984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4- Helm Chart Repository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274320" y="1554480"/>
            <a:ext cx="11063160" cy="4479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uFillTx/>
                <a:latin typeface="Arial"/>
                <a:ea typeface="DejaVu Sans"/>
              </a:rPr>
              <a:t>Definition</a:t>
            </a:r>
            <a:r>
              <a:rPr b="0" lang="en-US" sz="1800" spc="-1" strike="noStrike">
                <a:latin typeface="Arial"/>
                <a:ea typeface="DejaVu Sans"/>
              </a:rPr>
              <a:t>: a server that stores Helm charts.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uFillTx/>
                <a:latin typeface="Arial"/>
                <a:ea typeface="DejaVu Sans"/>
              </a:rPr>
              <a:t>Kinds</a:t>
            </a:r>
            <a:r>
              <a:rPr b="0" lang="en-US" sz="1800" spc="-1" strike="noStrike">
                <a:latin typeface="Arial"/>
                <a:ea typeface="DejaVu Sans"/>
              </a:rPr>
              <a:t>: </a:t>
            </a:r>
            <a:br/>
            <a:r>
              <a:rPr b="0" lang="en-US" sz="1800" spc="-1" strike="noStrike">
                <a:latin typeface="Arial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Public</a:t>
            </a:r>
            <a:r>
              <a:rPr b="0" lang="en-US" sz="1800" spc="-1" strike="noStrike">
                <a:latin typeface="Arial"/>
                <a:ea typeface="DejaVu Sans"/>
              </a:rPr>
              <a:t> chart repositories: Helm hub / Artifact hub (</a:t>
            </a:r>
            <a:r>
              <a:rPr b="0" lang="en-US" sz="1800" spc="-1" strike="noStrike">
                <a:latin typeface="Arial"/>
                <a:ea typeface="DejaVu Sans"/>
                <a:hlinkClick r:id="rId1"/>
              </a:rPr>
              <a:t>https://artifacthub.io/</a:t>
            </a:r>
            <a:r>
              <a:rPr b="0" lang="en-US" sz="1800" spc="-1" strike="noStrike">
                <a:latin typeface="Arial"/>
                <a:ea typeface="DejaVu Sans"/>
              </a:rPr>
              <a:t>), Bitnami charts (</a:t>
            </a:r>
            <a:r>
              <a:rPr b="0" lang="en-US" sz="1800" spc="-1" strike="noStrike">
                <a:latin typeface="Arial"/>
                <a:ea typeface="DejaVu Sans"/>
                <a:hlinkClick r:id="rId2"/>
              </a:rPr>
              <a:t>https://bitnami.com/stacks/helm</a:t>
            </a:r>
            <a:r>
              <a:rPr b="0" lang="en-US" sz="1800" spc="-1" strike="noStrike">
                <a:latin typeface="Arial"/>
                <a:ea typeface="DejaVu Sans"/>
              </a:rPr>
              <a:t>), Github, ...</a:t>
            </a:r>
            <a:br/>
            <a:r>
              <a:rPr b="0" lang="en-US" sz="1800" spc="-1" strike="noStrike">
                <a:latin typeface="Arial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Private</a:t>
            </a:r>
            <a:r>
              <a:rPr b="0" lang="en-US" sz="1800" spc="-1" strike="noStrike">
                <a:latin typeface="Arial"/>
                <a:ea typeface="DejaVu Sans"/>
              </a:rPr>
              <a:t> chart repositories: Artifactory, Gitlab, 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latin typeface="Arial"/>
                <a:ea typeface="DejaVu Sans"/>
              </a:rPr>
              <a:t> </a:t>
            </a:r>
            <a:r>
              <a:rPr b="0" lang="en-US" sz="1800" spc="-1" strike="noStrike" u="sng">
                <a:uFillTx/>
                <a:latin typeface="Arial"/>
                <a:ea typeface="DejaVu Sans"/>
              </a:rPr>
              <a:t>Example using Github</a:t>
            </a:r>
            <a:r>
              <a:rPr b="0" lang="en-US" sz="1800" spc="-1" strike="noStrike">
                <a:latin typeface="Arial"/>
                <a:ea typeface="DejaVu Sans"/>
              </a:rPr>
              <a:t>: </a:t>
            </a:r>
            <a:br/>
            <a:r>
              <a:rPr b="0" lang="en-US" sz="1800" spc="-1" strike="noStrike">
                <a:latin typeface="Arial"/>
                <a:ea typeface="DejaVu Sans"/>
              </a:rPr>
              <a:t>- Create a helm chart: upload the whole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local folder structure</a:t>
            </a:r>
            <a:r>
              <a:rPr b="0" lang="en-US" sz="1800" spc="-1" strike="noStrike">
                <a:latin typeface="Arial"/>
                <a:ea typeface="DejaVu Sans"/>
              </a:rPr>
              <a:t> to a Github repo</a:t>
            </a:r>
            <a:br/>
            <a:r>
              <a:rPr b="0" lang="en-US" sz="1800" spc="-1" strike="noStrike">
                <a:latin typeface="Arial"/>
                <a:ea typeface="DejaVu Sans"/>
              </a:rPr>
              <a:t>- Reference: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10515240" y="6202080"/>
            <a:ext cx="158724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42793FA1-173F-41F8-9029-805D182A194F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3"/>
          <a:stretch/>
        </p:blipFill>
        <p:spPr>
          <a:xfrm>
            <a:off x="496440" y="4229640"/>
            <a:ext cx="9019800" cy="97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3428640" y="376920"/>
            <a:ext cx="569700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DejaVu Sans"/>
              </a:rPr>
              <a:t>Questions and Answers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10515240" y="6202080"/>
            <a:ext cx="158724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8B47FDCE-2887-4FFD-B6A6-FABCE618659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13" name="Picture 412" descr=""/>
          <p:cNvPicPr/>
          <p:nvPr/>
        </p:nvPicPr>
        <p:blipFill>
          <a:blip r:embed="rId1"/>
          <a:stretch/>
        </p:blipFill>
        <p:spPr>
          <a:xfrm>
            <a:off x="4114440" y="2105280"/>
            <a:ext cx="4636800" cy="314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85800" y="0"/>
            <a:ext cx="1095984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What is Helm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274320" y="1554480"/>
            <a:ext cx="11063160" cy="4479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A package manager as “apt-get”, “yum”, “npm”, but dedicated to Kubernetes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0515240" y="6202080"/>
            <a:ext cx="158724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0D19179C-2F47-4444-A128-5CC0136085F2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2745360" y="2250000"/>
            <a:ext cx="5208840" cy="341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85800" y="0"/>
            <a:ext cx="1095984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Why use it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(1)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274320" y="1554480"/>
            <a:ext cx="11063160" cy="4479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Templating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Reusability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10515240" y="6202080"/>
            <a:ext cx="158724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C8E43FAE-581E-440A-A987-AF7A5DBA97F6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960920" y="2336040"/>
            <a:ext cx="6541920" cy="351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85800" y="0"/>
            <a:ext cx="1095984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Why use it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(2)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274320" y="1554480"/>
            <a:ext cx="11063160" cy="4479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Versioning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Rollback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10515240" y="6202080"/>
            <a:ext cx="158724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E97B1E8D-1AB2-4832-A12E-20E1F0ACB84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1814040" y="2743200"/>
            <a:ext cx="8974800" cy="204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85800" y="0"/>
            <a:ext cx="1095984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Why use it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(3)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274320" y="1554480"/>
            <a:ext cx="11063160" cy="4479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Simplified Installation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10515240" y="6202080"/>
            <a:ext cx="158724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F5431F0-871E-44B7-9738-EEA90F40FA18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1948680" y="2011680"/>
            <a:ext cx="8323560" cy="390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685800" y="0"/>
            <a:ext cx="1095984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How Helm works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274320" y="1554480"/>
            <a:ext cx="11063160" cy="4479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 charts to define, create, install, and upgrade Kubernetes applications.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10515240" y="6202080"/>
            <a:ext cx="158724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B4CEC3CB-537A-4F63-873F-A2BED1F04841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2115000" y="2154960"/>
            <a:ext cx="7027920" cy="378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85800" y="0"/>
            <a:ext cx="1095984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Components of Helm – Helm CLI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274320" y="1554480"/>
            <a:ext cx="11063160" cy="4479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Definition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a command-line tool used for managing K8s applications and resources as Helm charts.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Format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4000"/>
                </a:solidFill>
                <a:latin typeface="Arial"/>
                <a:ea typeface="DejaVu Sans"/>
              </a:rPr>
              <a:t>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[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action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] [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option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]</a:t>
            </a: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Example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repo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add stable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https://charts.helm.sh/stable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akar"/>
                <a:ea typeface="DejaVu Sans"/>
              </a:rPr>
              <a:t>"</a:t>
            </a:r>
            <a:r>
              <a:rPr b="0" i="1" lang="en-US" sz="1600" spc="-1" strike="noStrike">
                <a:solidFill>
                  <a:srgbClr val="3c3e41"/>
                </a:solidFill>
                <a:latin typeface="aakar"/>
                <a:ea typeface="DejaVu Sans"/>
              </a:rPr>
              <a:t>stable" has been added to your repositories</a:t>
            </a:r>
            <a:endParaRPr b="0" lang="en-US" sz="1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repo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list</a:t>
            </a:r>
            <a:br/>
            <a:r>
              <a:rPr b="0" i="1" lang="en-US" sz="1600" spc="-1" strike="noStrike">
                <a:solidFill>
                  <a:srgbClr val="3c3e41"/>
                </a:solidFill>
                <a:latin typeface="aakar"/>
                <a:ea typeface="DejaVu Sans"/>
              </a:rPr>
              <a:t>NAME         URL                                       </a:t>
            </a:r>
            <a:br/>
            <a:r>
              <a:rPr b="0" i="1" lang="en-US" sz="1600" spc="-1" strike="noStrike">
                <a:solidFill>
                  <a:srgbClr val="3c3e41"/>
                </a:solidFill>
                <a:latin typeface="aakar"/>
                <a:ea typeface="DejaVu Sans"/>
              </a:rPr>
              <a:t>ingress-nginx    </a:t>
            </a:r>
            <a:r>
              <a:rPr b="0" i="1" lang="en-US" sz="1600" spc="-1" strike="noStrike" u="sng">
                <a:solidFill>
                  <a:srgbClr val="0000ff"/>
                </a:solidFill>
                <a:uFillTx/>
                <a:latin typeface="aakar"/>
                <a:ea typeface="DejaVu Sans"/>
                <a:hlinkClick r:id="rId2"/>
              </a:rPr>
              <a:t>https://kubernetes.github.io/ingress-nginx</a:t>
            </a:r>
            <a:br/>
            <a:r>
              <a:rPr b="0" i="1" lang="en-US" sz="1600" spc="-1" strike="noStrike">
                <a:solidFill>
                  <a:srgbClr val="3c3e41"/>
                </a:solidFill>
                <a:latin typeface="aakar"/>
                <a:ea typeface="DejaVu Sans"/>
              </a:rPr>
              <a:t>nginx-stable     https://helm.nginx.com/stable             </a:t>
            </a:r>
            <a:br/>
            <a:r>
              <a:rPr b="0" i="1" lang="en-US" sz="1600" spc="-1" strike="noStrike">
                <a:solidFill>
                  <a:srgbClr val="3c3e41"/>
                </a:solidFill>
                <a:latin typeface="aakar"/>
                <a:ea typeface="DejaVu Sans"/>
              </a:rPr>
              <a:t>stable          https://charts.helm.sh/stable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10515240" y="6202080"/>
            <a:ext cx="158724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4FF0806-B2B9-4EFF-A79D-86468EBF6E89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85800" y="0"/>
            <a:ext cx="1095984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Components of Helm – Helm Chart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274320" y="1554480"/>
            <a:ext cx="11063160" cy="4479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Definition: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 collection of files and directories that defines how to deploy an application onto a Kubernetes cluster</a:t>
            </a:r>
            <a:br/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my-chart/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├── </a:t>
            </a:r>
            <a:r>
              <a:rPr b="0" i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charts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/                       # Subcharts (optional)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├── </a:t>
            </a:r>
            <a:r>
              <a:rPr b="0" i="1" lang="en-US" sz="1800" spc="-1" strike="noStrike">
                <a:solidFill>
                  <a:srgbClr val="158466"/>
                </a:solidFill>
                <a:latin typeface="Arial"/>
                <a:ea typeface="DejaVu Sans"/>
              </a:rPr>
              <a:t>templates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/                 # Kubernetes manifest templates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├──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deployment.yaml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├──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service.yaml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├──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_helper.tpl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        # Common templates, functions, or values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├──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…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├──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values.yaml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           # Default configuration values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├──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Chart.yaml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            # Chart metadata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└── </a:t>
            </a:r>
            <a:r>
              <a:rPr b="0" i="1" lang="en-US" sz="1800" spc="-1" strike="noStrike">
                <a:solidFill>
                  <a:srgbClr val="e6e905"/>
                </a:solidFill>
                <a:latin typeface="Arial"/>
                <a:ea typeface="DejaVu Sans"/>
              </a:rPr>
              <a:t>README.md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10515240" y="6202080"/>
            <a:ext cx="158724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724470F8-58FD-4554-91DB-631C06D471F2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1820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2022-06-07T02:52:35Z</dcterms:created>
  <dc:creator>Hien Trang Ngoc</dc:creator>
  <dc:description/>
  <dc:language>en-US</dc:language>
  <cp:lastModifiedBy/>
  <dcterms:modified xsi:type="dcterms:W3CDTF">2023-09-03T10:54:23Z</dcterms:modified>
  <cp:revision>541</cp:revision>
  <dc:subject/>
  <dc:title>Title of the  presentation (style 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lianceAssetId">
    <vt:lpwstr/>
  </property>
  <property fmtid="{D5CDD505-2E9C-101B-9397-08002B2CF9AE}" pid="4" name="ContentTypeId">
    <vt:lpwstr>0x010100409ED3CD6D966B46B07A514663589B2D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MediaServiceImageTags">
    <vt:lpwstr/>
  </property>
  <property fmtid="{D5CDD505-2E9C-101B-9397-08002B2CF9AE}" pid="10" name="Notes">
    <vt:i4>0</vt:i4>
  </property>
  <property fmtid="{D5CDD505-2E9C-101B-9397-08002B2CF9AE}" pid="11" name="Order">
    <vt:i4>2154200</vt:i4>
  </property>
  <property fmtid="{D5CDD505-2E9C-101B-9397-08002B2CF9AE}" pid="12" name="PresentationFormat">
    <vt:lpwstr>Widescreen</vt:lpwstr>
  </property>
  <property fmtid="{D5CDD505-2E9C-101B-9397-08002B2CF9AE}" pid="13" name="ScaleCrop">
    <vt:bool>0</vt:bool>
  </property>
  <property fmtid="{D5CDD505-2E9C-101B-9397-08002B2CF9AE}" pid="14" name="ShareDoc">
    <vt:bool>0</vt:bool>
  </property>
  <property fmtid="{D5CDD505-2E9C-101B-9397-08002B2CF9AE}" pid="15" name="Slides">
    <vt:i4>30</vt:i4>
  </property>
</Properties>
</file>