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12.png" ContentType="image/png"/>
  <Override PartName="/ppt/media/image10.png" ContentType="image/png"/>
  <Override PartName="/ppt/media/image6.jpeg" ContentType="image/jpeg"/>
  <Override PartName="/ppt/media/image9.png" ContentType="image/png"/>
  <Override PartName="/ppt/media/image8.jpeg" ContentType="image/jpeg"/>
  <Override PartName="/ppt/media/image11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5.jpeg" ContentType="image/jpeg"/>
  <Override PartName="/ppt/media/image14.png" ContentType="image/png"/>
  <Override PartName="/ppt/media/image3.png" ContentType="image/png"/>
  <Override PartName="/ppt/media/image7.jpeg" ContentType="image/jpeg"/>
  <Override PartName="/ppt/media/image18.png" ContentType="image/png"/>
  <Override PartName="/ppt/media/image20.png" ContentType="image/png"/>
  <Override PartName="/ppt/media/image4.jpeg" ContentType="image/jpeg"/>
  <Override PartName="/ppt/media/image2.png" ContentType="image/png"/>
  <Override PartName="/ppt/media/image13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0320" cy="515052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Picture 10" descr="A picture containing text, red, sign, orange&#10;&#10;Description automatically generated"/>
          <p:cNvPicPr/>
          <p:nvPr/>
        </p:nvPicPr>
        <p:blipFill>
          <a:blip r:embed="rId2"/>
          <a:stretch/>
        </p:blipFill>
        <p:spPr>
          <a:xfrm>
            <a:off x="10582200" y="5243760"/>
            <a:ext cx="1356120" cy="135612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1637280" y="753120"/>
            <a:ext cx="7856640" cy="3937680"/>
          </a:xfrm>
          <a:prstGeom prst="rect">
            <a:avLst/>
          </a:prstGeom>
          <a:noFill/>
          <a:ln w="66600">
            <a:solidFill>
              <a:srgbClr val="6a1f7a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27" descr=""/>
          <p:cNvPicPr/>
          <p:nvPr/>
        </p:nvPicPr>
        <p:blipFill>
          <a:blip r:embed="rId3"/>
          <a:stretch/>
        </p:blipFill>
        <p:spPr>
          <a:xfrm>
            <a:off x="7681680" y="1234080"/>
            <a:ext cx="3846240" cy="368676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360" y="0"/>
            <a:ext cx="4775400" cy="685620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1166400" y="2958480"/>
            <a:ext cx="239400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VN" sz="4400" spc="-1" strike="noStrike">
                <a:solidFill>
                  <a:srgbClr val="6a1f7a"/>
                </a:solidFill>
                <a:latin typeface="Arial"/>
                <a:ea typeface="DejaVu Sans"/>
              </a:rPr>
              <a:t>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828000" y="1931400"/>
            <a:ext cx="3070440" cy="2993400"/>
          </a:xfrm>
          <a:prstGeom prst="rect">
            <a:avLst/>
          </a:prstGeom>
          <a:noFill/>
          <a:ln w="63360">
            <a:solidFill>
              <a:srgbClr val="6a1f7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"/>
          <p:cNvSpPr/>
          <p:nvPr/>
        </p:nvSpPr>
        <p:spPr>
          <a:xfrm>
            <a:off x="0" y="6719040"/>
            <a:ext cx="12190320" cy="15120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60" y="6719040"/>
            <a:ext cx="12178440" cy="13932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60" y="6719040"/>
            <a:ext cx="12178440" cy="13932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0" y="0"/>
            <a:ext cx="12190320" cy="515052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"/>
          <p:cNvSpPr/>
          <p:nvPr/>
        </p:nvSpPr>
        <p:spPr>
          <a:xfrm>
            <a:off x="2915640" y="1431720"/>
            <a:ext cx="6359040" cy="2729520"/>
          </a:xfrm>
          <a:prstGeom prst="rect">
            <a:avLst/>
          </a:prstGeom>
          <a:noFill/>
          <a:ln w="63360">
            <a:solidFill>
              <a:srgbClr val="6a1f7a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65" name="Picture 7" descr="A picture containing text, red, sign, orange&#10;&#10;Description automatically generated"/>
          <p:cNvPicPr/>
          <p:nvPr/>
        </p:nvPicPr>
        <p:blipFill>
          <a:blip r:embed="rId2"/>
          <a:stretch/>
        </p:blipFill>
        <p:spPr>
          <a:xfrm>
            <a:off x="10991880" y="5744160"/>
            <a:ext cx="956520" cy="956520"/>
          </a:xfrm>
          <a:prstGeom prst="rect">
            <a:avLst/>
          </a:prstGeom>
          <a:ln>
            <a:noFill/>
          </a:ln>
        </p:spPr>
      </p:pic>
      <p:sp>
        <p:nvSpPr>
          <p:cNvPr id="166" name="CustomShape 3"/>
          <p:cNvSpPr/>
          <p:nvPr/>
        </p:nvSpPr>
        <p:spPr>
          <a:xfrm>
            <a:off x="3764880" y="2243520"/>
            <a:ext cx="464436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VN" sz="6600" spc="-1" strike="noStrike">
                <a:solidFill>
                  <a:srgbClr val="6a1f7a"/>
                </a:solidFill>
                <a:latin typeface="Arial"/>
                <a:ea typeface="DejaVu Sans"/>
              </a:rPr>
              <a:t>Thank </a:t>
            </a:r>
            <a:r>
              <a:rPr b="0" lang="en-VN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VN" sz="6600" spc="-1" strike="noStrike">
                <a:solidFill>
                  <a:srgbClr val="6a1f7a"/>
                </a:solidFill>
                <a:latin typeface="Arial"/>
                <a:ea typeface="DejaVu Sans"/>
              </a:rPr>
              <a:t>you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github.com/helm/helm/releases" TargetMode="External"/><Relationship Id="rId2" Type="http://schemas.openxmlformats.org/officeDocument/2006/relationships/hyperlink" Target="file:///C:/helm" TargetMode="External"/><Relationship Id="rId3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8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8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8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8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charts.helm.sh/stable" TargetMode="External"/><Relationship Id="rId2" Type="http://schemas.openxmlformats.org/officeDocument/2006/relationships/hyperlink" Target="https://kubernetes.github.io/ingress-nginx" TargetMode="External"/><Relationship Id="rId3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565560" y="6150240"/>
            <a:ext cx="418140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Compiled and presented by Nguyen Canh Hat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2043360" y="1116360"/>
            <a:ext cx="5783400" cy="295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br/>
            <a:br/>
            <a:r>
              <a:rPr b="1" lang="en-US" sz="4000" spc="-1" strike="noStrike">
                <a:solidFill>
                  <a:srgbClr val="c9211e"/>
                </a:solidFill>
                <a:latin typeface="Arial"/>
                <a:ea typeface="DejaVu Sans"/>
              </a:rPr>
              <a:t>Helm</a:t>
            </a:r>
            <a:r>
              <a:rPr b="1" lang="en-US" sz="3300" spc="-1" strike="noStrike">
                <a:solidFill>
                  <a:srgbClr val="c9211e"/>
                </a:solidFill>
                <a:latin typeface="Arial"/>
                <a:ea typeface="DejaVu Sans"/>
              </a:rPr>
              <a:t> </a:t>
            </a:r>
            <a:br/>
            <a:br/>
            <a:r>
              <a:rPr b="1" lang="en-US" sz="3000" spc="-1" strike="noStrike">
                <a:solidFill>
                  <a:srgbClr val="c9211e"/>
                </a:solidFill>
                <a:latin typeface="Arial"/>
                <a:ea typeface="DejaVu Sans"/>
              </a:rPr>
              <a:t>Knowledge Sharing and Learning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566280" y="5740560"/>
            <a:ext cx="56502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400" spc="-1" strike="noStrike">
                <a:solidFill>
                  <a:srgbClr val="3c3e41"/>
                </a:solidFill>
                <a:latin typeface="Arial"/>
                <a:ea typeface="DejaVu Sans"/>
              </a:rPr>
              <a:t>A part of DevOps knowledge sharing and learning courses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685800" y="0"/>
            <a:ext cx="10960200" cy="11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2- Helm Installation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On Windows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274320" y="1554480"/>
            <a:ext cx="11063520" cy="447984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tarSymbol"/>
              <a:buAutoNum type="arabicParenR"/>
            </a:pPr>
            <a:r>
              <a:rPr b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Download Helm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Download the .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zip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file for 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Windows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from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https://github.com/helm/helm/releases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OpenSymbol"/>
              <a:buAutoNum type="arabicParenR"/>
            </a:pPr>
            <a:r>
              <a:rPr b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Extract Helm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Extract the .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zip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file to a directory of your choice, e.g.,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C:\helm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OpenSymbol"/>
              <a:buAutoNum type="arabicParenR"/>
            </a:pPr>
            <a:r>
              <a:rPr b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Set Environment Variables (Optional):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If you want to use Helm without specifying the full path, add the Helm binary path to your system's PATH environment variable.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OpenSymbol"/>
              <a:buAutoNum type="arabicParenR"/>
            </a:pPr>
            <a:r>
              <a:rPr b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Verify Helm Installation: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Open a Command Prompt and type “</a:t>
            </a:r>
            <a:r>
              <a:rPr b="0" lang="en-US" sz="1800" spc="-1" strike="noStrike">
                <a:solidFill>
                  <a:srgbClr val="ff4000"/>
                </a:solidFill>
                <a:latin typeface="Arial"/>
                <a:ea typeface="DejaVu Sans"/>
              </a:rPr>
              <a:t>helm version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”.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10515240" y="6202080"/>
            <a:ext cx="1587600" cy="41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69C65F2C-B52C-478D-9403-56CFB9B24779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685800" y="0"/>
            <a:ext cx="10960200" cy="11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2- Helm Installation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On Ubuntu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274320" y="1554480"/>
            <a:ext cx="11063520" cy="447984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tarSymbol"/>
              <a:buAutoNum type="arabicParenR"/>
            </a:pPr>
            <a:r>
              <a:rPr b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Install Helm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use apt: 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      sudo apt update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      sudo apt install helm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use snap: 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sudo snap install helm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OpenSymbol"/>
              <a:buAutoNum type="arabicParenR"/>
            </a:pPr>
            <a:r>
              <a:rPr b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Verify Helm Installation: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Open a Command Prompt and type “</a:t>
            </a:r>
            <a:r>
              <a:rPr b="0" lang="en-US" sz="1800" spc="-1" strike="noStrike">
                <a:solidFill>
                  <a:srgbClr val="ff4000"/>
                </a:solidFill>
                <a:latin typeface="Arial"/>
                <a:ea typeface="DejaVu Sans"/>
              </a:rPr>
              <a:t>helm version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”.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10515240" y="6202080"/>
            <a:ext cx="1587600" cy="41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6F4EA949-AEE8-4601-926C-A05ED789CB0E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694440" y="4099320"/>
            <a:ext cx="8810640" cy="21816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685800" y="0"/>
            <a:ext cx="10960200" cy="11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CLI commands - 1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274320" y="1554480"/>
            <a:ext cx="11063520" cy="447984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search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search for Helm charts in repositories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Examples: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i="1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search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repo </a:t>
            </a:r>
            <a:r>
              <a:rPr b="0" i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nginx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search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repo 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stable/nginx-ingress</a:t>
            </a:r>
            <a:br/>
            <a:br/>
            <a:br/>
            <a:br/>
            <a:br/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10515240" y="6202080"/>
            <a:ext cx="1587600" cy="41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170F148B-25A3-47AD-9B85-7E8A8AB8E4F5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609840" y="2651760"/>
            <a:ext cx="9540000" cy="182880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  <p:pic>
        <p:nvPicPr>
          <p:cNvPr id="246" name="" descr=""/>
          <p:cNvPicPr/>
          <p:nvPr/>
        </p:nvPicPr>
        <p:blipFill>
          <a:blip r:embed="rId2"/>
          <a:stretch/>
        </p:blipFill>
        <p:spPr>
          <a:xfrm>
            <a:off x="594720" y="4846320"/>
            <a:ext cx="9829440" cy="34272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685800" y="0"/>
            <a:ext cx="10960200" cy="11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CLI commands - 2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274320" y="1554480"/>
            <a:ext cx="11063520" cy="447984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template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render the Kubernetes manifest files for a Helm char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Example: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i="1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template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10515240" y="6202080"/>
            <a:ext cx="1587600" cy="41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7F2D4CCF-F3D4-4D55-97FC-847F22788FC3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50" name="" descr=""/>
          <p:cNvPicPr/>
          <p:nvPr/>
        </p:nvPicPr>
        <p:blipFill>
          <a:blip r:embed="rId1"/>
          <a:stretch/>
        </p:blipFill>
        <p:spPr>
          <a:xfrm>
            <a:off x="640080" y="2699640"/>
            <a:ext cx="7791120" cy="269532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685800" y="0"/>
            <a:ext cx="10960200" cy="11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CLI commands - 3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274320" y="1554480"/>
            <a:ext cx="11063520" cy="447984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install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deploy a Helm chart as a new release.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Examples: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i="1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install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my-release stable/mysql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i="1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install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my-release </a:t>
            </a:r>
            <a:r>
              <a:rPr b="0" i="1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-f values.yaml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stable/mysql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10515240" y="6202080"/>
            <a:ext cx="1587600" cy="41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05C14DD2-B71D-4442-84B4-7304FCD1DAF7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685800" y="0"/>
            <a:ext cx="10960200" cy="11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CLI commands - 4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274320" y="1554480"/>
            <a:ext cx="11063520" cy="447984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upgrade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upgrade a release to a new version of a chart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Examples: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i="1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upgrade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my-release stable/mysql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i="1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upgrade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my-release </a:t>
            </a:r>
            <a:r>
              <a:rPr b="0" i="1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-f </a:t>
            </a:r>
            <a:r>
              <a:rPr b="0" i="1" lang="en-US" sz="1800" spc="-1" strike="noStrike">
                <a:solidFill>
                  <a:srgbClr val="2a6099"/>
                </a:solidFill>
                <a:latin typeface="Arial"/>
                <a:ea typeface="DejaVu Sans"/>
              </a:rPr>
              <a:t>new</a:t>
            </a:r>
            <a:r>
              <a:rPr b="0" i="1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_values.yaml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stable/mysql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10515240" y="6202080"/>
            <a:ext cx="1587600" cy="41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5CD5FA28-8794-4AA8-A4B5-1018CE3671E7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685800" y="0"/>
            <a:ext cx="10960200" cy="11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CLI commands - 5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274320" y="1554480"/>
            <a:ext cx="11063520" cy="447984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list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list all releases.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Example: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i="1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list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10515240" y="6202080"/>
            <a:ext cx="1587600" cy="41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37827F6A-5D90-4118-A23D-5CE0FB30B705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685800" y="0"/>
            <a:ext cx="10960200" cy="11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CLI commands - 6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274320" y="1554480"/>
            <a:ext cx="11063520" cy="447984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uninstall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uninstall a release and clean up associated resources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Example: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i="1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uninstall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my-release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i="1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uninstall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--purge my-release</a:t>
            </a: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10515240" y="6202080"/>
            <a:ext cx="1587600" cy="41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D8A9E8D1-2890-469F-BE9B-B9AB008BD693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685800" y="0"/>
            <a:ext cx="10960200" cy="11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chart structure - 1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274320" y="1554480"/>
            <a:ext cx="11063520" cy="447984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DejaVu Sans"/>
              </a:rPr>
              <a:t>Definition: a format that consists of necessary </a:t>
            </a:r>
            <a:r>
              <a:rPr b="0" lang="en-US" sz="1800" spc="-1" strike="noStrike">
                <a:solidFill>
                  <a:srgbClr val="e6e905"/>
                </a:solidFill>
                <a:latin typeface="Arial"/>
                <a:ea typeface="DejaVu Sans"/>
              </a:rPr>
              <a:t>files</a:t>
            </a:r>
            <a:r>
              <a:rPr b="0" lang="en-US" sz="1800" spc="-1" strike="noStrike">
                <a:latin typeface="Arial"/>
                <a:ea typeface="DejaVu Sans"/>
              </a:rPr>
              <a:t>, </a:t>
            </a:r>
            <a:r>
              <a:rPr b="0" lang="en-US" sz="1800" spc="-1" strike="noStrike">
                <a:latin typeface="Arial"/>
                <a:ea typeface="DejaVu Sans"/>
              </a:rPr>
              <a:t>folders such as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 chart</a:t>
            </a:r>
            <a:r>
              <a:rPr b="0" lang="en-US" sz="1800" spc="-1" strike="noStrike">
                <a:latin typeface="Arial"/>
                <a:ea typeface="DejaVu Sans"/>
              </a:rPr>
              <a:t>,</a:t>
            </a:r>
            <a:r>
              <a:rPr b="0" lang="en-US" sz="1800" spc="-1" strike="noStrike"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158466"/>
                </a:solidFill>
                <a:latin typeface="Arial"/>
                <a:ea typeface="DejaVu Sans"/>
              </a:rPr>
              <a:t>templates</a:t>
            </a:r>
            <a:r>
              <a:rPr b="0" lang="en-US" sz="1800" spc="-1" strike="noStrike">
                <a:latin typeface="Arial"/>
                <a:ea typeface="DejaVu Sans"/>
              </a:rPr>
              <a:t> </a:t>
            </a:r>
            <a:r>
              <a:rPr b="0" lang="en-US" sz="1800" spc="-1" strike="noStrike">
                <a:latin typeface="Arial"/>
                <a:ea typeface="DejaVu Sans"/>
              </a:rPr>
              <a:t>for deploying and managing a Kubernetes application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10515240" y="6202080"/>
            <a:ext cx="1587600" cy="41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2A6B9389-9B3C-4B14-89EE-0C7BCA934742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66" name="" descr=""/>
          <p:cNvPicPr/>
          <p:nvPr/>
        </p:nvPicPr>
        <p:blipFill>
          <a:blip r:embed="rId1"/>
          <a:stretch/>
        </p:blipFill>
        <p:spPr>
          <a:xfrm>
            <a:off x="640080" y="2377440"/>
            <a:ext cx="6990840" cy="270468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685800" y="0"/>
            <a:ext cx="10960200" cy="11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chart structure - 2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274320" y="1554480"/>
            <a:ext cx="11063520" cy="447984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DejaVu Sans"/>
              </a:rPr>
              <a:t>File “</a:t>
            </a:r>
            <a:r>
              <a:rPr b="0" lang="en-US" sz="1800" spc="-1" strike="noStrike">
                <a:solidFill>
                  <a:srgbClr val="acb20c"/>
                </a:solidFill>
                <a:latin typeface="Arial"/>
                <a:ea typeface="DejaVu Sans"/>
              </a:rPr>
              <a:t>values.yaml</a:t>
            </a:r>
            <a:r>
              <a:rPr b="0" lang="en-US" sz="1800" spc="-1" strike="noStrike">
                <a:latin typeface="Arial"/>
                <a:ea typeface="DejaVu Sans"/>
              </a:rPr>
              <a:t>”: contains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default</a:t>
            </a:r>
            <a:r>
              <a:rPr b="0" lang="en-US" sz="1800" spc="-1" strike="noStrike">
                <a:latin typeface="Arial"/>
                <a:ea typeface="DejaVu Sans"/>
              </a:rPr>
              <a:t> values and configuration settings for a Helm chart. These values are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overridable</a:t>
            </a:r>
            <a:r>
              <a:rPr b="0" lang="en-US" sz="1800" spc="-1" strike="noStrike">
                <a:latin typeface="Arial"/>
                <a:ea typeface="DejaVu Sans"/>
              </a:rPr>
              <a:t> when installing the chart.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10515240" y="6202080"/>
            <a:ext cx="1587600" cy="41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E4132F68-6E6D-4734-B50F-E19EBF726005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70" name="" descr=""/>
          <p:cNvPicPr/>
          <p:nvPr/>
        </p:nvPicPr>
        <p:blipFill>
          <a:blip r:embed="rId1"/>
          <a:stretch/>
        </p:blipFill>
        <p:spPr>
          <a:xfrm>
            <a:off x="606240" y="2377440"/>
            <a:ext cx="4971600" cy="237132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  <p:pic>
        <p:nvPicPr>
          <p:cNvPr id="271" name="" descr=""/>
          <p:cNvPicPr/>
          <p:nvPr/>
        </p:nvPicPr>
        <p:blipFill>
          <a:blip r:embed="rId2"/>
          <a:stretch/>
        </p:blipFill>
        <p:spPr>
          <a:xfrm>
            <a:off x="6258240" y="2377440"/>
            <a:ext cx="4714560" cy="283464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852160" y="365760"/>
            <a:ext cx="5214240" cy="58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43080" indent="-34128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Introduction to Helm</a:t>
            </a:r>
            <a:endParaRPr b="0" lang="en-US" sz="1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What is Helm</a:t>
            </a:r>
            <a:endParaRPr b="0" lang="en-US" sz="1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Why use it</a:t>
            </a:r>
            <a:endParaRPr b="0" lang="en-US" sz="1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How Helm works</a:t>
            </a:r>
            <a:endParaRPr b="0" lang="en-US" sz="1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Components of Helm: Helm CLI, Helm Chart</a:t>
            </a:r>
            <a:endParaRPr b="0" lang="en-US" sz="1600" spc="-1" strike="noStrike">
              <a:latin typeface="Arial"/>
            </a:endParaRPr>
          </a:p>
          <a:p>
            <a:pPr marL="343080" indent="-34128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Helm Installation</a:t>
            </a:r>
            <a:endParaRPr b="0" lang="en-US" sz="1600" spc="-1" strike="noStrike">
              <a:latin typeface="Arial"/>
            </a:endParaRPr>
          </a:p>
          <a:p>
            <a:pPr marL="343080" indent="-34128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Helm Chart</a:t>
            </a:r>
            <a:endParaRPr b="0" lang="en-US" sz="1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Helm CLI commands</a:t>
            </a:r>
            <a:endParaRPr b="0" lang="en-US" sz="1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Helm chart structure</a:t>
            </a:r>
            <a:endParaRPr b="0" lang="en-US" sz="1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Dependencies and resources</a:t>
            </a:r>
            <a:endParaRPr b="0" lang="en-US" sz="1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Conditional statements and loops</a:t>
            </a:r>
            <a:endParaRPr b="0" lang="en-US" sz="1600" spc="-1" strike="noStrike">
              <a:latin typeface="Arial"/>
            </a:endParaRPr>
          </a:p>
          <a:p>
            <a:pPr marL="343080" indent="-34128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Chart Repository</a:t>
            </a:r>
            <a:endParaRPr b="0" lang="en-US" sz="1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What is a chart repository</a:t>
            </a:r>
            <a:endParaRPr b="0" lang="en-US" sz="1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Publish helm charts to a repository</a:t>
            </a:r>
            <a:endParaRPr b="0" lang="en-US" sz="1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Search and install charts from repositories</a:t>
            </a:r>
            <a:endParaRPr b="0" lang="en-US" sz="1600" spc="-1" strike="noStrike">
              <a:latin typeface="Arial"/>
            </a:endParaRPr>
          </a:p>
          <a:p>
            <a:pPr marL="343080" indent="-34128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Questions and Answers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685800" y="0"/>
            <a:ext cx="10960200" cy="11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chart structure - 3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274320" y="1554480"/>
            <a:ext cx="11063520" cy="447984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DejaVu Sans"/>
              </a:rPr>
              <a:t>File “</a:t>
            </a:r>
            <a:r>
              <a:rPr b="0" lang="en-US" sz="1800" spc="-1" strike="noStrike">
                <a:solidFill>
                  <a:srgbClr val="acb20c"/>
                </a:solidFill>
                <a:latin typeface="Arial"/>
                <a:ea typeface="DejaVu Sans"/>
              </a:rPr>
              <a:t>Chart.yaml</a:t>
            </a:r>
            <a:r>
              <a:rPr b="0" lang="en-US" sz="1800" spc="-1" strike="noStrike">
                <a:latin typeface="Arial"/>
                <a:ea typeface="DejaVu Sans"/>
              </a:rPr>
              <a:t>”: provide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information</a:t>
            </a:r>
            <a:r>
              <a:rPr b="0" lang="en-US" sz="1800" spc="-1" strike="noStrike">
                <a:latin typeface="Arial"/>
                <a:ea typeface="DejaVu Sans"/>
              </a:rPr>
              <a:t> about the Helm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chart</a:t>
            </a:r>
            <a:r>
              <a:rPr b="0" lang="en-US" sz="1800" spc="-1" strike="noStrike">
                <a:latin typeface="Arial"/>
                <a:ea typeface="DejaVu Sans"/>
              </a:rPr>
              <a:t> itself.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10515240" y="6202080"/>
            <a:ext cx="1587600" cy="41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D3BEEB87-EEBB-433B-8A51-DD062268E348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1"/>
          <a:stretch/>
        </p:blipFill>
        <p:spPr>
          <a:xfrm>
            <a:off x="598680" y="1924560"/>
            <a:ext cx="3333240" cy="127584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685800" y="0"/>
            <a:ext cx="10960200" cy="11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chart structure - 4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274320" y="1554480"/>
            <a:ext cx="11063520" cy="447984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DejaVu Sans"/>
              </a:rPr>
              <a:t>File “</a:t>
            </a:r>
            <a:r>
              <a:rPr b="0" lang="en-US" sz="1800" spc="-1" strike="noStrike">
                <a:solidFill>
                  <a:srgbClr val="acb20c"/>
                </a:solidFill>
                <a:latin typeface="Arial"/>
                <a:ea typeface="DejaVu Sans"/>
              </a:rPr>
              <a:t>_helper.tpl</a:t>
            </a:r>
            <a:r>
              <a:rPr b="0" lang="en-US" sz="1800" spc="-1" strike="noStrike">
                <a:latin typeface="Arial"/>
                <a:ea typeface="DejaVu Sans"/>
              </a:rPr>
              <a:t>”: an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optional</a:t>
            </a:r>
            <a:r>
              <a:rPr b="0" lang="en-US" sz="1800" spc="-1" strike="noStrike">
                <a:latin typeface="Arial"/>
                <a:ea typeface="DejaVu Sans"/>
              </a:rPr>
              <a:t> file used to store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reusable</a:t>
            </a:r>
            <a:r>
              <a:rPr b="0" lang="en-US" sz="1800" spc="-1" strike="noStrike">
                <a:latin typeface="Arial"/>
                <a:ea typeface="DejaVu Sans"/>
              </a:rPr>
              <a:t> template functions.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10515240" y="6202080"/>
            <a:ext cx="1587600" cy="41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A55F9852-2274-4D26-A160-FE85115C3632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79" name="" descr=""/>
          <p:cNvPicPr/>
          <p:nvPr/>
        </p:nvPicPr>
        <p:blipFill>
          <a:blip r:embed="rId1"/>
          <a:stretch/>
        </p:blipFill>
        <p:spPr>
          <a:xfrm>
            <a:off x="499320" y="2103120"/>
            <a:ext cx="5352840" cy="128556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  <p:pic>
        <p:nvPicPr>
          <p:cNvPr id="280" name="" descr=""/>
          <p:cNvPicPr/>
          <p:nvPr/>
        </p:nvPicPr>
        <p:blipFill>
          <a:blip r:embed="rId2"/>
          <a:stretch/>
        </p:blipFill>
        <p:spPr>
          <a:xfrm>
            <a:off x="5943600" y="2103120"/>
            <a:ext cx="4686120" cy="386676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685800" y="0"/>
            <a:ext cx="10960200" cy="11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chart structure - 5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274320" y="1554480"/>
            <a:ext cx="11063520" cy="447984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DejaVu Sans"/>
              </a:rPr>
              <a:t>Folder “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templates</a:t>
            </a:r>
            <a:r>
              <a:rPr b="0" lang="en-US" sz="1800" spc="-1" strike="noStrike">
                <a:latin typeface="Arial"/>
                <a:ea typeface="DejaVu Sans"/>
              </a:rPr>
              <a:t>”: contain the Kubernetes manifest templates (.yaml files) for an application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10515240" y="6202080"/>
            <a:ext cx="1587600" cy="41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2E4F47CA-6A3F-4636-AA55-777FCFF5DBDA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84" name="" descr=""/>
          <p:cNvPicPr/>
          <p:nvPr/>
        </p:nvPicPr>
        <p:blipFill>
          <a:blip r:embed="rId1"/>
          <a:stretch/>
        </p:blipFill>
        <p:spPr>
          <a:xfrm>
            <a:off x="640080" y="2011680"/>
            <a:ext cx="3003840" cy="246168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685800" y="0"/>
            <a:ext cx="10960200" cy="11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chart structure - 6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274320" y="1554480"/>
            <a:ext cx="11063520" cy="447984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DejaVu Sans"/>
              </a:rPr>
              <a:t>Folder “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charts</a:t>
            </a:r>
            <a:r>
              <a:rPr b="0" lang="en-US" sz="1800" spc="-1" strike="noStrike">
                <a:latin typeface="Arial"/>
                <a:ea typeface="DejaVu Sans"/>
              </a:rPr>
              <a:t>”: Store subcharts that a Helm chart may depend on. These subcharts permit us to modularize the Helm chart.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10515240" y="6202080"/>
            <a:ext cx="1587600" cy="41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444F7B43-367B-4D48-98A2-24E00ED005B0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88" name="" descr=""/>
          <p:cNvPicPr/>
          <p:nvPr/>
        </p:nvPicPr>
        <p:blipFill>
          <a:blip r:embed="rId1"/>
          <a:stretch/>
        </p:blipFill>
        <p:spPr>
          <a:xfrm>
            <a:off x="556560" y="2194560"/>
            <a:ext cx="2278080" cy="374904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3428640" y="376920"/>
            <a:ext cx="5697360" cy="52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DejaVu Sans"/>
              </a:rPr>
              <a:t>Questions and Answers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10515240" y="6202080"/>
            <a:ext cx="1587600" cy="41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2BDDBFA5-EC7C-421C-B451-E2CCE8EC182A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91" name="Picture 412" descr=""/>
          <p:cNvPicPr/>
          <p:nvPr/>
        </p:nvPicPr>
        <p:blipFill>
          <a:blip r:embed="rId1"/>
          <a:stretch/>
        </p:blipFill>
        <p:spPr>
          <a:xfrm>
            <a:off x="4114440" y="2105280"/>
            <a:ext cx="4637160" cy="314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685800" y="0"/>
            <a:ext cx="10960200" cy="11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Introduction to Helm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What is Helm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274320" y="1554480"/>
            <a:ext cx="11063520" cy="447984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A package manager as “apt-get”, “yum”, “npm”, but dedicated to Kubernetes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10515240" y="6202080"/>
            <a:ext cx="1587600" cy="41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8187EC1C-43A3-4044-BAA2-6F3760D7ED2E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2745360" y="2250000"/>
            <a:ext cx="5209200" cy="341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685800" y="0"/>
            <a:ext cx="10960200" cy="11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Introduction to Helm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Why use it (1)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274320" y="1554480"/>
            <a:ext cx="11063520" cy="447984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Templating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Reusability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10515240" y="6202080"/>
            <a:ext cx="1587600" cy="41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804CCA3D-859B-49BA-A218-69FBD83A272B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1960920" y="2336040"/>
            <a:ext cx="6542280" cy="3515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685800" y="0"/>
            <a:ext cx="10960200" cy="11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Introduction to Helm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Why use it (2)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274320" y="1554480"/>
            <a:ext cx="11063520" cy="447984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Versioning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Rollback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10515240" y="6202080"/>
            <a:ext cx="1587600" cy="41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FDF4A6B3-9CA8-4DFA-9788-5B19437F8B05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1814040" y="2743200"/>
            <a:ext cx="8975160" cy="2046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685800" y="0"/>
            <a:ext cx="10960200" cy="11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Introduction to Helm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Why use it (3)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274320" y="1554480"/>
            <a:ext cx="11063520" cy="447984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Simplified Installation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10515240" y="6202080"/>
            <a:ext cx="1587600" cy="41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A809864A-CEC2-4E21-A77A-187F38C9FFE9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1948680" y="2011680"/>
            <a:ext cx="8323920" cy="390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685800" y="0"/>
            <a:ext cx="10960200" cy="11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Introduction to Helm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How Helm works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274320" y="1554480"/>
            <a:ext cx="11063520" cy="447984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 charts to define, create, install, and upgrade Kubernetes applications.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10515240" y="6202080"/>
            <a:ext cx="1587600" cy="41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A495795C-AC32-4333-B186-F74571EED16F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2115000" y="2154960"/>
            <a:ext cx="7028280" cy="378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685800" y="0"/>
            <a:ext cx="10960200" cy="11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Introduction to Helm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Components of Helm – Helm CLI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274320" y="1554480"/>
            <a:ext cx="11063520" cy="447984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/>
              <a:buChar char="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Definition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a command-line tool used for managing K8s applications and resources as Helm charts.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/>
              <a:buChar char="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Format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ff4000"/>
                </a:solidFill>
                <a:latin typeface="Arial"/>
                <a:ea typeface="DejaVu Sans"/>
              </a:rPr>
              <a:t>helm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[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action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] [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option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]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/>
              <a:buChar char="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Example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</a:t>
            </a:r>
            <a:endParaRPr b="0" lang="en-US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helm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repo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add stable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https://charts.helm.sh/stable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akar"/>
                <a:ea typeface="DejaVu Sans"/>
              </a:rPr>
              <a:t>"</a:t>
            </a:r>
            <a:r>
              <a:rPr b="0" i="1" lang="en-US" sz="1600" spc="-1" strike="noStrike">
                <a:solidFill>
                  <a:srgbClr val="3c3e41"/>
                </a:solidFill>
                <a:latin typeface="aakar"/>
                <a:ea typeface="DejaVu Sans"/>
              </a:rPr>
              <a:t>stable" has been added to your repositories</a:t>
            </a:r>
            <a:endParaRPr b="0" lang="en-US" sz="1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helm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repo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list</a:t>
            </a:r>
            <a:br/>
            <a:r>
              <a:rPr b="0" i="1" lang="en-US" sz="1600" spc="-1" strike="noStrike">
                <a:solidFill>
                  <a:srgbClr val="3c3e41"/>
                </a:solidFill>
                <a:latin typeface="aakar"/>
                <a:ea typeface="DejaVu Sans"/>
              </a:rPr>
              <a:t>NAME         URL                                       </a:t>
            </a:r>
            <a:br/>
            <a:r>
              <a:rPr b="0" i="1" lang="en-US" sz="1600" spc="-1" strike="noStrike">
                <a:solidFill>
                  <a:srgbClr val="3c3e41"/>
                </a:solidFill>
                <a:latin typeface="aakar"/>
                <a:ea typeface="DejaVu Sans"/>
              </a:rPr>
              <a:t>ingress-nginx    </a:t>
            </a:r>
            <a:r>
              <a:rPr b="0" i="1" lang="en-US" sz="1600" spc="-1" strike="noStrike" u="sng">
                <a:solidFill>
                  <a:srgbClr val="0000ff"/>
                </a:solidFill>
                <a:uFillTx/>
                <a:latin typeface="aakar"/>
                <a:ea typeface="DejaVu Sans"/>
                <a:hlinkClick r:id="rId2"/>
              </a:rPr>
              <a:t>https://kubernetes.github.io/ingress-nginx</a:t>
            </a:r>
            <a:br/>
            <a:r>
              <a:rPr b="0" i="1" lang="en-US" sz="1600" spc="-1" strike="noStrike">
                <a:solidFill>
                  <a:srgbClr val="3c3e41"/>
                </a:solidFill>
                <a:latin typeface="aakar"/>
                <a:ea typeface="DejaVu Sans"/>
              </a:rPr>
              <a:t>nginx-stable     https://helm.nginx.com/stable             </a:t>
            </a:r>
            <a:br/>
            <a:r>
              <a:rPr b="0" i="1" lang="en-US" sz="1600" spc="-1" strike="noStrike">
                <a:solidFill>
                  <a:srgbClr val="3c3e41"/>
                </a:solidFill>
                <a:latin typeface="aakar"/>
                <a:ea typeface="DejaVu Sans"/>
              </a:rPr>
              <a:t>stable          https://charts.helm.sh/stable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10515240" y="6202080"/>
            <a:ext cx="1587600" cy="41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D729BD1F-8F10-4CF1-A572-8B2E2E1DE3C0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685800" y="0"/>
            <a:ext cx="10960200" cy="11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Introduction to Helm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Components of Helm – Helm Chart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274320" y="1554480"/>
            <a:ext cx="11063520" cy="447984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Definition: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a collection of files and directories that defines how to deploy an application onto a Kubernetes cluster</a:t>
            </a:r>
            <a:br/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my-chart/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├── </a:t>
            </a:r>
            <a:r>
              <a:rPr b="0" i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charts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/                       # Subcharts (optional)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├── </a:t>
            </a:r>
            <a:r>
              <a:rPr b="0" i="1" lang="en-US" sz="1800" spc="-1" strike="noStrike">
                <a:solidFill>
                  <a:srgbClr val="158466"/>
                </a:solidFill>
                <a:latin typeface="Arial"/>
                <a:ea typeface="DejaVu Sans"/>
              </a:rPr>
              <a:t>templates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/                 # Kubernetes manifest templates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   ├── </a:t>
            </a:r>
            <a:r>
              <a:rPr b="0" i="1" lang="en-US" sz="1800" spc="-1" strike="noStrike">
                <a:solidFill>
                  <a:srgbClr val="e6e905"/>
                </a:solidFill>
                <a:latin typeface="Arial"/>
                <a:ea typeface="DejaVu Sans"/>
              </a:rPr>
              <a:t>deployment.yaml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   ├── </a:t>
            </a:r>
            <a:r>
              <a:rPr b="0" i="1" lang="en-US" sz="1800" spc="-1" strike="noStrike">
                <a:solidFill>
                  <a:srgbClr val="e6e905"/>
                </a:solidFill>
                <a:latin typeface="Arial"/>
                <a:ea typeface="DejaVu Sans"/>
              </a:rPr>
              <a:t>service.yaml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   ├── </a:t>
            </a:r>
            <a:r>
              <a:rPr b="0" i="1" lang="en-US" sz="1800" spc="-1" strike="noStrike">
                <a:solidFill>
                  <a:srgbClr val="e6e905"/>
                </a:solidFill>
                <a:latin typeface="Arial"/>
                <a:ea typeface="DejaVu Sans"/>
              </a:rPr>
              <a:t>_helper.tpl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           # Common templates, functions, or values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   ├── </a:t>
            </a:r>
            <a:r>
              <a:rPr b="0" i="1" lang="en-US" sz="1800" spc="-1" strike="noStrike">
                <a:solidFill>
                  <a:srgbClr val="e6e905"/>
                </a:solidFill>
                <a:latin typeface="Arial"/>
                <a:ea typeface="DejaVu Sans"/>
              </a:rPr>
              <a:t>…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├── </a:t>
            </a:r>
            <a:r>
              <a:rPr b="0" i="1" lang="en-US" sz="1800" spc="-1" strike="noStrike">
                <a:solidFill>
                  <a:srgbClr val="e6e905"/>
                </a:solidFill>
                <a:latin typeface="Arial"/>
                <a:ea typeface="DejaVu Sans"/>
              </a:rPr>
              <a:t>values.yaml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              # Default configuration values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├── </a:t>
            </a:r>
            <a:r>
              <a:rPr b="0" i="1" lang="en-US" sz="1800" spc="-1" strike="noStrike">
                <a:solidFill>
                  <a:srgbClr val="e6e905"/>
                </a:solidFill>
                <a:latin typeface="Arial"/>
                <a:ea typeface="DejaVu Sans"/>
              </a:rPr>
              <a:t>Chart.yaml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               # Chart metadata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└── </a:t>
            </a:r>
            <a:r>
              <a:rPr b="0" i="1" lang="en-US" sz="1800" spc="-1" strike="noStrike">
                <a:solidFill>
                  <a:srgbClr val="e6e905"/>
                </a:solidFill>
                <a:latin typeface="Arial"/>
                <a:ea typeface="DejaVu Sans"/>
              </a:rPr>
              <a:t>README.md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10515240" y="6202080"/>
            <a:ext cx="1587600" cy="41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8AB347D5-FCD7-4B8A-846D-0F8A7D148EE7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NTG</Template>
  <TotalTime>1725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2022-06-07T02:52:35Z</dcterms:created>
  <dc:creator>Hien Trang Ngoc</dc:creator>
  <dc:description/>
  <dc:language>en-US</dc:language>
  <cp:lastModifiedBy/>
  <dcterms:modified xsi:type="dcterms:W3CDTF">2023-09-02T14:22:10Z</dcterms:modified>
  <cp:revision>498</cp:revision>
  <dc:subject/>
  <dc:title>Title of the  presentation (style 1)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lianceAssetId">
    <vt:lpwstr/>
  </property>
  <property fmtid="{D5CDD505-2E9C-101B-9397-08002B2CF9AE}" pid="4" name="ContentTypeId">
    <vt:lpwstr>0x010100409ED3CD6D966B46B07A514663589B2D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MediaServiceImageTags">
    <vt:lpwstr/>
  </property>
  <property fmtid="{D5CDD505-2E9C-101B-9397-08002B2CF9AE}" pid="10" name="Notes">
    <vt:i4>0</vt:i4>
  </property>
  <property fmtid="{D5CDD505-2E9C-101B-9397-08002B2CF9AE}" pid="11" name="Order">
    <vt:i4>2154200</vt:i4>
  </property>
  <property fmtid="{D5CDD505-2E9C-101B-9397-08002B2CF9AE}" pid="12" name="PresentationFormat">
    <vt:lpwstr>Widescreen</vt:lpwstr>
  </property>
  <property fmtid="{D5CDD505-2E9C-101B-9397-08002B2CF9AE}" pid="13" name="ScaleCrop">
    <vt:bool>0</vt:bool>
  </property>
  <property fmtid="{D5CDD505-2E9C-101B-9397-08002B2CF9AE}" pid="14" name="ShareDoc">
    <vt:bool>0</vt:bool>
  </property>
  <property fmtid="{D5CDD505-2E9C-101B-9397-08002B2CF9AE}" pid="15" name="Slides">
    <vt:i4>30</vt:i4>
  </property>
</Properties>
</file>