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29.png" ContentType="image/png"/>
  <Override PartName="/ppt/media/image27.png" ContentType="image/png"/>
  <Override PartName="/ppt/media/image23.png" ContentType="image/png"/>
  <Override PartName="/ppt/media/image22.png" ContentType="image/png"/>
  <Override PartName="/ppt/media/image5.jpeg" ContentType="image/jpeg"/>
  <Override PartName="/ppt/media/image20.png" ContentType="image/png"/>
  <Override PartName="/ppt/media/image13.png" ContentType="image/png"/>
  <Override PartName="/ppt/media/image18.png" ContentType="image/png"/>
  <Override PartName="/ppt/media/image6.jpeg" ContentType="image/jpeg"/>
  <Override PartName="/ppt/media/image10.png" ContentType="image/png"/>
  <Override PartName="/ppt/media/image7.jpeg" ContentType="image/jpeg"/>
  <Override PartName="/ppt/media/image28.png" ContentType="image/png"/>
  <Override PartName="/ppt/media/image8.jpeg" ContentType="image/jpeg"/>
  <Override PartName="/ppt/media/image30.png" ContentType="image/png"/>
  <Override PartName="/ppt/media/image11.png" ContentType="image/png"/>
  <Override PartName="/ppt/media/image9.png" ContentType="image/png"/>
  <Override PartName="/ppt/media/image12.png" ContentType="image/png"/>
  <Override PartName="/ppt/media/image4.jpeg" ContentType="image/jpeg"/>
  <Override PartName="/ppt/media/image25.png" ContentType="image/png"/>
  <Override PartName="/ppt/media/image2.png" ContentType="image/png"/>
  <Override PartName="/ppt/media/image32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9.png" ContentType="image/png"/>
  <Override PartName="/ppt/media/image21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89600" cy="514980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Picture 10" descr="A picture containing text, red, sign, orange&#10;&#10;Description automatically generated"/>
          <p:cNvPicPr/>
          <p:nvPr/>
        </p:nvPicPr>
        <p:blipFill>
          <a:blip r:embed="rId2"/>
          <a:stretch/>
        </p:blipFill>
        <p:spPr>
          <a:xfrm>
            <a:off x="10582200" y="5243760"/>
            <a:ext cx="1355400" cy="13554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637280" y="753120"/>
            <a:ext cx="7855920" cy="3936960"/>
          </a:xfrm>
          <a:prstGeom prst="rect">
            <a:avLst/>
          </a:prstGeom>
          <a:noFill/>
          <a:ln w="66600">
            <a:solidFill>
              <a:srgbClr val="6a1f7a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27" descr=""/>
          <p:cNvPicPr/>
          <p:nvPr/>
        </p:nvPicPr>
        <p:blipFill>
          <a:blip r:embed="rId3"/>
          <a:stretch/>
        </p:blipFill>
        <p:spPr>
          <a:xfrm>
            <a:off x="7681680" y="1234080"/>
            <a:ext cx="3845520" cy="368604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360" y="0"/>
            <a:ext cx="4774680" cy="685548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1166400" y="2958480"/>
            <a:ext cx="239328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VN" sz="4400" spc="-1" strike="noStrike">
                <a:solidFill>
                  <a:srgbClr val="6a1f7a"/>
                </a:solidFill>
                <a:latin typeface="Arial"/>
                <a:ea typeface="DejaVu Sans"/>
              </a:rPr>
              <a:t>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828000" y="1931400"/>
            <a:ext cx="3069720" cy="2992680"/>
          </a:xfrm>
          <a:prstGeom prst="rect">
            <a:avLst/>
          </a:prstGeom>
          <a:noFill/>
          <a:ln w="63360">
            <a:solidFill>
              <a:srgbClr val="6a1f7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"/>
          <p:cNvSpPr/>
          <p:nvPr/>
        </p:nvSpPr>
        <p:spPr>
          <a:xfrm>
            <a:off x="0" y="6719040"/>
            <a:ext cx="12189600" cy="15048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60" y="6719040"/>
            <a:ext cx="12177720" cy="13860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0" y="6719040"/>
            <a:ext cx="12177720" cy="13860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0"/>
            <a:ext cx="12189600" cy="514980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"/>
          <p:cNvSpPr/>
          <p:nvPr/>
        </p:nvSpPr>
        <p:spPr>
          <a:xfrm>
            <a:off x="2915640" y="1431720"/>
            <a:ext cx="6358320" cy="2728800"/>
          </a:xfrm>
          <a:prstGeom prst="rect">
            <a:avLst/>
          </a:prstGeom>
          <a:noFill/>
          <a:ln w="63360">
            <a:solidFill>
              <a:srgbClr val="6a1f7a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65" name="Picture 7" descr="A picture containing text, red, sign, orange&#10;&#10;Description automatically generated"/>
          <p:cNvPicPr/>
          <p:nvPr/>
        </p:nvPicPr>
        <p:blipFill>
          <a:blip r:embed="rId2"/>
          <a:stretch/>
        </p:blipFill>
        <p:spPr>
          <a:xfrm>
            <a:off x="10991880" y="5744160"/>
            <a:ext cx="955800" cy="955800"/>
          </a:xfrm>
          <a:prstGeom prst="rect">
            <a:avLst/>
          </a:prstGeom>
          <a:ln>
            <a:noFill/>
          </a:ln>
        </p:spPr>
      </p:pic>
      <p:sp>
        <p:nvSpPr>
          <p:cNvPr id="166" name="CustomShape 3"/>
          <p:cNvSpPr/>
          <p:nvPr/>
        </p:nvSpPr>
        <p:spPr>
          <a:xfrm>
            <a:off x="3764880" y="2243520"/>
            <a:ext cx="464364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VN" sz="6600" spc="-1" strike="noStrike">
                <a:solidFill>
                  <a:srgbClr val="6a1f7a"/>
                </a:solidFill>
                <a:latin typeface="Arial"/>
                <a:ea typeface="DejaVu Sans"/>
              </a:rPr>
              <a:t>Thank </a:t>
            </a:r>
            <a:r>
              <a:rPr b="0" lang="en-V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VN" sz="6600" spc="-1" strike="noStrike">
                <a:solidFill>
                  <a:srgbClr val="6a1f7a"/>
                </a:solidFill>
                <a:latin typeface="Arial"/>
                <a:ea typeface="DejaVu Sans"/>
              </a:rPr>
              <a:t>you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ithub.com/helm/helm/releases" TargetMode="External"/><Relationship Id="rId2" Type="http://schemas.openxmlformats.org/officeDocument/2006/relationships/hyperlink" Target="file:///C:/helm" TargetMode="External"/><Relationship Id="rId3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2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8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8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8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8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8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28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28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artifacthub.io/" TargetMode="External"/><Relationship Id="rId2" Type="http://schemas.openxmlformats.org/officeDocument/2006/relationships/hyperlink" Target="https://bitnami.com/stacks/helm" TargetMode="External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8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charts.helm.sh/stable" TargetMode="External"/><Relationship Id="rId2" Type="http://schemas.openxmlformats.org/officeDocument/2006/relationships/hyperlink" Target="https://kubernetes.github.io/ingress-nginx" TargetMode="External"/><Relationship Id="rId3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565560" y="6150240"/>
            <a:ext cx="4180680" cy="29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Compiled and presented by Nguyen Canh Hat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2043360" y="1116360"/>
            <a:ext cx="5782680" cy="29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br/>
            <a:br/>
            <a:r>
              <a:rPr b="1" lang="en-US" sz="4000" spc="-1" strike="noStrike">
                <a:solidFill>
                  <a:srgbClr val="c9211e"/>
                </a:solidFill>
                <a:latin typeface="Arial"/>
                <a:ea typeface="DejaVu Sans"/>
              </a:rPr>
              <a:t>Helm</a:t>
            </a:r>
            <a:r>
              <a:rPr b="1" lang="en-US" sz="3300" spc="-1" strike="noStrike">
                <a:solidFill>
                  <a:srgbClr val="c9211e"/>
                </a:solidFill>
                <a:latin typeface="Arial"/>
                <a:ea typeface="DejaVu Sans"/>
              </a:rPr>
              <a:t> </a:t>
            </a:r>
            <a:br/>
            <a:br/>
            <a:r>
              <a:rPr b="1" lang="en-US" sz="3000" spc="-1" strike="noStrike">
                <a:solidFill>
                  <a:srgbClr val="c9211e"/>
                </a:solidFill>
                <a:latin typeface="Arial"/>
                <a:ea typeface="DejaVu Sans"/>
              </a:rPr>
              <a:t>Knowledge Sharing and Learning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566280" y="5740560"/>
            <a:ext cx="564948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400" spc="-1" strike="noStrike">
                <a:solidFill>
                  <a:srgbClr val="3c3e41"/>
                </a:solidFill>
                <a:latin typeface="Arial"/>
                <a:ea typeface="DejaVu Sans"/>
              </a:rPr>
              <a:t>A part of DevOps knowledge sharing and learning courses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685800" y="0"/>
            <a:ext cx="10959480" cy="11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2- Helm Installation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On Windows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274320" y="1554480"/>
            <a:ext cx="11062800" cy="44791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456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Download Helm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Download the .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zip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file for 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Windows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from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https://github.com/helm/helm/releases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OpenSymbol"/>
              <a:buAutoNum type="arabicParenR"/>
            </a:pPr>
            <a:r>
              <a:rPr b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Extract Helm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Extract the .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zip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file to a directory of your choice, e.g.,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C:\helm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OpenSymbol"/>
              <a:buAutoNum type="arabicParenR"/>
            </a:pPr>
            <a:r>
              <a:rPr b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Set Environment Variables (Optional):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If you want to use Helm without specifying the full path, add the Helm binary path to your system's PATH environment variable.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OpenSymbol"/>
              <a:buAutoNum type="arabicParenR"/>
            </a:pPr>
            <a:r>
              <a:rPr b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Verify Helm Installation: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Open a Command Prompt and type “</a:t>
            </a:r>
            <a:r>
              <a:rPr b="0" lang="en-US" sz="1800" spc="-1" strike="noStrike">
                <a:solidFill>
                  <a:srgbClr val="ff4000"/>
                </a:solidFill>
                <a:latin typeface="Arial"/>
                <a:ea typeface="DejaVu Sans"/>
              </a:rPr>
              <a:t>helm version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”.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10515240" y="6202080"/>
            <a:ext cx="158688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CECC10B0-5379-41EE-8EB1-362130B4F97F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685800" y="0"/>
            <a:ext cx="10959480" cy="11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2- Helm Installation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On Ubuntu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274320" y="1554480"/>
            <a:ext cx="11062800" cy="44791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456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Install Helm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use apt: 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   sudo apt update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   sudo apt install helm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use snap: 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sudo snap install helm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OpenSymbol"/>
              <a:buAutoNum type="arabicParenR"/>
            </a:pPr>
            <a:r>
              <a:rPr b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Verify Helm Installation: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Open a Command Prompt and type “</a:t>
            </a:r>
            <a:r>
              <a:rPr b="0" lang="en-US" sz="1800" spc="-1" strike="noStrike">
                <a:solidFill>
                  <a:srgbClr val="ff4000"/>
                </a:solidFill>
                <a:latin typeface="Arial"/>
                <a:ea typeface="DejaVu Sans"/>
              </a:rPr>
              <a:t>helm version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”.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10515240" y="6202080"/>
            <a:ext cx="158688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53E4E617-355E-4E82-ADDD-964D8923A358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694440" y="4099320"/>
            <a:ext cx="8809920" cy="21744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685800" y="0"/>
            <a:ext cx="10959480" cy="11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CLI commands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274320" y="1554480"/>
            <a:ext cx="11062800" cy="44791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search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search for Helm charts in repositories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Examples: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search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repo </a:t>
            </a:r>
            <a:r>
              <a:rPr b="0" i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nginx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search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repo 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stable/nginx-ingress</a:t>
            </a:r>
            <a:br/>
            <a:br/>
            <a:br/>
            <a:br/>
            <a:br/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10515240" y="6202080"/>
            <a:ext cx="158688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9D11E30D-1E5C-442A-884F-1B93D396E7E4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609840" y="2651760"/>
            <a:ext cx="9539280" cy="182808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  <p:pic>
        <p:nvPicPr>
          <p:cNvPr id="246" name="" descr=""/>
          <p:cNvPicPr/>
          <p:nvPr/>
        </p:nvPicPr>
        <p:blipFill>
          <a:blip r:embed="rId2"/>
          <a:stretch/>
        </p:blipFill>
        <p:spPr>
          <a:xfrm>
            <a:off x="594720" y="4846320"/>
            <a:ext cx="9828720" cy="34200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685800" y="0"/>
            <a:ext cx="10959480" cy="11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CLI commands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- 2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274320" y="1554480"/>
            <a:ext cx="11062800" cy="44791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template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render the Kubernetes manifest files for a Helm char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Example: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template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10515240" y="6202080"/>
            <a:ext cx="158688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451D15C3-E60F-4551-8C71-DAFF3407B829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640080" y="2699640"/>
            <a:ext cx="7790400" cy="269460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685800" y="0"/>
            <a:ext cx="10959480" cy="11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CLI commands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- 3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274320" y="1554480"/>
            <a:ext cx="11062800" cy="44791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install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deploy a Helm chart as a new release.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Examples: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install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my-release .</a:t>
            </a:r>
            <a:br/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install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my-release </a:t>
            </a:r>
            <a:r>
              <a:rPr b="0" i="1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-f values.yaml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stable/mysql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10515240" y="6202080"/>
            <a:ext cx="158688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C4B8B57B-DE38-40C2-8298-EF92F34381AA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579600" y="2652120"/>
            <a:ext cx="3476160" cy="1037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685800" y="0"/>
            <a:ext cx="10959480" cy="11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CLI commands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- 4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274320" y="1554480"/>
            <a:ext cx="11062800" cy="44791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upgrade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upgrade a release to a new version of a chart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Examples: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upgrade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my-release stable/mysql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upgrade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my-release </a:t>
            </a:r>
            <a:r>
              <a:rPr b="0" i="1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-f </a:t>
            </a:r>
            <a:r>
              <a:rPr b="0" i="1" lang="en-US" sz="1800" spc="-1" strike="noStrike">
                <a:solidFill>
                  <a:srgbClr val="2a6099"/>
                </a:solidFill>
                <a:latin typeface="Arial"/>
                <a:ea typeface="DejaVu Sans"/>
              </a:rPr>
              <a:t>new</a:t>
            </a:r>
            <a:r>
              <a:rPr b="0" i="1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_values.yaml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stable/mysql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10515240" y="6202080"/>
            <a:ext cx="158688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68AE3422-89C5-42BA-BB57-864C1F92D001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685800" y="0"/>
            <a:ext cx="10959480" cy="11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CLI commands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- 5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274320" y="1554480"/>
            <a:ext cx="11062800" cy="44791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list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list current installed release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history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[release-name]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list all releases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rollback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bf0041"/>
                </a:solidFill>
                <a:latin typeface="Arial"/>
                <a:ea typeface="DejaVu Sans"/>
              </a:rPr>
              <a:t>[release-name]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acb20c"/>
                </a:solidFill>
                <a:latin typeface="Arial"/>
                <a:ea typeface="DejaVu Sans"/>
              </a:rPr>
              <a:t>[specific-version]</a:t>
            </a:r>
            <a:r>
              <a:rPr b="0" lang="en-US" sz="1800" spc="-1" strike="noStrike">
                <a:latin typeface="Arial"/>
                <a:ea typeface="DejaVu Sans"/>
              </a:rPr>
              <a:t>: rollback to a specific version (but create a new version)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Examples: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list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history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my-release</a:t>
            </a:r>
            <a:br/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rollback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bf0041"/>
                </a:solidFill>
                <a:latin typeface="Arial"/>
                <a:ea typeface="DejaVu Sans"/>
              </a:rPr>
              <a:t>my-release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acb20c"/>
                </a:solidFill>
                <a:latin typeface="Arial"/>
                <a:ea typeface="DejaVu Sans"/>
              </a:rPr>
              <a:t>1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10515240" y="6202080"/>
            <a:ext cx="158688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0D7D87DF-2872-46F6-B309-ADFF87FCDE89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556200" y="3138480"/>
            <a:ext cx="9755280" cy="399600"/>
          </a:xfrm>
          <a:prstGeom prst="rect">
            <a:avLst/>
          </a:prstGeom>
          <a:ln>
            <a:noFill/>
          </a:ln>
        </p:spPr>
      </p:pic>
      <p:pic>
        <p:nvPicPr>
          <p:cNvPr id="262" name="" descr=""/>
          <p:cNvPicPr/>
          <p:nvPr/>
        </p:nvPicPr>
        <p:blipFill>
          <a:blip r:embed="rId2"/>
          <a:stretch/>
        </p:blipFill>
        <p:spPr>
          <a:xfrm>
            <a:off x="550800" y="4114800"/>
            <a:ext cx="9781920" cy="542520"/>
          </a:xfrm>
          <a:prstGeom prst="rect">
            <a:avLst/>
          </a:prstGeom>
          <a:ln>
            <a:noFill/>
          </a:ln>
        </p:spPr>
      </p:pic>
      <p:pic>
        <p:nvPicPr>
          <p:cNvPr id="263" name="" descr=""/>
          <p:cNvPicPr/>
          <p:nvPr/>
        </p:nvPicPr>
        <p:blipFill>
          <a:blip r:embed="rId3"/>
          <a:stretch/>
        </p:blipFill>
        <p:spPr>
          <a:xfrm>
            <a:off x="548640" y="5079240"/>
            <a:ext cx="3666600" cy="13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685800" y="0"/>
            <a:ext cx="10959480" cy="11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CLI commands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- 6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274320" y="1554480"/>
            <a:ext cx="11062800" cy="44791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uninstall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uninstall a release and clean up associated resources (not include pvc)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Example: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uninstall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my-release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10515240" y="6202080"/>
            <a:ext cx="158688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65EF058A-B3BF-4232-A4D2-7A11FDF528CF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67" name="" descr=""/>
          <p:cNvPicPr/>
          <p:nvPr/>
        </p:nvPicPr>
        <p:blipFill>
          <a:blip r:embed="rId1"/>
          <a:stretch/>
        </p:blipFill>
        <p:spPr>
          <a:xfrm>
            <a:off x="573840" y="2625480"/>
            <a:ext cx="2809440" cy="20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685800" y="0"/>
            <a:ext cx="10959480" cy="11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chart structure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274320" y="1554480"/>
            <a:ext cx="11062800" cy="44791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Definition: a format that consists of necessary </a:t>
            </a:r>
            <a:r>
              <a:rPr b="0" lang="en-US" sz="1800" spc="-1" strike="noStrike">
                <a:solidFill>
                  <a:srgbClr val="e6e905"/>
                </a:solidFill>
                <a:latin typeface="Arial"/>
                <a:ea typeface="DejaVu Sans"/>
              </a:rPr>
              <a:t>files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folders such as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 chart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158466"/>
                </a:solidFill>
                <a:latin typeface="Arial"/>
                <a:ea typeface="DejaVu Sans"/>
              </a:rPr>
              <a:t>templates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for deploying and managing a Kubernetes application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10515240" y="6202080"/>
            <a:ext cx="158688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80DD53F3-982A-4201-ACC4-8B13BC9763F0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71" name="" descr=""/>
          <p:cNvPicPr/>
          <p:nvPr/>
        </p:nvPicPr>
        <p:blipFill>
          <a:blip r:embed="rId1"/>
          <a:stretch/>
        </p:blipFill>
        <p:spPr>
          <a:xfrm>
            <a:off x="640080" y="2377440"/>
            <a:ext cx="6990120" cy="270396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685800" y="0"/>
            <a:ext cx="10959480" cy="11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chart structure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- 2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274320" y="1554480"/>
            <a:ext cx="11062800" cy="44791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 “</a:t>
            </a:r>
            <a:r>
              <a:rPr b="0" lang="en-US" sz="1800" spc="-1" strike="noStrike">
                <a:solidFill>
                  <a:srgbClr val="acb20c"/>
                </a:solidFill>
                <a:latin typeface="Arial"/>
                <a:ea typeface="DejaVu Sans"/>
              </a:rPr>
              <a:t>values.yaml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”: contains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default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values and configuration settings for a Helm chart. These values are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overridable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when installing the chart.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10515240" y="6202080"/>
            <a:ext cx="158688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3924FF05-03F5-473A-808D-99C494F31E35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606240" y="2377440"/>
            <a:ext cx="4970880" cy="237060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  <p:pic>
        <p:nvPicPr>
          <p:cNvPr id="276" name="" descr=""/>
          <p:cNvPicPr/>
          <p:nvPr/>
        </p:nvPicPr>
        <p:blipFill>
          <a:blip r:embed="rId2"/>
          <a:stretch/>
        </p:blipFill>
        <p:spPr>
          <a:xfrm>
            <a:off x="6258240" y="2377440"/>
            <a:ext cx="4713840" cy="283392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852160" y="365760"/>
            <a:ext cx="5213520" cy="58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43080" indent="-34056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Introduction to Helm</a:t>
            </a:r>
            <a:endParaRPr b="0" lang="en-US" sz="1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What is Helm</a:t>
            </a:r>
            <a:endParaRPr b="0" lang="en-US" sz="1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Why use it</a:t>
            </a:r>
            <a:endParaRPr b="0" lang="en-US" sz="1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How Helm works</a:t>
            </a:r>
            <a:endParaRPr b="0" lang="en-US" sz="1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Components of Helm: Helm CLI, Helm Chart</a:t>
            </a:r>
            <a:endParaRPr b="0" lang="en-US" sz="1600" spc="-1" strike="noStrike">
              <a:latin typeface="Arial"/>
            </a:endParaRPr>
          </a:p>
          <a:p>
            <a:pPr marL="343080" indent="-34056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Helm Installation</a:t>
            </a:r>
            <a:endParaRPr b="0" lang="en-US" sz="1600" spc="-1" strike="noStrike">
              <a:latin typeface="Arial"/>
            </a:endParaRPr>
          </a:p>
          <a:p>
            <a:pPr marL="343080" indent="-34056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Helm Chart</a:t>
            </a:r>
            <a:endParaRPr b="0" lang="en-US" sz="1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Helm CLI commands</a:t>
            </a:r>
            <a:endParaRPr b="0" lang="en-US" sz="1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Helm chart structure</a:t>
            </a:r>
            <a:endParaRPr b="0" lang="en-US" sz="1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Dependencies and resources</a:t>
            </a:r>
            <a:endParaRPr b="0" lang="en-US" sz="16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Conditional statements and loops</a:t>
            </a:r>
            <a:endParaRPr b="0" lang="en-US" sz="1600" spc="-1" strike="noStrike">
              <a:latin typeface="Arial"/>
            </a:endParaRPr>
          </a:p>
          <a:p>
            <a:pPr marL="343080" indent="-34056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Helm Chart Repository</a:t>
            </a:r>
            <a:endParaRPr b="0" lang="en-US" sz="1600" spc="-1" strike="noStrike">
              <a:latin typeface="Arial"/>
            </a:endParaRPr>
          </a:p>
          <a:p>
            <a:pPr marL="343080" indent="-34056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Questions and Answers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685800" y="0"/>
            <a:ext cx="10959480" cy="11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chart structure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- 3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274320" y="1554480"/>
            <a:ext cx="11062800" cy="44791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 “</a:t>
            </a:r>
            <a:r>
              <a:rPr b="0" lang="en-US" sz="1800" spc="-1" strike="noStrike">
                <a:solidFill>
                  <a:srgbClr val="acb20c"/>
                </a:solidFill>
                <a:latin typeface="Arial"/>
                <a:ea typeface="DejaVu Sans"/>
              </a:rPr>
              <a:t>Chart.yaml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”: provide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information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about the Helm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chart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itself.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10515240" y="6202080"/>
            <a:ext cx="158688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3E517C8D-904D-46A3-BC3D-C0A79273191D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598680" y="1924560"/>
            <a:ext cx="3332520" cy="127512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685800" y="0"/>
            <a:ext cx="10959480" cy="11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chart structure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- 4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274320" y="1554480"/>
            <a:ext cx="11062800" cy="44791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 “</a:t>
            </a:r>
            <a:r>
              <a:rPr b="0" lang="en-US" sz="1800" spc="-1" strike="noStrike">
                <a:solidFill>
                  <a:srgbClr val="acb20c"/>
                </a:solidFill>
                <a:latin typeface="Arial"/>
                <a:ea typeface="DejaVu Sans"/>
              </a:rPr>
              <a:t>_helper.tpl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”: an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optional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file used to store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reusable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template functions.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10515240" y="6202080"/>
            <a:ext cx="158688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A1DEAF3D-9D6D-41F1-93B8-679988CE1158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84" name="" descr=""/>
          <p:cNvPicPr/>
          <p:nvPr/>
        </p:nvPicPr>
        <p:blipFill>
          <a:blip r:embed="rId1"/>
          <a:stretch/>
        </p:blipFill>
        <p:spPr>
          <a:xfrm>
            <a:off x="499320" y="2103120"/>
            <a:ext cx="5352120" cy="128484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  <p:pic>
        <p:nvPicPr>
          <p:cNvPr id="285" name="" descr=""/>
          <p:cNvPicPr/>
          <p:nvPr/>
        </p:nvPicPr>
        <p:blipFill>
          <a:blip r:embed="rId2"/>
          <a:stretch/>
        </p:blipFill>
        <p:spPr>
          <a:xfrm>
            <a:off x="5943600" y="2103120"/>
            <a:ext cx="4685400" cy="386604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685800" y="0"/>
            <a:ext cx="10959480" cy="11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chart structure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- 5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274320" y="1554480"/>
            <a:ext cx="11062800" cy="44791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Folder “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templates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”: contain the Kubernetes manifest templates (.yaml files) for an application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10515240" y="6202080"/>
            <a:ext cx="158688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D07A369A-26E3-4344-AA4C-59006D1C4BD3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89" name="" descr=""/>
          <p:cNvPicPr/>
          <p:nvPr/>
        </p:nvPicPr>
        <p:blipFill>
          <a:blip r:embed="rId1"/>
          <a:stretch/>
        </p:blipFill>
        <p:spPr>
          <a:xfrm>
            <a:off x="640080" y="2011680"/>
            <a:ext cx="3003120" cy="246096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685800" y="0"/>
            <a:ext cx="10959480" cy="11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chart structure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- 6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274320" y="1554480"/>
            <a:ext cx="11062800" cy="44791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Folder “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charts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”: Store subcharts that a Helm chart may depend on. These subcharts permit us to modularize the Helm chart.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10515240" y="6202080"/>
            <a:ext cx="158688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636E170D-C712-4924-A74E-66674459CA3F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556560" y="2194560"/>
            <a:ext cx="2277360" cy="374832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685800" y="0"/>
            <a:ext cx="10959480" cy="11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Dependencies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and resources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 - 1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274320" y="1554480"/>
            <a:ext cx="11062800" cy="44791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Definition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a feature of Helm that allows us to declare and manage external dependencies for a Helm chart.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Main benefits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Simplified installation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Easy version management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Configuration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In “Chart.yaml”, we define name, version and repository for a chart as in</a:t>
            </a:r>
            <a:br/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Dependencies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-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name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ingress-nginx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version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4.6.1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repository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https://kubernetes.github.io/ingress-nginx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Commands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i="1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helm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dependency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update</a:t>
            </a:r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10515240" y="6202080"/>
            <a:ext cx="158688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DD7430D2-A38C-49D1-A4D7-6B49462553EF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97" name="" descr=""/>
          <p:cNvPicPr/>
          <p:nvPr/>
        </p:nvPicPr>
        <p:blipFill>
          <a:blip r:embed="rId1"/>
          <a:stretch/>
        </p:blipFill>
        <p:spPr>
          <a:xfrm>
            <a:off x="404640" y="4872600"/>
            <a:ext cx="6752520" cy="1113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685800" y="0"/>
            <a:ext cx="10959480" cy="11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Dependencies and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resources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 - 2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274320" y="1554480"/>
            <a:ext cx="11062800" cy="44791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Definition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specify Kubernetes resources that should be created, managed, or updated.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Configuration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In “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Chart.yaml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”, we typically define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kind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name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for selections as in</a:t>
            </a:r>
            <a:br/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resources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-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kind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Deployment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name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frontend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10515240" y="6202080"/>
            <a:ext cx="158688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11A56402-F95B-499A-8B1A-BE30CB7FE4D4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685800" y="0"/>
            <a:ext cx="10959480" cy="11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Conditional statements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and loops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 - 1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274320" y="1554480"/>
            <a:ext cx="11062800" cy="44791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Definition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control the flow and behavior of Helm templates based on specific conditions or values. They include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if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else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and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with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statements.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“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values.yaml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”</a:t>
            </a:r>
            <a:br/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createService: true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“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service.yaml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”</a:t>
            </a: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10515240" y="6202080"/>
            <a:ext cx="158688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95810D2A-C5AE-4D37-BD5A-D7C0D816CD83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04" name="" descr=""/>
          <p:cNvPicPr/>
          <p:nvPr/>
        </p:nvPicPr>
        <p:blipFill>
          <a:blip r:embed="rId1"/>
          <a:stretch/>
        </p:blipFill>
        <p:spPr>
          <a:xfrm>
            <a:off x="398880" y="3634560"/>
            <a:ext cx="2885400" cy="2134440"/>
          </a:xfrm>
          <a:prstGeom prst="rect">
            <a:avLst/>
          </a:prstGeom>
          <a:ln>
            <a:noFill/>
          </a:ln>
        </p:spPr>
      </p:pic>
      <p:pic>
        <p:nvPicPr>
          <p:cNvPr id="305" name="" descr=""/>
          <p:cNvPicPr/>
          <p:nvPr/>
        </p:nvPicPr>
        <p:blipFill>
          <a:blip r:embed="rId2"/>
          <a:stretch/>
        </p:blipFill>
        <p:spPr>
          <a:xfrm>
            <a:off x="3415680" y="3632760"/>
            <a:ext cx="2894760" cy="214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685800" y="0"/>
            <a:ext cx="10959480" cy="11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Conditional statements and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loops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 - 2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274320" y="1554480"/>
            <a:ext cx="11062800" cy="44791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Definition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loop through items in a collection and execute a block of code for each item. It onlny includes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range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statements.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Exampe: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input: </a:t>
            </a:r>
            <a:br/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output: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10515240" y="6202080"/>
            <a:ext cx="158688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B2651D4D-752B-4C28-959B-B41EA7B589B4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09" name="" descr=""/>
          <p:cNvPicPr/>
          <p:nvPr/>
        </p:nvPicPr>
        <p:blipFill>
          <a:blip r:embed="rId1"/>
          <a:stretch/>
        </p:blipFill>
        <p:spPr>
          <a:xfrm>
            <a:off x="1122480" y="2677680"/>
            <a:ext cx="1913040" cy="1589040"/>
          </a:xfrm>
          <a:prstGeom prst="rect">
            <a:avLst/>
          </a:prstGeom>
          <a:ln>
            <a:noFill/>
          </a:ln>
        </p:spPr>
      </p:pic>
      <p:pic>
        <p:nvPicPr>
          <p:cNvPr id="310" name="" descr=""/>
          <p:cNvPicPr/>
          <p:nvPr/>
        </p:nvPicPr>
        <p:blipFill>
          <a:blip r:embed="rId2"/>
          <a:stretch/>
        </p:blipFill>
        <p:spPr>
          <a:xfrm>
            <a:off x="3075480" y="2681280"/>
            <a:ext cx="2971080" cy="1577520"/>
          </a:xfrm>
          <a:prstGeom prst="rect">
            <a:avLst/>
          </a:prstGeom>
          <a:ln>
            <a:noFill/>
          </a:ln>
        </p:spPr>
      </p:pic>
      <p:pic>
        <p:nvPicPr>
          <p:cNvPr id="311" name="" descr=""/>
          <p:cNvPicPr/>
          <p:nvPr/>
        </p:nvPicPr>
        <p:blipFill>
          <a:blip r:embed="rId3"/>
          <a:stretch/>
        </p:blipFill>
        <p:spPr>
          <a:xfrm>
            <a:off x="1209240" y="4628880"/>
            <a:ext cx="2304360" cy="139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685800" y="0"/>
            <a:ext cx="10959480" cy="11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4- Helm Chart Repository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274320" y="1554480"/>
            <a:ext cx="11062800" cy="44791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Definition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a server that stores Helm charts.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Kinds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Public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chart repositories: Helm hub / Artifact hub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https://artifacthub.io/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), Bitnami charts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https://bitnami.com/stacks/helm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), Github, ...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Private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chart repositories: Artifactory, Gitlab, 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 using Github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Create a helm chart: upload the whole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local folder structure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to a Github repo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Reference: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10515240" y="6202080"/>
            <a:ext cx="158688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337AB351-BC5F-4F67-84E4-244634313DD4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15" name="" descr=""/>
          <p:cNvPicPr/>
          <p:nvPr/>
        </p:nvPicPr>
        <p:blipFill>
          <a:blip r:embed="rId3"/>
          <a:stretch/>
        </p:blipFill>
        <p:spPr>
          <a:xfrm>
            <a:off x="496440" y="4229640"/>
            <a:ext cx="9019440" cy="97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3428640" y="376920"/>
            <a:ext cx="5696640" cy="5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DejaVu Sans"/>
              </a:rPr>
              <a:t>Questions and Answers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10515240" y="6202080"/>
            <a:ext cx="158688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5605CFF7-2411-40B7-8E97-FEDF505FA01E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18" name="Picture 412" descr=""/>
          <p:cNvPicPr/>
          <p:nvPr/>
        </p:nvPicPr>
        <p:blipFill>
          <a:blip r:embed="rId1"/>
          <a:stretch/>
        </p:blipFill>
        <p:spPr>
          <a:xfrm>
            <a:off x="4114440" y="2105280"/>
            <a:ext cx="4636440" cy="314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685800" y="0"/>
            <a:ext cx="10959480" cy="11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Introduction to Helm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What is Helm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274320" y="1554480"/>
            <a:ext cx="11062800" cy="44791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A package manager as “apt-get”, “yum”, “npm”, but dedicated to Kubernetes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0515240" y="6202080"/>
            <a:ext cx="158688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7F22FA13-3A58-488C-A175-36E2753CDF9E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2745360" y="2250000"/>
            <a:ext cx="5208480" cy="341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685800" y="0"/>
            <a:ext cx="10959480" cy="11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Introduction to Helm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Why use it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(1)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274320" y="1554480"/>
            <a:ext cx="11062800" cy="44791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Templating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Reusability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10515240" y="6202080"/>
            <a:ext cx="158688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566FBFEA-8C59-4EC5-8B22-98B31F177338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1960920" y="2336040"/>
            <a:ext cx="6541560" cy="3514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685800" y="0"/>
            <a:ext cx="10959480" cy="11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Introduction to Helm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Why use it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(2)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274320" y="1554480"/>
            <a:ext cx="11062800" cy="44791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Versioning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Rollback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10515240" y="6202080"/>
            <a:ext cx="158688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6CF3F597-574D-43EA-AF98-EC3F1C102D82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1814040" y="2743200"/>
            <a:ext cx="8974440" cy="2046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685800" y="0"/>
            <a:ext cx="10959480" cy="11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Introduction to Helm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Why use it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(3)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274320" y="1554480"/>
            <a:ext cx="11062800" cy="44791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Simplified Installation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10515240" y="6202080"/>
            <a:ext cx="158688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378ABC33-6EB9-4496-B092-202E1FD0840D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1948680" y="2011680"/>
            <a:ext cx="8323200" cy="3902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685800" y="0"/>
            <a:ext cx="10959480" cy="11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Introduction to Helm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How Helm works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274320" y="1554480"/>
            <a:ext cx="11062800" cy="44791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 charts to define, create, install, and upgrade Kubernetes applications.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10515240" y="6202080"/>
            <a:ext cx="158688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42ECF4D7-000F-415A-B7FB-3A88815FA465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2115000" y="2154960"/>
            <a:ext cx="7027560" cy="378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685800" y="0"/>
            <a:ext cx="10959480" cy="11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Introduction to Helm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Components of Helm – Helm CLI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274320" y="1554480"/>
            <a:ext cx="11062800" cy="44791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456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Definition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a command-line tool used for managing K8s applications and resources as Helm charts.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Format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ff4000"/>
                </a:solidFill>
                <a:latin typeface="Arial"/>
                <a:ea typeface="DejaVu Sans"/>
              </a:rPr>
              <a:t>helm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[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action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] [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option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]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Example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</a:t>
            </a:r>
            <a:endParaRPr b="0" lang="en-US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helm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repo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add stable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https://charts.helm.sh/stable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akar"/>
                <a:ea typeface="DejaVu Sans"/>
              </a:rPr>
              <a:t>"</a:t>
            </a:r>
            <a:r>
              <a:rPr b="0" i="1" lang="en-US" sz="1600" spc="-1" strike="noStrike">
                <a:solidFill>
                  <a:srgbClr val="3c3e41"/>
                </a:solidFill>
                <a:latin typeface="aakar"/>
                <a:ea typeface="DejaVu Sans"/>
              </a:rPr>
              <a:t>stable" has been added to your repositories</a:t>
            </a:r>
            <a:endParaRPr b="0" lang="en-US" sz="1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helm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repo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list</a:t>
            </a:r>
            <a:br/>
            <a:r>
              <a:rPr b="0" i="1" lang="en-US" sz="1600" spc="-1" strike="noStrike">
                <a:solidFill>
                  <a:srgbClr val="3c3e41"/>
                </a:solidFill>
                <a:latin typeface="aakar"/>
                <a:ea typeface="DejaVu Sans"/>
              </a:rPr>
              <a:t>NAME         URL                                       </a:t>
            </a:r>
            <a:br/>
            <a:r>
              <a:rPr b="0" i="1" lang="en-US" sz="1600" spc="-1" strike="noStrike">
                <a:solidFill>
                  <a:srgbClr val="3c3e41"/>
                </a:solidFill>
                <a:latin typeface="aakar"/>
                <a:ea typeface="DejaVu Sans"/>
              </a:rPr>
              <a:t>ingress-nginx    </a:t>
            </a:r>
            <a:r>
              <a:rPr b="0" i="1" lang="en-US" sz="1600" spc="-1" strike="noStrike" u="sng">
                <a:solidFill>
                  <a:srgbClr val="0000ff"/>
                </a:solidFill>
                <a:uFillTx/>
                <a:latin typeface="aakar"/>
                <a:ea typeface="DejaVu Sans"/>
                <a:hlinkClick r:id="rId2"/>
              </a:rPr>
              <a:t>https://kubernetes.github.io/ingress-nginx</a:t>
            </a:r>
            <a:br/>
            <a:r>
              <a:rPr b="0" i="1" lang="en-US" sz="1600" spc="-1" strike="noStrike">
                <a:solidFill>
                  <a:srgbClr val="3c3e41"/>
                </a:solidFill>
                <a:latin typeface="aakar"/>
                <a:ea typeface="DejaVu Sans"/>
              </a:rPr>
              <a:t>nginx-stable     https://helm.nginx.com/stable             </a:t>
            </a:r>
            <a:br/>
            <a:r>
              <a:rPr b="0" i="1" lang="en-US" sz="1600" spc="-1" strike="noStrike">
                <a:solidFill>
                  <a:srgbClr val="3c3e41"/>
                </a:solidFill>
                <a:latin typeface="aakar"/>
                <a:ea typeface="DejaVu Sans"/>
              </a:rPr>
              <a:t>stable          https://charts.helm.sh/stable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10515240" y="6202080"/>
            <a:ext cx="158688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CFF3696E-DA83-4BC7-80DB-6BA32A32FC06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685800" y="0"/>
            <a:ext cx="10959480" cy="11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Introduction to Helm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Components of Helm – Helm Chart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274320" y="1554480"/>
            <a:ext cx="11062800" cy="44791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Definition: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 collection of files and directories that defines how to deploy an application onto a Kubernetes cluster</a:t>
            </a:r>
            <a:br/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my-chart/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├── </a:t>
            </a:r>
            <a:r>
              <a:rPr b="0" i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charts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/                       # Subcharts (optional)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├── </a:t>
            </a:r>
            <a:r>
              <a:rPr b="0" i="1" lang="en-US" sz="1800" spc="-1" strike="noStrike">
                <a:solidFill>
                  <a:srgbClr val="158466"/>
                </a:solidFill>
                <a:latin typeface="Arial"/>
                <a:ea typeface="DejaVu Sans"/>
              </a:rPr>
              <a:t>templates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/                 # Kubernetes manifest templates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├── </a:t>
            </a:r>
            <a:r>
              <a:rPr b="0" i="1" lang="en-US" sz="1800" spc="-1" strike="noStrike">
                <a:solidFill>
                  <a:srgbClr val="e6e905"/>
                </a:solidFill>
                <a:latin typeface="Arial"/>
                <a:ea typeface="DejaVu Sans"/>
              </a:rPr>
              <a:t>deployment.yaml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├── </a:t>
            </a:r>
            <a:r>
              <a:rPr b="0" i="1" lang="en-US" sz="1800" spc="-1" strike="noStrike">
                <a:solidFill>
                  <a:srgbClr val="e6e905"/>
                </a:solidFill>
                <a:latin typeface="Arial"/>
                <a:ea typeface="DejaVu Sans"/>
              </a:rPr>
              <a:t>service.yaml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├── </a:t>
            </a:r>
            <a:r>
              <a:rPr b="0" i="1" lang="en-US" sz="1800" spc="-1" strike="noStrike">
                <a:solidFill>
                  <a:srgbClr val="e6e905"/>
                </a:solidFill>
                <a:latin typeface="Arial"/>
                <a:ea typeface="DejaVu Sans"/>
              </a:rPr>
              <a:t>_helper.tpl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        # Common templates, functions, or values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├── </a:t>
            </a:r>
            <a:r>
              <a:rPr b="0" i="1" lang="en-US" sz="1800" spc="-1" strike="noStrike">
                <a:solidFill>
                  <a:srgbClr val="e6e905"/>
                </a:solidFill>
                <a:latin typeface="Arial"/>
                <a:ea typeface="DejaVu Sans"/>
              </a:rPr>
              <a:t>…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├── </a:t>
            </a:r>
            <a:r>
              <a:rPr b="0" i="1" lang="en-US" sz="1800" spc="-1" strike="noStrike">
                <a:solidFill>
                  <a:srgbClr val="e6e905"/>
                </a:solidFill>
                <a:latin typeface="Arial"/>
                <a:ea typeface="DejaVu Sans"/>
              </a:rPr>
              <a:t>values.yaml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           # Default configuration values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├── </a:t>
            </a:r>
            <a:r>
              <a:rPr b="0" i="1" lang="en-US" sz="1800" spc="-1" strike="noStrike">
                <a:solidFill>
                  <a:srgbClr val="e6e905"/>
                </a:solidFill>
                <a:latin typeface="Arial"/>
                <a:ea typeface="DejaVu Sans"/>
              </a:rPr>
              <a:t>Chart.yaml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            # Chart metadata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└── </a:t>
            </a:r>
            <a:r>
              <a:rPr b="0" i="1" lang="en-US" sz="1800" spc="-1" strike="noStrike">
                <a:solidFill>
                  <a:srgbClr val="e6e905"/>
                </a:solidFill>
                <a:latin typeface="Arial"/>
                <a:ea typeface="DejaVu Sans"/>
              </a:rPr>
              <a:t>README.md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10515240" y="6202080"/>
            <a:ext cx="158688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078A1887-4A3A-4857-8C14-22C1FD670504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NTG</Template>
  <TotalTime>1849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2022-06-07T02:52:35Z</dcterms:created>
  <dc:creator>Hien Trang Ngoc</dc:creator>
  <dc:description/>
  <dc:language>en-US</dc:language>
  <cp:lastModifiedBy/>
  <dcterms:modified xsi:type="dcterms:W3CDTF">2023-09-05T16:55:05Z</dcterms:modified>
  <cp:revision>552</cp:revision>
  <dc:subject/>
  <dc:title>Title of the  presentation (style 1)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lianceAssetId">
    <vt:lpwstr/>
  </property>
  <property fmtid="{D5CDD505-2E9C-101B-9397-08002B2CF9AE}" pid="4" name="ContentTypeId">
    <vt:lpwstr>0x010100409ED3CD6D966B46B07A514663589B2D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MediaServiceImageTags">
    <vt:lpwstr/>
  </property>
  <property fmtid="{D5CDD505-2E9C-101B-9397-08002B2CF9AE}" pid="10" name="Notes">
    <vt:i4>0</vt:i4>
  </property>
  <property fmtid="{D5CDD505-2E9C-101B-9397-08002B2CF9AE}" pid="11" name="Order">
    <vt:i4>2154200</vt:i4>
  </property>
  <property fmtid="{D5CDD505-2E9C-101B-9397-08002B2CF9AE}" pid="12" name="PresentationFormat">
    <vt:lpwstr>Widescreen</vt:lpwstr>
  </property>
  <property fmtid="{D5CDD505-2E9C-101B-9397-08002B2CF9AE}" pid="13" name="ScaleCrop">
    <vt:bool>0</vt:bool>
  </property>
  <property fmtid="{D5CDD505-2E9C-101B-9397-08002B2CF9AE}" pid="14" name="ShareDoc">
    <vt:bool>0</vt:bool>
  </property>
  <property fmtid="{D5CDD505-2E9C-101B-9397-08002B2CF9AE}" pid="15" name="Slides">
    <vt:i4>30</vt:i4>
  </property>
</Properties>
</file>