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jpeg" ContentType="image/jpeg"/>
  <Override PartName="/ppt/media/image5.png" ContentType="image/png"/>
  <Override PartName="/ppt/media/image6.png" ContentType="image/png"/>
  <Override PartName="/ppt/media/image7.png" ContentType="image/png"/>
  <Override PartName="/ppt/media/image12.png" ContentType="image/png"/>
  <Override PartName="/ppt/media/image8.png" ContentType="image/png"/>
  <Override PartName="/ppt/media/image11.jpeg" ContentType="image/jpeg"/>
  <Override PartName="/ppt/media/image9.png" ContentType="image/png"/>
  <Override PartName="/ppt/media/image10.jpeg" ContentType="image/jpe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1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2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2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2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3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5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5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5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5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6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6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6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9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9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9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0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0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0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0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0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3.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2186000" cy="5146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p:style>
      </p:sp>
      <p:pic>
        <p:nvPicPr>
          <p:cNvPr id="1" name="Picture 10" descr="A picture containing text, red, sign, orange&#10;&#10;Description automatically generated"/>
          <p:cNvPicPr/>
          <p:nvPr/>
        </p:nvPicPr>
        <p:blipFill>
          <a:blip r:embed="rId2"/>
          <a:stretch/>
        </p:blipFill>
        <p:spPr>
          <a:xfrm>
            <a:off x="10582200" y="5243760"/>
            <a:ext cx="1351800" cy="1351800"/>
          </a:xfrm>
          <a:prstGeom prst="rect">
            <a:avLst/>
          </a:prstGeom>
          <a:ln>
            <a:noFill/>
          </a:ln>
        </p:spPr>
      </p:pic>
      <p:sp>
        <p:nvSpPr>
          <p:cNvPr id="2" name="CustomShape 2"/>
          <p:cNvSpPr/>
          <p:nvPr/>
        </p:nvSpPr>
        <p:spPr>
          <a:xfrm>
            <a:off x="1637280" y="753120"/>
            <a:ext cx="7852320" cy="3933360"/>
          </a:xfrm>
          <a:prstGeom prst="rect">
            <a:avLst/>
          </a:prstGeom>
          <a:noFill/>
          <a:ln w="66600">
            <a:solidFill>
              <a:srgbClr val="6a1f7a"/>
            </a:solidFill>
          </a:ln>
        </p:spPr>
        <p:style>
          <a:lnRef idx="2">
            <a:schemeClr val="accent1">
              <a:shade val="50000"/>
            </a:schemeClr>
          </a:lnRef>
          <a:fillRef idx="1">
            <a:schemeClr val="accent1"/>
          </a:fillRef>
          <a:effectRef idx="0">
            <a:schemeClr val="accent1"/>
          </a:effectRef>
          <a:fontRef idx="minor"/>
        </p:style>
      </p:sp>
      <p:pic>
        <p:nvPicPr>
          <p:cNvPr id="3" name="Picture 27" descr=""/>
          <p:cNvPicPr/>
          <p:nvPr/>
        </p:nvPicPr>
        <p:blipFill>
          <a:blip r:embed="rId3"/>
          <a:stretch/>
        </p:blipFill>
        <p:spPr>
          <a:xfrm>
            <a:off x="7681680" y="1234080"/>
            <a:ext cx="3841920" cy="3682440"/>
          </a:xfrm>
          <a:prstGeom prst="rect">
            <a:avLst/>
          </a:prstGeom>
          <a:ln>
            <a:noFill/>
          </a:ln>
        </p:spPr>
      </p:pic>
      <p:sp>
        <p:nvSpPr>
          <p:cNvPr id="4" name="PlaceHolder 3"/>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a:t>
            </a:r>
            <a:r>
              <a:rPr b="0" lang="en-US" sz="4400" spc="-1" strike="noStrike">
                <a:latin typeface="Arial"/>
              </a:rPr>
              <a:t>the title text </a:t>
            </a:r>
            <a:r>
              <a:rPr b="0" lang="en-US" sz="4400" spc="-1" strike="noStrike">
                <a:latin typeface="Arial"/>
              </a:rPr>
              <a:t>format</a:t>
            </a:r>
            <a:endParaRPr b="0" lang="en-US" sz="4400" spc="-1" strike="noStrike">
              <a:latin typeface="Arial"/>
            </a:endParaRPr>
          </a:p>
        </p:txBody>
      </p:sp>
      <p:sp>
        <p:nvSpPr>
          <p:cNvPr id="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360" y="6719040"/>
            <a:ext cx="12174120" cy="135000"/>
          </a:xfrm>
          <a:prstGeom prst="rect">
            <a:avLst/>
          </a:prstGeom>
          <a:gradFill rotWithShape="0">
            <a:gsLst>
              <a:gs pos="30000">
                <a:srgbClr val="d6001c"/>
              </a:gs>
              <a:gs pos="100000">
                <a:srgbClr val="6a1f7a"/>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43" name="PlaceHolder 2"/>
          <p:cNvSpPr>
            <a:spLocks noGrp="1"/>
          </p:cNvSpPr>
          <p:nvPr>
            <p:ph type="title"/>
          </p:nvPr>
        </p:nvSpPr>
        <p:spPr>
          <a:xfrm>
            <a:off x="609480" y="273600"/>
            <a:ext cx="109720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4" name="PlaceHolder 3"/>
          <p:cNvSpPr>
            <a:spLocks noGrp="1"/>
          </p:cNvSpPr>
          <p:nvPr>
            <p:ph type="body"/>
          </p:nvPr>
        </p:nvSpPr>
        <p:spPr>
          <a:xfrm>
            <a:off x="60948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5" name="PlaceHolder 4"/>
          <p:cNvSpPr>
            <a:spLocks noGrp="1"/>
          </p:cNvSpPr>
          <p:nvPr>
            <p:ph type="body"/>
          </p:nvPr>
        </p:nvSpPr>
        <p:spPr>
          <a:xfrm>
            <a:off x="623196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360" y="0"/>
            <a:ext cx="4771080" cy="685188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1166400" y="2958480"/>
            <a:ext cx="2389680" cy="759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VN" sz="4400" spc="-1" strike="noStrike">
                <a:solidFill>
                  <a:srgbClr val="6a1f7a"/>
                </a:solidFill>
                <a:latin typeface="Arial"/>
                <a:ea typeface="DejaVu Sans"/>
              </a:rPr>
              <a:t>Agenda</a:t>
            </a:r>
            <a:endParaRPr b="0" lang="en-US" sz="4400" spc="-1" strike="noStrike">
              <a:latin typeface="Arial"/>
            </a:endParaRPr>
          </a:p>
        </p:txBody>
      </p:sp>
      <p:sp>
        <p:nvSpPr>
          <p:cNvPr id="84" name="CustomShape 3"/>
          <p:cNvSpPr/>
          <p:nvPr/>
        </p:nvSpPr>
        <p:spPr>
          <a:xfrm>
            <a:off x="828000" y="1931400"/>
            <a:ext cx="3066120" cy="2989080"/>
          </a:xfrm>
          <a:prstGeom prst="rect">
            <a:avLst/>
          </a:prstGeom>
          <a:noFill/>
          <a:ln w="63360">
            <a:solidFill>
              <a:srgbClr val="6a1f7a"/>
            </a:solidFill>
          </a:ln>
        </p:spPr>
        <p:style>
          <a:lnRef idx="2">
            <a:schemeClr val="accent1">
              <a:shade val="50000"/>
            </a:schemeClr>
          </a:lnRef>
          <a:fillRef idx="1">
            <a:schemeClr val="accent1"/>
          </a:fillRef>
          <a:effectRef idx="0">
            <a:schemeClr val="accent1"/>
          </a:effectRef>
          <a:fontRef idx="minor"/>
        </p:style>
      </p:sp>
      <p:sp>
        <p:nvSpPr>
          <p:cNvPr id="85" name="CustomShape 4"/>
          <p:cNvSpPr/>
          <p:nvPr/>
        </p:nvSpPr>
        <p:spPr>
          <a:xfrm>
            <a:off x="0" y="6719040"/>
            <a:ext cx="12186000" cy="146880"/>
          </a:xfrm>
          <a:prstGeom prst="rect">
            <a:avLst/>
          </a:prstGeom>
          <a:gradFill rotWithShape="0">
            <a:gsLst>
              <a:gs pos="30000">
                <a:srgbClr val="d6001c"/>
              </a:gs>
              <a:gs pos="100000">
                <a:srgbClr val="6a1f7a"/>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86"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
            </a:r>
            <a:r>
              <a:rPr b="0" lang="en-US" sz="4400" spc="-1" strike="noStrike">
                <a:latin typeface="Arial"/>
              </a:rPr>
              <a:t>at</a:t>
            </a:r>
            <a:endParaRPr b="0" lang="en-US" sz="4400" spc="-1" strike="noStrike">
              <a:latin typeface="Arial"/>
            </a:endParaRPr>
          </a:p>
        </p:txBody>
      </p:sp>
      <p:sp>
        <p:nvSpPr>
          <p:cNvPr id="87"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CustomShape 1"/>
          <p:cNvSpPr/>
          <p:nvPr/>
        </p:nvSpPr>
        <p:spPr>
          <a:xfrm>
            <a:off x="360" y="6719040"/>
            <a:ext cx="12174120" cy="135000"/>
          </a:xfrm>
          <a:prstGeom prst="rect">
            <a:avLst/>
          </a:prstGeom>
          <a:gradFill rotWithShape="0">
            <a:gsLst>
              <a:gs pos="30000">
                <a:srgbClr val="d6001c"/>
              </a:gs>
              <a:gs pos="100000">
                <a:srgbClr val="6a1f7a"/>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125"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6"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CustomShape 1"/>
          <p:cNvSpPr/>
          <p:nvPr/>
        </p:nvSpPr>
        <p:spPr>
          <a:xfrm>
            <a:off x="0" y="0"/>
            <a:ext cx="12186000" cy="5146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164" name="CustomShape 2"/>
          <p:cNvSpPr/>
          <p:nvPr/>
        </p:nvSpPr>
        <p:spPr>
          <a:xfrm>
            <a:off x="2915640" y="1431720"/>
            <a:ext cx="6354720" cy="2725200"/>
          </a:xfrm>
          <a:prstGeom prst="rect">
            <a:avLst/>
          </a:prstGeom>
          <a:noFill/>
          <a:ln w="63360">
            <a:solidFill>
              <a:srgbClr val="6a1f7a"/>
            </a:solidFill>
          </a:ln>
        </p:spPr>
        <p:style>
          <a:lnRef idx="2">
            <a:schemeClr val="accent1">
              <a:shade val="50000"/>
            </a:schemeClr>
          </a:lnRef>
          <a:fillRef idx="1">
            <a:schemeClr val="accent1"/>
          </a:fillRef>
          <a:effectRef idx="0">
            <a:schemeClr val="accent1"/>
          </a:effectRef>
          <a:fontRef idx="minor"/>
        </p:style>
      </p:sp>
      <p:pic>
        <p:nvPicPr>
          <p:cNvPr id="165" name="Picture 7" descr="A picture containing text, red, sign, orange&#10;&#10;Description automatically generated"/>
          <p:cNvPicPr/>
          <p:nvPr/>
        </p:nvPicPr>
        <p:blipFill>
          <a:blip r:embed="rId2"/>
          <a:stretch/>
        </p:blipFill>
        <p:spPr>
          <a:xfrm>
            <a:off x="10991880" y="5744160"/>
            <a:ext cx="952200" cy="952200"/>
          </a:xfrm>
          <a:prstGeom prst="rect">
            <a:avLst/>
          </a:prstGeom>
          <a:ln>
            <a:noFill/>
          </a:ln>
        </p:spPr>
      </p:pic>
      <p:sp>
        <p:nvSpPr>
          <p:cNvPr id="166" name="CustomShape 3"/>
          <p:cNvSpPr/>
          <p:nvPr/>
        </p:nvSpPr>
        <p:spPr>
          <a:xfrm>
            <a:off x="3764880" y="2243520"/>
            <a:ext cx="4640040" cy="109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VN" sz="6600" spc="-1" strike="noStrike">
                <a:solidFill>
                  <a:srgbClr val="6a1f7a"/>
                </a:solidFill>
                <a:latin typeface="Arial"/>
                <a:ea typeface="DejaVu Sans"/>
              </a:rPr>
              <a:t>Thank </a:t>
            </a:r>
            <a:r>
              <a:rPr b="0" lang="en-VN" sz="1800" spc="-1" strike="noStrike">
                <a:solidFill>
                  <a:srgbClr val="ffffff"/>
                </a:solidFill>
                <a:latin typeface="Arial"/>
                <a:ea typeface="DejaVu Sans"/>
              </a:rPr>
              <a:t> </a:t>
            </a:r>
            <a:r>
              <a:rPr b="1" lang="en-VN" sz="6600" spc="-1" strike="noStrike">
                <a:solidFill>
                  <a:srgbClr val="6a1f7a"/>
                </a:solidFill>
                <a:latin typeface="Arial"/>
                <a:ea typeface="DejaVu Sans"/>
              </a:rPr>
              <a:t>you</a:t>
            </a:r>
            <a:endParaRPr b="0" lang="en-US" sz="6600" spc="-1" strike="noStrike">
              <a:latin typeface="Arial"/>
            </a:endParaRPr>
          </a:p>
        </p:txBody>
      </p:sp>
      <p:sp>
        <p:nvSpPr>
          <p:cNvPr id="16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6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6.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6.xml"/>
</Relationships>
</file>

<file path=ppt/slides/_rels/slide2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6.xml"/>
</Relationships>
</file>

<file path=ppt/slides/_rels/slide2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565560" y="6150240"/>
            <a:ext cx="4177080" cy="288000"/>
          </a:xfrm>
          <a:prstGeom prst="rect">
            <a:avLst/>
          </a:prstGeom>
          <a:noFill/>
          <a:ln>
            <a:noFill/>
          </a:ln>
        </p:spPr>
        <p:style>
          <a:lnRef idx="0"/>
          <a:fillRef idx="0"/>
          <a:effectRef idx="0"/>
          <a:fontRef idx="minor"/>
        </p:style>
        <p:txBody>
          <a:bodyPr lIns="90000" rIns="90000" tIns="45000" bIns="45000" anchor="b">
            <a:normAutofit/>
          </a:bodyPr>
          <a:p>
            <a:pPr>
              <a:lnSpc>
                <a:spcPct val="90000"/>
              </a:lnSpc>
              <a:spcBef>
                <a:spcPts val="1001"/>
              </a:spcBef>
              <a:tabLst>
                <a:tab algn="l" pos="0"/>
              </a:tabLst>
            </a:pPr>
            <a:r>
              <a:rPr b="0" lang="en-US" sz="1400" spc="-1" strike="noStrike">
                <a:solidFill>
                  <a:srgbClr val="000000"/>
                </a:solidFill>
                <a:latin typeface="Arial"/>
                <a:ea typeface="DejaVu Sans"/>
              </a:rPr>
              <a:t>Compiled and presented by Nguyen Canh Hat</a:t>
            </a:r>
            <a:endParaRPr b="0" lang="en-US" sz="1400" spc="-1" strike="noStrike">
              <a:latin typeface="Arial"/>
            </a:endParaRPr>
          </a:p>
        </p:txBody>
      </p:sp>
      <p:sp>
        <p:nvSpPr>
          <p:cNvPr id="206" name="CustomShape 2"/>
          <p:cNvSpPr/>
          <p:nvPr/>
        </p:nvSpPr>
        <p:spPr>
          <a:xfrm>
            <a:off x="2043360" y="1116360"/>
            <a:ext cx="5779080" cy="2954160"/>
          </a:xfrm>
          <a:prstGeom prst="rect">
            <a:avLst/>
          </a:prstGeom>
          <a:noFill/>
          <a:ln>
            <a:noFill/>
          </a:ln>
        </p:spPr>
        <p:style>
          <a:lnRef idx="0"/>
          <a:fillRef idx="0"/>
          <a:effectRef idx="0"/>
          <a:fontRef idx="minor"/>
        </p:style>
        <p:txBody>
          <a:bodyPr lIns="90000" rIns="90000" tIns="45000" bIns="45000">
            <a:noAutofit/>
          </a:bodyPr>
          <a:p>
            <a:pPr algn="ctr">
              <a:lnSpc>
                <a:spcPct val="100000"/>
              </a:lnSpc>
            </a:pPr>
            <a:br/>
            <a:br/>
            <a:r>
              <a:rPr b="1" lang="en-US" sz="4000" spc="-1" strike="noStrike">
                <a:solidFill>
                  <a:srgbClr val="c9211e"/>
                </a:solidFill>
                <a:latin typeface="Arial"/>
                <a:ea typeface="DejaVu Sans"/>
              </a:rPr>
              <a:t>D</a:t>
            </a:r>
            <a:r>
              <a:rPr b="1" lang="en-US" sz="3300" spc="-1" strike="noStrike">
                <a:solidFill>
                  <a:srgbClr val="c9211e"/>
                </a:solidFill>
                <a:latin typeface="Arial"/>
                <a:ea typeface="DejaVu Sans"/>
              </a:rPr>
              <a:t>OCKER</a:t>
            </a:r>
            <a:br/>
            <a:br/>
            <a:r>
              <a:rPr b="1" lang="en-US" sz="3000" spc="-1" strike="noStrike">
                <a:solidFill>
                  <a:srgbClr val="c9211e"/>
                </a:solidFill>
                <a:latin typeface="Arial"/>
                <a:ea typeface="DejaVu Sans"/>
              </a:rPr>
              <a:t>Knowledge Sharing and Learning</a:t>
            </a:r>
            <a:endParaRPr b="0" lang="en-US" sz="3000" spc="-1" strike="noStrike">
              <a:latin typeface="Arial"/>
            </a:endParaRPr>
          </a:p>
        </p:txBody>
      </p:sp>
      <p:sp>
        <p:nvSpPr>
          <p:cNvPr id="207" name="CustomShape 3"/>
          <p:cNvSpPr/>
          <p:nvPr/>
        </p:nvSpPr>
        <p:spPr>
          <a:xfrm>
            <a:off x="566280" y="5740560"/>
            <a:ext cx="5645880" cy="3582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1" lang="en-US" sz="1400" spc="-1" strike="noStrike">
                <a:solidFill>
                  <a:srgbClr val="3c3e41"/>
                </a:solidFill>
                <a:latin typeface="Arial"/>
                <a:ea typeface="DejaVu Sans"/>
              </a:rPr>
              <a:t>A part of DevOps knowledge sharing and learning courses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4. Main Features of Docker (2)</a:t>
            </a:r>
            <a:endParaRPr b="0" lang="en-US" sz="3200" spc="-1" strike="noStrike">
              <a:latin typeface="Arial"/>
            </a:endParaRPr>
          </a:p>
        </p:txBody>
      </p:sp>
      <p:sp>
        <p:nvSpPr>
          <p:cNvPr id="233"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9E2E657D-ACEB-490B-9751-4AC2FC6B60A2}" type="slidenum">
              <a:rPr b="0" lang="en-US" sz="1600" spc="-1" strike="noStrike">
                <a:solidFill>
                  <a:srgbClr val="000000"/>
                </a:solidFill>
                <a:latin typeface="Times New Roman"/>
                <a:ea typeface="DejaVu Sans"/>
              </a:rPr>
              <a:t>1</a:t>
            </a:fld>
            <a:endParaRPr b="0" lang="en-US" sz="1600" spc="-1" strike="noStrike">
              <a:latin typeface="Arial"/>
            </a:endParaRPr>
          </a:p>
        </p:txBody>
      </p:sp>
      <p:sp>
        <p:nvSpPr>
          <p:cNvPr id="234" name="CustomShape 3"/>
          <p:cNvSpPr/>
          <p:nvPr/>
        </p:nvSpPr>
        <p:spPr>
          <a:xfrm>
            <a:off x="365760" y="822960"/>
            <a:ext cx="11424960" cy="511668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800" spc="-1" strike="noStrike">
                <a:solidFill>
                  <a:srgbClr val="00a933"/>
                </a:solidFill>
                <a:latin typeface="Arial"/>
                <a:ea typeface="DejaVu Sans"/>
              </a:rPr>
              <a:t>Isolation and security</a:t>
            </a:r>
            <a:r>
              <a:rPr b="0" lang="en-US" sz="1800" spc="-1" strike="noStrike">
                <a:solidFill>
                  <a:srgbClr val="3c3e41"/>
                </a:solidFill>
                <a:latin typeface="Arial"/>
                <a:ea typeface="DejaVu Sans"/>
              </a:rPr>
              <a:t>: Docker containers provide process-level isolation, ensuring that applications run independently and securely. Containers have their own file systems and resources, preventing conflicts between applications and reducing the attack surface.</a:t>
            </a:r>
            <a:endParaRPr b="0" lang="en-US" sz="1800" spc="-1" strike="noStrike">
              <a:latin typeface="Arial"/>
            </a:endParaRPr>
          </a:p>
          <a:p>
            <a:pPr>
              <a:lnSpc>
                <a:spcPct val="100000"/>
              </a:lnSpc>
              <a:spcBef>
                <a:spcPts val="1417"/>
              </a:spcBef>
            </a:pPr>
            <a:r>
              <a:rPr b="0" lang="en-US" sz="1800" spc="-1" strike="noStrike">
                <a:solidFill>
                  <a:srgbClr val="00a933"/>
                </a:solidFill>
                <a:latin typeface="Arial"/>
                <a:ea typeface="DejaVu Sans"/>
              </a:rPr>
              <a:t>Versioning and rollbacks</a:t>
            </a:r>
            <a:r>
              <a:rPr b="0" lang="en-US" sz="1800" spc="-1" strike="noStrike">
                <a:solidFill>
                  <a:srgbClr val="3c3e41"/>
                </a:solidFill>
                <a:latin typeface="Arial"/>
                <a:ea typeface="DejaVu Sans"/>
              </a:rPr>
              <a:t>: Docker images can be versioned, enabling easy rollbacks to previous versions if needed. This simplifies application updates and allows for quick and safe rollbacks in case of issues.</a:t>
            </a:r>
            <a:endParaRPr b="0" lang="en-US" sz="1800" spc="-1" strike="noStrike">
              <a:latin typeface="Arial"/>
            </a:endParaRPr>
          </a:p>
          <a:p>
            <a:pPr>
              <a:lnSpc>
                <a:spcPct val="100000"/>
              </a:lnSpc>
              <a:spcBef>
                <a:spcPts val="1417"/>
              </a:spcBef>
            </a:pPr>
            <a:r>
              <a:rPr b="0" lang="en-US" sz="1800" spc="-1" strike="noStrike">
                <a:solidFill>
                  <a:srgbClr val="00a933"/>
                </a:solidFill>
                <a:latin typeface="Arial"/>
                <a:ea typeface="DejaVu Sans"/>
              </a:rPr>
              <a:t>Container networking</a:t>
            </a:r>
            <a:r>
              <a:rPr b="0" lang="en-US" sz="1800" spc="-1" strike="noStrike">
                <a:solidFill>
                  <a:srgbClr val="3c3e41"/>
                </a:solidFill>
                <a:latin typeface="Arial"/>
                <a:ea typeface="DejaVu Sans"/>
              </a:rPr>
              <a:t>: Docker provides networking capabilities that allow containers to communicate with each other and the external world. Docker networks enable secure communication between containers and support the mapping of container ports to host ports for external access.</a:t>
            </a:r>
            <a:endParaRPr b="0" lang="en-US" sz="1800" spc="-1" strike="noStrike">
              <a:latin typeface="Arial"/>
            </a:endParaRPr>
          </a:p>
          <a:p>
            <a:pPr>
              <a:lnSpc>
                <a:spcPct val="100000"/>
              </a:lnSpc>
              <a:spcBef>
                <a:spcPts val="1417"/>
              </a:spcBef>
            </a:pPr>
            <a:r>
              <a:rPr b="0" lang="en-US" sz="1800" spc="-1" strike="noStrike">
                <a:solidFill>
                  <a:srgbClr val="00a933"/>
                </a:solidFill>
                <a:latin typeface="Arial"/>
                <a:ea typeface="DejaVu Sans"/>
              </a:rPr>
              <a:t>Orchestration and scalability</a:t>
            </a:r>
            <a:r>
              <a:rPr b="0" lang="en-US" sz="1800" spc="-1" strike="noStrike">
                <a:solidFill>
                  <a:srgbClr val="3c3e41"/>
                </a:solidFill>
                <a:latin typeface="Arial"/>
                <a:ea typeface="DejaVu Sans"/>
              </a:rPr>
              <a:t>: Docker can be integrated with orchestration tools like Docker Swarm and Kubernetes, allowing for the management and scaling of containerized applications across multiple nodes or clusters.</a:t>
            </a:r>
            <a:endParaRPr b="0" lang="en-US" sz="1800" spc="-1" strike="noStrike">
              <a:latin typeface="Arial"/>
            </a:endParaRPr>
          </a:p>
          <a:p>
            <a:pPr>
              <a:lnSpc>
                <a:spcPct val="100000"/>
              </a:lnSpc>
              <a:spcBef>
                <a:spcPts val="1417"/>
              </a:spcBef>
            </a:pPr>
            <a:r>
              <a:rPr b="0" lang="en-US" sz="1800" spc="-1" strike="noStrike">
                <a:solidFill>
                  <a:srgbClr val="00a933"/>
                </a:solidFill>
                <a:latin typeface="Arial"/>
                <a:ea typeface="DejaVu Sans"/>
              </a:rPr>
              <a:t>Vibrant ecosystem</a:t>
            </a:r>
            <a:r>
              <a:rPr b="0" lang="en-US" sz="1800" spc="-1" strike="noStrike">
                <a:solidFill>
                  <a:srgbClr val="3c3e41"/>
                </a:solidFill>
                <a:latin typeface="Arial"/>
                <a:ea typeface="DejaVu Sans"/>
              </a:rPr>
              <a:t>: Docker has a large and active community, contributing to a rich ecosystem of pre-built images, tools, and libraries. Docker Hub, the default public registry, provides access to a vast library of Docker images that can be readily used in various projects.</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5. Docker Installation (Ubuntu)</a:t>
            </a:r>
            <a:endParaRPr b="0" lang="en-US" sz="3200" spc="-1" strike="noStrike">
              <a:latin typeface="Arial"/>
            </a:endParaRPr>
          </a:p>
        </p:txBody>
      </p:sp>
      <p:sp>
        <p:nvSpPr>
          <p:cNvPr id="236"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7A048F04-07C4-4667-A1D1-6F8408C9E5C2}" type="slidenum">
              <a:rPr b="0" lang="en-US" sz="1600" spc="-1" strike="noStrike">
                <a:solidFill>
                  <a:srgbClr val="000000"/>
                </a:solidFill>
                <a:latin typeface="Times New Roman"/>
                <a:ea typeface="DejaVu Sans"/>
              </a:rPr>
              <a:t>1</a:t>
            </a:fld>
            <a:endParaRPr b="0" lang="en-US" sz="1600" spc="-1" strike="noStrike">
              <a:latin typeface="Arial"/>
            </a:endParaRPr>
          </a:p>
        </p:txBody>
      </p:sp>
      <p:sp>
        <p:nvSpPr>
          <p:cNvPr id="237" name="CustomShape 3"/>
          <p:cNvSpPr/>
          <p:nvPr/>
        </p:nvSpPr>
        <p:spPr>
          <a:xfrm>
            <a:off x="365760" y="640080"/>
            <a:ext cx="11424960" cy="566532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marL="216000" indent="-212040">
              <a:lnSpc>
                <a:spcPct val="100000"/>
              </a:lnSpc>
              <a:spcBef>
                <a:spcPts val="1417"/>
              </a:spcBef>
              <a:buClr>
                <a:srgbClr val="3c3e41"/>
              </a:buClr>
              <a:buFont typeface="StarSymbol"/>
              <a:buAutoNum type="arabicParenR"/>
            </a:pPr>
            <a:r>
              <a:rPr b="0" lang="en-US" sz="1800" spc="-1" strike="noStrike" u="sng">
                <a:solidFill>
                  <a:srgbClr val="3c3e41"/>
                </a:solidFill>
                <a:uFillTx/>
                <a:latin typeface="Arial"/>
                <a:ea typeface="DejaVu Sans"/>
              </a:rPr>
              <a:t>Update your system</a:t>
            </a:r>
            <a:r>
              <a:rPr b="0" lang="en-US" sz="1800" spc="-1" strike="noStrike">
                <a:solidFill>
                  <a:srgbClr val="3c3e41"/>
                </a:solidFill>
                <a:latin typeface="Arial"/>
                <a:ea typeface="DejaVu Sans"/>
              </a:rPr>
              <a:t>: ensure that your system is up to date by running the package manager update command. </a:t>
            </a:r>
            <a:br/>
            <a:r>
              <a:rPr b="0" i="1" lang="en-US" sz="1800" spc="-1" strike="noStrike">
                <a:solidFill>
                  <a:srgbClr val="00a933"/>
                </a:solidFill>
                <a:latin typeface="Code"/>
                <a:ea typeface="DejaVu Sans"/>
              </a:rPr>
              <a:t>sudo apt update</a:t>
            </a:r>
            <a:br/>
            <a:r>
              <a:rPr b="0" i="1" lang="en-US" sz="1800" spc="-1" strike="noStrike">
                <a:solidFill>
                  <a:srgbClr val="3c3e41"/>
                </a:solidFill>
                <a:latin typeface="Code"/>
                <a:ea typeface="DejaVu Sans"/>
              </a:rPr>
              <a:t> </a:t>
            </a:r>
            <a:endParaRPr b="0" lang="en-US" sz="1800" spc="-1" strike="noStrike">
              <a:latin typeface="Arial"/>
            </a:endParaRPr>
          </a:p>
          <a:p>
            <a:pPr marL="216000" indent="-212040">
              <a:lnSpc>
                <a:spcPct val="100000"/>
              </a:lnSpc>
              <a:spcBef>
                <a:spcPts val="1417"/>
              </a:spcBef>
              <a:buClr>
                <a:srgbClr val="3c3e41"/>
              </a:buClr>
              <a:buFont typeface="StarSymbol"/>
              <a:buAutoNum type="arabicParenR"/>
            </a:pPr>
            <a:r>
              <a:rPr b="0" lang="en-US" sz="1800" spc="-1" strike="noStrike" u="sng">
                <a:solidFill>
                  <a:srgbClr val="3c3e41"/>
                </a:solidFill>
                <a:uFillTx/>
                <a:latin typeface="Arial"/>
                <a:ea typeface="DejaVu Sans"/>
              </a:rPr>
              <a:t>Install Docker</a:t>
            </a:r>
            <a:r>
              <a:rPr b="0" lang="en-US" sz="1800" spc="-1" strike="noStrike">
                <a:solidFill>
                  <a:srgbClr val="3c3e41"/>
                </a:solidFill>
                <a:latin typeface="Arial"/>
                <a:ea typeface="DejaVu Sans"/>
              </a:rPr>
              <a:t>: </a:t>
            </a:r>
            <a:br/>
            <a:r>
              <a:rPr b="0" i="1" lang="en-US" sz="1800" spc="-1" strike="noStrike">
                <a:solidFill>
                  <a:srgbClr val="00a933"/>
                </a:solidFill>
                <a:latin typeface="Code"/>
                <a:ea typeface="DejaVu Sans"/>
              </a:rPr>
              <a:t>sudo apt install docker.io</a:t>
            </a:r>
            <a:br/>
            <a:r>
              <a:rPr b="0" i="1" lang="en-US" sz="1800" spc="-1" strike="noStrike">
                <a:solidFill>
                  <a:srgbClr val="3c3e41"/>
                </a:solidFill>
                <a:latin typeface="Code"/>
                <a:ea typeface="DejaVu Sans"/>
              </a:rPr>
              <a:t> </a:t>
            </a:r>
            <a:endParaRPr b="0" lang="en-US" sz="1800" spc="-1" strike="noStrike">
              <a:latin typeface="Arial"/>
            </a:endParaRPr>
          </a:p>
          <a:p>
            <a:pPr marL="216000" indent="-212040">
              <a:lnSpc>
                <a:spcPct val="100000"/>
              </a:lnSpc>
              <a:spcBef>
                <a:spcPts val="1417"/>
              </a:spcBef>
              <a:buClr>
                <a:srgbClr val="3c3e41"/>
              </a:buClr>
              <a:buFont typeface="StarSymbol"/>
              <a:buAutoNum type="arabicParenR"/>
            </a:pPr>
            <a:r>
              <a:rPr b="0" lang="en-US" sz="1800" spc="-1" strike="noStrike" u="sng">
                <a:solidFill>
                  <a:srgbClr val="3c3e41"/>
                </a:solidFill>
                <a:uFillTx/>
                <a:latin typeface="Arial"/>
                <a:ea typeface="DejaVu Sans"/>
              </a:rPr>
              <a:t>Start and enable Docker</a:t>
            </a:r>
            <a:r>
              <a:rPr b="0" lang="en-US" sz="1800" spc="-1" strike="noStrike">
                <a:solidFill>
                  <a:srgbClr val="3c3e41"/>
                </a:solidFill>
                <a:latin typeface="Arial"/>
                <a:ea typeface="DejaVu Sans"/>
              </a:rPr>
              <a:t>: Once Docker is installed, start the Docker service and enable it to start on boot. Run the following commands: </a:t>
            </a:r>
            <a:br/>
            <a:r>
              <a:rPr b="0" i="1" lang="en-US" sz="1800" spc="-1" strike="noStrike">
                <a:solidFill>
                  <a:srgbClr val="00a933"/>
                </a:solidFill>
                <a:latin typeface="Code"/>
                <a:ea typeface="DejaVu Sans"/>
              </a:rPr>
              <a:t>sudo systemctl start docker</a:t>
            </a:r>
            <a:br/>
            <a:r>
              <a:rPr b="0" i="1" lang="en-US" sz="1800" spc="-1" strike="noStrike">
                <a:solidFill>
                  <a:srgbClr val="00a933"/>
                </a:solidFill>
                <a:latin typeface="Code"/>
                <a:ea typeface="DejaVu Sans"/>
              </a:rPr>
              <a:t>sudo systemctl enable docker</a:t>
            </a:r>
            <a:br/>
            <a:r>
              <a:rPr b="0" i="1" lang="en-US" sz="1800" spc="-1" strike="noStrike">
                <a:solidFill>
                  <a:srgbClr val="3c3e41"/>
                </a:solidFill>
                <a:latin typeface="Code"/>
                <a:ea typeface="DejaVu Sans"/>
              </a:rPr>
              <a:t> </a:t>
            </a:r>
            <a:endParaRPr b="0" lang="en-US" sz="1800" spc="-1" strike="noStrike">
              <a:latin typeface="Arial"/>
            </a:endParaRPr>
          </a:p>
          <a:p>
            <a:pPr marL="216000" indent="-212040">
              <a:lnSpc>
                <a:spcPct val="100000"/>
              </a:lnSpc>
              <a:spcBef>
                <a:spcPts val="1417"/>
              </a:spcBef>
              <a:buClr>
                <a:srgbClr val="3c3e41"/>
              </a:buClr>
              <a:buFont typeface="StarSymbol"/>
              <a:buAutoNum type="arabicParenR"/>
            </a:pPr>
            <a:r>
              <a:rPr b="0" lang="en-US" sz="1800" spc="-1" strike="noStrike" u="sng">
                <a:solidFill>
                  <a:srgbClr val="3c3e41"/>
                </a:solidFill>
                <a:uFillTx/>
                <a:latin typeface="Arial"/>
                <a:ea typeface="DejaVu Sans"/>
              </a:rPr>
              <a:t>Verify the installation</a:t>
            </a:r>
            <a:r>
              <a:rPr b="0" lang="en-US" sz="1800" spc="-1" strike="noStrike">
                <a:solidFill>
                  <a:srgbClr val="3c3e41"/>
                </a:solidFill>
                <a:latin typeface="Arial"/>
                <a:ea typeface="DejaVu Sans"/>
              </a:rPr>
              <a:t>:</a:t>
            </a:r>
            <a:br/>
            <a:r>
              <a:rPr b="0" i="1" lang="en-US" sz="1800" spc="-1" strike="noStrike">
                <a:solidFill>
                  <a:srgbClr val="00a933"/>
                </a:solidFill>
                <a:latin typeface="Code"/>
                <a:ea typeface="DejaVu Sans"/>
              </a:rPr>
              <a:t>docker --version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5. Docker Installation (Windows)</a:t>
            </a:r>
            <a:endParaRPr b="0" lang="en-US" sz="3200" spc="-1" strike="noStrike">
              <a:latin typeface="Arial"/>
            </a:endParaRPr>
          </a:p>
        </p:txBody>
      </p:sp>
      <p:sp>
        <p:nvSpPr>
          <p:cNvPr id="239"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1CF31A68-9ABF-4E92-8CFD-93B88F4EBBFB}" type="slidenum">
              <a:rPr b="0" lang="en-US" sz="1600" spc="-1" strike="noStrike">
                <a:solidFill>
                  <a:srgbClr val="000000"/>
                </a:solidFill>
                <a:latin typeface="Times New Roman"/>
                <a:ea typeface="DejaVu Sans"/>
              </a:rPr>
              <a:t>1</a:t>
            </a:fld>
            <a:endParaRPr b="0" lang="en-US" sz="1600" spc="-1" strike="noStrike">
              <a:latin typeface="Arial"/>
            </a:endParaRPr>
          </a:p>
        </p:txBody>
      </p:sp>
      <p:sp>
        <p:nvSpPr>
          <p:cNvPr id="240" name="CustomShape 3"/>
          <p:cNvSpPr/>
          <p:nvPr/>
        </p:nvSpPr>
        <p:spPr>
          <a:xfrm>
            <a:off x="365760" y="640080"/>
            <a:ext cx="11424960" cy="566532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marL="216000" indent="-212040">
              <a:lnSpc>
                <a:spcPct val="100000"/>
              </a:lnSpc>
              <a:spcBef>
                <a:spcPts val="1417"/>
              </a:spcBef>
              <a:buClr>
                <a:srgbClr val="3c3e41"/>
              </a:buClr>
              <a:buFont typeface="StarSymbol"/>
              <a:buAutoNum type="arabicParenR"/>
            </a:pPr>
            <a:r>
              <a:rPr b="0" lang="en-US" sz="1800" spc="-1" strike="noStrike" u="sng">
                <a:solidFill>
                  <a:srgbClr val="3c3e41"/>
                </a:solidFill>
                <a:uFillTx/>
                <a:latin typeface="Arial"/>
                <a:ea typeface="DejaVu Sans"/>
              </a:rPr>
              <a:t>Download Docker Desktop</a:t>
            </a:r>
            <a:r>
              <a:rPr b="0" lang="en-US" sz="1800" spc="-1" strike="noStrike">
                <a:solidFill>
                  <a:srgbClr val="3c3e41"/>
                </a:solidFill>
                <a:latin typeface="Arial"/>
                <a:ea typeface="DejaVu Sans"/>
              </a:rPr>
              <a:t>: Visit the Docker website (https://www.docker.com/products/docker-desktop) and download the Docker Desktop installer for Windows.</a:t>
            </a:r>
            <a:br/>
            <a:r>
              <a:rPr b="0" lang="en-US" sz="1800" spc="-1" strike="noStrike">
                <a:solidFill>
                  <a:srgbClr val="3c3e41"/>
                </a:solidFill>
                <a:latin typeface="Arial"/>
                <a:ea typeface="DejaVu Sans"/>
              </a:rPr>
              <a:t> </a:t>
            </a:r>
            <a:endParaRPr b="0" lang="en-US" sz="1800" spc="-1" strike="noStrike">
              <a:latin typeface="Arial"/>
            </a:endParaRPr>
          </a:p>
          <a:p>
            <a:pPr marL="216000" indent="-212040">
              <a:lnSpc>
                <a:spcPct val="100000"/>
              </a:lnSpc>
              <a:spcBef>
                <a:spcPts val="1417"/>
              </a:spcBef>
              <a:buClr>
                <a:srgbClr val="3c3e41"/>
              </a:buClr>
              <a:buFont typeface="StarSymbol"/>
              <a:buAutoNum type="arabicParenR"/>
            </a:pPr>
            <a:r>
              <a:rPr b="0" lang="en-US" sz="1800" spc="-1" strike="noStrike" u="sng">
                <a:solidFill>
                  <a:srgbClr val="3c3e41"/>
                </a:solidFill>
                <a:uFillTx/>
                <a:latin typeface="Arial"/>
                <a:ea typeface="DejaVu Sans"/>
              </a:rPr>
              <a:t>Run the installer</a:t>
            </a:r>
            <a:r>
              <a:rPr b="0" lang="en-US" sz="1800" spc="-1" strike="noStrike">
                <a:solidFill>
                  <a:srgbClr val="3c3e41"/>
                </a:solidFill>
                <a:latin typeface="Arial"/>
                <a:ea typeface="DejaVu Sans"/>
              </a:rPr>
              <a:t>: Double-click the downloaded installer file and follow the on-screen instructions to install Docker Desktop. During the installation, you may be prompted to enable Hyper-V and/or Windows Subsystem for Linux (WSL) features if they are not already enabled. Enable them as necessary.</a:t>
            </a:r>
            <a:br/>
            <a:r>
              <a:rPr b="0" lang="en-US" sz="1800" spc="-1" strike="noStrike">
                <a:solidFill>
                  <a:srgbClr val="3c3e41"/>
                </a:solidFill>
                <a:latin typeface="Arial"/>
                <a:ea typeface="DejaVu Sans"/>
              </a:rPr>
              <a:t> </a:t>
            </a:r>
            <a:endParaRPr b="0" lang="en-US" sz="1800" spc="-1" strike="noStrike">
              <a:latin typeface="Arial"/>
            </a:endParaRPr>
          </a:p>
          <a:p>
            <a:pPr marL="216000" indent="-212040">
              <a:lnSpc>
                <a:spcPct val="100000"/>
              </a:lnSpc>
              <a:spcBef>
                <a:spcPts val="1417"/>
              </a:spcBef>
              <a:buClr>
                <a:srgbClr val="3c3e41"/>
              </a:buClr>
              <a:buFont typeface="StarSymbol"/>
              <a:buAutoNum type="arabicParenR"/>
            </a:pPr>
            <a:r>
              <a:rPr b="0" lang="en-US" sz="1800" spc="-1" strike="noStrike" u="sng">
                <a:solidFill>
                  <a:srgbClr val="3c3e41"/>
                </a:solidFill>
                <a:uFillTx/>
                <a:latin typeface="Arial"/>
                <a:ea typeface="DejaVu Sans"/>
              </a:rPr>
              <a:t>Start Docker</a:t>
            </a:r>
            <a:r>
              <a:rPr b="0" lang="en-US" sz="1800" spc="-1" strike="noStrike">
                <a:solidFill>
                  <a:srgbClr val="3c3e41"/>
                </a:solidFill>
                <a:latin typeface="Arial"/>
                <a:ea typeface="DejaVu Sans"/>
              </a:rPr>
              <a:t>: After the installation is complete, Docker Desktop should start automatically. You will see the Docker icon in the system tray.</a:t>
            </a:r>
            <a:br/>
            <a:r>
              <a:rPr b="0" lang="en-US" sz="1800" spc="-1" strike="noStrike">
                <a:solidFill>
                  <a:srgbClr val="3c3e41"/>
                </a:solidFill>
                <a:latin typeface="Arial"/>
                <a:ea typeface="DejaVu Sans"/>
              </a:rPr>
              <a:t> </a:t>
            </a:r>
            <a:endParaRPr b="0" lang="en-US" sz="1800" spc="-1" strike="noStrike">
              <a:latin typeface="Arial"/>
            </a:endParaRPr>
          </a:p>
          <a:p>
            <a:pPr marL="216000" indent="-212040">
              <a:lnSpc>
                <a:spcPct val="100000"/>
              </a:lnSpc>
              <a:spcBef>
                <a:spcPts val="1417"/>
              </a:spcBef>
              <a:buClr>
                <a:srgbClr val="3c3e41"/>
              </a:buClr>
              <a:buFont typeface="StarSymbol"/>
              <a:buAutoNum type="arabicParenR"/>
            </a:pPr>
            <a:r>
              <a:rPr b="0" lang="en-US" sz="1800" spc="-1" strike="noStrike" u="sng">
                <a:solidFill>
                  <a:srgbClr val="3c3e41"/>
                </a:solidFill>
                <a:uFillTx/>
                <a:latin typeface="Arial"/>
                <a:ea typeface="DejaVu Sans"/>
              </a:rPr>
              <a:t>Verify the installation</a:t>
            </a:r>
            <a:r>
              <a:rPr b="0" lang="en-US" sz="1800" spc="-1" strike="noStrike">
                <a:solidFill>
                  <a:srgbClr val="3c3e41"/>
                </a:solidFill>
                <a:latin typeface="Arial"/>
                <a:ea typeface="DejaVu Sans"/>
              </a:rPr>
              <a:t>: Once Docker is running, open a command prompt or PowerShell window and run the following command:</a:t>
            </a:r>
            <a:br/>
            <a:r>
              <a:rPr b="0" lang="en-US" sz="1800" spc="-1" strike="noStrike">
                <a:solidFill>
                  <a:srgbClr val="00a933"/>
                </a:solidFill>
                <a:latin typeface="Arial"/>
                <a:ea typeface="DejaVu Sans"/>
              </a:rPr>
              <a:t>docker --version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6. Docker Ecosystem (Docker CLI - 1)</a:t>
            </a:r>
            <a:endParaRPr b="0" lang="en-US" sz="3200" spc="-1" strike="noStrike">
              <a:latin typeface="Arial"/>
            </a:endParaRPr>
          </a:p>
        </p:txBody>
      </p:sp>
      <p:sp>
        <p:nvSpPr>
          <p:cNvPr id="242"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0A5836FB-7C27-4FD9-B051-3A13C930B068}" type="slidenum">
              <a:rPr b="0" lang="en-US" sz="1600" spc="-1" strike="noStrike">
                <a:solidFill>
                  <a:srgbClr val="000000"/>
                </a:solidFill>
                <a:latin typeface="Times New Roman"/>
                <a:ea typeface="DejaVu Sans"/>
              </a:rPr>
              <a:t>1</a:t>
            </a:fld>
            <a:endParaRPr b="0" lang="en-US" sz="1600" spc="-1" strike="noStrike">
              <a:latin typeface="Arial"/>
            </a:endParaRPr>
          </a:p>
        </p:txBody>
      </p:sp>
      <p:sp>
        <p:nvSpPr>
          <p:cNvPr id="243" name="CustomShape 3"/>
          <p:cNvSpPr/>
          <p:nvPr/>
        </p:nvSpPr>
        <p:spPr>
          <a:xfrm>
            <a:off x="365760" y="822960"/>
            <a:ext cx="5851080" cy="530244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700" spc="-1" strike="noStrike" u="sng">
                <a:solidFill>
                  <a:srgbClr val="000000"/>
                </a:solidFill>
                <a:uFillTx/>
                <a:latin typeface="Arial"/>
                <a:ea typeface="DejaVu Sans"/>
              </a:rPr>
              <a:t>Manage images</a:t>
            </a:r>
            <a:r>
              <a:rPr b="0" lang="en-US" sz="1700" spc="-1" strike="noStrike">
                <a:solidFill>
                  <a:srgbClr val="000000"/>
                </a:solidFill>
                <a:latin typeface="Arial"/>
                <a:ea typeface="DejaVu Sans"/>
              </a:rPr>
              <a:t>:</a:t>
            </a:r>
            <a:endParaRPr b="0" lang="en-US" sz="1700" spc="-1" strike="noStrike">
              <a:latin typeface="Arial"/>
            </a:endParaRPr>
          </a:p>
          <a:p>
            <a:pPr marL="216000" indent="-212400">
              <a:lnSpc>
                <a:spcPct val="100000"/>
              </a:lnSpc>
              <a:spcBef>
                <a:spcPts val="1417"/>
              </a:spcBef>
              <a:buClr>
                <a:srgbClr val="3c3e41"/>
              </a:buClr>
              <a:buFont typeface="Symbol"/>
              <a:buChar char=""/>
            </a:pPr>
            <a:r>
              <a:rPr b="0" lang="en-US" sz="1700" spc="-1" strike="noStrike">
                <a:solidFill>
                  <a:srgbClr val="3c3e41"/>
                </a:solidFill>
                <a:latin typeface="Arial"/>
                <a:ea typeface="DejaVu Sans"/>
              </a:rPr>
              <a:t>- List available Docker images:</a:t>
            </a:r>
            <a:br/>
            <a:r>
              <a:rPr b="0" lang="en-US" sz="1700" spc="-1" strike="noStrike">
                <a:solidFill>
                  <a:srgbClr val="3c3e41"/>
                </a:solidFill>
                <a:latin typeface="Arial"/>
                <a:ea typeface="DejaVu Sans"/>
              </a:rPr>
              <a:t>  </a:t>
            </a:r>
            <a:r>
              <a:rPr b="0" i="1" lang="en-US" sz="1700" spc="-1" strike="noStrike">
                <a:solidFill>
                  <a:srgbClr val="00a933"/>
                </a:solidFill>
                <a:latin typeface="Arial"/>
                <a:ea typeface="DejaVu Sans"/>
              </a:rPr>
              <a:t>docker images</a:t>
            </a:r>
            <a:endParaRPr b="0" lang="en-US" sz="1700" spc="-1" strike="noStrike">
              <a:latin typeface="Arial"/>
            </a:endParaRPr>
          </a:p>
          <a:p>
            <a:pPr marL="216000" indent="-212400">
              <a:lnSpc>
                <a:spcPct val="100000"/>
              </a:lnSpc>
              <a:spcBef>
                <a:spcPts val="1417"/>
              </a:spcBef>
              <a:buClr>
                <a:srgbClr val="3c3e41"/>
              </a:buClr>
              <a:buFont typeface="Symbol"/>
              <a:buChar char=""/>
            </a:pPr>
            <a:r>
              <a:rPr b="0" lang="en-US" sz="1700" spc="-1" strike="noStrike">
                <a:solidFill>
                  <a:srgbClr val="3c3e41"/>
                </a:solidFill>
                <a:latin typeface="Arial"/>
                <a:ea typeface="DejaVu Sans"/>
              </a:rPr>
              <a:t>- Download an image from a registry:</a:t>
            </a:r>
            <a:br/>
            <a:r>
              <a:rPr b="0" lang="en-US" sz="1700" spc="-1" strike="noStrike">
                <a:solidFill>
                  <a:srgbClr val="3c3e41"/>
                </a:solidFill>
                <a:latin typeface="Arial"/>
                <a:ea typeface="DejaVu Sans"/>
              </a:rPr>
              <a:t>  </a:t>
            </a:r>
            <a:r>
              <a:rPr b="0" i="1" lang="en-US" sz="1700" spc="-1" strike="noStrike">
                <a:solidFill>
                  <a:srgbClr val="00a933"/>
                </a:solidFill>
                <a:latin typeface="Arial"/>
                <a:ea typeface="DejaVu Sans"/>
              </a:rPr>
              <a:t>docker pull &lt;image_name&gt;</a:t>
            </a:r>
            <a:endParaRPr b="0" lang="en-US" sz="1700" spc="-1" strike="noStrike">
              <a:latin typeface="Arial"/>
            </a:endParaRPr>
          </a:p>
          <a:p>
            <a:pPr marL="216000" indent="-212400">
              <a:lnSpc>
                <a:spcPct val="100000"/>
              </a:lnSpc>
              <a:spcBef>
                <a:spcPts val="1417"/>
              </a:spcBef>
              <a:buClr>
                <a:srgbClr val="3c3e41"/>
              </a:buClr>
              <a:buFont typeface="Symbol"/>
              <a:buChar char=""/>
            </a:pPr>
            <a:r>
              <a:rPr b="0" lang="en-US" sz="1700" spc="-1" strike="noStrike">
                <a:solidFill>
                  <a:srgbClr val="3c3e41"/>
                </a:solidFill>
                <a:latin typeface="Arial"/>
                <a:ea typeface="DejaVu Sans"/>
              </a:rPr>
              <a:t>- Build a Docker image from a Dockerfile:</a:t>
            </a:r>
            <a:br/>
            <a:r>
              <a:rPr b="0" lang="en-US" sz="1700" spc="-1" strike="noStrike">
                <a:solidFill>
                  <a:srgbClr val="3c3e41"/>
                </a:solidFill>
                <a:latin typeface="Arial"/>
                <a:ea typeface="DejaVu Sans"/>
              </a:rPr>
              <a:t>  </a:t>
            </a:r>
            <a:r>
              <a:rPr b="0" i="1" lang="en-US" sz="1700" spc="-1" strike="noStrike">
                <a:solidFill>
                  <a:srgbClr val="00a933"/>
                </a:solidFill>
                <a:latin typeface="Arial"/>
                <a:ea typeface="DejaVu Sans"/>
              </a:rPr>
              <a:t>docker build -t &lt;image_name&gt; &lt;path_to_dockerfile&gt;</a:t>
            </a:r>
            <a:endParaRPr b="0" lang="en-US" sz="1700" spc="-1" strike="noStrike">
              <a:latin typeface="Arial"/>
            </a:endParaRPr>
          </a:p>
          <a:p>
            <a:pPr marL="216000" indent="-212400">
              <a:lnSpc>
                <a:spcPct val="100000"/>
              </a:lnSpc>
              <a:spcBef>
                <a:spcPts val="1417"/>
              </a:spcBef>
              <a:buClr>
                <a:srgbClr val="3c3e41"/>
              </a:buClr>
              <a:buFont typeface="Symbol"/>
              <a:buChar char=""/>
            </a:pPr>
            <a:r>
              <a:rPr b="0" lang="en-US" sz="1700" spc="-1" strike="noStrike">
                <a:solidFill>
                  <a:srgbClr val="3c3e41"/>
                </a:solidFill>
                <a:latin typeface="Arial"/>
                <a:ea typeface="DejaVu Sans"/>
              </a:rPr>
              <a:t>- Push an image to a registry:</a:t>
            </a:r>
            <a:br/>
            <a:r>
              <a:rPr b="0" lang="en-US" sz="1700" spc="-1" strike="noStrike">
                <a:solidFill>
                  <a:srgbClr val="3c3e41"/>
                </a:solidFill>
                <a:latin typeface="Arial"/>
                <a:ea typeface="DejaVu Sans"/>
              </a:rPr>
              <a:t>  </a:t>
            </a:r>
            <a:r>
              <a:rPr b="0" i="1" lang="en-US" sz="1700" spc="-1" strike="noStrike">
                <a:solidFill>
                  <a:srgbClr val="00a933"/>
                </a:solidFill>
                <a:latin typeface="Arial"/>
                <a:ea typeface="DejaVu Sans"/>
              </a:rPr>
              <a:t>docker push &lt;image_name&gt;</a:t>
            </a:r>
            <a:endParaRPr b="0" lang="en-US" sz="1700" spc="-1" strike="noStrike">
              <a:latin typeface="Arial"/>
            </a:endParaRPr>
          </a:p>
          <a:p>
            <a:pPr marL="216000" indent="-212400">
              <a:lnSpc>
                <a:spcPct val="100000"/>
              </a:lnSpc>
              <a:spcBef>
                <a:spcPts val="1417"/>
              </a:spcBef>
              <a:buClr>
                <a:srgbClr val="3c3e41"/>
              </a:buClr>
              <a:buFont typeface="Symbol"/>
              <a:buChar char=""/>
            </a:pPr>
            <a:r>
              <a:rPr b="0" lang="en-US" sz="1700" spc="-1" strike="noStrike">
                <a:solidFill>
                  <a:srgbClr val="3c3e41"/>
                </a:solidFill>
                <a:latin typeface="Arial"/>
                <a:ea typeface="DejaVu Sans"/>
              </a:rPr>
              <a:t>- Remove an image:</a:t>
            </a:r>
            <a:br/>
            <a:r>
              <a:rPr b="0" lang="en-US" sz="1700" spc="-1" strike="noStrike">
                <a:solidFill>
                  <a:srgbClr val="3c3e41"/>
                </a:solidFill>
                <a:latin typeface="Arial"/>
                <a:ea typeface="DejaVu Sans"/>
              </a:rPr>
              <a:t>  </a:t>
            </a:r>
            <a:r>
              <a:rPr b="0" i="1" lang="en-US" sz="1700" spc="-1" strike="noStrike">
                <a:solidFill>
                  <a:srgbClr val="00a933"/>
                </a:solidFill>
                <a:latin typeface="Arial"/>
                <a:ea typeface="DejaVu Sans"/>
              </a:rPr>
              <a:t>docker rmi &lt;image_name&gt;</a:t>
            </a:r>
            <a:endParaRPr b="0" lang="en-US" sz="1700" spc="-1" strike="noStrike">
              <a:latin typeface="Arial"/>
            </a:endParaRPr>
          </a:p>
          <a:p>
            <a:pPr>
              <a:lnSpc>
                <a:spcPct val="100000"/>
              </a:lnSpc>
              <a:spcBef>
                <a:spcPts val="1417"/>
              </a:spcBef>
            </a:pPr>
            <a:endParaRPr b="0" lang="en-US" sz="1700" spc="-1" strike="noStrike">
              <a:latin typeface="Arial"/>
            </a:endParaRPr>
          </a:p>
        </p:txBody>
      </p:sp>
      <p:sp>
        <p:nvSpPr>
          <p:cNvPr id="244" name="CustomShape 4"/>
          <p:cNvSpPr/>
          <p:nvPr/>
        </p:nvSpPr>
        <p:spPr>
          <a:xfrm>
            <a:off x="6217920" y="812520"/>
            <a:ext cx="5887440" cy="531288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600" spc="-1" strike="noStrike" u="sng">
                <a:solidFill>
                  <a:srgbClr val="000000"/>
                </a:solidFill>
                <a:uFillTx/>
                <a:latin typeface="Arial"/>
                <a:ea typeface="DejaVu Sans"/>
              </a:rPr>
              <a:t>Manage containers</a:t>
            </a:r>
            <a:r>
              <a:rPr b="0" lang="en-US" sz="1600" spc="-1" strike="noStrike">
                <a:solidFill>
                  <a:srgbClr val="000000"/>
                </a:solidFill>
                <a:latin typeface="Arial"/>
                <a:ea typeface="DejaVu Sans"/>
              </a:rPr>
              <a:t>:</a:t>
            </a:r>
            <a:endParaRPr b="0" lang="en-US" sz="1600" spc="-1" strike="noStrike">
              <a:latin typeface="Arial"/>
            </a:endParaRPr>
          </a:p>
          <a:p>
            <a:pPr marL="216000" indent="-212400">
              <a:lnSpc>
                <a:spcPct val="100000"/>
              </a:lnSpc>
              <a:spcBef>
                <a:spcPts val="1417"/>
              </a:spcBef>
              <a:buClr>
                <a:srgbClr val="3c3e41"/>
              </a:buClr>
              <a:buFont typeface="Symbol"/>
              <a:buChar char=""/>
            </a:pPr>
            <a:r>
              <a:rPr b="0" lang="en-US" sz="1600" spc="-1" strike="noStrike">
                <a:solidFill>
                  <a:srgbClr val="3c3e41"/>
                </a:solidFill>
                <a:latin typeface="Arial"/>
                <a:ea typeface="DejaVu Sans"/>
              </a:rPr>
              <a:t>- Create and start a new container from an image:</a:t>
            </a:r>
            <a:br/>
            <a:r>
              <a:rPr b="0" lang="en-US" sz="1600" spc="-1" strike="noStrike">
                <a:solidFill>
                  <a:srgbClr val="3c3e41"/>
                </a:solidFill>
                <a:latin typeface="Arial"/>
                <a:ea typeface="DejaVu Sans"/>
              </a:rPr>
              <a:t>  </a:t>
            </a:r>
            <a:r>
              <a:rPr b="0" i="1" lang="en-US" sz="1600" spc="-1" strike="noStrike">
                <a:solidFill>
                  <a:srgbClr val="00a933"/>
                </a:solidFill>
                <a:latin typeface="Arial"/>
                <a:ea typeface="DejaVu Sans"/>
              </a:rPr>
              <a:t>docker run &lt;image_name&gt;</a:t>
            </a:r>
            <a:endParaRPr b="0" lang="en-US" sz="1600" spc="-1" strike="noStrike">
              <a:latin typeface="Arial"/>
            </a:endParaRPr>
          </a:p>
          <a:p>
            <a:pPr marL="216000" indent="-212400">
              <a:lnSpc>
                <a:spcPct val="100000"/>
              </a:lnSpc>
              <a:spcBef>
                <a:spcPts val="1417"/>
              </a:spcBef>
              <a:buClr>
                <a:srgbClr val="3c3e41"/>
              </a:buClr>
              <a:buFont typeface="Symbol"/>
              <a:buChar char=""/>
            </a:pPr>
            <a:r>
              <a:rPr b="0" lang="en-US" sz="1600" spc="-1" strike="noStrike">
                <a:solidFill>
                  <a:srgbClr val="3c3e41"/>
                </a:solidFill>
                <a:latin typeface="Arial"/>
                <a:ea typeface="DejaVu Sans"/>
              </a:rPr>
              <a:t>- List running containers:</a:t>
            </a:r>
            <a:br/>
            <a:r>
              <a:rPr b="0" lang="en-US" sz="1600" spc="-1" strike="noStrike">
                <a:solidFill>
                  <a:srgbClr val="3c3e41"/>
                </a:solidFill>
                <a:latin typeface="Arial"/>
                <a:ea typeface="DejaVu Sans"/>
              </a:rPr>
              <a:t>  </a:t>
            </a:r>
            <a:r>
              <a:rPr b="0" i="1" lang="en-US" sz="1600" spc="-1" strike="noStrike">
                <a:solidFill>
                  <a:srgbClr val="00a933"/>
                </a:solidFill>
                <a:latin typeface="Arial"/>
                <a:ea typeface="DejaVu Sans"/>
              </a:rPr>
              <a:t>docker ps</a:t>
            </a:r>
            <a:endParaRPr b="0" lang="en-US" sz="1600" spc="-1" strike="noStrike">
              <a:latin typeface="Arial"/>
            </a:endParaRPr>
          </a:p>
          <a:p>
            <a:pPr marL="216000" indent="-212400">
              <a:lnSpc>
                <a:spcPct val="100000"/>
              </a:lnSpc>
              <a:spcBef>
                <a:spcPts val="1417"/>
              </a:spcBef>
              <a:buClr>
                <a:srgbClr val="3c3e41"/>
              </a:buClr>
              <a:buFont typeface="Symbol"/>
              <a:buChar char=""/>
            </a:pPr>
            <a:r>
              <a:rPr b="0" lang="en-US" sz="1600" spc="-1" strike="noStrike">
                <a:solidFill>
                  <a:srgbClr val="3c3e41"/>
                </a:solidFill>
                <a:latin typeface="Arial"/>
                <a:ea typeface="DejaVu Sans"/>
              </a:rPr>
              <a:t>- Stop a running container:</a:t>
            </a:r>
            <a:br/>
            <a:r>
              <a:rPr b="0" lang="en-US" sz="1600" spc="-1" strike="noStrike">
                <a:solidFill>
                  <a:srgbClr val="3c3e41"/>
                </a:solidFill>
                <a:latin typeface="Arial"/>
                <a:ea typeface="DejaVu Sans"/>
              </a:rPr>
              <a:t>  </a:t>
            </a:r>
            <a:r>
              <a:rPr b="0" i="1" lang="en-US" sz="1600" spc="-1" strike="noStrike">
                <a:solidFill>
                  <a:srgbClr val="00a933"/>
                </a:solidFill>
                <a:latin typeface="Arial"/>
                <a:ea typeface="DejaVu Sans"/>
              </a:rPr>
              <a:t>docker stop &lt;container_id&gt;</a:t>
            </a:r>
            <a:endParaRPr b="0" lang="en-US" sz="1600" spc="-1" strike="noStrike">
              <a:latin typeface="Arial"/>
            </a:endParaRPr>
          </a:p>
          <a:p>
            <a:pPr marL="216000" indent="-212400">
              <a:lnSpc>
                <a:spcPct val="100000"/>
              </a:lnSpc>
              <a:spcBef>
                <a:spcPts val="1417"/>
              </a:spcBef>
              <a:buClr>
                <a:srgbClr val="3c3e41"/>
              </a:buClr>
              <a:buFont typeface="Symbol"/>
              <a:buChar char=""/>
            </a:pPr>
            <a:r>
              <a:rPr b="0" lang="en-US" sz="1600" spc="-1" strike="noStrike">
                <a:solidFill>
                  <a:srgbClr val="3c3e41"/>
                </a:solidFill>
                <a:latin typeface="Arial"/>
                <a:ea typeface="DejaVu Sans"/>
              </a:rPr>
              <a:t>- Start a stopped container:</a:t>
            </a:r>
            <a:br/>
            <a:r>
              <a:rPr b="0" lang="en-US" sz="1600" spc="-1" strike="noStrike">
                <a:solidFill>
                  <a:srgbClr val="3c3e41"/>
                </a:solidFill>
                <a:latin typeface="Arial"/>
                <a:ea typeface="DejaVu Sans"/>
              </a:rPr>
              <a:t>  </a:t>
            </a:r>
            <a:r>
              <a:rPr b="0" i="1" lang="en-US" sz="1600" spc="-1" strike="noStrike">
                <a:solidFill>
                  <a:srgbClr val="00a933"/>
                </a:solidFill>
                <a:latin typeface="Arial"/>
                <a:ea typeface="DejaVu Sans"/>
              </a:rPr>
              <a:t>docker start &lt;container_id&gt;</a:t>
            </a:r>
            <a:endParaRPr b="0" lang="en-US" sz="1600" spc="-1" strike="noStrike">
              <a:latin typeface="Arial"/>
            </a:endParaRPr>
          </a:p>
          <a:p>
            <a:pPr marL="216000" indent="-212400">
              <a:lnSpc>
                <a:spcPct val="100000"/>
              </a:lnSpc>
              <a:spcBef>
                <a:spcPts val="1417"/>
              </a:spcBef>
              <a:buClr>
                <a:srgbClr val="3c3e41"/>
              </a:buClr>
              <a:buFont typeface="Symbol"/>
              <a:buChar char=""/>
            </a:pPr>
            <a:r>
              <a:rPr b="0" lang="en-US" sz="1600" spc="-1" strike="noStrike">
                <a:solidFill>
                  <a:srgbClr val="3c3e41"/>
                </a:solidFill>
                <a:latin typeface="Arial"/>
                <a:ea typeface="DejaVu Sans"/>
              </a:rPr>
              <a:t>- Restart a running container:</a:t>
            </a:r>
            <a:br/>
            <a:r>
              <a:rPr b="0" lang="en-US" sz="1600" spc="-1" strike="noStrike">
                <a:solidFill>
                  <a:srgbClr val="3c3e41"/>
                </a:solidFill>
                <a:latin typeface="Arial"/>
                <a:ea typeface="DejaVu Sans"/>
              </a:rPr>
              <a:t>  </a:t>
            </a:r>
            <a:r>
              <a:rPr b="0" i="1" lang="en-US" sz="1600" spc="-1" strike="noStrike">
                <a:solidFill>
                  <a:srgbClr val="00a933"/>
                </a:solidFill>
                <a:latin typeface="Arial"/>
                <a:ea typeface="DejaVu Sans"/>
              </a:rPr>
              <a:t>docker restart &lt;container_id&gt;</a:t>
            </a:r>
            <a:endParaRPr b="0" lang="en-US" sz="1600" spc="-1" strike="noStrike">
              <a:latin typeface="Arial"/>
            </a:endParaRPr>
          </a:p>
          <a:p>
            <a:pPr marL="216000" indent="-212400">
              <a:lnSpc>
                <a:spcPct val="100000"/>
              </a:lnSpc>
              <a:spcBef>
                <a:spcPts val="1417"/>
              </a:spcBef>
              <a:buClr>
                <a:srgbClr val="3c3e41"/>
              </a:buClr>
              <a:buFont typeface="Symbol"/>
              <a:buChar char=""/>
            </a:pPr>
            <a:r>
              <a:rPr b="0" lang="en-US" sz="1600" spc="-1" strike="noStrike">
                <a:solidFill>
                  <a:srgbClr val="3c3e41"/>
                </a:solidFill>
                <a:latin typeface="Arial"/>
                <a:ea typeface="DejaVu Sans"/>
              </a:rPr>
              <a:t>- Run a command inside a running container:</a:t>
            </a:r>
            <a:br/>
            <a:r>
              <a:rPr b="0" lang="en-US" sz="1600" spc="-1" strike="noStrike">
                <a:solidFill>
                  <a:srgbClr val="3c3e41"/>
                </a:solidFill>
                <a:latin typeface="Arial"/>
                <a:ea typeface="DejaVu Sans"/>
              </a:rPr>
              <a:t>  </a:t>
            </a:r>
            <a:r>
              <a:rPr b="0" i="1" lang="en-US" sz="1600" spc="-1" strike="noStrike">
                <a:solidFill>
                  <a:srgbClr val="00a933"/>
                </a:solidFill>
                <a:latin typeface="Arial"/>
                <a:ea typeface="DejaVu Sans"/>
              </a:rPr>
              <a:t>docker exec &lt;container_id&gt; &lt;command&gt;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6. Docker Ecosystem (Docker CLI - 2)</a:t>
            </a:r>
            <a:endParaRPr b="0" lang="en-US" sz="3200" spc="-1" strike="noStrike">
              <a:latin typeface="Arial"/>
            </a:endParaRPr>
          </a:p>
        </p:txBody>
      </p:sp>
      <p:sp>
        <p:nvSpPr>
          <p:cNvPr id="246"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7AC655D1-481D-4AFD-A2B1-D242CCB56E89}" type="slidenum">
              <a:rPr b="0" lang="en-US" sz="1600" spc="-1" strike="noStrike">
                <a:solidFill>
                  <a:srgbClr val="000000"/>
                </a:solidFill>
                <a:latin typeface="Times New Roman"/>
                <a:ea typeface="DejaVu Sans"/>
              </a:rPr>
              <a:t>1</a:t>
            </a:fld>
            <a:endParaRPr b="0" lang="en-US" sz="1600" spc="-1" strike="noStrike">
              <a:latin typeface="Arial"/>
            </a:endParaRPr>
          </a:p>
        </p:txBody>
      </p:sp>
      <p:sp>
        <p:nvSpPr>
          <p:cNvPr id="247" name="CustomShape 3"/>
          <p:cNvSpPr/>
          <p:nvPr/>
        </p:nvSpPr>
        <p:spPr>
          <a:xfrm>
            <a:off x="365760" y="822960"/>
            <a:ext cx="5759640" cy="530244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700" spc="-1" strike="noStrike" u="sng">
                <a:solidFill>
                  <a:srgbClr val="000000"/>
                </a:solidFill>
                <a:uFillTx/>
                <a:latin typeface="arial"/>
                <a:ea typeface="DejaVu Sans"/>
              </a:rPr>
              <a:t>Manage volumes</a:t>
            </a:r>
            <a:r>
              <a:rPr b="0" lang="en-US" sz="1700" spc="-1" strike="noStrike">
                <a:solidFill>
                  <a:srgbClr val="000000"/>
                </a:solidFill>
                <a:latin typeface="arial"/>
                <a:ea typeface="DejaVu Sans"/>
              </a:rPr>
              <a:t>:</a:t>
            </a:r>
            <a:endParaRPr b="0" lang="en-US" sz="1700" spc="-1" strike="noStrike">
              <a:latin typeface="Arial"/>
            </a:endParaRPr>
          </a:p>
          <a:p>
            <a:pPr marL="216000" indent="-212400">
              <a:lnSpc>
                <a:spcPct val="100000"/>
              </a:lnSpc>
              <a:spcBef>
                <a:spcPts val="1417"/>
              </a:spcBef>
              <a:buClr>
                <a:srgbClr val="3c3e41"/>
              </a:buClr>
              <a:buFont typeface="Symbol"/>
              <a:buChar char=""/>
            </a:pPr>
            <a:r>
              <a:rPr b="0" lang="en-US" sz="1700" spc="-1" strike="noStrike">
                <a:solidFill>
                  <a:srgbClr val="3c3e41"/>
                </a:solidFill>
                <a:latin typeface="arial"/>
                <a:ea typeface="DejaVu Sans"/>
              </a:rPr>
              <a:t>- List Docker volumes:</a:t>
            </a:r>
            <a:br/>
            <a:r>
              <a:rPr b="0" lang="en-US" sz="1700" spc="-1" strike="noStrike">
                <a:solidFill>
                  <a:srgbClr val="3c3e41"/>
                </a:solidFill>
                <a:latin typeface="arial"/>
                <a:ea typeface="DejaVu Sans"/>
              </a:rPr>
              <a:t>  </a:t>
            </a:r>
            <a:r>
              <a:rPr b="0" i="1" lang="en-US" sz="1700" spc="-1" strike="noStrike">
                <a:solidFill>
                  <a:srgbClr val="00a933"/>
                </a:solidFill>
                <a:latin typeface="arial"/>
                <a:ea typeface="DejaVu Sans"/>
              </a:rPr>
              <a:t>docker volume ls</a:t>
            </a:r>
            <a:endParaRPr b="0" lang="en-US" sz="1700" spc="-1" strike="noStrike">
              <a:latin typeface="Arial"/>
            </a:endParaRPr>
          </a:p>
          <a:p>
            <a:pPr marL="216000" indent="-212400">
              <a:lnSpc>
                <a:spcPct val="100000"/>
              </a:lnSpc>
              <a:spcBef>
                <a:spcPts val="1417"/>
              </a:spcBef>
              <a:buClr>
                <a:srgbClr val="3c3e41"/>
              </a:buClr>
              <a:buFont typeface="Symbol"/>
              <a:buChar char=""/>
            </a:pPr>
            <a:r>
              <a:rPr b="0" lang="en-US" sz="1700" spc="-1" strike="noStrike">
                <a:solidFill>
                  <a:srgbClr val="3c3e41"/>
                </a:solidFill>
                <a:latin typeface="arial"/>
                <a:ea typeface="DejaVu Sans"/>
              </a:rPr>
              <a:t>- Create a new Docker volume:</a:t>
            </a:r>
            <a:br/>
            <a:r>
              <a:rPr b="0" lang="en-US" sz="1700" spc="-1" strike="noStrike">
                <a:solidFill>
                  <a:srgbClr val="3c3e41"/>
                </a:solidFill>
                <a:latin typeface="arial"/>
                <a:ea typeface="DejaVu Sans"/>
              </a:rPr>
              <a:t>  </a:t>
            </a:r>
            <a:r>
              <a:rPr b="0" i="1" lang="en-US" sz="1700" spc="-1" strike="noStrike">
                <a:solidFill>
                  <a:srgbClr val="00a933"/>
                </a:solidFill>
                <a:latin typeface="arial"/>
                <a:ea typeface="DejaVu Sans"/>
              </a:rPr>
              <a:t>docker volume create &lt;volume_name&gt;</a:t>
            </a:r>
            <a:endParaRPr b="0" lang="en-US" sz="1700" spc="-1" strike="noStrike">
              <a:latin typeface="Arial"/>
            </a:endParaRPr>
          </a:p>
          <a:p>
            <a:pPr marL="216000" indent="-212400">
              <a:lnSpc>
                <a:spcPct val="100000"/>
              </a:lnSpc>
              <a:spcBef>
                <a:spcPts val="1417"/>
              </a:spcBef>
              <a:buClr>
                <a:srgbClr val="3c3e41"/>
              </a:buClr>
              <a:buFont typeface="Symbol"/>
              <a:buChar char=""/>
            </a:pPr>
            <a:r>
              <a:rPr b="0" lang="en-US" sz="1700" spc="-1" strike="noStrike">
                <a:solidFill>
                  <a:srgbClr val="3c3e41"/>
                </a:solidFill>
                <a:latin typeface="arial"/>
                <a:ea typeface="DejaVu Sans"/>
              </a:rPr>
              <a:t>- Inspect details of a Docker volume:</a:t>
            </a:r>
            <a:br/>
            <a:r>
              <a:rPr b="0" lang="en-US" sz="1700" spc="-1" strike="noStrike">
                <a:solidFill>
                  <a:srgbClr val="3c3e41"/>
                </a:solidFill>
                <a:latin typeface="arial"/>
                <a:ea typeface="DejaVu Sans"/>
              </a:rPr>
              <a:t>  </a:t>
            </a:r>
            <a:r>
              <a:rPr b="0" i="1" lang="en-US" sz="1700" spc="-1" strike="noStrike">
                <a:solidFill>
                  <a:srgbClr val="00a933"/>
                </a:solidFill>
                <a:latin typeface="arial"/>
                <a:ea typeface="DejaVu Sans"/>
              </a:rPr>
              <a:t>docker volume inspect &lt;volume_name&gt;</a:t>
            </a:r>
            <a:endParaRPr b="0" lang="en-US" sz="1700" spc="-1" strike="noStrike">
              <a:latin typeface="Arial"/>
            </a:endParaRPr>
          </a:p>
          <a:p>
            <a:pPr marL="216000" indent="-212400">
              <a:lnSpc>
                <a:spcPct val="100000"/>
              </a:lnSpc>
              <a:spcBef>
                <a:spcPts val="1417"/>
              </a:spcBef>
              <a:buClr>
                <a:srgbClr val="3c3e41"/>
              </a:buClr>
              <a:buFont typeface="Symbol"/>
              <a:buChar char=""/>
            </a:pPr>
            <a:r>
              <a:rPr b="0" lang="en-US" sz="1700" spc="-1" strike="noStrike">
                <a:solidFill>
                  <a:srgbClr val="3c3e41"/>
                </a:solidFill>
                <a:latin typeface="arial"/>
                <a:ea typeface="DejaVu Sans"/>
              </a:rPr>
              <a:t>- Remove a Docker volume:</a:t>
            </a:r>
            <a:br/>
            <a:r>
              <a:rPr b="0" lang="en-US" sz="1700" spc="-1" strike="noStrike">
                <a:solidFill>
                  <a:srgbClr val="3c3e41"/>
                </a:solidFill>
                <a:latin typeface="arial"/>
                <a:ea typeface="DejaVu Sans"/>
              </a:rPr>
              <a:t>  </a:t>
            </a:r>
            <a:r>
              <a:rPr b="0" i="1" lang="en-US" sz="1700" spc="-1" strike="noStrike">
                <a:solidFill>
                  <a:srgbClr val="00a933"/>
                </a:solidFill>
                <a:latin typeface="arial"/>
                <a:ea typeface="DejaVu Sans"/>
              </a:rPr>
              <a:t>docker volume rm &lt;volume_name&gt;</a:t>
            </a:r>
            <a:endParaRPr b="0" lang="en-US" sz="1700" spc="-1" strike="noStrike">
              <a:latin typeface="Arial"/>
            </a:endParaRPr>
          </a:p>
        </p:txBody>
      </p:sp>
      <p:sp>
        <p:nvSpPr>
          <p:cNvPr id="248" name="CustomShape 4"/>
          <p:cNvSpPr/>
          <p:nvPr/>
        </p:nvSpPr>
        <p:spPr>
          <a:xfrm>
            <a:off x="6126480" y="812520"/>
            <a:ext cx="5978880" cy="531288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600" spc="-1" strike="noStrike" u="sng">
                <a:solidFill>
                  <a:srgbClr val="000000"/>
                </a:solidFill>
                <a:uFillTx/>
                <a:latin typeface="Arial"/>
                <a:ea typeface="DejaVu Sans"/>
              </a:rPr>
              <a:t>Manage networks</a:t>
            </a:r>
            <a:r>
              <a:rPr b="0" lang="en-US" sz="1600" spc="-1" strike="noStrike">
                <a:solidFill>
                  <a:srgbClr val="000000"/>
                </a:solidFill>
                <a:latin typeface="Arial"/>
                <a:ea typeface="DejaVu Sans"/>
              </a:rPr>
              <a:t>:</a:t>
            </a:r>
            <a:endParaRPr b="0" lang="en-US" sz="1600" spc="-1" strike="noStrike">
              <a:latin typeface="Arial"/>
            </a:endParaRPr>
          </a:p>
          <a:p>
            <a:pPr>
              <a:lnSpc>
                <a:spcPct val="100000"/>
              </a:lnSpc>
              <a:spcBef>
                <a:spcPts val="1417"/>
              </a:spcBef>
            </a:pPr>
            <a:r>
              <a:rPr b="0" lang="en-US" sz="1600" spc="-1" strike="noStrike">
                <a:solidFill>
                  <a:srgbClr val="3c3e41"/>
                </a:solidFill>
                <a:latin typeface="Arial"/>
                <a:ea typeface="DejaVu Sans"/>
              </a:rPr>
              <a:t>- List Docker networks:</a:t>
            </a:r>
            <a:br/>
            <a:r>
              <a:rPr b="0" lang="en-US" sz="1600" spc="-1" strike="noStrike">
                <a:solidFill>
                  <a:srgbClr val="3c3e41"/>
                </a:solidFill>
                <a:latin typeface="Arial"/>
                <a:ea typeface="DejaVu Sans"/>
              </a:rPr>
              <a:t>  </a:t>
            </a:r>
            <a:r>
              <a:rPr b="0" i="1" lang="en-US" sz="1600" spc="-1" strike="noStrike">
                <a:solidFill>
                  <a:srgbClr val="00a933"/>
                </a:solidFill>
                <a:latin typeface="Arial"/>
                <a:ea typeface="DejaVu Sans"/>
              </a:rPr>
              <a:t>docker network ls</a:t>
            </a:r>
            <a:endParaRPr b="0" lang="en-US" sz="1600" spc="-1" strike="noStrike">
              <a:latin typeface="Arial"/>
            </a:endParaRPr>
          </a:p>
          <a:p>
            <a:pPr>
              <a:lnSpc>
                <a:spcPct val="100000"/>
              </a:lnSpc>
              <a:spcBef>
                <a:spcPts val="1417"/>
              </a:spcBef>
            </a:pPr>
            <a:r>
              <a:rPr b="0" lang="en-US" sz="1600" spc="-1" strike="noStrike">
                <a:solidFill>
                  <a:srgbClr val="3c3e41"/>
                </a:solidFill>
                <a:latin typeface="Arial"/>
                <a:ea typeface="DejaVu Sans"/>
              </a:rPr>
              <a:t>- Create a new Docker network:</a:t>
            </a:r>
            <a:br/>
            <a:r>
              <a:rPr b="0" lang="en-US" sz="1600" spc="-1" strike="noStrike">
                <a:solidFill>
                  <a:srgbClr val="3c3e41"/>
                </a:solidFill>
                <a:latin typeface="Arial"/>
                <a:ea typeface="DejaVu Sans"/>
              </a:rPr>
              <a:t>  </a:t>
            </a:r>
            <a:r>
              <a:rPr b="0" i="1" lang="en-US" sz="1600" spc="-1" strike="noStrike">
                <a:solidFill>
                  <a:srgbClr val="00a933"/>
                </a:solidFill>
                <a:latin typeface="Arial"/>
                <a:ea typeface="DejaVu Sans"/>
              </a:rPr>
              <a:t>docker network create &lt;network_name&gt;</a:t>
            </a:r>
            <a:endParaRPr b="0" lang="en-US" sz="1600" spc="-1" strike="noStrike">
              <a:latin typeface="Arial"/>
            </a:endParaRPr>
          </a:p>
          <a:p>
            <a:pPr>
              <a:lnSpc>
                <a:spcPct val="100000"/>
              </a:lnSpc>
              <a:spcBef>
                <a:spcPts val="1417"/>
              </a:spcBef>
            </a:pPr>
            <a:r>
              <a:rPr b="0" lang="en-US" sz="1600" spc="-1" strike="noStrike">
                <a:solidFill>
                  <a:srgbClr val="3c3e41"/>
                </a:solidFill>
                <a:latin typeface="Arial"/>
                <a:ea typeface="DejaVu Sans"/>
              </a:rPr>
              <a:t>- Connect a container to a network:</a:t>
            </a:r>
            <a:br/>
            <a:r>
              <a:rPr b="0" lang="en-US" sz="1600" spc="-1" strike="noStrike">
                <a:solidFill>
                  <a:srgbClr val="3c3e41"/>
                </a:solidFill>
                <a:latin typeface="Arial"/>
                <a:ea typeface="DejaVu Sans"/>
              </a:rPr>
              <a:t>  </a:t>
            </a:r>
            <a:r>
              <a:rPr b="0" i="1" lang="en-US" sz="1600" spc="-1" strike="noStrike">
                <a:solidFill>
                  <a:srgbClr val="00a933"/>
                </a:solidFill>
                <a:latin typeface="Arial"/>
                <a:ea typeface="DejaVu Sans"/>
              </a:rPr>
              <a:t>docker network connect &lt;network_name&gt; &lt;container_id&gt;</a:t>
            </a:r>
            <a:endParaRPr b="0" lang="en-US" sz="1600" spc="-1" strike="noStrike">
              <a:latin typeface="Arial"/>
            </a:endParaRPr>
          </a:p>
          <a:p>
            <a:pPr>
              <a:lnSpc>
                <a:spcPct val="100000"/>
              </a:lnSpc>
              <a:spcBef>
                <a:spcPts val="1417"/>
              </a:spcBef>
            </a:pPr>
            <a:r>
              <a:rPr b="0" lang="en-US" sz="1600" spc="-1" strike="noStrike">
                <a:solidFill>
                  <a:srgbClr val="3c3e41"/>
                </a:solidFill>
                <a:latin typeface="Arial"/>
                <a:ea typeface="DejaVu Sans"/>
              </a:rPr>
              <a:t>- Disconnect a container from a network:</a:t>
            </a:r>
            <a:br/>
            <a:r>
              <a:rPr b="0" lang="en-US" sz="1600" spc="-1" strike="noStrike">
                <a:solidFill>
                  <a:srgbClr val="3c3e41"/>
                </a:solidFill>
                <a:latin typeface="Arial"/>
                <a:ea typeface="DejaVu Sans"/>
              </a:rPr>
              <a:t>  </a:t>
            </a:r>
            <a:r>
              <a:rPr b="0" i="1" lang="en-US" sz="1600" spc="-1" strike="noStrike">
                <a:solidFill>
                  <a:srgbClr val="00a933"/>
                </a:solidFill>
                <a:latin typeface="Arial"/>
                <a:ea typeface="DejaVu Sans"/>
              </a:rPr>
              <a:t>docker network disconnect &lt;network_name&gt; &lt;container_id&gt;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6. Docker Ecosystem (Dockerfile - 1)</a:t>
            </a:r>
            <a:endParaRPr b="0" lang="en-US" sz="3200" spc="-1" strike="noStrike">
              <a:latin typeface="Arial"/>
            </a:endParaRPr>
          </a:p>
        </p:txBody>
      </p:sp>
      <p:sp>
        <p:nvSpPr>
          <p:cNvPr id="250"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6C6CF756-32BE-4666-B78A-53F0F2E09622}" type="slidenum">
              <a:rPr b="0" lang="en-US" sz="1600" spc="-1" strike="noStrike">
                <a:solidFill>
                  <a:srgbClr val="000000"/>
                </a:solidFill>
                <a:latin typeface="Times New Roman"/>
                <a:ea typeface="DejaVu Sans"/>
              </a:rPr>
              <a:t>1</a:t>
            </a:fld>
            <a:endParaRPr b="0" lang="en-US" sz="1600" spc="-1" strike="noStrike">
              <a:latin typeface="Arial"/>
            </a:endParaRPr>
          </a:p>
        </p:txBody>
      </p:sp>
      <p:sp>
        <p:nvSpPr>
          <p:cNvPr id="251" name="CustomShape 3"/>
          <p:cNvSpPr/>
          <p:nvPr/>
        </p:nvSpPr>
        <p:spPr>
          <a:xfrm>
            <a:off x="91440" y="822960"/>
            <a:ext cx="11886120" cy="45540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700" spc="-1" strike="noStrike">
                <a:solidFill>
                  <a:srgbClr val="3c3e41"/>
                </a:solidFill>
                <a:latin typeface="Arial"/>
                <a:ea typeface="DejaVu Sans"/>
              </a:rPr>
              <a:t>A file that describes how to package and configure everything needed for an application to run within a Docker container.</a:t>
            </a:r>
            <a:endParaRPr b="0" lang="en-US" sz="1700" spc="-1" strike="noStrike">
              <a:latin typeface="Arial"/>
            </a:endParaRPr>
          </a:p>
        </p:txBody>
      </p:sp>
      <p:sp>
        <p:nvSpPr>
          <p:cNvPr id="252" name="CustomShape 4"/>
          <p:cNvSpPr/>
          <p:nvPr/>
        </p:nvSpPr>
        <p:spPr>
          <a:xfrm>
            <a:off x="91440" y="1279440"/>
            <a:ext cx="11886120" cy="493668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400" spc="-1" strike="noStrike">
                <a:solidFill>
                  <a:srgbClr val="3c3e41"/>
                </a:solidFill>
                <a:latin typeface="Arial"/>
                <a:ea typeface="DejaVu Sans"/>
              </a:rPr>
              <a:t># Use an official Python runtime as the base image</a:t>
            </a:r>
            <a:br/>
            <a:r>
              <a:rPr b="0" i="1" lang="en-US" sz="1400" spc="-1" strike="noStrike">
                <a:solidFill>
                  <a:srgbClr val="00a933"/>
                </a:solidFill>
                <a:latin typeface="Arial"/>
                <a:ea typeface="DejaVu Sans"/>
              </a:rPr>
              <a:t>FROM python:3.9-slim</a:t>
            </a:r>
            <a:endParaRPr b="0" lang="en-US" sz="1400" spc="-1" strike="noStrike">
              <a:latin typeface="Arial"/>
            </a:endParaRPr>
          </a:p>
          <a:p>
            <a:pPr>
              <a:lnSpc>
                <a:spcPct val="100000"/>
              </a:lnSpc>
              <a:spcBef>
                <a:spcPts val="1417"/>
              </a:spcBef>
            </a:pPr>
            <a:r>
              <a:rPr b="0" lang="en-US" sz="1400" spc="-1" strike="noStrike">
                <a:solidFill>
                  <a:srgbClr val="3c3e41"/>
                </a:solidFill>
                <a:latin typeface="Arial"/>
                <a:ea typeface="DejaVu Sans"/>
              </a:rPr>
              <a:t># Set the value of an environment variable</a:t>
            </a:r>
            <a:br/>
            <a:r>
              <a:rPr b="0" i="1" lang="en-US" sz="1400" spc="-1" strike="noStrike">
                <a:solidFill>
                  <a:srgbClr val="00a933"/>
                </a:solidFill>
                <a:latin typeface="Arial"/>
                <a:ea typeface="DejaVu Sans"/>
              </a:rPr>
              <a:t>ENV APP_PORT=5000</a:t>
            </a:r>
            <a:endParaRPr b="0" lang="en-US" sz="1400" spc="-1" strike="noStrike">
              <a:latin typeface="Arial"/>
            </a:endParaRPr>
          </a:p>
          <a:p>
            <a:pPr>
              <a:lnSpc>
                <a:spcPct val="100000"/>
              </a:lnSpc>
              <a:spcBef>
                <a:spcPts val="1417"/>
              </a:spcBef>
            </a:pPr>
            <a:r>
              <a:rPr b="0" lang="en-US" sz="1400" spc="-1" strike="noStrike">
                <a:solidFill>
                  <a:srgbClr val="3c3e41"/>
                </a:solidFill>
                <a:latin typeface="Arial"/>
                <a:ea typeface="DejaVu Sans"/>
              </a:rPr>
              <a:t># Set the working directory in the container</a:t>
            </a:r>
            <a:br/>
            <a:r>
              <a:rPr b="0" i="1" lang="en-US" sz="1400" spc="-1" strike="noStrike">
                <a:solidFill>
                  <a:srgbClr val="00a933"/>
                </a:solidFill>
                <a:latin typeface="Arial"/>
                <a:ea typeface="DejaVu Sans"/>
              </a:rPr>
              <a:t>WORKDIR /app</a:t>
            </a:r>
            <a:endParaRPr b="0" lang="en-US" sz="1400" spc="-1" strike="noStrike">
              <a:latin typeface="Arial"/>
            </a:endParaRPr>
          </a:p>
          <a:p>
            <a:pPr>
              <a:lnSpc>
                <a:spcPct val="100000"/>
              </a:lnSpc>
              <a:spcBef>
                <a:spcPts val="1417"/>
              </a:spcBef>
            </a:pPr>
            <a:r>
              <a:rPr b="0" lang="en-US" sz="1400" spc="-1" strike="noStrike">
                <a:solidFill>
                  <a:srgbClr val="3c3e41"/>
                </a:solidFill>
                <a:latin typeface="Arial"/>
                <a:ea typeface="DejaVu Sans"/>
              </a:rPr>
              <a:t># Copy the requirements file to the container</a:t>
            </a:r>
            <a:br/>
            <a:r>
              <a:rPr b="0" i="1" lang="en-US" sz="1400" spc="-1" strike="noStrike">
                <a:solidFill>
                  <a:srgbClr val="00a933"/>
                </a:solidFill>
                <a:latin typeface="Arial"/>
                <a:ea typeface="DejaVu Sans"/>
              </a:rPr>
              <a:t>COPY requirements.txt .</a:t>
            </a:r>
            <a:endParaRPr b="0" lang="en-US" sz="1400" spc="-1" strike="noStrike">
              <a:latin typeface="Arial"/>
            </a:endParaRPr>
          </a:p>
          <a:p>
            <a:pPr>
              <a:lnSpc>
                <a:spcPct val="100000"/>
              </a:lnSpc>
              <a:spcBef>
                <a:spcPts val="1417"/>
              </a:spcBef>
            </a:pPr>
            <a:r>
              <a:rPr b="0" lang="en-US" sz="1400" spc="-1" strike="noStrike">
                <a:solidFill>
                  <a:srgbClr val="3c3e41"/>
                </a:solidFill>
                <a:latin typeface="Arial"/>
                <a:ea typeface="DejaVu Sans"/>
              </a:rPr>
              <a:t># Install the application dependencies</a:t>
            </a:r>
            <a:br/>
            <a:r>
              <a:rPr b="0" i="1" lang="en-US" sz="1400" spc="-1" strike="noStrike">
                <a:solidFill>
                  <a:srgbClr val="00a933"/>
                </a:solidFill>
                <a:latin typeface="Arial"/>
                <a:ea typeface="DejaVu Sans"/>
              </a:rPr>
              <a:t>RUN pip install --no-cache-dir -r requirements.txt</a:t>
            </a:r>
            <a:endParaRPr b="0" lang="en-US" sz="1400" spc="-1" strike="noStrike">
              <a:latin typeface="Arial"/>
            </a:endParaRPr>
          </a:p>
          <a:p>
            <a:pPr>
              <a:lnSpc>
                <a:spcPct val="100000"/>
              </a:lnSpc>
              <a:spcBef>
                <a:spcPts val="1417"/>
              </a:spcBef>
            </a:pPr>
            <a:r>
              <a:rPr b="0" lang="en-US" sz="1400" spc="-1" strike="noStrike">
                <a:solidFill>
                  <a:srgbClr val="3c3e41"/>
                </a:solidFill>
                <a:latin typeface="Arial"/>
                <a:ea typeface="DejaVu Sans"/>
              </a:rPr>
              <a:t># Copy the application code to the container</a:t>
            </a:r>
            <a:br/>
            <a:r>
              <a:rPr b="0" i="1" lang="en-US" sz="1400" spc="-1" strike="noStrike">
                <a:solidFill>
                  <a:srgbClr val="00a933"/>
                </a:solidFill>
                <a:latin typeface="Arial"/>
                <a:ea typeface="DejaVu Sans"/>
              </a:rPr>
              <a:t>COPY app.py .</a:t>
            </a:r>
            <a:endParaRPr b="0" lang="en-US" sz="1400" spc="-1" strike="noStrike">
              <a:latin typeface="Arial"/>
            </a:endParaRPr>
          </a:p>
          <a:p>
            <a:pPr>
              <a:lnSpc>
                <a:spcPct val="100000"/>
              </a:lnSpc>
              <a:spcBef>
                <a:spcPts val="1417"/>
              </a:spcBef>
            </a:pPr>
            <a:r>
              <a:rPr b="0" lang="en-US" sz="1400" spc="-1" strike="noStrike">
                <a:solidFill>
                  <a:srgbClr val="3c3e41"/>
                </a:solidFill>
                <a:latin typeface="Arial"/>
                <a:ea typeface="DejaVu Sans"/>
              </a:rPr>
              <a:t># Expose a port for the web application to listen on</a:t>
            </a:r>
            <a:br/>
            <a:r>
              <a:rPr b="0" lang="en-US" sz="1400" spc="-1" strike="noStrike">
                <a:solidFill>
                  <a:srgbClr val="00a933"/>
                </a:solidFill>
                <a:latin typeface="Arial"/>
                <a:ea typeface="DejaVu Sans"/>
              </a:rPr>
              <a:t>EXPOSE $APP_PORT</a:t>
            </a:r>
            <a:endParaRPr b="0" lang="en-US" sz="1400" spc="-1" strike="noStrike">
              <a:latin typeface="Arial"/>
            </a:endParaRPr>
          </a:p>
          <a:p>
            <a:pPr>
              <a:lnSpc>
                <a:spcPct val="100000"/>
              </a:lnSpc>
              <a:spcBef>
                <a:spcPts val="1417"/>
              </a:spcBef>
            </a:pPr>
            <a:r>
              <a:rPr b="0" lang="en-US" sz="1400" spc="-1" strike="noStrike">
                <a:solidFill>
                  <a:srgbClr val="3c3e41"/>
                </a:solidFill>
                <a:latin typeface="Arial"/>
                <a:ea typeface="DejaVu Sans"/>
              </a:rPr>
              <a:t># Set the command to run when the container starts</a:t>
            </a:r>
            <a:br/>
            <a:r>
              <a:rPr b="0" i="1" lang="en-US" sz="1400" spc="-1" strike="noStrike">
                <a:solidFill>
                  <a:srgbClr val="00a933"/>
                </a:solidFill>
                <a:latin typeface="Arial"/>
                <a:ea typeface="DejaVu Sans"/>
              </a:rPr>
              <a:t>CMD ["python", "app.py"]</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6. Docker Ecosystem (Dockerfile - 2)</a:t>
            </a:r>
            <a:endParaRPr b="0" lang="en-US" sz="3200" spc="-1" strike="noStrike">
              <a:latin typeface="Arial"/>
            </a:endParaRPr>
          </a:p>
        </p:txBody>
      </p:sp>
      <p:sp>
        <p:nvSpPr>
          <p:cNvPr id="254"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7AB9A307-CC98-412A-9F93-6A096040ACF3}" type="slidenum">
              <a:rPr b="0" lang="en-US" sz="1600" spc="-1" strike="noStrike">
                <a:solidFill>
                  <a:srgbClr val="000000"/>
                </a:solidFill>
                <a:latin typeface="Times New Roman"/>
                <a:ea typeface="DejaVu Sans"/>
              </a:rPr>
              <a:t>1</a:t>
            </a:fld>
            <a:endParaRPr b="0" lang="en-US" sz="1600" spc="-1" strike="noStrike">
              <a:latin typeface="Arial"/>
            </a:endParaRPr>
          </a:p>
        </p:txBody>
      </p:sp>
      <p:sp>
        <p:nvSpPr>
          <p:cNvPr id="255" name="CustomShape 3"/>
          <p:cNvSpPr/>
          <p:nvPr/>
        </p:nvSpPr>
        <p:spPr>
          <a:xfrm>
            <a:off x="365760" y="822960"/>
            <a:ext cx="11417760" cy="45540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1" lang="en-US" sz="1700" spc="-1" strike="noStrike">
                <a:solidFill>
                  <a:srgbClr val="00a933"/>
                </a:solidFill>
                <a:latin typeface="Arial"/>
                <a:ea typeface="DejaVu Sans"/>
              </a:rPr>
              <a:t>COPY</a:t>
            </a:r>
            <a:r>
              <a:rPr b="0" lang="en-US" sz="1700" spc="-1" strike="noStrike">
                <a:solidFill>
                  <a:srgbClr val="3c3e41"/>
                </a:solidFill>
                <a:latin typeface="Arial"/>
                <a:ea typeface="DejaVu Sans"/>
              </a:rPr>
              <a:t> compared to </a:t>
            </a:r>
            <a:r>
              <a:rPr b="1" lang="en-US" sz="1700" spc="-1" strike="noStrike">
                <a:solidFill>
                  <a:srgbClr val="ff0000"/>
                </a:solidFill>
                <a:latin typeface="Arial"/>
                <a:ea typeface="DejaVu Sans"/>
              </a:rPr>
              <a:t>ADD</a:t>
            </a:r>
            <a:r>
              <a:rPr b="0" lang="en-US" sz="1700" spc="-1" strike="noStrike">
                <a:solidFill>
                  <a:srgbClr val="3c3e41"/>
                </a:solidFill>
                <a:latin typeface="Arial"/>
                <a:ea typeface="DejaVu Sans"/>
              </a:rPr>
              <a:t> :used to copy files and directories from the host machine into the Docker image</a:t>
            </a:r>
            <a:endParaRPr b="0" lang="en-US" sz="1700" spc="-1" strike="noStrike">
              <a:latin typeface="Arial"/>
            </a:endParaRPr>
          </a:p>
        </p:txBody>
      </p:sp>
      <p:sp>
        <p:nvSpPr>
          <p:cNvPr id="256" name="CustomShape 4"/>
          <p:cNvSpPr/>
          <p:nvPr/>
        </p:nvSpPr>
        <p:spPr>
          <a:xfrm>
            <a:off x="365760" y="1279440"/>
            <a:ext cx="5851080" cy="356472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700" spc="-1" strike="noStrike">
                <a:solidFill>
                  <a:srgbClr val="000000"/>
                </a:solidFill>
                <a:latin typeface="arial"/>
                <a:ea typeface="DejaVu Sans"/>
              </a:rPr>
              <a:t>                                    </a:t>
            </a:r>
            <a:r>
              <a:rPr b="0" lang="en-US" sz="1700" spc="-1" strike="noStrike">
                <a:solidFill>
                  <a:srgbClr val="00a933"/>
                </a:solidFill>
                <a:latin typeface="arial"/>
                <a:ea typeface="DejaVu Sans"/>
              </a:rPr>
              <a:t>COPY</a:t>
            </a:r>
            <a:br/>
            <a:r>
              <a:rPr b="0" lang="en-US" sz="1700" spc="-1" strike="noStrike">
                <a:solidFill>
                  <a:srgbClr val="000000"/>
                </a:solidFill>
                <a:latin typeface="arial"/>
                <a:ea typeface="DejaVu Sans"/>
              </a:rPr>
              <a:t>- Keep the original file timestamps</a:t>
            </a:r>
            <a:endParaRPr b="0" lang="en-US" sz="1700" spc="-1" strike="noStrike">
              <a:latin typeface="Arial"/>
            </a:endParaRPr>
          </a:p>
          <a:p>
            <a:pPr>
              <a:lnSpc>
                <a:spcPct val="100000"/>
              </a:lnSpc>
              <a:spcBef>
                <a:spcPts val="1417"/>
              </a:spcBef>
            </a:pPr>
            <a:r>
              <a:rPr b="0" lang="en-US" sz="1700" spc="-1" strike="noStrike">
                <a:solidFill>
                  <a:srgbClr val="000000"/>
                </a:solidFill>
                <a:latin typeface="arial"/>
                <a:ea typeface="DejaVu Sans"/>
              </a:rPr>
              <a:t>- </a:t>
            </a:r>
            <a:r>
              <a:rPr b="0" lang="en-US" sz="1700" spc="-1" strike="noStrike">
                <a:solidFill>
                  <a:srgbClr val="00a933"/>
                </a:solidFill>
                <a:latin typeface="arial"/>
                <a:ea typeface="DejaVu Sans"/>
              </a:rPr>
              <a:t>NOT</a:t>
            </a:r>
            <a:r>
              <a:rPr b="0" lang="en-US" sz="1700" spc="-1" strike="noStrike">
                <a:solidFill>
                  <a:srgbClr val="000000"/>
                </a:solidFill>
                <a:latin typeface="arial"/>
                <a:ea typeface="DejaVu Sans"/>
              </a:rPr>
              <a:t> support extracting tar files automatically</a:t>
            </a:r>
            <a:endParaRPr b="0" lang="en-US" sz="1700" spc="-1" strike="noStrike">
              <a:latin typeface="Arial"/>
            </a:endParaRPr>
          </a:p>
          <a:p>
            <a:pPr>
              <a:lnSpc>
                <a:spcPct val="100000"/>
              </a:lnSpc>
              <a:spcBef>
                <a:spcPts val="1417"/>
              </a:spcBef>
            </a:pPr>
            <a:endParaRPr b="0" lang="en-US" sz="1700" spc="-1" strike="noStrike">
              <a:latin typeface="Arial"/>
            </a:endParaRPr>
          </a:p>
          <a:p>
            <a:pPr>
              <a:lnSpc>
                <a:spcPct val="100000"/>
              </a:lnSpc>
              <a:spcBef>
                <a:spcPts val="1417"/>
              </a:spcBef>
            </a:pPr>
            <a:endParaRPr b="0" lang="en-US" sz="1700" spc="-1" strike="noStrike">
              <a:latin typeface="Arial"/>
            </a:endParaRPr>
          </a:p>
          <a:p>
            <a:pPr>
              <a:lnSpc>
                <a:spcPct val="100000"/>
              </a:lnSpc>
              <a:spcBef>
                <a:spcPts val="1417"/>
              </a:spcBef>
            </a:pPr>
            <a:r>
              <a:rPr b="0" lang="en-US" sz="1700" spc="-1" strike="noStrike">
                <a:solidFill>
                  <a:srgbClr val="000000"/>
                </a:solidFill>
                <a:latin typeface="arial"/>
                <a:ea typeface="DejaVu Sans"/>
              </a:rPr>
              <a:t># Example: </a:t>
            </a:r>
            <a:br/>
            <a:r>
              <a:rPr b="0" lang="en-US" sz="1700" spc="-1" strike="noStrike">
                <a:solidFill>
                  <a:srgbClr val="000000"/>
                </a:solidFill>
                <a:latin typeface="arial"/>
                <a:ea typeface="DejaVu Sans"/>
              </a:rPr>
              <a:t># Copy a single file</a:t>
            </a:r>
            <a:br/>
            <a:r>
              <a:rPr b="0" i="1" lang="en-US" sz="1700" spc="-1" strike="noStrike">
                <a:solidFill>
                  <a:srgbClr val="00a933"/>
                </a:solidFill>
                <a:latin typeface="arial"/>
                <a:ea typeface="DejaVu Sans"/>
              </a:rPr>
              <a:t>COPY app.js /app/app.js</a:t>
            </a:r>
            <a:endParaRPr b="0" lang="en-US" sz="1700" spc="-1" strike="noStrike">
              <a:latin typeface="Arial"/>
            </a:endParaRPr>
          </a:p>
          <a:p>
            <a:pPr>
              <a:lnSpc>
                <a:spcPct val="100000"/>
              </a:lnSpc>
              <a:spcBef>
                <a:spcPts val="1417"/>
              </a:spcBef>
            </a:pPr>
            <a:r>
              <a:rPr b="0" lang="en-US" sz="1700" spc="-1" strike="noStrike">
                <a:solidFill>
                  <a:srgbClr val="000000"/>
                </a:solidFill>
                <a:latin typeface="arial"/>
                <a:ea typeface="DejaVu Sans"/>
              </a:rPr>
              <a:t># Copy a directory</a:t>
            </a:r>
            <a:br/>
            <a:r>
              <a:rPr b="0" lang="en-US" sz="1700" spc="-1" strike="noStrike">
                <a:solidFill>
                  <a:srgbClr val="00a933"/>
                </a:solidFill>
                <a:latin typeface="arial"/>
                <a:ea typeface="DejaVu Sans"/>
              </a:rPr>
              <a:t>COPY src/ /app/src/</a:t>
            </a:r>
            <a:endParaRPr b="0" lang="en-US" sz="1700" spc="-1" strike="noStrike">
              <a:latin typeface="Arial"/>
            </a:endParaRPr>
          </a:p>
        </p:txBody>
      </p:sp>
      <p:sp>
        <p:nvSpPr>
          <p:cNvPr id="257" name="CustomShape 5"/>
          <p:cNvSpPr/>
          <p:nvPr/>
        </p:nvSpPr>
        <p:spPr>
          <a:xfrm>
            <a:off x="6217920" y="1280520"/>
            <a:ext cx="5576760" cy="356472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800" spc="-1" strike="noStrike">
                <a:solidFill>
                  <a:srgbClr val="000000"/>
                </a:solidFill>
                <a:latin typeface="arial"/>
                <a:ea typeface="DejaVu Sans"/>
              </a:rPr>
              <a:t>                             </a:t>
            </a:r>
            <a:r>
              <a:rPr b="0" lang="en-US" sz="1800" spc="-1" strike="noStrike">
                <a:solidFill>
                  <a:srgbClr val="ff0000"/>
                </a:solidFill>
                <a:latin typeface="arial"/>
                <a:ea typeface="DejaVu Sans"/>
              </a:rPr>
              <a:t>ADD</a:t>
            </a:r>
            <a:br/>
            <a:r>
              <a:rPr b="0" lang="en-US" sz="1800" spc="-1" strike="noStrike">
                <a:solidFill>
                  <a:srgbClr val="000000"/>
                </a:solidFill>
                <a:latin typeface="arial"/>
                <a:ea typeface="DejaVu Sans"/>
              </a:rPr>
              <a:t>- The timestamps of the copied files will be reset</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 Support extracting local tar files automatically</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 Fetch and extract remote URLs, including tar files and compressed archives, into the image</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 Example:</a:t>
            </a:r>
            <a:br/>
            <a:r>
              <a:rPr b="0" lang="en-US" sz="1800" spc="-1" strike="noStrike">
                <a:solidFill>
                  <a:srgbClr val="000000"/>
                </a:solidFill>
                <a:latin typeface="arial"/>
                <a:ea typeface="DejaVu Sans"/>
              </a:rPr>
              <a:t># Add a tar file and extract its contents</a:t>
            </a:r>
            <a:br/>
            <a:r>
              <a:rPr b="0" i="1" lang="en-US" sz="1800" spc="-1" strike="noStrike">
                <a:solidFill>
                  <a:srgbClr val="00a933"/>
                </a:solidFill>
                <a:latin typeface="arial"/>
                <a:ea typeface="DejaVu Sans"/>
              </a:rPr>
              <a:t>ADD archive.tar.gz /app/</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 Add a remote URL and extract its contents</a:t>
            </a:r>
            <a:br/>
            <a:r>
              <a:rPr b="0" i="1" lang="en-US" sz="1800" spc="-1" strike="noStrike">
                <a:solidFill>
                  <a:srgbClr val="00a933"/>
                </a:solidFill>
                <a:latin typeface="arial"/>
                <a:ea typeface="DejaVu Sans"/>
              </a:rPr>
              <a:t>ADD http://example.com/archive.tar.gz /app/</a:t>
            </a:r>
            <a:endParaRPr b="0" lang="en-US" sz="1800" spc="-1" strike="noStrike">
              <a:latin typeface="Arial"/>
            </a:endParaRPr>
          </a:p>
        </p:txBody>
      </p:sp>
      <p:sp>
        <p:nvSpPr>
          <p:cNvPr id="258" name="CustomShape 6"/>
          <p:cNvSpPr/>
          <p:nvPr/>
        </p:nvSpPr>
        <p:spPr>
          <a:xfrm>
            <a:off x="366120" y="4846680"/>
            <a:ext cx="11428560" cy="127872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700" spc="-1" strike="noStrike">
                <a:solidFill>
                  <a:srgbClr val="000000"/>
                </a:solidFill>
                <a:latin typeface="Arial"/>
                <a:ea typeface="DejaVu Sans"/>
              </a:rPr>
              <a:t>recommended to use COPY unless you specifically require the features provided by ADD:</a:t>
            </a:r>
            <a:br/>
            <a:r>
              <a:rPr b="0" lang="en-US" sz="1700" spc="-1" strike="noStrike">
                <a:solidFill>
                  <a:srgbClr val="000000"/>
                </a:solidFill>
                <a:latin typeface="Arial"/>
                <a:ea typeface="DejaVu Sans"/>
              </a:rPr>
              <a:t>- Simplicity and transparency</a:t>
            </a:r>
            <a:br/>
            <a:r>
              <a:rPr b="0" lang="en-US" sz="1700" spc="-1" strike="noStrike">
                <a:solidFill>
                  <a:srgbClr val="000000"/>
                </a:solidFill>
                <a:latin typeface="Arial"/>
                <a:ea typeface="DejaVu Sans"/>
              </a:rPr>
              <a:t>- Predictability and security</a:t>
            </a:r>
            <a:br/>
            <a:r>
              <a:rPr b="0" lang="en-US" sz="1700" spc="-1" strike="noStrike">
                <a:solidFill>
                  <a:srgbClr val="000000"/>
                </a:solidFill>
                <a:latin typeface="Arial"/>
                <a:ea typeface="DejaVu Sans"/>
              </a:rPr>
              <a:t>- Best practices and convention</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6. Docker Ecosystem (Dockerfile - 3)</a:t>
            </a:r>
            <a:endParaRPr b="0" lang="en-US" sz="3200" spc="-1" strike="noStrike">
              <a:latin typeface="Arial"/>
            </a:endParaRPr>
          </a:p>
        </p:txBody>
      </p:sp>
      <p:sp>
        <p:nvSpPr>
          <p:cNvPr id="260"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BEC041F0-80E9-44F0-8E91-E84B38AEA8FF}" type="slidenum">
              <a:rPr b="0" lang="en-US" sz="1600" spc="-1" strike="noStrike">
                <a:solidFill>
                  <a:srgbClr val="000000"/>
                </a:solidFill>
                <a:latin typeface="Times New Roman"/>
                <a:ea typeface="DejaVu Sans"/>
              </a:rPr>
              <a:t>1</a:t>
            </a:fld>
            <a:endParaRPr b="0" lang="en-US" sz="1600" spc="-1" strike="noStrike">
              <a:latin typeface="Arial"/>
            </a:endParaRPr>
          </a:p>
        </p:txBody>
      </p:sp>
      <p:sp>
        <p:nvSpPr>
          <p:cNvPr id="261" name="CustomShape 3"/>
          <p:cNvSpPr/>
          <p:nvPr/>
        </p:nvSpPr>
        <p:spPr>
          <a:xfrm>
            <a:off x="102600" y="822960"/>
            <a:ext cx="11966400" cy="54792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700" spc="-1" strike="noStrike">
                <a:solidFill>
                  <a:srgbClr val="3c3e41"/>
                </a:solidFill>
                <a:latin typeface="Arial"/>
                <a:ea typeface="DejaVu Sans"/>
              </a:rPr>
              <a:t>CMD compared to ENTRYPOINT: instructions that define the command to be executed when a container is run. </a:t>
            </a:r>
            <a:endParaRPr b="0" lang="en-US" sz="1700" spc="-1" strike="noStrike">
              <a:latin typeface="Arial"/>
            </a:endParaRPr>
          </a:p>
        </p:txBody>
      </p:sp>
      <p:sp>
        <p:nvSpPr>
          <p:cNvPr id="262" name="CustomShape 4"/>
          <p:cNvSpPr/>
          <p:nvPr/>
        </p:nvSpPr>
        <p:spPr>
          <a:xfrm>
            <a:off x="91800" y="1371960"/>
            <a:ext cx="5759280" cy="356472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CMD</a:t>
            </a:r>
            <a:br/>
            <a:r>
              <a:rPr b="0" lang="en-US" sz="1600" spc="-1" strike="noStrike">
                <a:solidFill>
                  <a:srgbClr val="000000"/>
                </a:solidFill>
                <a:latin typeface="arial"/>
                <a:ea typeface="DejaVu Sans"/>
              </a:rPr>
              <a:t>- Set the default command and/or parameters for the container.</a:t>
            </a:r>
            <a:endParaRPr b="0" lang="en-US" sz="1600" spc="-1" strike="noStrike">
              <a:latin typeface="Arial"/>
            </a:endParaRPr>
          </a:p>
          <a:p>
            <a:pPr>
              <a:lnSpc>
                <a:spcPct val="100000"/>
              </a:lnSpc>
              <a:spcBef>
                <a:spcPts val="1417"/>
              </a:spcBef>
            </a:pPr>
            <a:r>
              <a:rPr b="0" lang="en-US" sz="1600" spc="-1" strike="noStrike">
                <a:solidFill>
                  <a:srgbClr val="000000"/>
                </a:solidFill>
                <a:latin typeface="arial"/>
                <a:ea typeface="DejaVu Sans"/>
              </a:rPr>
              <a:t>- Can be overridden by providing a command when running the container</a:t>
            </a:r>
            <a:endParaRPr b="0" lang="en-US" sz="1600" spc="-1" strike="noStrike">
              <a:latin typeface="Arial"/>
            </a:endParaRPr>
          </a:p>
          <a:p>
            <a:pPr>
              <a:lnSpc>
                <a:spcPct val="100000"/>
              </a:lnSpc>
              <a:spcBef>
                <a:spcPts val="1417"/>
              </a:spcBef>
            </a:pPr>
            <a:r>
              <a:rPr b="0" lang="en-US" sz="1600" spc="-1" strike="noStrike">
                <a:solidFill>
                  <a:srgbClr val="000000"/>
                </a:solidFill>
                <a:latin typeface="arial"/>
                <a:ea typeface="DejaVu Sans"/>
              </a:rPr>
              <a:t>- There are 3 forms:</a:t>
            </a:r>
            <a:endParaRPr b="0" lang="en-US" sz="1600" spc="-1" strike="noStrike">
              <a:latin typeface="Arial"/>
            </a:endParaRPr>
          </a:p>
          <a:p>
            <a:pPr>
              <a:lnSpc>
                <a:spcPct val="100000"/>
              </a:lnSpc>
              <a:spcBef>
                <a:spcPts val="1417"/>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Shell form: </a:t>
            </a:r>
            <a:r>
              <a:rPr b="0" i="1" lang="en-US" sz="1600" spc="-1" strike="noStrike">
                <a:solidFill>
                  <a:srgbClr val="00a933"/>
                </a:solidFill>
                <a:latin typeface="arial"/>
                <a:ea typeface="DejaVu Sans"/>
              </a:rPr>
              <a:t>CMD echo "Hello, World!"</a:t>
            </a:r>
            <a:endParaRPr b="0" lang="en-US" sz="1600" spc="-1" strike="noStrike">
              <a:latin typeface="Arial"/>
            </a:endParaRPr>
          </a:p>
          <a:p>
            <a:pPr>
              <a:lnSpc>
                <a:spcPct val="100000"/>
              </a:lnSpc>
              <a:spcBef>
                <a:spcPts val="1417"/>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Exec form: </a:t>
            </a:r>
            <a:r>
              <a:rPr b="0" i="1" lang="en-US" sz="1600" spc="-1" strike="noStrike">
                <a:solidFill>
                  <a:srgbClr val="00a933"/>
                </a:solidFill>
                <a:latin typeface="arial"/>
                <a:ea typeface="DejaVu Sans"/>
              </a:rPr>
              <a:t>CMD ["echo", "Hello, World!"]</a:t>
            </a:r>
            <a:endParaRPr b="0" lang="en-US" sz="1600" spc="-1" strike="noStrike">
              <a:latin typeface="Arial"/>
            </a:endParaRPr>
          </a:p>
          <a:p>
            <a:pPr>
              <a:lnSpc>
                <a:spcPct val="100000"/>
              </a:lnSpc>
              <a:spcBef>
                <a:spcPts val="1417"/>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JSON array form: </a:t>
            </a:r>
            <a:r>
              <a:rPr b="0" i="1" lang="en-US" sz="1600" spc="-1" strike="noStrike">
                <a:solidFill>
                  <a:srgbClr val="00a933"/>
                </a:solidFill>
                <a:latin typeface="arial"/>
                <a:ea typeface="DejaVu Sans"/>
              </a:rPr>
              <a:t>CMD ["/bin/sh", "-c", "echo", "Hello, World!"]</a:t>
            </a:r>
            <a:endParaRPr b="0" lang="en-US" sz="1600" spc="-1" strike="noStrike">
              <a:latin typeface="Arial"/>
            </a:endParaRPr>
          </a:p>
          <a:p>
            <a:pPr>
              <a:lnSpc>
                <a:spcPct val="100000"/>
              </a:lnSpc>
              <a:spcBef>
                <a:spcPts val="1417"/>
              </a:spcBef>
            </a:pPr>
            <a:endParaRPr b="0" lang="en-US" sz="1600" spc="-1" strike="noStrike">
              <a:latin typeface="Arial"/>
            </a:endParaRPr>
          </a:p>
        </p:txBody>
      </p:sp>
      <p:sp>
        <p:nvSpPr>
          <p:cNvPr id="263" name="CustomShape 5"/>
          <p:cNvSpPr/>
          <p:nvPr/>
        </p:nvSpPr>
        <p:spPr>
          <a:xfrm>
            <a:off x="5852160" y="1371960"/>
            <a:ext cx="6216840" cy="356472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ENTRYPOINT</a:t>
            </a:r>
            <a:br/>
            <a:r>
              <a:rPr b="0" lang="en-US" sz="1600" spc="-1" strike="noStrike">
                <a:solidFill>
                  <a:srgbClr val="000000"/>
                </a:solidFill>
                <a:latin typeface="arial"/>
                <a:ea typeface="DejaVu Sans"/>
              </a:rPr>
              <a:t>- Specify the command that will be run as the main process within the container.</a:t>
            </a:r>
            <a:endParaRPr b="0" lang="en-US" sz="1600" spc="-1" strike="noStrike">
              <a:latin typeface="Arial"/>
            </a:endParaRPr>
          </a:p>
          <a:p>
            <a:pPr>
              <a:lnSpc>
                <a:spcPct val="100000"/>
              </a:lnSpc>
              <a:spcBef>
                <a:spcPts val="1417"/>
              </a:spcBef>
            </a:pPr>
            <a:r>
              <a:rPr b="0" lang="en-US" sz="1600" spc="-1" strike="noStrike">
                <a:solidFill>
                  <a:srgbClr val="000000"/>
                </a:solidFill>
                <a:latin typeface="arial"/>
                <a:ea typeface="DejaVu Sans"/>
              </a:rPr>
              <a:t>- Can </a:t>
            </a:r>
            <a:r>
              <a:rPr b="0" lang="en-US" sz="1600" spc="-1" strike="noStrike">
                <a:solidFill>
                  <a:srgbClr val="c9211e"/>
                </a:solidFill>
                <a:latin typeface="arial"/>
                <a:ea typeface="DejaVu Sans"/>
              </a:rPr>
              <a:t>NOT</a:t>
            </a:r>
            <a:r>
              <a:rPr b="0" lang="en-US" sz="1600" spc="-1" strike="noStrike">
                <a:solidFill>
                  <a:srgbClr val="000000"/>
                </a:solidFill>
                <a:latin typeface="arial"/>
                <a:ea typeface="DejaVu Sans"/>
              </a:rPr>
              <a:t> be overridden by providing a command when running the container ( can append params)</a:t>
            </a:r>
            <a:endParaRPr b="0" lang="en-US" sz="1600" spc="-1" strike="noStrike">
              <a:latin typeface="Arial"/>
            </a:endParaRPr>
          </a:p>
          <a:p>
            <a:pPr>
              <a:lnSpc>
                <a:spcPct val="100000"/>
              </a:lnSpc>
              <a:spcBef>
                <a:spcPts val="1417"/>
              </a:spcBef>
            </a:pPr>
            <a:r>
              <a:rPr b="0" lang="en-US" sz="1600" spc="-1" strike="noStrike">
                <a:solidFill>
                  <a:srgbClr val="000000"/>
                </a:solidFill>
                <a:latin typeface="Arial"/>
                <a:ea typeface="DejaVu Sans"/>
              </a:rPr>
              <a:t>- There are 3 forms:</a:t>
            </a:r>
            <a:endParaRPr b="0" lang="en-US" sz="1600" spc="-1" strike="noStrike">
              <a:latin typeface="Arial"/>
            </a:endParaRPr>
          </a:p>
          <a:p>
            <a:pPr>
              <a:lnSpc>
                <a:spcPct val="100000"/>
              </a:lnSpc>
              <a:spcBef>
                <a:spcPts val="1417"/>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Shell form: </a:t>
            </a:r>
            <a:r>
              <a:rPr b="0" i="1" lang="en-US" sz="1600" spc="-1" strike="noStrike">
                <a:solidFill>
                  <a:srgbClr val="00a933"/>
                </a:solidFill>
                <a:latin typeface="Arial"/>
                <a:ea typeface="DejaVu Sans"/>
              </a:rPr>
              <a:t>ENTRYPOINT echo "Hello, World!"</a:t>
            </a:r>
            <a:endParaRPr b="0" lang="en-US" sz="1600" spc="-1" strike="noStrike">
              <a:latin typeface="Arial"/>
            </a:endParaRPr>
          </a:p>
          <a:p>
            <a:pPr>
              <a:lnSpc>
                <a:spcPct val="100000"/>
              </a:lnSpc>
              <a:spcBef>
                <a:spcPts val="1417"/>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Exec form: </a:t>
            </a:r>
            <a:r>
              <a:rPr b="0" i="1" lang="en-US" sz="1600" spc="-1" strike="noStrike">
                <a:solidFill>
                  <a:srgbClr val="00a933"/>
                </a:solidFill>
                <a:latin typeface="Arial"/>
                <a:ea typeface="DejaVu Sans"/>
              </a:rPr>
              <a:t>ENTRYPOINT ["echo", "Hello, World!"]</a:t>
            </a:r>
            <a:endParaRPr b="0" lang="en-US" sz="1600" spc="-1" strike="noStrike">
              <a:latin typeface="Arial"/>
            </a:endParaRPr>
          </a:p>
          <a:p>
            <a:pPr>
              <a:lnSpc>
                <a:spcPct val="100000"/>
              </a:lnSpc>
              <a:spcBef>
                <a:spcPts val="1417"/>
              </a:spcBef>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 JSON array form: </a:t>
            </a:r>
            <a:r>
              <a:rPr b="0" i="1" lang="en-US" sz="1500" spc="-1" strike="noStrike">
                <a:solidFill>
                  <a:srgbClr val="00a933"/>
                </a:solidFill>
                <a:latin typeface="Arial"/>
                <a:ea typeface="DejaVu Sans"/>
              </a:rPr>
              <a:t>ENTRYPOINT ["/bin/sh", "-c", "echo", "Hello, World!"]</a:t>
            </a:r>
            <a:endParaRPr b="0" lang="en-US" sz="1500" spc="-1" strike="noStrike">
              <a:latin typeface="Arial"/>
            </a:endParaRPr>
          </a:p>
          <a:p>
            <a:pPr>
              <a:lnSpc>
                <a:spcPct val="100000"/>
              </a:lnSpc>
              <a:spcBef>
                <a:spcPts val="1417"/>
              </a:spcBef>
            </a:pPr>
            <a:endParaRPr b="0" lang="en-US" sz="1500" spc="-1" strike="noStrike">
              <a:latin typeface="Arial"/>
            </a:endParaRPr>
          </a:p>
        </p:txBody>
      </p:sp>
      <p:sp>
        <p:nvSpPr>
          <p:cNvPr id="264" name="CustomShape 6"/>
          <p:cNvSpPr/>
          <p:nvPr/>
        </p:nvSpPr>
        <p:spPr>
          <a:xfrm>
            <a:off x="91440" y="4937760"/>
            <a:ext cx="11977560" cy="127908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800" spc="-1" strike="noStrike">
                <a:solidFill>
                  <a:srgbClr val="000000"/>
                </a:solidFill>
                <a:latin typeface="Arial"/>
                <a:ea typeface="DejaVu Sans"/>
              </a:rPr>
              <a:t>CMD instruction can provide default arguments or options to the main command specified by ENTRYPOINT.</a:t>
            </a:r>
            <a:endParaRPr b="0" lang="en-US" sz="1800" spc="-1" strike="noStrike">
              <a:latin typeface="Arial"/>
            </a:endParaRPr>
          </a:p>
          <a:p>
            <a:pPr>
              <a:lnSpc>
                <a:spcPct val="100000"/>
              </a:lnSpc>
              <a:spcBef>
                <a:spcPts val="1417"/>
              </a:spcBef>
            </a:pPr>
            <a:r>
              <a:rPr b="0" i="1" lang="en-US" sz="1800" spc="-1" strike="noStrike">
                <a:solidFill>
                  <a:srgbClr val="00a933"/>
                </a:solidFill>
                <a:latin typeface="Arial"/>
                <a:ea typeface="DejaVu Sans"/>
              </a:rPr>
              <a:t>ENTRYPOINT ["python"]</a:t>
            </a:r>
            <a:endParaRPr b="0" lang="en-US" sz="1800" spc="-1" strike="noStrike">
              <a:latin typeface="Arial"/>
            </a:endParaRPr>
          </a:p>
          <a:p>
            <a:pPr>
              <a:lnSpc>
                <a:spcPct val="100000"/>
              </a:lnSpc>
              <a:spcBef>
                <a:spcPts val="1417"/>
              </a:spcBef>
            </a:pPr>
            <a:r>
              <a:rPr b="0" i="1" lang="en-US" sz="1800" spc="-1" strike="noStrike">
                <a:solidFill>
                  <a:srgbClr val="00a933"/>
                </a:solidFill>
                <a:latin typeface="Arial"/>
                <a:ea typeface="DejaVu Sans"/>
              </a:rPr>
              <a:t>CMD ["app.py"]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6. Docker Ecosystem (Dockerfile - 4)</a:t>
            </a:r>
            <a:endParaRPr b="0" lang="en-US" sz="3200" spc="-1" strike="noStrike">
              <a:latin typeface="Arial"/>
            </a:endParaRPr>
          </a:p>
        </p:txBody>
      </p:sp>
      <p:sp>
        <p:nvSpPr>
          <p:cNvPr id="266"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3A50A1E0-1793-403F-BC55-D71337AAD3AE}" type="slidenum">
              <a:rPr b="0" lang="en-US" sz="1600" spc="-1" strike="noStrike">
                <a:solidFill>
                  <a:srgbClr val="000000"/>
                </a:solidFill>
                <a:latin typeface="Times New Roman"/>
                <a:ea typeface="DejaVu Sans"/>
              </a:rPr>
              <a:t>1</a:t>
            </a:fld>
            <a:endParaRPr b="0" lang="en-US" sz="1600" spc="-1" strike="noStrike">
              <a:latin typeface="Arial"/>
            </a:endParaRPr>
          </a:p>
        </p:txBody>
      </p:sp>
      <p:sp>
        <p:nvSpPr>
          <p:cNvPr id="267" name="CustomShape 3"/>
          <p:cNvSpPr/>
          <p:nvPr/>
        </p:nvSpPr>
        <p:spPr>
          <a:xfrm>
            <a:off x="91440" y="822960"/>
            <a:ext cx="11976840" cy="91368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700" spc="-1" strike="noStrike">
                <a:solidFill>
                  <a:srgbClr val="3c3e41"/>
                </a:solidFill>
                <a:latin typeface="Arial"/>
                <a:ea typeface="DejaVu Sans"/>
              </a:rPr>
              <a:t>Docker image layers: a Docker image is built using a layered file system. Each layer represents a specific change or modification made to the previous layer, resulting in a stack of read-only layers. These layers collectively make up the Docker image.</a:t>
            </a:r>
            <a:endParaRPr b="0" lang="en-US" sz="1700" spc="-1" strike="noStrike">
              <a:latin typeface="Arial"/>
            </a:endParaRPr>
          </a:p>
        </p:txBody>
      </p:sp>
      <p:sp>
        <p:nvSpPr>
          <p:cNvPr id="268" name="CustomShape 4"/>
          <p:cNvSpPr/>
          <p:nvPr/>
        </p:nvSpPr>
        <p:spPr>
          <a:xfrm>
            <a:off x="6491160" y="1737360"/>
            <a:ext cx="3748320" cy="447984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300" spc="-1" strike="noStrike">
                <a:solidFill>
                  <a:srgbClr val="000000"/>
                </a:solidFill>
                <a:latin typeface="Arial"/>
                <a:ea typeface="DejaVu Sans"/>
              </a:rPr>
              <a:t>Example:</a:t>
            </a:r>
            <a:br/>
            <a:br/>
            <a:r>
              <a:rPr b="0" i="1" lang="en-US" sz="1300" spc="-1" strike="noStrike">
                <a:solidFill>
                  <a:srgbClr val="00a933"/>
                </a:solidFill>
                <a:latin typeface="Arial"/>
                <a:ea typeface="DejaVu Sans"/>
              </a:rPr>
              <a:t>FROM python:3.9-slim</a:t>
            </a:r>
            <a:endParaRPr b="0" lang="en-US" sz="1300" spc="-1" strike="noStrike">
              <a:latin typeface="Arial"/>
            </a:endParaRPr>
          </a:p>
          <a:p>
            <a:pPr>
              <a:lnSpc>
                <a:spcPct val="100000"/>
              </a:lnSpc>
              <a:spcBef>
                <a:spcPts val="1417"/>
              </a:spcBef>
            </a:pPr>
            <a:r>
              <a:rPr b="0" i="1" lang="en-US" sz="1300" spc="-1" strike="noStrike">
                <a:solidFill>
                  <a:srgbClr val="c9211e"/>
                </a:solidFill>
                <a:latin typeface="Arial"/>
                <a:ea typeface="DejaVu Sans"/>
              </a:rPr>
              <a:t>ENV APP_PORT=5000</a:t>
            </a:r>
            <a:endParaRPr b="0" lang="en-US" sz="1300" spc="-1" strike="noStrike">
              <a:latin typeface="Arial"/>
            </a:endParaRPr>
          </a:p>
          <a:p>
            <a:pPr>
              <a:lnSpc>
                <a:spcPct val="100000"/>
              </a:lnSpc>
              <a:spcBef>
                <a:spcPts val="1417"/>
              </a:spcBef>
            </a:pPr>
            <a:r>
              <a:rPr b="0" i="1" lang="en-US" sz="1300" spc="-1" strike="noStrike">
                <a:solidFill>
                  <a:srgbClr val="00a933"/>
                </a:solidFill>
                <a:latin typeface="Arial"/>
                <a:ea typeface="DejaVu Sans"/>
              </a:rPr>
              <a:t>WORKDIR /app</a:t>
            </a:r>
            <a:endParaRPr b="0" lang="en-US" sz="1300" spc="-1" strike="noStrike">
              <a:latin typeface="Arial"/>
            </a:endParaRPr>
          </a:p>
          <a:p>
            <a:pPr>
              <a:lnSpc>
                <a:spcPct val="100000"/>
              </a:lnSpc>
              <a:spcBef>
                <a:spcPts val="1417"/>
              </a:spcBef>
            </a:pPr>
            <a:r>
              <a:rPr b="0" i="1" lang="en-US" sz="1300" spc="-1" strike="noStrike">
                <a:solidFill>
                  <a:srgbClr val="c9211e"/>
                </a:solidFill>
                <a:latin typeface="Arial"/>
                <a:ea typeface="DejaVu Sans"/>
              </a:rPr>
              <a:t>COPY requirements.txt .</a:t>
            </a:r>
            <a:endParaRPr b="0" lang="en-US" sz="1300" spc="-1" strike="noStrike">
              <a:latin typeface="Arial"/>
            </a:endParaRPr>
          </a:p>
          <a:p>
            <a:pPr>
              <a:lnSpc>
                <a:spcPct val="100000"/>
              </a:lnSpc>
              <a:spcBef>
                <a:spcPts val="1417"/>
              </a:spcBef>
            </a:pPr>
            <a:r>
              <a:rPr b="0" i="1" lang="en-US" sz="1300" spc="-1" strike="noStrike">
                <a:solidFill>
                  <a:srgbClr val="00a933"/>
                </a:solidFill>
                <a:latin typeface="Arial"/>
                <a:ea typeface="DejaVu Sans"/>
              </a:rPr>
              <a:t>RUN pip install --no-cache-dir -r requirements.txt</a:t>
            </a:r>
            <a:endParaRPr b="0" lang="en-US" sz="1300" spc="-1" strike="noStrike">
              <a:latin typeface="Arial"/>
            </a:endParaRPr>
          </a:p>
          <a:p>
            <a:pPr>
              <a:lnSpc>
                <a:spcPct val="100000"/>
              </a:lnSpc>
              <a:spcBef>
                <a:spcPts val="1417"/>
              </a:spcBef>
            </a:pPr>
            <a:r>
              <a:rPr b="0" i="1" lang="en-US" sz="1300" spc="-1" strike="noStrike">
                <a:solidFill>
                  <a:srgbClr val="c9211e"/>
                </a:solidFill>
                <a:latin typeface="Arial"/>
                <a:ea typeface="DejaVu Sans"/>
              </a:rPr>
              <a:t>COPY app.py .</a:t>
            </a:r>
            <a:endParaRPr b="0" lang="en-US" sz="1300" spc="-1" strike="noStrike">
              <a:latin typeface="Arial"/>
            </a:endParaRPr>
          </a:p>
          <a:p>
            <a:pPr>
              <a:lnSpc>
                <a:spcPct val="100000"/>
              </a:lnSpc>
              <a:spcBef>
                <a:spcPts val="1417"/>
              </a:spcBef>
            </a:pPr>
            <a:r>
              <a:rPr b="0" lang="en-US" sz="1300" spc="-1" strike="noStrike">
                <a:solidFill>
                  <a:srgbClr val="00a933"/>
                </a:solidFill>
                <a:latin typeface="Arial"/>
                <a:ea typeface="DejaVu Sans"/>
              </a:rPr>
              <a:t>EXPOSE $APP_PORT</a:t>
            </a:r>
            <a:endParaRPr b="0" lang="en-US" sz="1300" spc="-1" strike="noStrike">
              <a:latin typeface="Arial"/>
            </a:endParaRPr>
          </a:p>
          <a:p>
            <a:pPr>
              <a:lnSpc>
                <a:spcPct val="100000"/>
              </a:lnSpc>
              <a:spcBef>
                <a:spcPts val="1417"/>
              </a:spcBef>
            </a:pPr>
            <a:r>
              <a:rPr b="0" i="1" lang="en-US" sz="1300" spc="-1" strike="noStrike">
                <a:solidFill>
                  <a:srgbClr val="c9211e"/>
                </a:solidFill>
                <a:latin typeface="Arial"/>
                <a:ea typeface="DejaVu Sans"/>
              </a:rPr>
              <a:t>CMD ["python", "app.py"]</a:t>
            </a:r>
            <a:endParaRPr b="0" lang="en-US" sz="1300" spc="-1" strike="noStrike">
              <a:latin typeface="Arial"/>
            </a:endParaRPr>
          </a:p>
        </p:txBody>
      </p:sp>
      <p:sp>
        <p:nvSpPr>
          <p:cNvPr id="269" name="CustomShape 5"/>
          <p:cNvSpPr/>
          <p:nvPr/>
        </p:nvSpPr>
        <p:spPr>
          <a:xfrm>
            <a:off x="10241280" y="1737360"/>
            <a:ext cx="1827000" cy="446400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br/>
            <a:br/>
            <a:r>
              <a:rPr b="0" i="1" lang="en-US" sz="1300" spc="-1" strike="noStrike">
                <a:solidFill>
                  <a:srgbClr val="00a933"/>
                </a:solidFill>
                <a:latin typeface="Arial"/>
                <a:ea typeface="DejaVu Sans"/>
              </a:rPr>
              <a:t>Layer 0 (base image)</a:t>
            </a:r>
            <a:endParaRPr b="0" lang="en-US" sz="1300" spc="-1" strike="noStrike">
              <a:latin typeface="Arial"/>
            </a:endParaRPr>
          </a:p>
          <a:p>
            <a:pPr>
              <a:lnSpc>
                <a:spcPct val="100000"/>
              </a:lnSpc>
              <a:spcBef>
                <a:spcPts val="1417"/>
              </a:spcBef>
            </a:pPr>
            <a:r>
              <a:rPr b="0" i="1" lang="en-US" sz="1300" spc="-1" strike="noStrike">
                <a:solidFill>
                  <a:srgbClr val="c9211e"/>
                </a:solidFill>
                <a:latin typeface="Arial"/>
                <a:ea typeface="DejaVu Sans"/>
              </a:rPr>
              <a:t>Layer 1</a:t>
            </a:r>
            <a:endParaRPr b="0" lang="en-US" sz="1300" spc="-1" strike="noStrike">
              <a:latin typeface="Arial"/>
            </a:endParaRPr>
          </a:p>
          <a:p>
            <a:pPr>
              <a:lnSpc>
                <a:spcPct val="100000"/>
              </a:lnSpc>
              <a:spcBef>
                <a:spcPts val="1417"/>
              </a:spcBef>
            </a:pPr>
            <a:r>
              <a:rPr b="0" i="1" lang="en-US" sz="1300" spc="-1" strike="noStrike">
                <a:solidFill>
                  <a:srgbClr val="00a933"/>
                </a:solidFill>
                <a:latin typeface="Arial"/>
                <a:ea typeface="DejaVu Sans"/>
              </a:rPr>
              <a:t>Layer 2</a:t>
            </a:r>
            <a:endParaRPr b="0" lang="en-US" sz="1300" spc="-1" strike="noStrike">
              <a:latin typeface="Arial"/>
            </a:endParaRPr>
          </a:p>
          <a:p>
            <a:pPr>
              <a:lnSpc>
                <a:spcPct val="100000"/>
              </a:lnSpc>
              <a:spcBef>
                <a:spcPts val="1417"/>
              </a:spcBef>
            </a:pPr>
            <a:r>
              <a:rPr b="0" i="1" lang="en-US" sz="1300" spc="-1" strike="noStrike">
                <a:solidFill>
                  <a:srgbClr val="c9211e"/>
                </a:solidFill>
                <a:latin typeface="Arial"/>
                <a:ea typeface="DejaVu Sans"/>
              </a:rPr>
              <a:t>Layer 3</a:t>
            </a:r>
            <a:endParaRPr b="0" lang="en-US" sz="1300" spc="-1" strike="noStrike">
              <a:latin typeface="Arial"/>
            </a:endParaRPr>
          </a:p>
          <a:p>
            <a:pPr>
              <a:lnSpc>
                <a:spcPct val="100000"/>
              </a:lnSpc>
              <a:spcBef>
                <a:spcPts val="1417"/>
              </a:spcBef>
            </a:pPr>
            <a:r>
              <a:rPr b="0" i="1" lang="en-US" sz="1300" spc="-1" strike="noStrike">
                <a:solidFill>
                  <a:srgbClr val="00a933"/>
                </a:solidFill>
                <a:latin typeface="Arial"/>
                <a:ea typeface="DejaVu Sans"/>
              </a:rPr>
              <a:t>Layer 4</a:t>
            </a:r>
            <a:endParaRPr b="0" lang="en-US" sz="1300" spc="-1" strike="noStrike">
              <a:latin typeface="Arial"/>
            </a:endParaRPr>
          </a:p>
          <a:p>
            <a:pPr>
              <a:lnSpc>
                <a:spcPct val="100000"/>
              </a:lnSpc>
              <a:spcBef>
                <a:spcPts val="1417"/>
              </a:spcBef>
            </a:pPr>
            <a:r>
              <a:rPr b="0" i="1" lang="en-US" sz="1300" spc="-1" strike="noStrike">
                <a:solidFill>
                  <a:srgbClr val="c9211e"/>
                </a:solidFill>
                <a:latin typeface="Arial"/>
                <a:ea typeface="DejaVu Sans"/>
              </a:rPr>
              <a:t>Layer 5</a:t>
            </a:r>
            <a:endParaRPr b="0" lang="en-US" sz="1300" spc="-1" strike="noStrike">
              <a:latin typeface="Arial"/>
            </a:endParaRPr>
          </a:p>
          <a:p>
            <a:pPr>
              <a:lnSpc>
                <a:spcPct val="100000"/>
              </a:lnSpc>
              <a:spcBef>
                <a:spcPts val="1417"/>
              </a:spcBef>
            </a:pPr>
            <a:r>
              <a:rPr b="0" i="1" lang="en-US" sz="1300" spc="-1" strike="noStrike">
                <a:solidFill>
                  <a:srgbClr val="00a933"/>
                </a:solidFill>
                <a:latin typeface="Arial"/>
                <a:ea typeface="DejaVu Sans"/>
              </a:rPr>
              <a:t>Layer 6</a:t>
            </a:r>
            <a:endParaRPr b="0" lang="en-US" sz="1300" spc="-1" strike="noStrike">
              <a:latin typeface="Arial"/>
            </a:endParaRPr>
          </a:p>
          <a:p>
            <a:pPr>
              <a:lnSpc>
                <a:spcPct val="100000"/>
              </a:lnSpc>
              <a:spcBef>
                <a:spcPts val="1417"/>
              </a:spcBef>
            </a:pPr>
            <a:r>
              <a:rPr b="0" i="1" lang="en-US" sz="1300" spc="-1" strike="noStrike">
                <a:solidFill>
                  <a:srgbClr val="c9211e"/>
                </a:solidFill>
                <a:latin typeface="Arial"/>
                <a:ea typeface="DejaVu Sans"/>
              </a:rPr>
              <a:t>Layer 7</a:t>
            </a:r>
            <a:endParaRPr b="0" lang="en-US" sz="1300" spc="-1" strike="noStrike">
              <a:latin typeface="Arial"/>
            </a:endParaRPr>
          </a:p>
        </p:txBody>
      </p:sp>
      <p:sp>
        <p:nvSpPr>
          <p:cNvPr id="270" name="CustomShape 6"/>
          <p:cNvSpPr/>
          <p:nvPr/>
        </p:nvSpPr>
        <p:spPr>
          <a:xfrm>
            <a:off x="88920" y="1737360"/>
            <a:ext cx="6400080" cy="447984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br/>
            <a:br/>
            <a:br/>
            <a:br/>
            <a:br/>
            <a:br/>
            <a:br/>
            <a:br/>
            <a:r>
              <a:rPr b="0" lang="en-US" sz="1300" spc="-1" strike="noStrike">
                <a:solidFill>
                  <a:srgbClr val="000000"/>
                </a:solidFill>
                <a:latin typeface="Arial"/>
                <a:ea typeface="DejaVu Sans"/>
              </a:rPr>
              <a:t>Benefits:</a:t>
            </a:r>
            <a:br/>
            <a:r>
              <a:rPr b="0" lang="en-US" sz="1300" spc="-1" strike="noStrike">
                <a:solidFill>
                  <a:srgbClr val="000000"/>
                </a:solidFill>
                <a:latin typeface="Arial"/>
                <a:ea typeface="DejaVu Sans"/>
              </a:rPr>
              <a:t>- Efficient storage utilization: Since layers are read-only and reusable, Docker images can share common layers across multiple images.</a:t>
            </a:r>
            <a:endParaRPr b="0" lang="en-US" sz="1300" spc="-1" strike="noStrike">
              <a:latin typeface="Arial"/>
            </a:endParaRPr>
          </a:p>
          <a:p>
            <a:pPr>
              <a:lnSpc>
                <a:spcPct val="100000"/>
              </a:lnSpc>
              <a:spcBef>
                <a:spcPts val="1417"/>
              </a:spcBef>
            </a:pPr>
            <a:r>
              <a:rPr b="0" lang="en-US" sz="1300" spc="-1" strike="noStrike">
                <a:solidFill>
                  <a:srgbClr val="000000"/>
                </a:solidFill>
                <a:latin typeface="Arial"/>
                <a:ea typeface="DejaVu Sans"/>
              </a:rPr>
              <a:t>- Faster builds and deployments: When you rebuild an image, Docker can reuse the cached layers that haven't changed, avoiding the need to rebuild them. </a:t>
            </a:r>
            <a:endParaRPr b="0" lang="en-US" sz="1300" spc="-1" strike="noStrike">
              <a:latin typeface="Arial"/>
            </a:endParaRPr>
          </a:p>
          <a:p>
            <a:pPr>
              <a:lnSpc>
                <a:spcPct val="100000"/>
              </a:lnSpc>
              <a:spcBef>
                <a:spcPts val="1417"/>
              </a:spcBef>
            </a:pPr>
            <a:r>
              <a:rPr b="0" lang="en-US" sz="1300" spc="-1" strike="noStrike">
                <a:solidFill>
                  <a:srgbClr val="000000"/>
                </a:solidFill>
                <a:latin typeface="Arial"/>
                <a:ea typeface="DejaVu Sans"/>
              </a:rPr>
              <a:t>- Better caching and reusability: Docker uses layer caching, which means that if a layer has not changed, it can be reused across different images or builds. This caching mechanism reduces the need to re-download or rebuild identical layers, making subsequent builds faster and more efficient.</a:t>
            </a:r>
            <a:endParaRPr b="0" lang="en-US" sz="1300" spc="-1" strike="noStrike">
              <a:latin typeface="Arial"/>
            </a:endParaRPr>
          </a:p>
        </p:txBody>
      </p:sp>
      <p:pic>
        <p:nvPicPr>
          <p:cNvPr id="271" name="" descr=""/>
          <p:cNvPicPr/>
          <p:nvPr/>
        </p:nvPicPr>
        <p:blipFill>
          <a:blip r:embed="rId1"/>
          <a:stretch/>
        </p:blipFill>
        <p:spPr>
          <a:xfrm>
            <a:off x="91440" y="1737360"/>
            <a:ext cx="4868280" cy="20332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6. Docker Ecosystem (Dockerfile - 5)</a:t>
            </a:r>
            <a:endParaRPr b="0" lang="en-US" sz="3200" spc="-1" strike="noStrike">
              <a:latin typeface="Arial"/>
            </a:endParaRPr>
          </a:p>
        </p:txBody>
      </p:sp>
      <p:sp>
        <p:nvSpPr>
          <p:cNvPr id="273"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71CE4BC0-4910-4A40-8A0D-0482455A319B}" type="slidenum">
              <a:rPr b="0" lang="en-US" sz="1600" spc="-1" strike="noStrike">
                <a:solidFill>
                  <a:srgbClr val="000000"/>
                </a:solidFill>
                <a:latin typeface="Times New Roman"/>
                <a:ea typeface="DejaVu Sans"/>
              </a:rPr>
              <a:t>1</a:t>
            </a:fld>
            <a:endParaRPr b="0" lang="en-US" sz="1600" spc="-1" strike="noStrike">
              <a:latin typeface="Arial"/>
            </a:endParaRPr>
          </a:p>
        </p:txBody>
      </p:sp>
      <p:sp>
        <p:nvSpPr>
          <p:cNvPr id="274" name="CustomShape 3"/>
          <p:cNvSpPr/>
          <p:nvPr/>
        </p:nvSpPr>
        <p:spPr>
          <a:xfrm>
            <a:off x="91440" y="822960"/>
            <a:ext cx="11976840" cy="82224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700" spc="-1" strike="noStrike" u="sng">
                <a:solidFill>
                  <a:srgbClr val="3c3e41"/>
                </a:solidFill>
                <a:uFillTx/>
                <a:latin typeface="Arial"/>
                <a:ea typeface="DejaVu Sans"/>
              </a:rPr>
              <a:t>Docker image Multi-stage builds</a:t>
            </a:r>
            <a:r>
              <a:rPr b="0" lang="en-US" sz="1700" spc="-1" strike="noStrike">
                <a:solidFill>
                  <a:srgbClr val="3c3e41"/>
                </a:solidFill>
                <a:latin typeface="Arial"/>
                <a:ea typeface="DejaVu Sans"/>
              </a:rPr>
              <a:t>: allow us to build a final image using multiple stages or phases, each with its own set of instructions. The primary purpose of multi-stage builds is to help </a:t>
            </a:r>
            <a:r>
              <a:rPr b="0" lang="en-US" sz="1700" spc="-1" strike="noStrike">
                <a:solidFill>
                  <a:srgbClr val="00a933"/>
                </a:solidFill>
                <a:latin typeface="Arial"/>
                <a:ea typeface="DejaVu Sans"/>
              </a:rPr>
              <a:t>reduce the size</a:t>
            </a:r>
            <a:r>
              <a:rPr b="0" lang="en-US" sz="1700" spc="-1" strike="noStrike">
                <a:solidFill>
                  <a:srgbClr val="3c3e41"/>
                </a:solidFill>
                <a:latin typeface="Arial"/>
                <a:ea typeface="DejaVu Sans"/>
              </a:rPr>
              <a:t> of the final image and improve the overall </a:t>
            </a:r>
            <a:r>
              <a:rPr b="0" lang="en-US" sz="1700" spc="-1" strike="noStrike">
                <a:solidFill>
                  <a:srgbClr val="00a933"/>
                </a:solidFill>
                <a:latin typeface="Arial"/>
                <a:ea typeface="DejaVu Sans"/>
              </a:rPr>
              <a:t>efficiency</a:t>
            </a:r>
            <a:r>
              <a:rPr b="0" lang="en-US" sz="1700" spc="-1" strike="noStrike">
                <a:solidFill>
                  <a:srgbClr val="3c3e41"/>
                </a:solidFill>
                <a:latin typeface="Arial"/>
                <a:ea typeface="DejaVu Sans"/>
              </a:rPr>
              <a:t> of the Docker build process.</a:t>
            </a:r>
            <a:br/>
            <a:endParaRPr b="0" lang="en-US" sz="1700" spc="-1" strike="noStrike">
              <a:latin typeface="Arial"/>
            </a:endParaRPr>
          </a:p>
        </p:txBody>
      </p:sp>
      <p:sp>
        <p:nvSpPr>
          <p:cNvPr id="275" name="CustomShape 4"/>
          <p:cNvSpPr/>
          <p:nvPr/>
        </p:nvSpPr>
        <p:spPr>
          <a:xfrm>
            <a:off x="91440" y="1645920"/>
            <a:ext cx="6033240" cy="438840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700" spc="-1" strike="noStrike">
                <a:solidFill>
                  <a:srgbClr val="000000"/>
                </a:solidFill>
                <a:latin typeface="arial"/>
                <a:ea typeface="DejaVu Sans"/>
              </a:rPr>
              <a:t>Important concepts:</a:t>
            </a:r>
            <a:endParaRPr b="0" lang="en-US" sz="1700" spc="-1" strike="noStrike">
              <a:latin typeface="Arial"/>
            </a:endParaRPr>
          </a:p>
          <a:p>
            <a:pPr>
              <a:lnSpc>
                <a:spcPct val="100000"/>
              </a:lnSpc>
              <a:spcBef>
                <a:spcPts val="1417"/>
              </a:spcBef>
            </a:pPr>
            <a:r>
              <a:rPr b="0" lang="en-US" sz="1700" spc="-1" strike="noStrike">
                <a:solidFill>
                  <a:srgbClr val="000000"/>
                </a:solidFill>
                <a:latin typeface="arial"/>
                <a:ea typeface="DejaVu Sans"/>
              </a:rPr>
              <a:t>- Intermediate images: Each stage creates an intermediate image that is used as the base for the next stage. These intermediate images are not the final images we'll use in production but are used internally during the build process.</a:t>
            </a:r>
            <a:endParaRPr b="0" lang="en-US" sz="1700" spc="-1" strike="noStrike">
              <a:latin typeface="Arial"/>
            </a:endParaRPr>
          </a:p>
          <a:p>
            <a:pPr>
              <a:lnSpc>
                <a:spcPct val="100000"/>
              </a:lnSpc>
              <a:spcBef>
                <a:spcPts val="1417"/>
              </a:spcBef>
            </a:pPr>
            <a:r>
              <a:rPr b="0" lang="en-US" sz="1700" spc="-1" strike="noStrike">
                <a:solidFill>
                  <a:srgbClr val="000000"/>
                </a:solidFill>
                <a:latin typeface="arial"/>
                <a:ea typeface="DejaVu Sans"/>
              </a:rPr>
              <a:t>- Copying artifacts: We can copy files or artifacts from one stage to another using the </a:t>
            </a:r>
            <a:r>
              <a:rPr b="0" lang="en-US" sz="1700" spc="-1" strike="noStrike">
                <a:solidFill>
                  <a:srgbClr val="c9211e"/>
                </a:solidFill>
                <a:latin typeface="arial"/>
                <a:ea typeface="DejaVu Sans"/>
              </a:rPr>
              <a:t>COPY</a:t>
            </a:r>
            <a:r>
              <a:rPr b="0" lang="en-US" sz="1700" spc="-1" strike="noStrike">
                <a:solidFill>
                  <a:srgbClr val="000000"/>
                </a:solidFill>
                <a:latin typeface="arial"/>
                <a:ea typeface="DejaVu Sans"/>
              </a:rPr>
              <a:t> instruction. This allows us to selectively include only the necessary files from previous stages into the final stage.</a:t>
            </a:r>
            <a:endParaRPr b="0" lang="en-US" sz="1700" spc="-1" strike="noStrike">
              <a:latin typeface="Arial"/>
            </a:endParaRPr>
          </a:p>
          <a:p>
            <a:pPr>
              <a:lnSpc>
                <a:spcPct val="100000"/>
              </a:lnSpc>
              <a:spcBef>
                <a:spcPts val="1417"/>
              </a:spcBef>
            </a:pPr>
            <a:r>
              <a:rPr b="0" lang="en-US" sz="1700" spc="-1" strike="noStrike">
                <a:solidFill>
                  <a:srgbClr val="000000"/>
                </a:solidFill>
                <a:latin typeface="arial"/>
                <a:ea typeface="DejaVu Sans"/>
              </a:rPr>
              <a:t>- Final stage: The final stage is where we define the image that will be used in production. This final stage typically starts with a minimal base image and includes only the necessary artifacts or files copied from the earlier stages.</a:t>
            </a:r>
            <a:endParaRPr b="0" lang="en-US" sz="1700" spc="-1" strike="noStrike">
              <a:latin typeface="Arial"/>
            </a:endParaRPr>
          </a:p>
        </p:txBody>
      </p:sp>
      <p:sp>
        <p:nvSpPr>
          <p:cNvPr id="276" name="CustomShape 5"/>
          <p:cNvSpPr/>
          <p:nvPr/>
        </p:nvSpPr>
        <p:spPr>
          <a:xfrm>
            <a:off x="6125400" y="1645920"/>
            <a:ext cx="5942880" cy="438840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700" spc="-1" strike="noStrike">
                <a:solidFill>
                  <a:srgbClr val="000000"/>
                </a:solidFill>
                <a:latin typeface="arial"/>
                <a:ea typeface="DejaVu Sans"/>
              </a:rPr>
              <a:t>Example:</a:t>
            </a:r>
            <a:endParaRPr b="0" lang="en-US" sz="1700" spc="-1" strike="noStrike">
              <a:latin typeface="Arial"/>
            </a:endParaRPr>
          </a:p>
          <a:p>
            <a:pPr>
              <a:lnSpc>
                <a:spcPct val="100000"/>
              </a:lnSpc>
              <a:spcBef>
                <a:spcPts val="1417"/>
              </a:spcBef>
            </a:pPr>
            <a:r>
              <a:rPr b="0" lang="en-US" sz="1700" spc="-1" strike="noStrike">
                <a:solidFill>
                  <a:srgbClr val="000000"/>
                </a:solidFill>
                <a:latin typeface="arial"/>
                <a:ea typeface="DejaVu Sans"/>
              </a:rPr>
              <a:t># Stage 1: Build stage</a:t>
            </a:r>
            <a:br/>
            <a:r>
              <a:rPr b="0" i="1" lang="en-US" sz="1700" spc="-1" strike="noStrike">
                <a:solidFill>
                  <a:srgbClr val="00a933"/>
                </a:solidFill>
                <a:latin typeface="arial"/>
                <a:ea typeface="DejaVu Sans"/>
              </a:rPr>
              <a:t>FROM node:14 as build-stage</a:t>
            </a:r>
            <a:br/>
            <a:r>
              <a:rPr b="0" i="1" lang="en-US" sz="1700" spc="-1" strike="noStrike">
                <a:solidFill>
                  <a:srgbClr val="00a933"/>
                </a:solidFill>
                <a:latin typeface="arial"/>
                <a:ea typeface="DejaVu Sans"/>
              </a:rPr>
              <a:t>WORKDIR /app</a:t>
            </a:r>
            <a:br/>
            <a:r>
              <a:rPr b="0" i="1" lang="en-US" sz="1700" spc="-1" strike="noStrike">
                <a:solidFill>
                  <a:srgbClr val="00a933"/>
                </a:solidFill>
                <a:latin typeface="arial"/>
                <a:ea typeface="DejaVu Sans"/>
              </a:rPr>
              <a:t>COPY package.json .</a:t>
            </a:r>
            <a:br/>
            <a:r>
              <a:rPr b="0" i="1" lang="en-US" sz="1700" spc="-1" strike="noStrike">
                <a:solidFill>
                  <a:srgbClr val="00a933"/>
                </a:solidFill>
                <a:latin typeface="arial"/>
                <a:ea typeface="DejaVu Sans"/>
              </a:rPr>
              <a:t>RUN npm install</a:t>
            </a:r>
            <a:br/>
            <a:r>
              <a:rPr b="0" i="1" lang="en-US" sz="1700" spc="-1" strike="noStrike">
                <a:solidFill>
                  <a:srgbClr val="00a933"/>
                </a:solidFill>
                <a:latin typeface="arial"/>
                <a:ea typeface="DejaVu Sans"/>
              </a:rPr>
              <a:t>COPY . .</a:t>
            </a:r>
            <a:br/>
            <a:r>
              <a:rPr b="0" i="1" lang="en-US" sz="1700" spc="-1" strike="noStrike">
                <a:solidFill>
                  <a:srgbClr val="00a933"/>
                </a:solidFill>
                <a:latin typeface="arial"/>
                <a:ea typeface="DejaVu Sans"/>
              </a:rPr>
              <a:t>RUN npm run build</a:t>
            </a:r>
            <a:endParaRPr b="0" lang="en-US" sz="1700" spc="-1" strike="noStrike">
              <a:latin typeface="Arial"/>
            </a:endParaRPr>
          </a:p>
          <a:p>
            <a:pPr>
              <a:lnSpc>
                <a:spcPct val="100000"/>
              </a:lnSpc>
              <a:spcBef>
                <a:spcPts val="1417"/>
              </a:spcBef>
            </a:pPr>
            <a:r>
              <a:rPr b="0" lang="en-US" sz="1700" spc="-1" strike="noStrike">
                <a:solidFill>
                  <a:srgbClr val="000000"/>
                </a:solidFill>
                <a:latin typeface="arial"/>
                <a:ea typeface="DejaVu Sans"/>
              </a:rPr>
              <a:t># Stage 2: Production stage</a:t>
            </a:r>
            <a:br/>
            <a:r>
              <a:rPr b="0" i="1" lang="en-US" sz="1700" spc="-1" strike="noStrike">
                <a:solidFill>
                  <a:srgbClr val="00a933"/>
                </a:solidFill>
                <a:latin typeface="arial"/>
                <a:ea typeface="DejaVu Sans"/>
              </a:rPr>
              <a:t>FROM nginx:alpine as production-stage</a:t>
            </a:r>
            <a:br/>
            <a:r>
              <a:rPr b="0" i="1" lang="en-US" sz="1700" spc="-1" strike="noStrike">
                <a:solidFill>
                  <a:srgbClr val="00a933"/>
                </a:solidFill>
                <a:latin typeface="arial"/>
                <a:ea typeface="DejaVu Sans"/>
              </a:rPr>
              <a:t>COPY --from=build-stage /app/dist /usr/share/nginx/html</a:t>
            </a:r>
            <a:br/>
            <a:r>
              <a:rPr b="0" i="1" lang="en-US" sz="1700" spc="-1" strike="noStrike">
                <a:solidFill>
                  <a:srgbClr val="00a933"/>
                </a:solidFill>
                <a:latin typeface="arial"/>
                <a:ea typeface="DejaVu Sans"/>
              </a:rPr>
              <a:t>EXPOSE 80</a:t>
            </a:r>
            <a:br/>
            <a:r>
              <a:rPr b="0" i="1" lang="en-US" sz="1700" spc="-1" strike="noStrike">
                <a:solidFill>
                  <a:srgbClr val="00a933"/>
                </a:solidFill>
                <a:latin typeface="arial"/>
                <a:ea typeface="DejaVu Sans"/>
              </a:rPr>
              <a:t>CMD ["nginx", "-g", "daemon off;"]</a:t>
            </a:r>
            <a:endParaRPr b="0" lang="en-US" sz="1700" spc="-1" strike="noStrike">
              <a:latin typeface="Arial"/>
            </a:endParaRPr>
          </a:p>
          <a:p>
            <a:pPr>
              <a:lnSpc>
                <a:spcPct val="100000"/>
              </a:lnSpc>
              <a:spcBef>
                <a:spcPts val="1417"/>
              </a:spcBef>
            </a:pP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Definition of Course</a:t>
            </a:r>
            <a:endParaRPr b="0" lang="en-US" sz="3200" spc="-1" strike="noStrike">
              <a:latin typeface="Arial"/>
            </a:endParaRPr>
          </a:p>
        </p:txBody>
      </p:sp>
      <p:sp>
        <p:nvSpPr>
          <p:cNvPr id="209"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3171BD11-0405-4607-9F54-9DFC75CBCCA7}" type="slidenum">
              <a:rPr b="0" lang="en-US" sz="1600" spc="-1" strike="noStrike">
                <a:solidFill>
                  <a:srgbClr val="000000"/>
                </a:solidFill>
                <a:latin typeface="Times New Roman"/>
                <a:ea typeface="DejaVu Sans"/>
              </a:rPr>
              <a:t>1</a:t>
            </a:fld>
            <a:endParaRPr b="0" lang="en-US" sz="1600" spc="-1" strike="noStrike">
              <a:latin typeface="Arial"/>
            </a:endParaRPr>
          </a:p>
        </p:txBody>
      </p:sp>
      <p:sp>
        <p:nvSpPr>
          <p:cNvPr id="210" name="CustomShape 3"/>
          <p:cNvSpPr/>
          <p:nvPr/>
        </p:nvSpPr>
        <p:spPr>
          <a:xfrm>
            <a:off x="365760" y="1188720"/>
            <a:ext cx="11424960" cy="442980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800" spc="-1" strike="noStrike" u="sng">
                <a:solidFill>
                  <a:srgbClr val="3c3e41"/>
                </a:solidFill>
                <a:uFillTx/>
                <a:latin typeface="Arial"/>
                <a:ea typeface="DejaVu Sans"/>
              </a:rPr>
              <a:t>To whom:</a:t>
            </a:r>
            <a:endParaRPr b="0" lang="en-US" sz="1800" spc="-1" strike="noStrike">
              <a:latin typeface="Arial"/>
            </a:endParaRPr>
          </a:p>
          <a:p>
            <a:pPr marL="432000" indent="-310680">
              <a:lnSpc>
                <a:spcPct val="100000"/>
              </a:lnSpc>
              <a:spcBef>
                <a:spcPts val="720"/>
              </a:spcBef>
              <a:buClr>
                <a:srgbClr val="000000"/>
              </a:buClr>
              <a:buSzPct val="45000"/>
              <a:buFont typeface="Wingdings" charset="2"/>
              <a:buChar char=""/>
            </a:pPr>
            <a:r>
              <a:rPr b="0" lang="en-US" sz="1800" spc="-1" strike="noStrike">
                <a:solidFill>
                  <a:srgbClr val="3c3e41"/>
                </a:solidFill>
                <a:latin typeface="Arial"/>
                <a:ea typeface="DejaVu Sans"/>
              </a:rPr>
              <a:t>Beginners</a:t>
            </a:r>
            <a:endParaRPr b="0" lang="en-US" sz="1800" spc="-1" strike="noStrike">
              <a:latin typeface="Arial"/>
            </a:endParaRPr>
          </a:p>
          <a:p>
            <a:pPr marL="432000" indent="-310680">
              <a:lnSpc>
                <a:spcPct val="100000"/>
              </a:lnSpc>
              <a:spcBef>
                <a:spcPts val="720"/>
              </a:spcBef>
              <a:buClr>
                <a:srgbClr val="000000"/>
              </a:buClr>
              <a:buSzPct val="45000"/>
              <a:buFont typeface="Wingdings" charset="2"/>
              <a:buChar char=""/>
            </a:pPr>
            <a:r>
              <a:rPr b="0" lang="en-US" sz="1800" spc="-1" strike="noStrike">
                <a:solidFill>
                  <a:srgbClr val="3c3e41"/>
                </a:solidFill>
                <a:latin typeface="Arial"/>
                <a:ea typeface="DejaVu Sans"/>
              </a:rPr>
              <a:t>Professionals</a:t>
            </a:r>
            <a:endParaRPr b="0" lang="en-US" sz="1800" spc="-1" strike="noStrike">
              <a:latin typeface="Arial"/>
            </a:endParaRPr>
          </a:p>
          <a:p>
            <a:pPr>
              <a:lnSpc>
                <a:spcPct val="100000"/>
              </a:lnSpc>
              <a:spcBef>
                <a:spcPts val="1417"/>
              </a:spcBef>
            </a:pPr>
            <a:r>
              <a:rPr b="0" lang="en-US" sz="1800" spc="-1" strike="noStrike" u="sng">
                <a:solidFill>
                  <a:srgbClr val="3c3e41"/>
                </a:solidFill>
                <a:uFillTx/>
                <a:latin typeface="Arial"/>
                <a:ea typeface="DejaVu Sans"/>
              </a:rPr>
              <a:t>Objectives:</a:t>
            </a:r>
            <a:endParaRPr b="0" lang="en-US" sz="1800" spc="-1" strike="noStrike">
              <a:latin typeface="Arial"/>
            </a:endParaRPr>
          </a:p>
          <a:p>
            <a:pPr marL="432000" indent="-310680">
              <a:lnSpc>
                <a:spcPct val="100000"/>
              </a:lnSpc>
              <a:spcBef>
                <a:spcPts val="720"/>
              </a:spcBef>
              <a:buClr>
                <a:srgbClr val="000000"/>
              </a:buClr>
              <a:buSzPct val="45000"/>
              <a:buFont typeface="Wingdings" charset="2"/>
              <a:buChar char=""/>
            </a:pPr>
            <a:r>
              <a:rPr b="0" lang="en-US" sz="1800" spc="-1" strike="noStrike">
                <a:solidFill>
                  <a:srgbClr val="3c3e41"/>
                </a:solidFill>
                <a:latin typeface="Arial"/>
                <a:ea typeface="DejaVu Sans"/>
              </a:rPr>
              <a:t>Understand the fundamental concepts of containerization and its benefits</a:t>
            </a:r>
            <a:endParaRPr b="0" lang="en-US" sz="1800" spc="-1" strike="noStrike">
              <a:latin typeface="Arial"/>
            </a:endParaRPr>
          </a:p>
          <a:p>
            <a:pPr marL="432000" indent="-310680">
              <a:lnSpc>
                <a:spcPct val="100000"/>
              </a:lnSpc>
              <a:spcBef>
                <a:spcPts val="720"/>
              </a:spcBef>
              <a:buClr>
                <a:srgbClr val="000000"/>
              </a:buClr>
              <a:buSzPct val="45000"/>
              <a:buFont typeface="Wingdings" charset="2"/>
              <a:buChar char=""/>
            </a:pPr>
            <a:r>
              <a:rPr b="0" lang="en-US" sz="1800" spc="-1" strike="noStrike">
                <a:solidFill>
                  <a:srgbClr val="3c3e41"/>
                </a:solidFill>
                <a:latin typeface="Arial"/>
                <a:ea typeface="DejaVu Sans"/>
              </a:rPr>
              <a:t>Learn how to install and configure Docker on various operating systems</a:t>
            </a:r>
            <a:endParaRPr b="0" lang="en-US" sz="1800" spc="-1" strike="noStrike">
              <a:latin typeface="Arial"/>
            </a:endParaRPr>
          </a:p>
          <a:p>
            <a:pPr marL="432000" indent="-310680">
              <a:lnSpc>
                <a:spcPct val="100000"/>
              </a:lnSpc>
              <a:spcBef>
                <a:spcPts val="720"/>
              </a:spcBef>
              <a:buClr>
                <a:srgbClr val="000000"/>
              </a:buClr>
              <a:buSzPct val="45000"/>
              <a:buFont typeface="Wingdings" charset="2"/>
              <a:buChar char=""/>
            </a:pPr>
            <a:r>
              <a:rPr b="0" lang="en-US" sz="1800" spc="-1" strike="noStrike">
                <a:solidFill>
                  <a:srgbClr val="3c3e41"/>
                </a:solidFill>
                <a:latin typeface="Arial"/>
                <a:ea typeface="DejaVu Sans"/>
              </a:rPr>
              <a:t>Explore Docker images and create custom images using Dockerfile</a:t>
            </a:r>
            <a:endParaRPr b="0" lang="en-US" sz="1800" spc="-1" strike="noStrike">
              <a:latin typeface="Arial"/>
            </a:endParaRPr>
          </a:p>
          <a:p>
            <a:pPr marL="432000" indent="-310680">
              <a:lnSpc>
                <a:spcPct val="100000"/>
              </a:lnSpc>
              <a:spcBef>
                <a:spcPts val="720"/>
              </a:spcBef>
              <a:buClr>
                <a:srgbClr val="000000"/>
              </a:buClr>
              <a:buSzPct val="45000"/>
              <a:buFont typeface="Wingdings" charset="2"/>
              <a:buChar char=""/>
            </a:pPr>
            <a:r>
              <a:rPr b="0" lang="en-US" sz="1800" spc="-1" strike="noStrike">
                <a:solidFill>
                  <a:srgbClr val="3c3e41"/>
                </a:solidFill>
                <a:latin typeface="Arial"/>
                <a:ea typeface="DejaVu Sans"/>
              </a:rPr>
              <a:t>Gain hands-on experience with Docker commands and containers to package, distribute, and run applications</a:t>
            </a:r>
            <a:endParaRPr b="0" lang="en-US" sz="1800" spc="-1" strike="noStrike">
              <a:latin typeface="Arial"/>
            </a:endParaRPr>
          </a:p>
          <a:p>
            <a:pPr marL="432000" indent="-310680">
              <a:lnSpc>
                <a:spcPct val="100000"/>
              </a:lnSpc>
              <a:spcBef>
                <a:spcPts val="720"/>
              </a:spcBef>
              <a:buClr>
                <a:srgbClr val="000000"/>
              </a:buClr>
              <a:buSzPct val="45000"/>
              <a:buFont typeface="Wingdings" charset="2"/>
              <a:buChar char=""/>
            </a:pPr>
            <a:r>
              <a:rPr b="0" lang="en-US" sz="1800" spc="-1" strike="noStrike">
                <a:solidFill>
                  <a:srgbClr val="3c3e41"/>
                </a:solidFill>
                <a:latin typeface="Arial"/>
                <a:ea typeface="DejaVu Sans"/>
              </a:rPr>
              <a:t>Discover main Docker security features</a:t>
            </a:r>
            <a:endParaRPr b="0" lang="en-US" sz="1800" spc="-1" strike="noStrike">
              <a:latin typeface="Arial"/>
            </a:endParaRPr>
          </a:p>
          <a:p>
            <a:pPr marL="432000" indent="-310680">
              <a:lnSpc>
                <a:spcPct val="100000"/>
              </a:lnSpc>
              <a:spcBef>
                <a:spcPts val="720"/>
              </a:spcBef>
              <a:buClr>
                <a:srgbClr val="000000"/>
              </a:buClr>
              <a:buSzPct val="45000"/>
              <a:buFont typeface="Wingdings" charset="2"/>
              <a:buChar char=""/>
            </a:pPr>
            <a:r>
              <a:rPr b="0" lang="en-US" sz="1800" spc="-1" strike="noStrike">
                <a:solidFill>
                  <a:srgbClr val="3c3e41"/>
                </a:solidFill>
                <a:latin typeface="Arial"/>
                <a:ea typeface="DejaVu Sans"/>
              </a:rPr>
              <a:t>Experiment Docker Compose for managing multi-container applications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6. Docker Ecosystem (Docker Registry)</a:t>
            </a:r>
            <a:endParaRPr b="0" lang="en-US" sz="3200" spc="-1" strike="noStrike">
              <a:latin typeface="Arial"/>
            </a:endParaRPr>
          </a:p>
        </p:txBody>
      </p:sp>
      <p:sp>
        <p:nvSpPr>
          <p:cNvPr id="278"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1EEBF0FC-CADE-43C5-B1BC-3A70A2D1DD64}" type="slidenum">
              <a:rPr b="0" lang="en-US" sz="1600" spc="-1" strike="noStrike">
                <a:solidFill>
                  <a:srgbClr val="000000"/>
                </a:solidFill>
                <a:latin typeface="Times New Roman"/>
                <a:ea typeface="DejaVu Sans"/>
              </a:rPr>
              <a:t>1</a:t>
            </a:fld>
            <a:endParaRPr b="0" lang="en-US" sz="1600" spc="-1" strike="noStrike">
              <a:latin typeface="Arial"/>
            </a:endParaRPr>
          </a:p>
        </p:txBody>
      </p:sp>
      <p:sp>
        <p:nvSpPr>
          <p:cNvPr id="279" name="CustomShape 3"/>
          <p:cNvSpPr/>
          <p:nvPr/>
        </p:nvSpPr>
        <p:spPr>
          <a:xfrm>
            <a:off x="91440" y="822960"/>
            <a:ext cx="11976840" cy="511992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700" spc="-1" strike="noStrike">
                <a:solidFill>
                  <a:srgbClr val="3c3e41"/>
                </a:solidFill>
                <a:latin typeface="Arial"/>
                <a:ea typeface="DejaVu Sans"/>
              </a:rPr>
              <a:t>- Definition: A service that </a:t>
            </a:r>
            <a:r>
              <a:rPr b="0" lang="en-US" sz="1700" spc="-1" strike="noStrike">
                <a:solidFill>
                  <a:srgbClr val="00a933"/>
                </a:solidFill>
                <a:latin typeface="Arial"/>
                <a:ea typeface="DejaVu Sans"/>
              </a:rPr>
              <a:t>stores</a:t>
            </a:r>
            <a:r>
              <a:rPr b="0" lang="en-US" sz="1700" spc="-1" strike="noStrike">
                <a:solidFill>
                  <a:srgbClr val="3c3e41"/>
                </a:solidFill>
                <a:latin typeface="Arial"/>
                <a:ea typeface="DejaVu Sans"/>
              </a:rPr>
              <a:t> and </a:t>
            </a:r>
            <a:r>
              <a:rPr b="0" lang="en-US" sz="1700" spc="-1" strike="noStrike">
                <a:solidFill>
                  <a:srgbClr val="00a933"/>
                </a:solidFill>
                <a:latin typeface="Arial"/>
                <a:ea typeface="DejaVu Sans"/>
              </a:rPr>
              <a:t>distributes</a:t>
            </a:r>
            <a:r>
              <a:rPr b="0" lang="en-US" sz="1700" spc="-1" strike="noStrike">
                <a:solidFill>
                  <a:srgbClr val="3c3e41"/>
                </a:solidFill>
                <a:latin typeface="Arial"/>
                <a:ea typeface="DejaVu Sans"/>
              </a:rPr>
              <a:t> Docker images. It acts as a centralized repository where Docker users can upload, store, and download Docker images.</a:t>
            </a:r>
            <a:endParaRPr b="0" lang="en-US" sz="1700" spc="-1" strike="noStrike">
              <a:latin typeface="Arial"/>
            </a:endParaRPr>
          </a:p>
          <a:p>
            <a:pPr>
              <a:lnSpc>
                <a:spcPct val="100000"/>
              </a:lnSpc>
              <a:spcBef>
                <a:spcPts val="1417"/>
              </a:spcBef>
            </a:pPr>
            <a:r>
              <a:rPr b="0" lang="en-US" sz="1700" spc="-1" strike="noStrike">
                <a:solidFill>
                  <a:srgbClr val="3c3e41"/>
                </a:solidFill>
                <a:latin typeface="Arial"/>
                <a:ea typeface="DejaVu Sans"/>
              </a:rPr>
              <a:t>- Docker registry kinds:</a:t>
            </a:r>
            <a:br/>
            <a:r>
              <a:rPr b="0" lang="en-US" sz="1700" spc="-1" strike="noStrike">
                <a:solidFill>
                  <a:srgbClr val="3c3e41"/>
                </a:solidFill>
                <a:latin typeface="Arial"/>
                <a:ea typeface="DejaVu Sans"/>
              </a:rPr>
              <a:t>  + Public: Docker Hub (</a:t>
            </a:r>
            <a:r>
              <a:rPr b="0" lang="en-US" sz="1700" spc="-1" strike="noStrike">
                <a:solidFill>
                  <a:srgbClr val="00a933"/>
                </a:solidFill>
                <a:latin typeface="Arial"/>
                <a:ea typeface="DejaVu Sans"/>
              </a:rPr>
              <a:t>default</a:t>
            </a:r>
            <a:r>
              <a:rPr b="0" lang="en-US" sz="1700" spc="-1" strike="noStrike">
                <a:solidFill>
                  <a:srgbClr val="3c3e41"/>
                </a:solidFill>
                <a:latin typeface="Arial"/>
                <a:ea typeface="DejaVu Sans"/>
              </a:rPr>
              <a:t>), ECR, ACR, GRC</a:t>
            </a:r>
            <a:br/>
            <a:r>
              <a:rPr b="0" lang="en-US" sz="1700" spc="-1" strike="noStrike">
                <a:solidFill>
                  <a:srgbClr val="3c3e41"/>
                </a:solidFill>
                <a:latin typeface="Arial"/>
                <a:ea typeface="DejaVu Sans"/>
              </a:rPr>
              <a:t>  + Private: Private docker registry, Artifactory.</a:t>
            </a:r>
            <a:endParaRPr b="0" lang="en-US" sz="1700" spc="-1" strike="noStrike">
              <a:latin typeface="Arial"/>
            </a:endParaRPr>
          </a:p>
          <a:p>
            <a:pPr>
              <a:lnSpc>
                <a:spcPct val="100000"/>
              </a:lnSpc>
              <a:spcBef>
                <a:spcPts val="1417"/>
              </a:spcBef>
            </a:pPr>
            <a:r>
              <a:rPr b="0" lang="en-US" sz="1700" spc="-1" strike="noStrike">
                <a:solidFill>
                  <a:srgbClr val="3c3e41"/>
                </a:solidFill>
                <a:latin typeface="Arial"/>
                <a:ea typeface="DejaVu Sans"/>
              </a:rPr>
              <a:t>- Main components:</a:t>
            </a:r>
            <a:br/>
            <a:r>
              <a:rPr b="0" lang="en-US" sz="1700" spc="-1" strike="noStrike">
                <a:solidFill>
                  <a:srgbClr val="3c3e41"/>
                </a:solidFill>
                <a:latin typeface="Arial"/>
                <a:ea typeface="DejaVu Sans"/>
              </a:rPr>
              <a:t>  + Registry server: Manages the storage and distribution of Docker images. It provides an HTTP API that allows users to interact with the registry. The registry server handles tasks such as uploading images, storing the images, managing image metadata, and downloading images.</a:t>
            </a:r>
            <a:br/>
            <a:r>
              <a:rPr b="0" lang="en-US" sz="1700" spc="-1" strike="noStrike">
                <a:solidFill>
                  <a:srgbClr val="3c3e41"/>
                </a:solidFill>
                <a:latin typeface="Arial"/>
                <a:ea typeface="DejaVu Sans"/>
              </a:rPr>
              <a:t>  + Registry client: The registry client is the tool or software used to interact with the registry server. The </a:t>
            </a:r>
            <a:r>
              <a:rPr b="0" lang="en-US" sz="1700" spc="-1" strike="noStrike" u="sng">
                <a:solidFill>
                  <a:srgbClr val="00a933"/>
                </a:solidFill>
                <a:uFillTx/>
                <a:latin typeface="Arial"/>
                <a:ea typeface="DejaVu Sans"/>
              </a:rPr>
              <a:t>Docker CLI</a:t>
            </a:r>
            <a:r>
              <a:rPr b="0" lang="en-US" sz="1700" spc="-1" strike="noStrike">
                <a:solidFill>
                  <a:srgbClr val="3c3e41"/>
                </a:solidFill>
                <a:latin typeface="Arial"/>
                <a:ea typeface="DejaVu Sans"/>
              </a:rPr>
              <a:t>  is the most commonly used client for interacting with Docker registries. It allows users to push their images to a registry, pull images from a registry, and search for images in the registry.</a:t>
            </a:r>
            <a:b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6. Docker Ecosystem (Docker Volume - 1)</a:t>
            </a:r>
            <a:endParaRPr b="0" lang="en-US" sz="3200" spc="-1" strike="noStrike">
              <a:latin typeface="Arial"/>
            </a:endParaRPr>
          </a:p>
        </p:txBody>
      </p:sp>
      <p:sp>
        <p:nvSpPr>
          <p:cNvPr id="281"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94FCF332-DF11-46AE-8961-4959E9005DEB}" type="slidenum">
              <a:rPr b="0" lang="en-US" sz="1600" spc="-1" strike="noStrike">
                <a:solidFill>
                  <a:srgbClr val="000000"/>
                </a:solidFill>
                <a:latin typeface="Times New Roman"/>
                <a:ea typeface="DejaVu Sans"/>
              </a:rPr>
              <a:t>1</a:t>
            </a:fld>
            <a:endParaRPr b="0" lang="en-US" sz="1600" spc="-1" strike="noStrike">
              <a:latin typeface="Arial"/>
            </a:endParaRPr>
          </a:p>
        </p:txBody>
      </p:sp>
      <p:sp>
        <p:nvSpPr>
          <p:cNvPr id="282" name="CustomShape 3"/>
          <p:cNvSpPr/>
          <p:nvPr/>
        </p:nvSpPr>
        <p:spPr>
          <a:xfrm>
            <a:off x="91440" y="822960"/>
            <a:ext cx="11976840" cy="511992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700" spc="-1" strike="noStrike">
                <a:solidFill>
                  <a:srgbClr val="000000"/>
                </a:solidFill>
                <a:latin typeface="Arial"/>
                <a:ea typeface="DejaVu Sans"/>
              </a:rPr>
              <a:t>- A volume mount refers to the process of attaching a directory or file from the host machine to a specific location within a container. It allows you to </a:t>
            </a:r>
            <a:r>
              <a:rPr b="0" lang="en-US" sz="1700" spc="-1" strike="noStrike">
                <a:solidFill>
                  <a:srgbClr val="00a933"/>
                </a:solidFill>
                <a:latin typeface="Arial"/>
                <a:ea typeface="DejaVu Sans"/>
              </a:rPr>
              <a:t>share</a:t>
            </a:r>
            <a:r>
              <a:rPr b="0" lang="en-US" sz="1700" spc="-1" strike="noStrike">
                <a:solidFill>
                  <a:srgbClr val="000000"/>
                </a:solidFill>
                <a:latin typeface="Arial"/>
                <a:ea typeface="DejaVu Sans"/>
              </a:rPr>
              <a:t> data between the host and the container, or between multiple containers.</a:t>
            </a:r>
            <a:endParaRPr b="0" lang="en-US" sz="1700" spc="-1" strike="noStrike">
              <a:latin typeface="Arial"/>
            </a:endParaRPr>
          </a:p>
          <a:p>
            <a:pPr>
              <a:lnSpc>
                <a:spcPct val="100000"/>
              </a:lnSpc>
              <a:spcBef>
                <a:spcPts val="1417"/>
              </a:spcBef>
            </a:pPr>
            <a:r>
              <a:rPr b="0" lang="en-US" sz="1700" spc="-1" strike="noStrike">
                <a:solidFill>
                  <a:srgbClr val="000000"/>
                </a:solidFill>
                <a:latin typeface="Arial"/>
                <a:ea typeface="DejaVu Sans"/>
              </a:rPr>
              <a:t>- Why do we need it?</a:t>
            </a:r>
            <a:br/>
            <a:r>
              <a:rPr b="0" lang="en-US" sz="1700" spc="-1" strike="noStrike">
                <a:solidFill>
                  <a:srgbClr val="000000"/>
                </a:solidFill>
                <a:latin typeface="Arial"/>
                <a:ea typeface="DejaVu Sans"/>
              </a:rPr>
              <a:t>  + Persistent Data: When you want to </a:t>
            </a:r>
            <a:r>
              <a:rPr b="0" lang="en-US" sz="1700" spc="-1" strike="noStrike">
                <a:solidFill>
                  <a:srgbClr val="00a933"/>
                </a:solidFill>
                <a:latin typeface="Arial"/>
                <a:ea typeface="DejaVu Sans"/>
              </a:rPr>
              <a:t>persist data</a:t>
            </a:r>
            <a:r>
              <a:rPr b="0" lang="en-US" sz="1700" spc="-1" strike="noStrike">
                <a:solidFill>
                  <a:srgbClr val="000000"/>
                </a:solidFill>
                <a:latin typeface="Arial"/>
                <a:ea typeface="DejaVu Sans"/>
              </a:rPr>
              <a:t> generated or used by a container. By mounting a volume, the data remains accessible even if the container is stopped or removed. This is useful for databases, file uploads, log files, or any other data that needs to be retained.</a:t>
            </a:r>
            <a:br/>
            <a:r>
              <a:rPr b="0" lang="en-US" sz="1700" spc="-1" strike="noStrike">
                <a:solidFill>
                  <a:srgbClr val="000000"/>
                </a:solidFill>
                <a:latin typeface="Arial"/>
                <a:ea typeface="DejaVu Sans"/>
              </a:rPr>
              <a:t>  + Configuration Files: When you need to </a:t>
            </a:r>
            <a:r>
              <a:rPr b="0" lang="en-US" sz="1700" spc="-1" strike="noStrike">
                <a:solidFill>
                  <a:srgbClr val="00a933"/>
                </a:solidFill>
                <a:latin typeface="Arial"/>
                <a:ea typeface="DejaVu Sans"/>
              </a:rPr>
              <a:t>provide configuration</a:t>
            </a:r>
            <a:r>
              <a:rPr b="0" lang="en-US" sz="1700" spc="-1" strike="noStrike">
                <a:solidFill>
                  <a:srgbClr val="000000"/>
                </a:solidFill>
                <a:latin typeface="Arial"/>
                <a:ea typeface="DejaVu Sans"/>
              </a:rPr>
              <a:t> files or other resources to a container. By mounting a volume, you can supply custom configurations or update files inside the container without rebuilding the image.</a:t>
            </a:r>
            <a:br/>
            <a:r>
              <a:rPr b="0" lang="en-US" sz="1700" spc="-1" strike="noStrike">
                <a:solidFill>
                  <a:srgbClr val="000000"/>
                </a:solidFill>
                <a:latin typeface="Arial"/>
                <a:ea typeface="DejaVu Sans"/>
              </a:rPr>
              <a:t>  + Sharing Data Between Containers: When you have multiple containers that need to </a:t>
            </a:r>
            <a:r>
              <a:rPr b="0" lang="en-US" sz="1700" spc="-1" strike="noStrike">
                <a:solidFill>
                  <a:srgbClr val="00a933"/>
                </a:solidFill>
                <a:latin typeface="Arial"/>
                <a:ea typeface="DejaVu Sans"/>
              </a:rPr>
              <a:t>share data</a:t>
            </a:r>
            <a:r>
              <a:rPr b="0" lang="en-US" sz="1700" spc="-1" strike="noStrike">
                <a:solidFill>
                  <a:srgbClr val="000000"/>
                </a:solidFill>
                <a:latin typeface="Arial"/>
                <a:ea typeface="DejaVu Sans"/>
              </a:rPr>
              <a:t> or communicate with each other. By using the same volume mount in different containers, you can share files or directories between them.</a:t>
            </a:r>
            <a:br/>
            <a:r>
              <a:rPr b="0" lang="en-US" sz="1700" spc="-1" strike="noStrike">
                <a:solidFill>
                  <a:srgbClr val="000000"/>
                </a:solidFill>
                <a:latin typeface="Arial"/>
                <a:ea typeface="DejaVu Sans"/>
              </a:rPr>
              <a:t>  + Development and Debugging: When you want to make changes to your code on the host machine and have those changes immediately </a:t>
            </a:r>
            <a:r>
              <a:rPr b="0" lang="en-US" sz="1700" spc="-1" strike="noStrike">
                <a:solidFill>
                  <a:srgbClr val="00a933"/>
                </a:solidFill>
                <a:latin typeface="Arial"/>
                <a:ea typeface="DejaVu Sans"/>
              </a:rPr>
              <a:t>reflected</a:t>
            </a:r>
            <a:r>
              <a:rPr b="0" lang="en-US" sz="1700" spc="-1" strike="noStrike">
                <a:solidFill>
                  <a:srgbClr val="000000"/>
                </a:solidFill>
                <a:latin typeface="Arial"/>
                <a:ea typeface="DejaVu Sans"/>
              </a:rPr>
              <a:t> inside the container without rebuilding the image. Volume mounts allow you to mount your source code directory into the container, enabling faster development cycles.</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6. Docker Ecosystem (Docker Volume - 2)</a:t>
            </a:r>
            <a:endParaRPr b="0" lang="en-US" sz="3200" spc="-1" strike="noStrike">
              <a:latin typeface="Arial"/>
            </a:endParaRPr>
          </a:p>
        </p:txBody>
      </p:sp>
      <p:sp>
        <p:nvSpPr>
          <p:cNvPr id="284"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02274562-4772-43F6-BF61-1E85954770AF}" type="slidenum">
              <a:rPr b="0" lang="en-US" sz="1600" spc="-1" strike="noStrike">
                <a:solidFill>
                  <a:srgbClr val="000000"/>
                </a:solidFill>
                <a:latin typeface="Times New Roman"/>
                <a:ea typeface="DejaVu Sans"/>
              </a:rPr>
              <a:t>1</a:t>
            </a:fld>
            <a:endParaRPr b="0" lang="en-US" sz="1600" spc="-1" strike="noStrike">
              <a:latin typeface="Arial"/>
            </a:endParaRPr>
          </a:p>
        </p:txBody>
      </p:sp>
      <p:sp>
        <p:nvSpPr>
          <p:cNvPr id="285" name="CustomShape 3"/>
          <p:cNvSpPr/>
          <p:nvPr/>
        </p:nvSpPr>
        <p:spPr>
          <a:xfrm>
            <a:off x="91440" y="822960"/>
            <a:ext cx="11976840" cy="511992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700" spc="-1" strike="noStrike">
                <a:latin typeface="Arial"/>
                <a:ea typeface="DejaVu Sans"/>
              </a:rPr>
              <a:t>A few examples:</a:t>
            </a:r>
            <a:endParaRPr b="0" lang="en-US" sz="1700" spc="-1" strike="noStrike">
              <a:latin typeface="Arial"/>
            </a:endParaRPr>
          </a:p>
          <a:p>
            <a:pPr>
              <a:lnSpc>
                <a:spcPct val="100000"/>
              </a:lnSpc>
              <a:spcBef>
                <a:spcPts val="1417"/>
              </a:spcBef>
            </a:pPr>
            <a:r>
              <a:rPr b="0" lang="en-US" sz="1700" spc="-1" strike="noStrike">
                <a:latin typeface="Arial"/>
                <a:ea typeface="DejaVu Sans"/>
              </a:rPr>
              <a:t>- Persistent Database Storage: </a:t>
            </a:r>
            <a:br/>
            <a:r>
              <a:rPr b="0" lang="en-US" sz="1700" spc="-1" strike="noStrike">
                <a:latin typeface="Arial"/>
                <a:ea typeface="DejaVu Sans"/>
              </a:rPr>
              <a:t>  </a:t>
            </a:r>
            <a:r>
              <a:rPr b="0" i="1" lang="en-US" sz="1700" spc="-1" strike="noStrike">
                <a:latin typeface="Arial"/>
                <a:ea typeface="DejaVu Sans"/>
              </a:rPr>
              <a:t>docker run -d -v </a:t>
            </a:r>
            <a:r>
              <a:rPr b="0" i="1" lang="en-US" sz="1700" spc="-1" strike="noStrike">
                <a:solidFill>
                  <a:srgbClr val="ff0000"/>
                </a:solidFill>
                <a:latin typeface="Arial"/>
                <a:ea typeface="DejaVu Sans"/>
              </a:rPr>
              <a:t>/path/on/host</a:t>
            </a:r>
            <a:r>
              <a:rPr b="0" i="1" lang="en-US" sz="1700" spc="-1" strike="noStrike">
                <a:latin typeface="Arial"/>
                <a:ea typeface="DejaVu Sans"/>
              </a:rPr>
              <a:t>:</a:t>
            </a:r>
            <a:r>
              <a:rPr b="0" i="1" lang="en-US" sz="1700" spc="-1" strike="noStrike">
                <a:solidFill>
                  <a:srgbClr val="00a933"/>
                </a:solidFill>
                <a:latin typeface="Arial"/>
                <a:ea typeface="DejaVu Sans"/>
              </a:rPr>
              <a:t>/var/lib/postgresql/data</a:t>
            </a:r>
            <a:r>
              <a:rPr b="0" i="1" lang="en-US" sz="1700" spc="-1" strike="noStrike">
                <a:latin typeface="Arial"/>
                <a:ea typeface="DejaVu Sans"/>
              </a:rPr>
              <a:t> --name postgres \</a:t>
            </a:r>
            <a:br/>
            <a:r>
              <a:rPr b="0" i="1" lang="en-US" sz="1700" spc="-1" strike="noStrike">
                <a:latin typeface="Arial"/>
                <a:ea typeface="DejaVu Sans"/>
              </a:rPr>
              <a:t>     -e POSTGRES_PASSWORD=mysecretpassword postgres:latest</a:t>
            </a:r>
            <a:endParaRPr b="0" lang="en-US" sz="1700" spc="-1" strike="noStrike">
              <a:latin typeface="Arial"/>
            </a:endParaRPr>
          </a:p>
          <a:p>
            <a:pPr>
              <a:lnSpc>
                <a:spcPct val="100000"/>
              </a:lnSpc>
              <a:spcBef>
                <a:spcPts val="1417"/>
              </a:spcBef>
            </a:pPr>
            <a:r>
              <a:rPr b="0" lang="en-US" sz="1700" spc="-1" strike="noStrike">
                <a:latin typeface="Arial"/>
                <a:ea typeface="DejaVu Sans"/>
              </a:rPr>
              <a:t>- Configuration Overrides:</a:t>
            </a:r>
            <a:br/>
            <a:r>
              <a:rPr b="0" lang="en-US" sz="1700" spc="-1" strike="noStrike">
                <a:latin typeface="Arial"/>
                <a:ea typeface="DejaVu Sans"/>
              </a:rPr>
              <a:t>   docker run -d -v </a:t>
            </a:r>
            <a:r>
              <a:rPr b="0" lang="en-US" sz="1700" spc="-1" strike="noStrike">
                <a:solidFill>
                  <a:srgbClr val="ff0000"/>
                </a:solidFill>
                <a:latin typeface="Arial"/>
                <a:ea typeface="DejaVu Sans"/>
              </a:rPr>
              <a:t>/path/on/host/config.ini</a:t>
            </a:r>
            <a:r>
              <a:rPr b="0" lang="en-US" sz="1700" spc="-1" strike="noStrike">
                <a:latin typeface="Arial"/>
                <a:ea typeface="DejaVu Sans"/>
              </a:rPr>
              <a:t>:</a:t>
            </a:r>
            <a:r>
              <a:rPr b="0" lang="en-US" sz="1700" spc="-1" strike="noStrike">
                <a:solidFill>
                  <a:srgbClr val="00a933"/>
                </a:solidFill>
                <a:latin typeface="Arial"/>
                <a:ea typeface="DejaVu Sans"/>
              </a:rPr>
              <a:t>/app/config.ini</a:t>
            </a:r>
            <a:r>
              <a:rPr b="0" lang="en-US" sz="1700" spc="-1" strike="noStrike">
                <a:latin typeface="Arial"/>
                <a:ea typeface="DejaVu Sans"/>
              </a:rPr>
              <a:t> --name myapp  myappimage:latest</a:t>
            </a:r>
            <a:endParaRPr b="0" lang="en-US" sz="1700" spc="-1" strike="noStrike">
              <a:latin typeface="Arial"/>
            </a:endParaRPr>
          </a:p>
          <a:p>
            <a:pPr>
              <a:lnSpc>
                <a:spcPct val="100000"/>
              </a:lnSpc>
              <a:spcBef>
                <a:spcPts val="1417"/>
              </a:spcBef>
            </a:pPr>
            <a:r>
              <a:rPr b="0" lang="en-US" sz="1700" spc="-1" strike="noStrike">
                <a:latin typeface="Arial"/>
                <a:ea typeface="DejaVu Sans"/>
              </a:rPr>
              <a:t>- Development Workflow:</a:t>
            </a:r>
            <a:br/>
            <a:r>
              <a:rPr b="0" lang="en-US" sz="1700" spc="-1" strike="noStrike">
                <a:latin typeface="Arial"/>
                <a:ea typeface="DejaVu Sans"/>
              </a:rPr>
              <a:t>  docker run -it -v </a:t>
            </a:r>
            <a:r>
              <a:rPr b="0" lang="en-US" sz="1700" spc="-1" strike="noStrike">
                <a:solidFill>
                  <a:srgbClr val="ff0000"/>
                </a:solidFill>
                <a:latin typeface="Arial"/>
                <a:ea typeface="DejaVu Sans"/>
              </a:rPr>
              <a:t>/path/to/source/code</a:t>
            </a:r>
            <a:r>
              <a:rPr b="0" lang="en-US" sz="1700" spc="-1" strike="noStrike">
                <a:latin typeface="Arial"/>
                <a:ea typeface="DejaVu Sans"/>
              </a:rPr>
              <a:t>:</a:t>
            </a:r>
            <a:r>
              <a:rPr b="0" lang="en-US" sz="1700" spc="-1" strike="noStrike">
                <a:solidFill>
                  <a:srgbClr val="00a933"/>
                </a:solidFill>
                <a:latin typeface="Arial"/>
                <a:ea typeface="DejaVu Sans"/>
              </a:rPr>
              <a:t>/app</a:t>
            </a:r>
            <a:r>
              <a:rPr b="0" lang="en-US" sz="1700" spc="-1" strike="noStrike">
                <a:latin typeface="Arial"/>
                <a:ea typeface="DejaVu Sans"/>
              </a:rPr>
              <a:t> --name myapp myappimage:latest</a:t>
            </a:r>
            <a:endParaRPr b="0" lang="en-US" sz="1700" spc="-1" strike="noStrike">
              <a:latin typeface="Arial"/>
            </a:endParaRPr>
          </a:p>
          <a:p>
            <a:pPr>
              <a:lnSpc>
                <a:spcPct val="100000"/>
              </a:lnSpc>
              <a:spcBef>
                <a:spcPts val="1417"/>
              </a:spcBef>
            </a:pPr>
            <a:endParaRPr b="0" lang="en-US" sz="1700" spc="-1" strike="noStrike">
              <a:latin typeface="Arial"/>
            </a:endParaRPr>
          </a:p>
          <a:p>
            <a:pPr>
              <a:lnSpc>
                <a:spcPct val="100000"/>
              </a:lnSpc>
              <a:spcBef>
                <a:spcPts val="1417"/>
              </a:spcBef>
            </a:pP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6. Docker Ecosystem (Docker Security - 1)</a:t>
            </a:r>
            <a:endParaRPr b="0" lang="en-US" sz="3200" spc="-1" strike="noStrike">
              <a:latin typeface="Arial"/>
            </a:endParaRPr>
          </a:p>
        </p:txBody>
      </p:sp>
      <p:sp>
        <p:nvSpPr>
          <p:cNvPr id="287"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23539E5D-5B3E-4AEA-95A8-3EBC9FFE4CC8}" type="slidenum">
              <a:rPr b="0" lang="en-US" sz="1600" spc="-1" strike="noStrike">
                <a:solidFill>
                  <a:srgbClr val="000000"/>
                </a:solidFill>
                <a:latin typeface="Times New Roman"/>
                <a:ea typeface="DejaVu Sans"/>
              </a:rPr>
              <a:t>1</a:t>
            </a:fld>
            <a:endParaRPr b="0" lang="en-US" sz="1600" spc="-1" strike="noStrike">
              <a:latin typeface="Arial"/>
            </a:endParaRPr>
          </a:p>
        </p:txBody>
      </p:sp>
      <p:sp>
        <p:nvSpPr>
          <p:cNvPr id="288" name="CustomShape 3"/>
          <p:cNvSpPr/>
          <p:nvPr/>
        </p:nvSpPr>
        <p:spPr>
          <a:xfrm>
            <a:off x="91440" y="822960"/>
            <a:ext cx="11976840" cy="511992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700" spc="-1" strike="noStrike">
                <a:solidFill>
                  <a:srgbClr val="000000"/>
                </a:solidFill>
                <a:latin typeface="Arial"/>
                <a:ea typeface="DejaVu Sans"/>
              </a:rPr>
              <a:t>Here are 2 key aspects of Docker security:</a:t>
            </a:r>
            <a:endParaRPr b="0" lang="en-US" sz="1700" spc="-1" strike="noStrike">
              <a:latin typeface="Arial"/>
            </a:endParaRPr>
          </a:p>
          <a:p>
            <a:pPr>
              <a:lnSpc>
                <a:spcPct val="100000"/>
              </a:lnSpc>
              <a:spcBef>
                <a:spcPts val="1417"/>
              </a:spcBef>
            </a:pPr>
            <a:r>
              <a:rPr b="0" lang="en-US" sz="1700" spc="-1" strike="noStrike">
                <a:solidFill>
                  <a:srgbClr val="000000"/>
                </a:solidFill>
                <a:latin typeface="Arial"/>
                <a:ea typeface="DejaVu Sans"/>
              </a:rPr>
              <a:t>- Image security: Docker images should be built from </a:t>
            </a:r>
            <a:r>
              <a:rPr b="0" lang="en-US" sz="1700" spc="-1" strike="noStrike">
                <a:solidFill>
                  <a:srgbClr val="00a933"/>
                </a:solidFill>
                <a:latin typeface="Arial"/>
                <a:ea typeface="DejaVu Sans"/>
              </a:rPr>
              <a:t>trusted and verified</a:t>
            </a:r>
            <a:r>
              <a:rPr b="0" lang="en-US" sz="1700" spc="-1" strike="noStrike">
                <a:solidFill>
                  <a:srgbClr val="000000"/>
                </a:solidFill>
                <a:latin typeface="Arial"/>
                <a:ea typeface="DejaVu Sans"/>
              </a:rPr>
              <a:t> sources to minimize the risk of including malicious code or vulnerabilities. Regularly update and patch your base images and application dependencies to ensure they have the latest security fixes.</a:t>
            </a:r>
            <a:endParaRPr b="0" lang="en-US" sz="1700" spc="-1" strike="noStrike">
              <a:latin typeface="Arial"/>
            </a:endParaRPr>
          </a:p>
          <a:p>
            <a:pPr>
              <a:lnSpc>
                <a:spcPct val="100000"/>
              </a:lnSpc>
              <a:spcBef>
                <a:spcPts val="1417"/>
              </a:spcBef>
            </a:pPr>
            <a:r>
              <a:rPr b="0" lang="en-US" sz="1700" spc="-1" strike="noStrike">
                <a:solidFill>
                  <a:srgbClr val="000000"/>
                </a:solidFill>
                <a:latin typeface="Arial"/>
                <a:ea typeface="DejaVu Sans"/>
              </a:rPr>
              <a:t>- Image scanning: Use container image scanning tools to </a:t>
            </a:r>
            <a:r>
              <a:rPr b="0" lang="en-US" sz="1700" spc="-1" strike="noStrike">
                <a:solidFill>
                  <a:srgbClr val="00a933"/>
                </a:solidFill>
                <a:latin typeface="Arial"/>
                <a:ea typeface="DejaVu Sans"/>
              </a:rPr>
              <a:t>identify</a:t>
            </a:r>
            <a:r>
              <a:rPr b="0" lang="en-US" sz="1700" spc="-1" strike="noStrike">
                <a:solidFill>
                  <a:srgbClr val="000000"/>
                </a:solidFill>
                <a:latin typeface="Arial"/>
                <a:ea typeface="DejaVu Sans"/>
              </a:rPr>
              <a:t> </a:t>
            </a:r>
            <a:r>
              <a:rPr b="0" lang="en-US" sz="1700" spc="-1" strike="noStrike">
                <a:solidFill>
                  <a:srgbClr val="ff0000"/>
                </a:solidFill>
                <a:latin typeface="Arial"/>
                <a:ea typeface="DejaVu Sans"/>
              </a:rPr>
              <a:t>vulnerabilities</a:t>
            </a:r>
            <a:r>
              <a:rPr b="0" lang="en-US" sz="1700" spc="-1" strike="noStrike">
                <a:solidFill>
                  <a:srgbClr val="000000"/>
                </a:solidFill>
                <a:latin typeface="Arial"/>
                <a:ea typeface="DejaVu Sans"/>
              </a:rPr>
              <a:t> or </a:t>
            </a:r>
            <a:r>
              <a:rPr b="0" lang="en-US" sz="1700" spc="-1" strike="noStrike">
                <a:solidFill>
                  <a:srgbClr val="ff0000"/>
                </a:solidFill>
                <a:latin typeface="Arial"/>
                <a:ea typeface="DejaVu Sans"/>
              </a:rPr>
              <a:t>insecure</a:t>
            </a:r>
            <a:r>
              <a:rPr b="0" lang="en-US" sz="1700" spc="-1" strike="noStrike">
                <a:solidFill>
                  <a:srgbClr val="000000"/>
                </a:solidFill>
                <a:latin typeface="Arial"/>
                <a:ea typeface="DejaVu Sans"/>
              </a:rPr>
              <a:t> configurations in your Docker images. These tools </a:t>
            </a:r>
            <a:r>
              <a:rPr b="0" lang="en-US" sz="1700" spc="-1" strike="noStrike">
                <a:solidFill>
                  <a:srgbClr val="00a933"/>
                </a:solidFill>
                <a:latin typeface="Arial"/>
                <a:ea typeface="DejaVu Sans"/>
              </a:rPr>
              <a:t>analyze</a:t>
            </a:r>
            <a:r>
              <a:rPr b="0" lang="en-US" sz="1700" spc="-1" strike="noStrike">
                <a:solidFill>
                  <a:srgbClr val="000000"/>
                </a:solidFill>
                <a:latin typeface="Arial"/>
                <a:ea typeface="DejaVu Sans"/>
              </a:rPr>
              <a:t> images for known security issues and provide recommendations for remediation.</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6. Docker Ecosystem (Docker Security - 2)</a:t>
            </a:r>
            <a:endParaRPr b="0" lang="en-US" sz="3200" spc="-1" strike="noStrike">
              <a:latin typeface="Arial"/>
            </a:endParaRPr>
          </a:p>
        </p:txBody>
      </p:sp>
      <p:sp>
        <p:nvSpPr>
          <p:cNvPr id="290"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7050AB2B-F6D6-4E9B-970A-719ABF6C37C2}" type="slidenum">
              <a:rPr b="0" lang="en-US" sz="1600" spc="-1" strike="noStrike">
                <a:solidFill>
                  <a:srgbClr val="000000"/>
                </a:solidFill>
                <a:latin typeface="Times New Roman"/>
                <a:ea typeface="DejaVu Sans"/>
              </a:rPr>
              <a:t>1</a:t>
            </a:fld>
            <a:endParaRPr b="0" lang="en-US" sz="1600" spc="-1" strike="noStrike">
              <a:latin typeface="Arial"/>
            </a:endParaRPr>
          </a:p>
        </p:txBody>
      </p:sp>
      <p:sp>
        <p:nvSpPr>
          <p:cNvPr id="291" name="CustomShape 3"/>
          <p:cNvSpPr/>
          <p:nvPr/>
        </p:nvSpPr>
        <p:spPr>
          <a:xfrm>
            <a:off x="91440" y="822960"/>
            <a:ext cx="11976840" cy="539424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700" spc="-1" strike="noStrike">
                <a:solidFill>
                  <a:srgbClr val="000000"/>
                </a:solidFill>
                <a:latin typeface="Arial"/>
                <a:ea typeface="DejaVu Sans"/>
              </a:rPr>
              <a:t>- Why do we need Docker Content Trust: </a:t>
            </a:r>
            <a:br/>
            <a:r>
              <a:rPr b="0" lang="en-US" sz="1700" spc="-1" strike="noStrike">
                <a:solidFill>
                  <a:srgbClr val="000000"/>
                </a:solidFill>
                <a:latin typeface="Arial"/>
                <a:ea typeface="DejaVu Sans"/>
              </a:rPr>
              <a:t>  + Image Authenticity: DCT ensures the authenticity of Docker images, verifies that the images they are pulling and running come from a trusted source. It prevents the execution of potentially tampered or malicious images, reducing the risk of running compromised software.</a:t>
            </a:r>
            <a:br/>
            <a:r>
              <a:rPr b="0" lang="en-US" sz="1700" spc="-1" strike="noStrike">
                <a:solidFill>
                  <a:srgbClr val="000000"/>
                </a:solidFill>
                <a:latin typeface="Arial"/>
                <a:ea typeface="DejaVu Sans"/>
              </a:rPr>
              <a:t>  + Image Integrity: DCT verifies that the content of an image has not been altered since it was signed. If any modifications are made to the image, the signature will not be valid, and the Docker client will reject the image. This ensures that the images you run are exactly as intended by the image publisher.</a:t>
            </a:r>
            <a:endParaRPr b="0" lang="en-US" sz="1700" spc="-1" strike="noStrike">
              <a:latin typeface="Arial"/>
            </a:endParaRPr>
          </a:p>
          <a:p>
            <a:pPr>
              <a:lnSpc>
                <a:spcPct val="100000"/>
              </a:lnSpc>
              <a:spcBef>
                <a:spcPts val="1417"/>
              </a:spcBef>
            </a:pPr>
            <a:r>
              <a:rPr b="0" lang="en-US" sz="1700" spc="-1" strike="noStrike">
                <a:solidFill>
                  <a:srgbClr val="000000"/>
                </a:solidFill>
                <a:latin typeface="Arial"/>
                <a:ea typeface="DejaVu Sans"/>
              </a:rPr>
              <a:t>- What DCT is:  a feature specific to Docker that enables the verification of the authenticity and integrity of Docker images. It ensures that only trusted and signed images are used and prevents the execution of potentially malicious or tampered images.</a:t>
            </a:r>
            <a:br/>
            <a:endParaRPr b="0" lang="en-US" sz="1700" spc="-1" strike="noStrike">
              <a:latin typeface="Arial"/>
            </a:endParaRPr>
          </a:p>
        </p:txBody>
      </p:sp>
      <p:pic>
        <p:nvPicPr>
          <p:cNvPr id="292" name="" descr=""/>
          <p:cNvPicPr/>
          <p:nvPr/>
        </p:nvPicPr>
        <p:blipFill>
          <a:blip r:embed="rId1"/>
          <a:stretch/>
        </p:blipFill>
        <p:spPr>
          <a:xfrm>
            <a:off x="1072800" y="3566160"/>
            <a:ext cx="8344800" cy="2651040"/>
          </a:xfrm>
          <a:prstGeom prst="rect">
            <a:avLst/>
          </a:prstGeom>
          <a:ln>
            <a:solidFill>
              <a:srgbClr val="3465a4"/>
            </a:solidFill>
            <a:custDash>
              <a:ds d="100000" sp="300000"/>
              <a:ds d="100000" sp="300000"/>
            </a:custDash>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6. Docker Ecosystem (Docker Security - 3)</a:t>
            </a:r>
            <a:endParaRPr b="0" lang="en-US" sz="3200" spc="-1" strike="noStrike">
              <a:latin typeface="Arial"/>
            </a:endParaRPr>
          </a:p>
        </p:txBody>
      </p:sp>
      <p:sp>
        <p:nvSpPr>
          <p:cNvPr id="294"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E13C89A2-0065-46AD-BD6D-CE5229580C9B}" type="slidenum">
              <a:rPr b="0" lang="en-US" sz="1600" spc="-1" strike="noStrike">
                <a:solidFill>
                  <a:srgbClr val="000000"/>
                </a:solidFill>
                <a:latin typeface="Times New Roman"/>
                <a:ea typeface="DejaVu Sans"/>
              </a:rPr>
              <a:t>&lt;number&gt;</a:t>
            </a:fld>
            <a:endParaRPr b="0" lang="en-US" sz="1600" spc="-1" strike="noStrike">
              <a:latin typeface="Arial"/>
            </a:endParaRPr>
          </a:p>
        </p:txBody>
      </p:sp>
      <p:sp>
        <p:nvSpPr>
          <p:cNvPr id="295" name="CustomShape 3"/>
          <p:cNvSpPr/>
          <p:nvPr/>
        </p:nvSpPr>
        <p:spPr>
          <a:xfrm>
            <a:off x="91440" y="822960"/>
            <a:ext cx="11976840" cy="511992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700" spc="-1" strike="noStrike">
                <a:solidFill>
                  <a:srgbClr val="000000"/>
                </a:solidFill>
                <a:latin typeface="Arial"/>
                <a:ea typeface="DejaVu Sans"/>
              </a:rPr>
              <a:t>- Docker image vulnerability: Refer to </a:t>
            </a:r>
            <a:r>
              <a:rPr b="0" lang="en-US" sz="1700" spc="-1" strike="noStrike">
                <a:solidFill>
                  <a:srgbClr val="ff4000"/>
                </a:solidFill>
                <a:latin typeface="Arial"/>
                <a:ea typeface="DejaVu Sans"/>
              </a:rPr>
              <a:t>security issues</a:t>
            </a:r>
            <a:r>
              <a:rPr b="0" lang="en-US" sz="1700" spc="-1" strike="noStrike">
                <a:solidFill>
                  <a:srgbClr val="000000"/>
                </a:solidFill>
                <a:latin typeface="Arial"/>
                <a:ea typeface="DejaVu Sans"/>
              </a:rPr>
              <a:t> or </a:t>
            </a:r>
            <a:r>
              <a:rPr b="0" lang="en-US" sz="1700" spc="-1" strike="noStrike">
                <a:solidFill>
                  <a:srgbClr val="ff4000"/>
                </a:solidFill>
                <a:latin typeface="Arial"/>
                <a:ea typeface="DejaVu Sans"/>
              </a:rPr>
              <a:t>weaknesses</a:t>
            </a:r>
            <a:r>
              <a:rPr b="0" lang="en-US" sz="1700" spc="-1" strike="noStrike">
                <a:solidFill>
                  <a:srgbClr val="000000"/>
                </a:solidFill>
                <a:latin typeface="Arial"/>
                <a:ea typeface="DejaVu Sans"/>
              </a:rPr>
              <a:t> present in Docker images that could potentially be exploited by attackers. These vulnerabilities can include outdated software versions, insecure configurations, known software bugs, or other weaknesses that could lead to unauthorized access, data breaches, or compromise of the host system.</a:t>
            </a:r>
            <a:endParaRPr b="0" lang="en-US" sz="1700" spc="-1" strike="noStrike">
              <a:latin typeface="Arial"/>
            </a:endParaRPr>
          </a:p>
          <a:p>
            <a:pPr>
              <a:lnSpc>
                <a:spcPct val="100000"/>
              </a:lnSpc>
              <a:spcBef>
                <a:spcPts val="1417"/>
              </a:spcBef>
            </a:pPr>
            <a:r>
              <a:rPr b="0" lang="en-US" sz="1700" spc="-1" strike="noStrike">
                <a:solidFill>
                  <a:srgbClr val="000000"/>
                </a:solidFill>
                <a:latin typeface="Arial"/>
                <a:ea typeface="DejaVu Sans"/>
              </a:rPr>
              <a:t>- some popular tools used for Docker image vulnerability scanning:</a:t>
            </a:r>
            <a:br/>
            <a:r>
              <a:rPr b="0" lang="en-US" sz="1700" spc="-1" strike="noStrike">
                <a:solidFill>
                  <a:srgbClr val="000000"/>
                </a:solidFill>
                <a:latin typeface="Arial"/>
                <a:ea typeface="DejaVu Sans"/>
              </a:rPr>
              <a:t>  + </a:t>
            </a:r>
            <a:r>
              <a:rPr b="0" lang="en-US" sz="1700" spc="-1" strike="noStrike">
                <a:solidFill>
                  <a:srgbClr val="00a933"/>
                </a:solidFill>
                <a:latin typeface="Arial"/>
                <a:ea typeface="DejaVu Sans"/>
              </a:rPr>
              <a:t>Docker Security Scanning</a:t>
            </a:r>
            <a:r>
              <a:rPr b="0" lang="en-US" sz="1700" spc="-1" strike="noStrike">
                <a:solidFill>
                  <a:srgbClr val="000000"/>
                </a:solidFill>
                <a:latin typeface="Arial"/>
                <a:ea typeface="DejaVu Sans"/>
              </a:rPr>
              <a:t>: Docker provides a security scanning service as part of Docker Hub. Docker Security Scanning automatically analyzes Docker images for known vulnerabilities and provides security scanning reports. This service is integrated into the Docker Hub platform and can be enabled for private repositories.</a:t>
            </a:r>
            <a:br/>
            <a:r>
              <a:rPr b="0" lang="en-US" sz="1700" spc="-1" strike="noStrike">
                <a:solidFill>
                  <a:srgbClr val="000000"/>
                </a:solidFill>
                <a:latin typeface="Arial"/>
                <a:ea typeface="DejaVu Sans"/>
              </a:rPr>
              <a:t>  + </a:t>
            </a:r>
            <a:r>
              <a:rPr b="0" lang="en-US" sz="1700" spc="-1" strike="noStrike">
                <a:solidFill>
                  <a:srgbClr val="00a933"/>
                </a:solidFill>
                <a:latin typeface="Arial"/>
                <a:ea typeface="DejaVu Sans"/>
              </a:rPr>
              <a:t>Snyk</a:t>
            </a:r>
            <a:r>
              <a:rPr b="0" lang="en-US" sz="1700" spc="-1" strike="noStrike">
                <a:solidFill>
                  <a:srgbClr val="000000"/>
                </a:solidFill>
                <a:latin typeface="Arial"/>
                <a:ea typeface="DejaVu Sans"/>
              </a:rPr>
              <a:t>: is a popular security scanning tool used in the Docker ecosystem. It specializes in identifying vulnerabilities in open-source libraries and container images. </a:t>
            </a:r>
            <a:br/>
            <a:r>
              <a:rPr b="0" lang="en-US" sz="1700" spc="-1" strike="noStrike">
                <a:solidFill>
                  <a:srgbClr val="000000"/>
                </a:solidFill>
                <a:latin typeface="Arial"/>
                <a:ea typeface="DejaVu Sans"/>
              </a:rPr>
              <a:t>  + </a:t>
            </a:r>
            <a:r>
              <a:rPr b="0" lang="en-US" sz="1700" spc="-1" strike="noStrike">
                <a:solidFill>
                  <a:srgbClr val="00a933"/>
                </a:solidFill>
                <a:latin typeface="Arial"/>
                <a:ea typeface="DejaVu Sans"/>
              </a:rPr>
              <a:t>Tenable.io</a:t>
            </a:r>
            <a:r>
              <a:rPr b="0" lang="en-US" sz="1700" spc="-1" strike="noStrike">
                <a:solidFill>
                  <a:srgbClr val="000000"/>
                </a:solidFill>
                <a:latin typeface="Arial"/>
                <a:ea typeface="DejaVu Sans"/>
              </a:rPr>
              <a:t>: is a comprehensive vulnerability management platform that offers a range of security scanning capabilities, including Docker image scanning.</a:t>
            </a:r>
            <a:br/>
            <a:r>
              <a:rPr b="0" lang="en-US" sz="1700" spc="-1" strike="noStrike">
                <a:solidFill>
                  <a:srgbClr val="000000"/>
                </a:solidFill>
                <a:latin typeface="Arial"/>
                <a:ea typeface="DejaVu Sans"/>
              </a:rPr>
              <a:t>  + </a:t>
            </a:r>
            <a:r>
              <a:rPr b="0" lang="en-US" sz="1700" spc="-1" strike="noStrike">
                <a:solidFill>
                  <a:srgbClr val="00a933"/>
                </a:solidFill>
                <a:latin typeface="Arial"/>
                <a:ea typeface="DejaVu Sans"/>
              </a:rPr>
              <a:t>Trivy</a:t>
            </a:r>
            <a:r>
              <a:rPr b="0" lang="en-US" sz="1700" spc="-1" strike="noStrike">
                <a:solidFill>
                  <a:srgbClr val="000000"/>
                </a:solidFill>
                <a:latin typeface="Arial"/>
                <a:ea typeface="DejaVu Sans"/>
              </a:rPr>
              <a:t>: is an open-source vulnerability scanner designed specifically for containers. It supports various container image formats, including Docker images. Trivy scans images for vulnerabilities using vulnerability databases such as CVE and NVD (National Vulnerability Database) and provides detailed reports on the vulnerabilities found.</a:t>
            </a:r>
            <a:endParaRPr b="0" lang="en-US" sz="1700" spc="-1" strike="noStrike">
              <a:latin typeface="Arial"/>
            </a:endParaRPr>
          </a:p>
          <a:p>
            <a:pPr>
              <a:lnSpc>
                <a:spcPct val="100000"/>
              </a:lnSpc>
              <a:spcBef>
                <a:spcPts val="1417"/>
              </a:spcBef>
            </a:pPr>
            <a:endParaRPr b="0" lang="en-US" sz="1700" spc="-1" strike="noStrike">
              <a:latin typeface="Arial"/>
            </a:endParaRPr>
          </a:p>
          <a:p>
            <a:pPr>
              <a:lnSpc>
                <a:spcPct val="100000"/>
              </a:lnSpc>
              <a:spcBef>
                <a:spcPts val="1417"/>
              </a:spcBef>
            </a:pPr>
            <a:endParaRPr b="0" lang="en-US" sz="1700" spc="-1" strike="noStrike">
              <a:latin typeface="Arial"/>
            </a:endParaRPr>
          </a:p>
          <a:p>
            <a:pPr>
              <a:lnSpc>
                <a:spcPct val="100000"/>
              </a:lnSpc>
              <a:spcBef>
                <a:spcPts val="1417"/>
              </a:spcBef>
            </a:pP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6. Docker Ecosystem (Docker Compose - 1)</a:t>
            </a:r>
            <a:endParaRPr b="0" lang="en-US" sz="3200" spc="-1" strike="noStrike">
              <a:latin typeface="Arial"/>
            </a:endParaRPr>
          </a:p>
        </p:txBody>
      </p:sp>
      <p:sp>
        <p:nvSpPr>
          <p:cNvPr id="297"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68A256E8-D8C0-4E43-B69E-3C8328CF4A4A}" type="slidenum">
              <a:rPr b="0" lang="en-US" sz="1600" spc="-1" strike="noStrike">
                <a:solidFill>
                  <a:srgbClr val="000000"/>
                </a:solidFill>
                <a:latin typeface="Times New Roman"/>
                <a:ea typeface="DejaVu Sans"/>
              </a:rPr>
              <a:t>&lt;number&gt;</a:t>
            </a:fld>
            <a:endParaRPr b="0" lang="en-US" sz="1600" spc="-1" strike="noStrike">
              <a:latin typeface="Arial"/>
            </a:endParaRPr>
          </a:p>
        </p:txBody>
      </p:sp>
      <p:sp>
        <p:nvSpPr>
          <p:cNvPr id="298" name="CustomShape 3"/>
          <p:cNvSpPr/>
          <p:nvPr/>
        </p:nvSpPr>
        <p:spPr>
          <a:xfrm>
            <a:off x="91440" y="822960"/>
            <a:ext cx="11976840" cy="511992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700" spc="-1" strike="noStrike">
                <a:solidFill>
                  <a:srgbClr val="000000"/>
                </a:solidFill>
                <a:latin typeface="Arial"/>
                <a:ea typeface="DejaVu Sans"/>
              </a:rPr>
              <a:t>- Docker Compose is a powerful tool for managing </a:t>
            </a:r>
            <a:r>
              <a:rPr b="0" lang="en-US" sz="1700" spc="-1" strike="noStrike">
                <a:solidFill>
                  <a:srgbClr val="00a933"/>
                </a:solidFill>
                <a:latin typeface="Arial"/>
                <a:ea typeface="DejaVu Sans"/>
              </a:rPr>
              <a:t>multi-container</a:t>
            </a:r>
            <a:r>
              <a:rPr b="0" lang="en-US" sz="1700" spc="-1" strike="noStrike">
                <a:solidFill>
                  <a:srgbClr val="000000"/>
                </a:solidFill>
                <a:latin typeface="Arial"/>
                <a:ea typeface="DejaVu Sans"/>
              </a:rPr>
              <a:t> Docker applications. It simplifies the process of defining, running, and managing complex application stacks, making it easier to develop, test, and deploy containerized applications.</a:t>
            </a:r>
            <a:endParaRPr b="0" lang="en-US" sz="1700" spc="-1" strike="noStrike">
              <a:latin typeface="Arial"/>
            </a:endParaRPr>
          </a:p>
          <a:p>
            <a:pPr>
              <a:lnSpc>
                <a:spcPct val="100000"/>
              </a:lnSpc>
              <a:spcBef>
                <a:spcPts val="1417"/>
              </a:spcBef>
            </a:pPr>
            <a:r>
              <a:rPr b="0" lang="en-US" sz="1700" spc="-1" strike="noStrike">
                <a:solidFill>
                  <a:srgbClr val="000000"/>
                </a:solidFill>
                <a:latin typeface="Arial"/>
                <a:ea typeface="DejaVu Sans"/>
              </a:rPr>
              <a:t>- Benefits:</a:t>
            </a:r>
            <a:br/>
            <a:r>
              <a:rPr b="0" lang="en-US" sz="1700" spc="-1" strike="noStrike">
                <a:solidFill>
                  <a:srgbClr val="000000"/>
                </a:solidFill>
                <a:latin typeface="Arial"/>
                <a:ea typeface="DejaVu Sans"/>
              </a:rPr>
              <a:t>  + Orchestration of Multiple Containers: Allows us to define and manage multiple containers as a cohesive unit. It simplifies the process of launching and connecting containers that helps us </a:t>
            </a:r>
            <a:r>
              <a:rPr b="0" lang="en-US" sz="1700" spc="-1" strike="noStrike">
                <a:solidFill>
                  <a:srgbClr val="00a933"/>
                </a:solidFill>
                <a:latin typeface="Arial"/>
                <a:ea typeface="DejaVu Sans"/>
              </a:rPr>
              <a:t>avoid manual</a:t>
            </a:r>
            <a:r>
              <a:rPr b="0" lang="en-US" sz="1700" spc="-1" strike="noStrike">
                <a:solidFill>
                  <a:srgbClr val="000000"/>
                </a:solidFill>
                <a:latin typeface="Arial"/>
                <a:ea typeface="DejaVu Sans"/>
              </a:rPr>
              <a:t> setup and configuration.</a:t>
            </a:r>
            <a:br/>
            <a:r>
              <a:rPr b="0" lang="en-US" sz="1700" spc="-1" strike="noStrike">
                <a:solidFill>
                  <a:srgbClr val="000000"/>
                </a:solidFill>
                <a:latin typeface="Arial"/>
                <a:ea typeface="DejaVu Sans"/>
              </a:rPr>
              <a:t>  + Declarative Configuration: provides a declarative approach to define the </a:t>
            </a:r>
            <a:r>
              <a:rPr b="0" lang="en-US" sz="1700" spc="-1" strike="noStrike">
                <a:solidFill>
                  <a:srgbClr val="00a933"/>
                </a:solidFill>
                <a:latin typeface="Arial"/>
                <a:ea typeface="DejaVu Sans"/>
              </a:rPr>
              <a:t>desired state</a:t>
            </a:r>
            <a:r>
              <a:rPr b="0" lang="en-US" sz="1700" spc="-1" strike="noStrike">
                <a:solidFill>
                  <a:srgbClr val="000000"/>
                </a:solidFill>
                <a:latin typeface="Arial"/>
                <a:ea typeface="DejaVu Sans"/>
              </a:rPr>
              <a:t> of our application stack. We specify the services, their configurations, and dependencies once, and Docker Compose takes care of creating and managing the containers accordingly.</a:t>
            </a:r>
            <a:br/>
            <a:r>
              <a:rPr b="0" lang="en-US" sz="1700" spc="-1" strike="noStrike">
                <a:solidFill>
                  <a:srgbClr val="000000"/>
                </a:solidFill>
                <a:latin typeface="Arial"/>
                <a:ea typeface="DejaVu Sans"/>
              </a:rPr>
              <a:t>  + Service Dependencies: Allows us to define </a:t>
            </a:r>
            <a:r>
              <a:rPr b="0" lang="en-US" sz="1700" spc="-1" strike="noStrike">
                <a:solidFill>
                  <a:srgbClr val="00a933"/>
                </a:solidFill>
                <a:latin typeface="Arial"/>
                <a:ea typeface="DejaVu Sans"/>
              </a:rPr>
              <a:t>dependencies</a:t>
            </a:r>
            <a:r>
              <a:rPr b="0" lang="en-US" sz="1700" spc="-1" strike="noStrike">
                <a:solidFill>
                  <a:srgbClr val="000000"/>
                </a:solidFill>
                <a:latin typeface="Arial"/>
                <a:ea typeface="DejaVu Sans"/>
              </a:rPr>
              <a:t> between services. We can specify that one service relies on another, ensuring that dependent services are </a:t>
            </a:r>
            <a:r>
              <a:rPr b="0" lang="en-US" sz="1700" spc="-1" strike="noStrike">
                <a:solidFill>
                  <a:srgbClr val="00a933"/>
                </a:solidFill>
                <a:latin typeface="Arial"/>
                <a:ea typeface="DejaVu Sans"/>
              </a:rPr>
              <a:t>started in the correct order</a:t>
            </a:r>
            <a:r>
              <a:rPr b="0" lang="en-US" sz="1700" spc="-1" strike="noStrike">
                <a:solidFill>
                  <a:srgbClr val="000000"/>
                </a:solidFill>
                <a:latin typeface="Arial"/>
                <a:ea typeface="DejaVu Sans"/>
              </a:rPr>
              <a:t> and have the necessary connections established.</a:t>
            </a:r>
            <a:endParaRPr b="0" lang="en-US" sz="1700" spc="-1" strike="noStrike">
              <a:latin typeface="Arial"/>
            </a:endParaRPr>
          </a:p>
          <a:p>
            <a:pPr>
              <a:lnSpc>
                <a:spcPct val="100000"/>
              </a:lnSpc>
              <a:spcBef>
                <a:spcPts val="1417"/>
              </a:spcBef>
            </a:pPr>
            <a:endParaRPr b="0" lang="en-US" sz="1700" spc="-1" strike="noStrike">
              <a:latin typeface="Arial"/>
            </a:endParaRPr>
          </a:p>
          <a:p>
            <a:pPr>
              <a:lnSpc>
                <a:spcPct val="100000"/>
              </a:lnSpc>
              <a:spcBef>
                <a:spcPts val="1417"/>
              </a:spcBef>
            </a:pP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6. Docker Ecosystem (Docker Compose - 2)</a:t>
            </a:r>
            <a:endParaRPr b="0" lang="en-US" sz="3200" spc="-1" strike="noStrike">
              <a:latin typeface="Arial"/>
            </a:endParaRPr>
          </a:p>
        </p:txBody>
      </p:sp>
      <p:sp>
        <p:nvSpPr>
          <p:cNvPr id="300"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3D374E89-F037-4891-8132-2D6AFF5C9E78}" type="slidenum">
              <a:rPr b="0" lang="en-US" sz="1600" spc="-1" strike="noStrike">
                <a:solidFill>
                  <a:srgbClr val="000000"/>
                </a:solidFill>
                <a:latin typeface="Times New Roman"/>
                <a:ea typeface="DejaVu Sans"/>
              </a:rPr>
              <a:t>&lt;number&gt;</a:t>
            </a:fld>
            <a:endParaRPr b="0" lang="en-US" sz="1600" spc="-1" strike="noStrike">
              <a:latin typeface="Arial"/>
            </a:endParaRPr>
          </a:p>
        </p:txBody>
      </p:sp>
      <p:sp>
        <p:nvSpPr>
          <p:cNvPr id="301" name="CustomShape 3"/>
          <p:cNvSpPr/>
          <p:nvPr/>
        </p:nvSpPr>
        <p:spPr>
          <a:xfrm>
            <a:off x="91440" y="640080"/>
            <a:ext cx="10972440" cy="5943240"/>
          </a:xfrm>
          <a:prstGeom prst="rect">
            <a:avLst/>
          </a:prstGeom>
          <a:noFill/>
          <a:ln cap="rnd">
            <a:solidFill>
              <a:srgbClr val="3c3c41"/>
            </a:solidFill>
            <a:custDash>
              <a:ds d="100000" sp="300000"/>
              <a:ds d="100000" sp="300000"/>
            </a:custDash>
          </a:ln>
        </p:spPr>
        <p:style>
          <a:lnRef idx="0"/>
          <a:fillRef idx="0"/>
          <a:effectRef idx="0"/>
          <a:fontRef idx="minor"/>
        </p:style>
      </p:sp>
      <p:pic>
        <p:nvPicPr>
          <p:cNvPr id="302" name="" descr=""/>
          <p:cNvPicPr/>
          <p:nvPr/>
        </p:nvPicPr>
        <p:blipFill>
          <a:blip r:embed="rId1"/>
          <a:stretch/>
        </p:blipFill>
        <p:spPr>
          <a:xfrm>
            <a:off x="8415720" y="640080"/>
            <a:ext cx="2648160" cy="5943240"/>
          </a:xfrm>
          <a:prstGeom prst="rect">
            <a:avLst/>
          </a:prstGeom>
          <a:ln>
            <a:solidFill>
              <a:srgbClr val="3465a4"/>
            </a:solidFill>
            <a:custDash>
              <a:ds d="100000" sp="300000"/>
              <a:ds d="100000" sp="300000"/>
            </a:custDash>
          </a:ln>
        </p:spPr>
      </p:pic>
      <p:pic>
        <p:nvPicPr>
          <p:cNvPr id="303" name="" descr=""/>
          <p:cNvPicPr/>
          <p:nvPr/>
        </p:nvPicPr>
        <p:blipFill>
          <a:blip r:embed="rId2"/>
          <a:stretch/>
        </p:blipFill>
        <p:spPr>
          <a:xfrm>
            <a:off x="99000" y="1371600"/>
            <a:ext cx="6850080" cy="3565800"/>
          </a:xfrm>
          <a:prstGeom prst="rect">
            <a:avLst/>
          </a:prstGeom>
          <a:ln>
            <a:solidFill>
              <a:srgbClr val="3465a4"/>
            </a:solidFill>
            <a:custDash>
              <a:ds d="100000" sp="300000"/>
              <a:ds d="100000" sp="300000"/>
            </a:custDash>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6. Docker Ecosystem (Docker Workflow)</a:t>
            </a:r>
            <a:endParaRPr b="0" lang="en-US" sz="3200" spc="-1" strike="noStrike">
              <a:latin typeface="Arial"/>
            </a:endParaRPr>
          </a:p>
        </p:txBody>
      </p:sp>
      <p:sp>
        <p:nvSpPr>
          <p:cNvPr id="305"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8FF4286C-C77B-4B6D-9803-E894B3537CFE}" type="slidenum">
              <a:rPr b="0" lang="en-US" sz="1600" spc="-1" strike="noStrike">
                <a:solidFill>
                  <a:srgbClr val="000000"/>
                </a:solidFill>
                <a:latin typeface="Times New Roman"/>
                <a:ea typeface="DejaVu Sans"/>
              </a:rPr>
              <a:t>&lt;number&gt;</a:t>
            </a:fld>
            <a:endParaRPr b="0" lang="en-US" sz="1600" spc="-1" strike="noStrike">
              <a:latin typeface="Arial"/>
            </a:endParaRPr>
          </a:p>
        </p:txBody>
      </p:sp>
      <p:pic>
        <p:nvPicPr>
          <p:cNvPr id="306" name="" descr=""/>
          <p:cNvPicPr/>
          <p:nvPr/>
        </p:nvPicPr>
        <p:blipFill>
          <a:blip r:embed="rId1"/>
          <a:stretch/>
        </p:blipFill>
        <p:spPr>
          <a:xfrm>
            <a:off x="2103120" y="1920240"/>
            <a:ext cx="8067240" cy="3200040"/>
          </a:xfrm>
          <a:prstGeom prst="rect">
            <a:avLst/>
          </a:prstGeom>
          <a:ln>
            <a:solidFill>
              <a:srgbClr val="3465a4"/>
            </a:solidFill>
            <a:custDash>
              <a:ds d="100000" sp="300000"/>
              <a:ds d="100000" sp="300000"/>
            </a:custDash>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3428640" y="376920"/>
            <a:ext cx="5693040" cy="52056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100" spc="-1" strike="noStrike">
                <a:solidFill>
                  <a:srgbClr val="3465a4"/>
                </a:solidFill>
                <a:latin typeface="Arial"/>
                <a:ea typeface="DejaVu Sans"/>
              </a:rPr>
              <a:t>7. Questions and Discussion</a:t>
            </a:r>
            <a:endParaRPr b="0" lang="en-US" sz="3100" spc="-1" strike="noStrike">
              <a:latin typeface="Arial"/>
            </a:endParaRPr>
          </a:p>
        </p:txBody>
      </p:sp>
      <p:sp>
        <p:nvSpPr>
          <p:cNvPr id="308"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34397DF1-5DBF-488D-96B7-B703B6040BC9}" type="slidenum">
              <a:rPr b="0" lang="en-US" sz="1600" spc="-1" strike="noStrike">
                <a:solidFill>
                  <a:srgbClr val="000000"/>
                </a:solidFill>
                <a:latin typeface="Times New Roman"/>
                <a:ea typeface="DejaVu Sans"/>
              </a:rPr>
              <a:t>&lt;number&gt;</a:t>
            </a:fld>
            <a:endParaRPr b="0" lang="en-US" sz="1600" spc="-1" strike="noStrike">
              <a:latin typeface="Arial"/>
            </a:endParaRPr>
          </a:p>
        </p:txBody>
      </p:sp>
      <p:pic>
        <p:nvPicPr>
          <p:cNvPr id="309" name="Picture 412" descr=""/>
          <p:cNvPicPr/>
          <p:nvPr/>
        </p:nvPicPr>
        <p:blipFill>
          <a:blip r:embed="rId1"/>
          <a:stretch/>
        </p:blipFill>
        <p:spPr>
          <a:xfrm>
            <a:off x="4114440" y="2105280"/>
            <a:ext cx="4632840" cy="31374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5852160" y="365760"/>
            <a:ext cx="5209920" cy="584640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endParaRPr b="0" lang="en-US" sz="1800" spc="-1" strike="noStrike">
              <a:latin typeface="Arial"/>
            </a:endParaRPr>
          </a:p>
          <a:p>
            <a:pPr marL="343080" indent="-336960">
              <a:lnSpc>
                <a:spcPct val="90000"/>
              </a:lnSpc>
              <a:spcBef>
                <a:spcPts val="1001"/>
              </a:spcBef>
              <a:buClr>
                <a:srgbClr val="d6001c"/>
              </a:buClr>
              <a:buFont typeface="Arial"/>
              <a:buAutoNum type="arabicPeriod"/>
            </a:pPr>
            <a:r>
              <a:rPr b="1" lang="en-US" sz="1600" spc="-1" strike="noStrike">
                <a:solidFill>
                  <a:srgbClr val="3c3e41"/>
                </a:solidFill>
                <a:latin typeface="Arial"/>
                <a:ea typeface="DejaVu Sans"/>
              </a:rPr>
              <a:t>What is Docker</a:t>
            </a:r>
            <a:endParaRPr b="0" lang="en-US" sz="1600" spc="-1" strike="noStrike">
              <a:latin typeface="Arial"/>
            </a:endParaRPr>
          </a:p>
          <a:p>
            <a:pPr marL="343080" indent="-336960">
              <a:lnSpc>
                <a:spcPct val="90000"/>
              </a:lnSpc>
              <a:spcBef>
                <a:spcPts val="1001"/>
              </a:spcBef>
              <a:buClr>
                <a:srgbClr val="d6001c"/>
              </a:buClr>
              <a:buFont typeface="Arial"/>
              <a:buAutoNum type="arabicPeriod"/>
            </a:pPr>
            <a:r>
              <a:rPr b="1" lang="en-US" sz="1600" spc="-1" strike="noStrike">
                <a:solidFill>
                  <a:srgbClr val="3c3e41"/>
                </a:solidFill>
                <a:latin typeface="Arial"/>
                <a:ea typeface="DejaVu Sans"/>
              </a:rPr>
              <a:t>Why Docker</a:t>
            </a:r>
            <a:endParaRPr b="0" lang="en-US" sz="1600" spc="-1" strike="noStrike">
              <a:latin typeface="Arial"/>
            </a:endParaRPr>
          </a:p>
          <a:p>
            <a:pPr marL="343080" indent="-336960">
              <a:lnSpc>
                <a:spcPct val="90000"/>
              </a:lnSpc>
              <a:spcBef>
                <a:spcPts val="1001"/>
              </a:spcBef>
              <a:buClr>
                <a:srgbClr val="d6001c"/>
              </a:buClr>
              <a:buFont typeface="Arial"/>
              <a:buAutoNum type="arabicPeriod"/>
            </a:pPr>
            <a:r>
              <a:rPr b="1" lang="en-US" sz="1600" spc="-1" strike="noStrike">
                <a:solidFill>
                  <a:srgbClr val="3c3e41"/>
                </a:solidFill>
                <a:latin typeface="Arial"/>
                <a:ea typeface="DejaVu Sans"/>
              </a:rPr>
              <a:t>Docker Architecture</a:t>
            </a:r>
            <a:endParaRPr b="0" lang="en-US" sz="1600" spc="-1" strike="noStrike">
              <a:latin typeface="Arial"/>
            </a:endParaRPr>
          </a:p>
          <a:p>
            <a:pPr marL="343080" indent="-336960">
              <a:lnSpc>
                <a:spcPct val="90000"/>
              </a:lnSpc>
              <a:spcBef>
                <a:spcPts val="1001"/>
              </a:spcBef>
              <a:buClr>
                <a:srgbClr val="d6001c"/>
              </a:buClr>
              <a:buFont typeface="Arial"/>
              <a:buAutoNum type="arabicPeriod"/>
            </a:pPr>
            <a:r>
              <a:rPr b="1" lang="en-US" sz="1600" spc="-1" strike="noStrike">
                <a:solidFill>
                  <a:srgbClr val="3c3e41"/>
                </a:solidFill>
                <a:latin typeface="Arial"/>
                <a:ea typeface="DejaVu Sans"/>
              </a:rPr>
              <a:t>Main Features of Docker</a:t>
            </a:r>
            <a:endParaRPr b="0" lang="en-US" sz="1600" spc="-1" strike="noStrike">
              <a:latin typeface="Arial"/>
            </a:endParaRPr>
          </a:p>
          <a:p>
            <a:pPr marL="343080" indent="-336960">
              <a:lnSpc>
                <a:spcPct val="90000"/>
              </a:lnSpc>
              <a:spcBef>
                <a:spcPts val="1001"/>
              </a:spcBef>
              <a:buClr>
                <a:srgbClr val="d6001c"/>
              </a:buClr>
              <a:buFont typeface="Arial"/>
              <a:buAutoNum type="arabicPeriod"/>
            </a:pPr>
            <a:r>
              <a:rPr b="1" lang="en-US" sz="1600" spc="-1" strike="noStrike">
                <a:solidFill>
                  <a:srgbClr val="3c3e41"/>
                </a:solidFill>
                <a:latin typeface="Arial"/>
                <a:ea typeface="DejaVu Sans"/>
              </a:rPr>
              <a:t>Docker Installation</a:t>
            </a:r>
            <a:endParaRPr b="0" lang="en-US" sz="1600" spc="-1" strike="noStrike">
              <a:latin typeface="Arial"/>
            </a:endParaRPr>
          </a:p>
          <a:p>
            <a:pPr marL="343080" indent="-336960">
              <a:lnSpc>
                <a:spcPct val="90000"/>
              </a:lnSpc>
              <a:spcBef>
                <a:spcPts val="1001"/>
              </a:spcBef>
              <a:buClr>
                <a:srgbClr val="d6001c"/>
              </a:buClr>
              <a:buFont typeface="Arial"/>
              <a:buAutoNum type="arabicPeriod"/>
            </a:pPr>
            <a:r>
              <a:rPr b="1" lang="en-US" sz="1600" spc="-1" strike="noStrike">
                <a:solidFill>
                  <a:srgbClr val="3c3e41"/>
                </a:solidFill>
                <a:latin typeface="Arial"/>
                <a:ea typeface="DejaVu Sans"/>
              </a:rPr>
              <a:t>Docker Ecosystem</a:t>
            </a:r>
            <a:endParaRPr b="0" lang="en-US" sz="1600" spc="-1" strike="noStrike">
              <a:latin typeface="Arial"/>
            </a:endParaRPr>
          </a:p>
          <a:p>
            <a:pPr lvl="1" marL="432000" indent="-210240">
              <a:lnSpc>
                <a:spcPct val="90000"/>
              </a:lnSpc>
              <a:spcBef>
                <a:spcPts val="1001"/>
              </a:spcBef>
              <a:buClr>
                <a:srgbClr val="000000"/>
              </a:buClr>
              <a:buSzPct val="45000"/>
              <a:buFont typeface="Wingdings" charset="2"/>
              <a:buChar char=""/>
            </a:pPr>
            <a:r>
              <a:rPr b="0" lang="en-US" sz="1400" spc="-1" strike="noStrike">
                <a:solidFill>
                  <a:srgbClr val="3c3e41"/>
                </a:solidFill>
                <a:latin typeface="Arial"/>
                <a:ea typeface="DejaVu Sans"/>
              </a:rPr>
              <a:t>Docker CLI</a:t>
            </a:r>
            <a:endParaRPr b="0" lang="en-US" sz="1400" spc="-1" strike="noStrike">
              <a:latin typeface="Arial"/>
            </a:endParaRPr>
          </a:p>
          <a:p>
            <a:pPr lvl="1" marL="432000" indent="-210240">
              <a:lnSpc>
                <a:spcPct val="90000"/>
              </a:lnSpc>
              <a:spcBef>
                <a:spcPts val="1001"/>
              </a:spcBef>
              <a:buClr>
                <a:srgbClr val="000000"/>
              </a:buClr>
              <a:buSzPct val="45000"/>
              <a:buFont typeface="Wingdings" charset="2"/>
              <a:buChar char=""/>
            </a:pPr>
            <a:r>
              <a:rPr b="0" lang="en-US" sz="1400" spc="-1" strike="noStrike">
                <a:solidFill>
                  <a:srgbClr val="3c3e41"/>
                </a:solidFill>
                <a:latin typeface="Arial"/>
                <a:ea typeface="DejaVu Sans"/>
              </a:rPr>
              <a:t>Dockerfile</a:t>
            </a:r>
            <a:endParaRPr b="0" lang="en-US" sz="1400" spc="-1" strike="noStrike">
              <a:latin typeface="Arial"/>
            </a:endParaRPr>
          </a:p>
          <a:p>
            <a:pPr lvl="1" marL="432000" indent="-210240">
              <a:lnSpc>
                <a:spcPct val="90000"/>
              </a:lnSpc>
              <a:spcBef>
                <a:spcPts val="1001"/>
              </a:spcBef>
              <a:buClr>
                <a:srgbClr val="000000"/>
              </a:buClr>
              <a:buSzPct val="45000"/>
              <a:buFont typeface="Wingdings" charset="2"/>
              <a:buChar char=""/>
            </a:pPr>
            <a:r>
              <a:rPr b="0" lang="en-US" sz="1400" spc="-1" strike="noStrike">
                <a:solidFill>
                  <a:srgbClr val="3c3e41"/>
                </a:solidFill>
                <a:latin typeface="Arial"/>
                <a:ea typeface="DejaVu Sans"/>
              </a:rPr>
              <a:t>Docker Registry</a:t>
            </a:r>
            <a:endParaRPr b="0" lang="en-US" sz="1400" spc="-1" strike="noStrike">
              <a:latin typeface="Arial"/>
            </a:endParaRPr>
          </a:p>
          <a:p>
            <a:pPr lvl="1" marL="432000" indent="-210240">
              <a:lnSpc>
                <a:spcPct val="90000"/>
              </a:lnSpc>
              <a:spcBef>
                <a:spcPts val="1001"/>
              </a:spcBef>
              <a:buClr>
                <a:srgbClr val="000000"/>
              </a:buClr>
              <a:buSzPct val="45000"/>
              <a:buFont typeface="Wingdings" charset="2"/>
              <a:buChar char=""/>
            </a:pPr>
            <a:r>
              <a:rPr b="0" lang="en-US" sz="1400" spc="-1" strike="noStrike">
                <a:solidFill>
                  <a:srgbClr val="3c3e41"/>
                </a:solidFill>
                <a:latin typeface="Arial"/>
                <a:ea typeface="DejaVu Sans"/>
              </a:rPr>
              <a:t>Docker Volume</a:t>
            </a:r>
            <a:endParaRPr b="0" lang="en-US" sz="1400" spc="-1" strike="noStrike">
              <a:latin typeface="Arial"/>
            </a:endParaRPr>
          </a:p>
          <a:p>
            <a:pPr lvl="1" marL="432000" indent="-210240">
              <a:lnSpc>
                <a:spcPct val="90000"/>
              </a:lnSpc>
              <a:spcBef>
                <a:spcPts val="1001"/>
              </a:spcBef>
              <a:buClr>
                <a:srgbClr val="000000"/>
              </a:buClr>
              <a:buSzPct val="45000"/>
              <a:buFont typeface="Wingdings" charset="2"/>
              <a:buChar char=""/>
            </a:pPr>
            <a:r>
              <a:rPr b="0" lang="en-US" sz="1400" spc="-1" strike="noStrike">
                <a:solidFill>
                  <a:srgbClr val="3c3e41"/>
                </a:solidFill>
                <a:latin typeface="Arial"/>
                <a:ea typeface="DejaVu Sans"/>
              </a:rPr>
              <a:t>Docker Security</a:t>
            </a:r>
            <a:endParaRPr b="0" lang="en-US" sz="1400" spc="-1" strike="noStrike">
              <a:latin typeface="Arial"/>
            </a:endParaRPr>
          </a:p>
          <a:p>
            <a:pPr lvl="1" marL="432000" indent="-210240">
              <a:lnSpc>
                <a:spcPct val="90000"/>
              </a:lnSpc>
              <a:spcBef>
                <a:spcPts val="1001"/>
              </a:spcBef>
              <a:buClr>
                <a:srgbClr val="000000"/>
              </a:buClr>
              <a:buSzPct val="45000"/>
              <a:buFont typeface="Wingdings" charset="2"/>
              <a:buChar char=""/>
            </a:pPr>
            <a:r>
              <a:rPr b="0" lang="en-US" sz="1400" spc="-1" strike="noStrike">
                <a:solidFill>
                  <a:srgbClr val="3c3e41"/>
                </a:solidFill>
                <a:latin typeface="Arial"/>
                <a:ea typeface="DejaVu Sans"/>
              </a:rPr>
              <a:t>Docker Compose</a:t>
            </a:r>
            <a:endParaRPr b="0" lang="en-US" sz="1400" spc="-1" strike="noStrike">
              <a:latin typeface="Arial"/>
            </a:endParaRPr>
          </a:p>
          <a:p>
            <a:pPr lvl="1" marL="432000" indent="-210240">
              <a:lnSpc>
                <a:spcPct val="90000"/>
              </a:lnSpc>
              <a:spcBef>
                <a:spcPts val="1001"/>
              </a:spcBef>
              <a:buClr>
                <a:srgbClr val="000000"/>
              </a:buClr>
              <a:buSzPct val="45000"/>
              <a:buFont typeface="Wingdings" charset="2"/>
              <a:buChar char=""/>
            </a:pPr>
            <a:r>
              <a:rPr b="0" lang="en-US" sz="1400" spc="-1" strike="noStrike">
                <a:solidFill>
                  <a:srgbClr val="3c3e41"/>
                </a:solidFill>
                <a:latin typeface="Arial"/>
                <a:ea typeface="DejaVu Sans"/>
              </a:rPr>
              <a:t>Docker Workflow</a:t>
            </a:r>
            <a:endParaRPr b="0" lang="en-US" sz="1400" spc="-1" strike="noStrike">
              <a:latin typeface="Arial"/>
            </a:endParaRPr>
          </a:p>
          <a:p>
            <a:pPr marL="343080" indent="-336960">
              <a:lnSpc>
                <a:spcPct val="90000"/>
              </a:lnSpc>
              <a:spcBef>
                <a:spcPts val="1001"/>
              </a:spcBef>
              <a:buClr>
                <a:srgbClr val="d6001c"/>
              </a:buClr>
              <a:buFont typeface="Arial"/>
              <a:buAutoNum type="arabicPeriod"/>
            </a:pPr>
            <a:r>
              <a:rPr b="1" lang="en-US" sz="1600" spc="-1" strike="noStrike">
                <a:solidFill>
                  <a:srgbClr val="3c3e41"/>
                </a:solidFill>
                <a:latin typeface="Arial"/>
                <a:ea typeface="DejaVu Sans"/>
              </a:rPr>
              <a:t>Questions and Discussion</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1. What is Docker</a:t>
            </a:r>
            <a:endParaRPr b="0" lang="en-US" sz="3200" spc="-1" strike="noStrike">
              <a:latin typeface="Arial"/>
            </a:endParaRPr>
          </a:p>
        </p:txBody>
      </p:sp>
      <p:sp>
        <p:nvSpPr>
          <p:cNvPr id="213"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16E310D9-95C9-4EF7-AAC7-9D885BB3B220}" type="slidenum">
              <a:rPr b="0" lang="en-US" sz="1600" spc="-1" strike="noStrike">
                <a:solidFill>
                  <a:srgbClr val="000000"/>
                </a:solidFill>
                <a:latin typeface="Times New Roman"/>
                <a:ea typeface="DejaVu Sans"/>
              </a:rPr>
              <a:t>1</a:t>
            </a:fld>
            <a:endParaRPr b="0" lang="en-US" sz="1600" spc="-1" strike="noStrike">
              <a:latin typeface="Arial"/>
            </a:endParaRPr>
          </a:p>
        </p:txBody>
      </p:sp>
      <p:sp>
        <p:nvSpPr>
          <p:cNvPr id="214" name="CustomShape 3"/>
          <p:cNvSpPr/>
          <p:nvPr/>
        </p:nvSpPr>
        <p:spPr>
          <a:xfrm>
            <a:off x="365760" y="1188720"/>
            <a:ext cx="11424960" cy="502452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800" spc="-1" strike="noStrike">
                <a:solidFill>
                  <a:srgbClr val="3c3e41"/>
                </a:solidFill>
                <a:latin typeface="Arial"/>
                <a:ea typeface="DejaVu Sans"/>
              </a:rPr>
              <a:t>Docker is a software platform that allows you to </a:t>
            </a:r>
            <a:r>
              <a:rPr b="0" lang="en-US" sz="1800" spc="-1" strike="noStrike">
                <a:solidFill>
                  <a:srgbClr val="c9211e"/>
                </a:solidFill>
                <a:latin typeface="Arial"/>
                <a:ea typeface="DejaVu Sans"/>
              </a:rPr>
              <a:t>package</a:t>
            </a:r>
            <a:r>
              <a:rPr b="0" lang="en-US" sz="1800" spc="-1" strike="noStrike">
                <a:solidFill>
                  <a:srgbClr val="3c3e41"/>
                </a:solidFill>
                <a:latin typeface="Arial"/>
                <a:ea typeface="DejaVu Sans"/>
              </a:rPr>
              <a:t> and run applications in a </a:t>
            </a:r>
            <a:r>
              <a:rPr b="0" lang="en-US" sz="1800" spc="-1" strike="noStrike">
                <a:solidFill>
                  <a:srgbClr val="c9211e"/>
                </a:solidFill>
                <a:latin typeface="Arial"/>
                <a:ea typeface="DejaVu Sans"/>
              </a:rPr>
              <a:t>standardized</a:t>
            </a:r>
            <a:r>
              <a:rPr b="0" lang="en-US" sz="1800" spc="-1" strike="noStrike">
                <a:solidFill>
                  <a:srgbClr val="3c3e41"/>
                </a:solidFill>
                <a:latin typeface="Arial"/>
                <a:ea typeface="DejaVu Sans"/>
              </a:rPr>
              <a:t> and </a:t>
            </a:r>
            <a:r>
              <a:rPr b="0" lang="en-US" sz="1800" spc="-1" strike="noStrike">
                <a:solidFill>
                  <a:srgbClr val="c9211e"/>
                </a:solidFill>
                <a:latin typeface="Arial"/>
                <a:ea typeface="DejaVu Sans"/>
              </a:rPr>
              <a:t>portable</a:t>
            </a:r>
            <a:r>
              <a:rPr b="0" lang="en-US" sz="1800" spc="-1" strike="noStrike">
                <a:solidFill>
                  <a:srgbClr val="3c3e41"/>
                </a:solidFill>
                <a:latin typeface="Arial"/>
                <a:ea typeface="DejaVu Sans"/>
              </a:rPr>
              <a:t> way.</a:t>
            </a:r>
            <a:endParaRPr b="0" lang="en-US" sz="1800" spc="-1" strike="noStrike">
              <a:latin typeface="Arial"/>
            </a:endParaRPr>
          </a:p>
        </p:txBody>
      </p:sp>
      <p:pic>
        <p:nvPicPr>
          <p:cNvPr id="215" name="" descr=""/>
          <p:cNvPicPr/>
          <p:nvPr/>
        </p:nvPicPr>
        <p:blipFill>
          <a:blip r:embed="rId1"/>
          <a:stretch/>
        </p:blipFill>
        <p:spPr>
          <a:xfrm>
            <a:off x="2377440" y="2058480"/>
            <a:ext cx="7493400" cy="3881160"/>
          </a:xfrm>
          <a:prstGeom prst="rect">
            <a:avLst/>
          </a:prstGeom>
          <a:ln>
            <a:solidFill>
              <a:srgbClr val="3465a4"/>
            </a:solidFill>
            <a:prstDash val="sysDot"/>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2. Why is Docker (1)</a:t>
            </a:r>
            <a:endParaRPr b="0" lang="en-US" sz="3200" spc="-1" strike="noStrike">
              <a:latin typeface="Arial"/>
            </a:endParaRPr>
          </a:p>
        </p:txBody>
      </p:sp>
      <p:sp>
        <p:nvSpPr>
          <p:cNvPr id="217"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1F95145C-67B2-4A67-9B63-C94A15B3DE38}" type="slidenum">
              <a:rPr b="0" lang="en-US" sz="1600" spc="-1" strike="noStrike">
                <a:solidFill>
                  <a:srgbClr val="000000"/>
                </a:solidFill>
                <a:latin typeface="Times New Roman"/>
                <a:ea typeface="DejaVu Sans"/>
              </a:rPr>
              <a:t>1</a:t>
            </a:fld>
            <a:endParaRPr b="0" lang="en-US" sz="1600" spc="-1" strike="noStrike">
              <a:latin typeface="Arial"/>
            </a:endParaRPr>
          </a:p>
        </p:txBody>
      </p:sp>
      <p:sp>
        <p:nvSpPr>
          <p:cNvPr id="218" name="CustomShape 3"/>
          <p:cNvSpPr/>
          <p:nvPr/>
        </p:nvSpPr>
        <p:spPr>
          <a:xfrm>
            <a:off x="91800" y="822960"/>
            <a:ext cx="6487560" cy="539064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800" spc="-1" strike="noStrike">
                <a:solidFill>
                  <a:srgbClr val="3c3e41"/>
                </a:solidFill>
                <a:latin typeface="Arial"/>
                <a:ea typeface="DejaVu Sans"/>
              </a:rPr>
              <a:t>                                 </a:t>
            </a:r>
            <a:r>
              <a:rPr b="1" lang="en-US" sz="1800" spc="-1" strike="noStrike">
                <a:solidFill>
                  <a:srgbClr val="3c3e41"/>
                </a:solidFill>
                <a:latin typeface="Arial"/>
                <a:ea typeface="DejaVu Sans"/>
              </a:rPr>
              <a:t>Docker</a:t>
            </a:r>
            <a:br/>
            <a:br/>
            <a:r>
              <a:rPr b="0" lang="en-US" sz="1800" spc="-1" strike="noStrike">
                <a:solidFill>
                  <a:srgbClr val="069a2e"/>
                </a:solidFill>
                <a:latin typeface="Arial"/>
                <a:ea typeface="DejaVu Sans"/>
              </a:rPr>
              <a:t>Lightweight and efficient</a:t>
            </a:r>
            <a:r>
              <a:rPr b="0" lang="en-US" sz="1800" spc="-1" strike="noStrike">
                <a:solidFill>
                  <a:srgbClr val="3c3e41"/>
                </a:solidFill>
                <a:latin typeface="Arial"/>
                <a:ea typeface="DejaVu Sans"/>
              </a:rPr>
              <a:t>: Docker containers are lightweight because they share the host machine's operating system kernel. This makes containers more efficient in terms of resource utilization, as they consume less memory and disk space.</a:t>
            </a:r>
            <a:endParaRPr b="0" lang="en-US" sz="1800" spc="-1" strike="noStrike">
              <a:latin typeface="Arial"/>
            </a:endParaRPr>
          </a:p>
          <a:p>
            <a:pPr>
              <a:lnSpc>
                <a:spcPct val="100000"/>
              </a:lnSpc>
              <a:spcBef>
                <a:spcPts val="1417"/>
              </a:spcBef>
            </a:pPr>
            <a:r>
              <a:rPr b="0" lang="en-US" sz="1800" spc="-1" strike="noStrike">
                <a:solidFill>
                  <a:srgbClr val="069a2e"/>
                </a:solidFill>
                <a:latin typeface="Arial"/>
                <a:ea typeface="DejaVu Sans"/>
              </a:rPr>
              <a:t>Faster startup and deployment</a:t>
            </a:r>
            <a:r>
              <a:rPr b="0" lang="en-US" sz="1800" spc="-1" strike="noStrike">
                <a:solidFill>
                  <a:srgbClr val="3c3e41"/>
                </a:solidFill>
                <a:latin typeface="Arial"/>
                <a:ea typeface="DejaVu Sans"/>
              </a:rPr>
              <a:t>: Docker containers can start up within seconds, whereas VMs typically take minutes to boot. This rapid startup time makes it easier to scale applications and deploy updates quickly.</a:t>
            </a:r>
            <a:endParaRPr b="0" lang="en-US" sz="1800" spc="-1" strike="noStrike">
              <a:latin typeface="Arial"/>
            </a:endParaRPr>
          </a:p>
          <a:p>
            <a:pPr>
              <a:lnSpc>
                <a:spcPct val="100000"/>
              </a:lnSpc>
              <a:spcBef>
                <a:spcPts val="1417"/>
              </a:spcBef>
            </a:pPr>
            <a:r>
              <a:rPr b="0" lang="en-US" sz="1800" spc="-1" strike="noStrike">
                <a:solidFill>
                  <a:srgbClr val="069a2e"/>
                </a:solidFill>
                <a:latin typeface="Arial"/>
                <a:ea typeface="DejaVu Sans"/>
              </a:rPr>
              <a:t>Isolation without performance overhead</a:t>
            </a:r>
            <a:r>
              <a:rPr b="0" lang="en-US" sz="1800" spc="-1" strike="noStrike">
                <a:solidFill>
                  <a:srgbClr val="3c3e41"/>
                </a:solidFill>
                <a:latin typeface="Arial"/>
                <a:ea typeface="DejaVu Sans"/>
              </a:rPr>
              <a:t>: Docker containers provide process-level isolation, meaning each container has its own isolated file system, processes, and resources. This isolation ensures that applications within containers do not interfere with each other.</a:t>
            </a:r>
            <a:endParaRPr b="0" lang="en-US" sz="1800" spc="-1" strike="noStrike">
              <a:latin typeface="Arial"/>
            </a:endParaRPr>
          </a:p>
        </p:txBody>
      </p:sp>
      <p:sp>
        <p:nvSpPr>
          <p:cNvPr id="219" name="CustomShape 4"/>
          <p:cNvSpPr/>
          <p:nvPr/>
        </p:nvSpPr>
        <p:spPr>
          <a:xfrm>
            <a:off x="6766560" y="822960"/>
            <a:ext cx="5116320" cy="539064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800" spc="-1" strike="noStrike">
                <a:solidFill>
                  <a:srgbClr val="3c3e41"/>
                </a:solidFill>
                <a:latin typeface="Arial"/>
                <a:ea typeface="DejaVu Sans"/>
              </a:rPr>
              <a:t>                                  </a:t>
            </a:r>
            <a:r>
              <a:rPr b="1" lang="en-US" sz="1800" spc="-1" strike="noStrike">
                <a:solidFill>
                  <a:srgbClr val="3c3e41"/>
                </a:solidFill>
                <a:latin typeface="Arial"/>
                <a:ea typeface="DejaVu Sans"/>
              </a:rPr>
              <a:t>Virtual Machine</a:t>
            </a:r>
            <a:br/>
            <a:br/>
            <a:r>
              <a:rPr b="0" lang="en-US" sz="1800" spc="-1" strike="noStrike">
                <a:solidFill>
                  <a:srgbClr val="3c3e41"/>
                </a:solidFill>
                <a:latin typeface="Arial"/>
                <a:ea typeface="DejaVu Sans"/>
              </a:rPr>
              <a:t>VM requires a separate guest </a:t>
            </a:r>
            <a:r>
              <a:rPr b="0" lang="en-US" sz="1800" spc="-1" strike="noStrike">
                <a:solidFill>
                  <a:srgbClr val="c9211e"/>
                </a:solidFill>
                <a:latin typeface="Arial"/>
                <a:ea typeface="DejaVu Sans"/>
              </a:rPr>
              <a:t>operating system</a:t>
            </a:r>
            <a:r>
              <a:rPr b="0" lang="en-US" sz="1800" spc="-1" strike="noStrike">
                <a:solidFill>
                  <a:srgbClr val="3c3e41"/>
                </a:solidFill>
                <a:latin typeface="Arial"/>
                <a:ea typeface="DejaVu Sans"/>
              </a:rPr>
              <a:t> for each instance..</a:t>
            </a:r>
            <a:endParaRPr b="0" lang="en-US" sz="1800" spc="-1" strike="noStrike">
              <a:latin typeface="Arial"/>
            </a:endParaRPr>
          </a:p>
          <a:p>
            <a:pPr>
              <a:lnSpc>
                <a:spcPct val="100000"/>
              </a:lnSpc>
              <a:spcBef>
                <a:spcPts val="1417"/>
              </a:spcBef>
            </a:pPr>
            <a:br/>
            <a:endParaRPr b="0" lang="en-US" sz="1800" spc="-1" strike="noStrike">
              <a:latin typeface="Arial"/>
            </a:endParaRPr>
          </a:p>
          <a:p>
            <a:pPr>
              <a:lnSpc>
                <a:spcPct val="100000"/>
              </a:lnSpc>
              <a:spcBef>
                <a:spcPts val="1417"/>
              </a:spcBef>
            </a:pPr>
            <a:r>
              <a:rPr b="0" lang="en-US" sz="1800" spc="-1" strike="noStrike">
                <a:solidFill>
                  <a:srgbClr val="3c3e41"/>
                </a:solidFill>
                <a:latin typeface="Arial"/>
                <a:ea typeface="DejaVu Sans"/>
              </a:rPr>
              <a:t>VM takes </a:t>
            </a:r>
            <a:r>
              <a:rPr b="0" lang="en-US" sz="1800" spc="-1" strike="noStrike">
                <a:solidFill>
                  <a:srgbClr val="c9211e"/>
                </a:solidFill>
                <a:latin typeface="Arial"/>
                <a:ea typeface="DejaVu Sans"/>
              </a:rPr>
              <a:t>minutes</a:t>
            </a:r>
            <a:r>
              <a:rPr b="0" lang="en-US" sz="1800" spc="-1" strike="noStrike">
                <a:solidFill>
                  <a:srgbClr val="3c3e41"/>
                </a:solidFill>
                <a:latin typeface="Arial"/>
                <a:ea typeface="DejaVu Sans"/>
              </a:rPr>
              <a:t> to boot.</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r>
              <a:rPr b="0" lang="en-US" sz="1800" spc="-1" strike="noStrike">
                <a:solidFill>
                  <a:srgbClr val="3c3e41"/>
                </a:solidFill>
                <a:latin typeface="Arial"/>
                <a:ea typeface="DejaVu Sans"/>
              </a:rPr>
              <a:t>VM requires a </a:t>
            </a:r>
            <a:r>
              <a:rPr b="0" lang="en-US" sz="1800" spc="-1" strike="noStrike">
                <a:solidFill>
                  <a:srgbClr val="c9211e"/>
                </a:solidFill>
                <a:latin typeface="Arial"/>
                <a:ea typeface="DejaVu Sans"/>
              </a:rPr>
              <a:t>complete</a:t>
            </a:r>
            <a:r>
              <a:rPr b="0" lang="en-US" sz="1800" spc="-1" strike="noStrike">
                <a:solidFill>
                  <a:srgbClr val="3c3e41"/>
                </a:solidFill>
                <a:latin typeface="Arial"/>
                <a:ea typeface="DejaVu Sans"/>
              </a:rPr>
              <a:t> operating system, resulting in more overhead and reduced performance.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2. Why is Docker (2)</a:t>
            </a:r>
            <a:endParaRPr b="0" lang="en-US" sz="3200" spc="-1" strike="noStrike">
              <a:latin typeface="Arial"/>
            </a:endParaRPr>
          </a:p>
        </p:txBody>
      </p:sp>
      <p:sp>
        <p:nvSpPr>
          <p:cNvPr id="221"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4F775B86-279F-4180-A590-D2B34CE9C5A9}" type="slidenum">
              <a:rPr b="0" lang="en-US" sz="1600" spc="-1" strike="noStrike">
                <a:solidFill>
                  <a:srgbClr val="000000"/>
                </a:solidFill>
                <a:latin typeface="Times New Roman"/>
                <a:ea typeface="DejaVu Sans"/>
              </a:rPr>
              <a:t>1</a:t>
            </a:fld>
            <a:endParaRPr b="0" lang="en-US" sz="1600" spc="-1" strike="noStrike">
              <a:latin typeface="Arial"/>
            </a:endParaRPr>
          </a:p>
        </p:txBody>
      </p:sp>
      <p:sp>
        <p:nvSpPr>
          <p:cNvPr id="222" name="CustomShape 3"/>
          <p:cNvSpPr/>
          <p:nvPr/>
        </p:nvSpPr>
        <p:spPr>
          <a:xfrm>
            <a:off x="274680" y="807120"/>
            <a:ext cx="11699640" cy="312048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800" spc="-1" strike="noStrike">
                <a:solidFill>
                  <a:srgbClr val="3c3e41"/>
                </a:solidFill>
                <a:latin typeface="Arial"/>
                <a:ea typeface="DejaVu Sans"/>
              </a:rPr>
              <a:t>+ Others: </a:t>
            </a:r>
            <a:br/>
            <a:br/>
            <a:r>
              <a:rPr b="0" lang="en-US" sz="1800" spc="-1" strike="noStrike">
                <a:solidFill>
                  <a:srgbClr val="00a933"/>
                </a:solidFill>
                <a:latin typeface="Arial"/>
                <a:ea typeface="DejaVu Sans"/>
              </a:rPr>
              <a:t>Portability and consistency</a:t>
            </a:r>
            <a:r>
              <a:rPr b="0" lang="en-US" sz="1800" spc="-1" strike="noStrike">
                <a:solidFill>
                  <a:srgbClr val="000000"/>
                </a:solidFill>
                <a:latin typeface="Arial"/>
                <a:ea typeface="DejaVu Sans"/>
              </a:rPr>
              <a:t>: Docker provides a consistent runtime environment across different machines and platforms. Once a Docker image is created, it can be easily shared, deployed, and run on any system with Docker installed. This portability makes it simpler to move applications between development, testing, and production environments without worrying about compatibility issues.</a:t>
            </a:r>
            <a:endParaRPr b="0" lang="en-US" sz="1800" spc="-1" strike="noStrike">
              <a:latin typeface="Arial"/>
            </a:endParaRPr>
          </a:p>
          <a:p>
            <a:pPr>
              <a:lnSpc>
                <a:spcPct val="100000"/>
              </a:lnSpc>
              <a:spcBef>
                <a:spcPts val="1417"/>
              </a:spcBef>
            </a:pPr>
            <a:r>
              <a:rPr b="0" lang="en-US" sz="1800" spc="-1" strike="noStrike">
                <a:solidFill>
                  <a:srgbClr val="00a933"/>
                </a:solidFill>
                <a:latin typeface="Arial"/>
                <a:ea typeface="DejaVu Sans"/>
              </a:rPr>
              <a:t>Efficient resource utilization</a:t>
            </a:r>
            <a:r>
              <a:rPr b="0" lang="en-US" sz="1800" spc="-1" strike="noStrike">
                <a:solidFill>
                  <a:srgbClr val="000000"/>
                </a:solidFill>
                <a:latin typeface="Arial"/>
                <a:ea typeface="DejaVu Sans"/>
              </a:rPr>
              <a:t>: Since Docker containers share the host machine's kernel, they require fewer resources compared to VMs. Multiple containers can run on a single host machine, allowing for better utilization of resources and higher density of applications.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3. Docker Architecture (1)</a:t>
            </a:r>
            <a:endParaRPr b="0" lang="en-US" sz="3200" spc="-1" strike="noStrike">
              <a:latin typeface="Arial"/>
            </a:endParaRPr>
          </a:p>
        </p:txBody>
      </p:sp>
      <p:sp>
        <p:nvSpPr>
          <p:cNvPr id="224"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979C4646-108F-45C7-84C7-8700D2FAF236}" type="slidenum">
              <a:rPr b="0" lang="en-US" sz="1600" spc="-1" strike="noStrike">
                <a:solidFill>
                  <a:srgbClr val="000000"/>
                </a:solidFill>
                <a:latin typeface="Times New Roman"/>
                <a:ea typeface="DejaVu Sans"/>
              </a:rPr>
              <a:t>1</a:t>
            </a:fld>
            <a:endParaRPr b="0" lang="en-US" sz="1600" spc="-1" strike="noStrike">
              <a:latin typeface="Arial"/>
            </a:endParaRPr>
          </a:p>
        </p:txBody>
      </p:sp>
      <p:pic>
        <p:nvPicPr>
          <p:cNvPr id="225" name="" descr=""/>
          <p:cNvPicPr/>
          <p:nvPr/>
        </p:nvPicPr>
        <p:blipFill>
          <a:blip r:embed="rId1"/>
          <a:stretch/>
        </p:blipFill>
        <p:spPr>
          <a:xfrm>
            <a:off x="1566360" y="1286280"/>
            <a:ext cx="7939080" cy="4195800"/>
          </a:xfrm>
          <a:prstGeom prst="rect">
            <a:avLst/>
          </a:prstGeom>
          <a:ln>
            <a:solidFill>
              <a:srgbClr val="3465a4"/>
            </a:solidFill>
            <a:prstDash val="sysDot"/>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3. Docker Architecture (2)</a:t>
            </a:r>
            <a:endParaRPr b="0" lang="en-US" sz="3200" spc="-1" strike="noStrike">
              <a:latin typeface="Arial"/>
            </a:endParaRPr>
          </a:p>
        </p:txBody>
      </p:sp>
      <p:sp>
        <p:nvSpPr>
          <p:cNvPr id="227"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EC38BB9F-2CB6-4A65-B867-D6F40B9C06E4}" type="slidenum">
              <a:rPr b="0" lang="en-US" sz="1600" spc="-1" strike="noStrike">
                <a:solidFill>
                  <a:srgbClr val="000000"/>
                </a:solidFill>
                <a:latin typeface="Times New Roman"/>
                <a:ea typeface="DejaVu Sans"/>
              </a:rPr>
              <a:t>1</a:t>
            </a:fld>
            <a:endParaRPr b="0" lang="en-US" sz="1600" spc="-1" strike="noStrike">
              <a:latin typeface="Arial"/>
            </a:endParaRPr>
          </a:p>
        </p:txBody>
      </p:sp>
      <p:pic>
        <p:nvPicPr>
          <p:cNvPr id="228" name="" descr=""/>
          <p:cNvPicPr/>
          <p:nvPr/>
        </p:nvPicPr>
        <p:blipFill>
          <a:blip r:embed="rId1"/>
          <a:stretch/>
        </p:blipFill>
        <p:spPr>
          <a:xfrm>
            <a:off x="1371600" y="1132200"/>
            <a:ext cx="8562240" cy="4883760"/>
          </a:xfrm>
          <a:prstGeom prst="rect">
            <a:avLst/>
          </a:prstGeom>
          <a:ln>
            <a:solidFill>
              <a:srgbClr val="3465a4"/>
            </a:solidFill>
            <a:prstDash val="sysDot"/>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685800" y="0"/>
            <a:ext cx="10955880" cy="11282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3200" spc="-1" strike="noStrike">
                <a:solidFill>
                  <a:srgbClr val="3465a4"/>
                </a:solidFill>
                <a:latin typeface="Arial"/>
                <a:ea typeface="Noto Sans CJK SC"/>
              </a:rPr>
              <a:t>4. Main Features of Docker (1)</a:t>
            </a:r>
            <a:endParaRPr b="0" lang="en-US" sz="3200" spc="-1" strike="noStrike">
              <a:latin typeface="Arial"/>
            </a:endParaRPr>
          </a:p>
        </p:txBody>
      </p:sp>
      <p:sp>
        <p:nvSpPr>
          <p:cNvPr id="230" name="CustomShape 2"/>
          <p:cNvSpPr/>
          <p:nvPr/>
        </p:nvSpPr>
        <p:spPr>
          <a:xfrm>
            <a:off x="10515240" y="6202080"/>
            <a:ext cx="1583280" cy="41040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B7E1A7E3-4F8F-4115-A8F3-D15B73FF5456}" type="slidenum">
              <a:rPr b="0" lang="en-US" sz="1600" spc="-1" strike="noStrike">
                <a:solidFill>
                  <a:srgbClr val="000000"/>
                </a:solidFill>
                <a:latin typeface="Times New Roman"/>
                <a:ea typeface="DejaVu Sans"/>
              </a:rPr>
              <a:t>1</a:t>
            </a:fld>
            <a:endParaRPr b="0" lang="en-US" sz="1600" spc="-1" strike="noStrike">
              <a:latin typeface="Arial"/>
            </a:endParaRPr>
          </a:p>
        </p:txBody>
      </p:sp>
      <p:sp>
        <p:nvSpPr>
          <p:cNvPr id="231" name="CustomShape 3"/>
          <p:cNvSpPr/>
          <p:nvPr/>
        </p:nvSpPr>
        <p:spPr>
          <a:xfrm>
            <a:off x="365760" y="822960"/>
            <a:ext cx="11424960" cy="5116680"/>
          </a:xfrm>
          <a:prstGeom prst="rect">
            <a:avLst/>
          </a:prstGeom>
          <a:noFill/>
          <a:ln cap="rnd">
            <a:solidFill>
              <a:srgbClr val="3c3c41"/>
            </a:solidFill>
            <a:custDash>
              <a:ds d="100000" sp="300000"/>
              <a:ds d="100000" sp="300000"/>
            </a:custDash>
          </a:ln>
        </p:spPr>
        <p:style>
          <a:lnRef idx="0"/>
          <a:fillRef idx="0"/>
          <a:effectRef idx="0"/>
          <a:fontRef idx="minor"/>
        </p:style>
        <p:txBody>
          <a:bodyPr lIns="90000" rIns="90000" tIns="45000" bIns="45000">
            <a:noAutofit/>
          </a:bodyPr>
          <a:p>
            <a:pPr>
              <a:lnSpc>
                <a:spcPct val="100000"/>
              </a:lnSpc>
              <a:spcBef>
                <a:spcPts val="1417"/>
              </a:spcBef>
            </a:pPr>
            <a:r>
              <a:rPr b="0" lang="en-US" sz="1800" spc="-1" strike="noStrike">
                <a:solidFill>
                  <a:srgbClr val="00a933"/>
                </a:solidFill>
                <a:latin typeface="Arial"/>
                <a:ea typeface="DejaVu Sans"/>
              </a:rPr>
              <a:t>Containerization</a:t>
            </a:r>
            <a:r>
              <a:rPr b="0" lang="en-US" sz="1800" spc="-1" strike="noStrike">
                <a:solidFill>
                  <a:srgbClr val="3c3e41"/>
                </a:solidFill>
                <a:latin typeface="Arial"/>
                <a:ea typeface="DejaVu Sans"/>
              </a:rPr>
              <a:t>: Docker enables the creation and management of containers, which are lightweight and isolated runtime environments. Containers encapsulate applications and their dependencies, providing consistency, portability, and ease of deployment.</a:t>
            </a:r>
            <a:endParaRPr b="0" lang="en-US" sz="1800" spc="-1" strike="noStrike">
              <a:latin typeface="Arial"/>
            </a:endParaRPr>
          </a:p>
          <a:p>
            <a:pPr>
              <a:lnSpc>
                <a:spcPct val="100000"/>
              </a:lnSpc>
              <a:spcBef>
                <a:spcPts val="1417"/>
              </a:spcBef>
            </a:pPr>
            <a:r>
              <a:rPr b="0" lang="en-US" sz="1800" spc="-1" strike="noStrike">
                <a:solidFill>
                  <a:srgbClr val="00a933"/>
                </a:solidFill>
                <a:latin typeface="Arial"/>
                <a:ea typeface="DejaVu Sans"/>
              </a:rPr>
              <a:t>Image-based packaging</a:t>
            </a:r>
            <a:r>
              <a:rPr b="0" lang="en-US" sz="1800" spc="-1" strike="noStrike">
                <a:solidFill>
                  <a:srgbClr val="3c3e41"/>
                </a:solidFill>
                <a:latin typeface="Arial"/>
                <a:ea typeface="DejaVu Sans"/>
              </a:rPr>
              <a:t>: Docker uses images as the building blocks for containers. Images are portable, immutable, and can be version-controlled. They capture the entire runtime environment of an application, making it easy to package and distribute applications across different environments.</a:t>
            </a:r>
            <a:endParaRPr b="0" lang="en-US" sz="1800" spc="-1" strike="noStrike">
              <a:latin typeface="Arial"/>
            </a:endParaRPr>
          </a:p>
          <a:p>
            <a:pPr>
              <a:lnSpc>
                <a:spcPct val="100000"/>
              </a:lnSpc>
              <a:spcBef>
                <a:spcPts val="1417"/>
              </a:spcBef>
            </a:pPr>
            <a:r>
              <a:rPr b="0" lang="en-US" sz="1800" spc="-1" strike="noStrike">
                <a:solidFill>
                  <a:srgbClr val="00a933"/>
                </a:solidFill>
                <a:latin typeface="Arial"/>
                <a:ea typeface="DejaVu Sans"/>
              </a:rPr>
              <a:t>Efficient resource utilization</a:t>
            </a:r>
            <a:r>
              <a:rPr b="0" lang="en-US" sz="1800" spc="-1" strike="noStrike">
                <a:solidFill>
                  <a:srgbClr val="3c3e41"/>
                </a:solidFill>
                <a:latin typeface="Arial"/>
                <a:ea typeface="DejaVu Sans"/>
              </a:rPr>
              <a:t>: Docker's containerization approach allows for efficient resource utilization. Multiple containers can run on a single host machine, sharing the host's operating system kernel. This results in better utilization of system resources, reduced overhead, and higher density of applications.</a:t>
            </a:r>
            <a:endParaRPr b="0" lang="en-US" sz="1800" spc="-1" strike="noStrike">
              <a:latin typeface="Arial"/>
            </a:endParaRPr>
          </a:p>
          <a:p>
            <a:pPr>
              <a:lnSpc>
                <a:spcPct val="100000"/>
              </a:lnSpc>
              <a:spcBef>
                <a:spcPts val="1417"/>
              </a:spcBef>
            </a:pPr>
            <a:r>
              <a:rPr b="0" lang="en-US" sz="1800" spc="-1" strike="noStrike">
                <a:solidFill>
                  <a:srgbClr val="00a933"/>
                </a:solidFill>
                <a:latin typeface="Arial"/>
                <a:ea typeface="DejaVu Sans"/>
              </a:rPr>
              <a:t>Rapid application deployment</a:t>
            </a:r>
            <a:r>
              <a:rPr b="0" lang="en-US" sz="1800" spc="-1" strike="noStrike">
                <a:solidFill>
                  <a:srgbClr val="3c3e41"/>
                </a:solidFill>
                <a:latin typeface="Arial"/>
                <a:ea typeface="DejaVu Sans"/>
              </a:rPr>
              <a:t>: Docker containers can be started and stopped quickly, enabling fast application deployment and scaling. Containers provide consistent environments, reducing the chances of "works on my machine" issues and making it easier to deploy applications across different environments.</a:t>
            </a:r>
            <a:endParaRPr b="0" lang="en-US" sz="1800" spc="-1" strike="noStrike">
              <a:latin typeface="Arial"/>
            </a:endParaRPr>
          </a:p>
          <a:p>
            <a:pPr>
              <a:lnSpc>
                <a:spcPct val="100000"/>
              </a:lnSpc>
              <a:spcBef>
                <a:spcPts val="1417"/>
              </a:spcBef>
            </a:pPr>
            <a:r>
              <a:rPr b="0" lang="en-US" sz="1800" spc="-1" strike="noStrike">
                <a:solidFill>
                  <a:srgbClr val="00a933"/>
                </a:solidFill>
                <a:latin typeface="Arial"/>
                <a:ea typeface="DejaVu Sans"/>
              </a:rPr>
              <a:t>Portability and compatibility</a:t>
            </a:r>
            <a:r>
              <a:rPr b="0" lang="en-US" sz="1800" spc="-1" strike="noStrike">
                <a:solidFill>
                  <a:srgbClr val="3c3e41"/>
                </a:solidFill>
                <a:latin typeface="Arial"/>
                <a:ea typeface="DejaVu Sans"/>
              </a:rPr>
              <a:t>: Docker provides a consistent runtime environment, allowing containers to run on any machine with Docker installed. This portability eliminates compatibility issues and ensures consistent behavior across different systems, from development to production.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NTG</Template>
  <TotalTime>1972</TotalTime>
  <Application>LibreOffice/6.4.7.2$Linux_X86_64 LibreOffice_project/40$Build-2</Application>
  <Words>982</Words>
  <Paragraphs>177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2022-06-07T02:52:35Z</dcterms:created>
  <dc:creator>Hien Trang Ngoc</dc:creator>
  <dc:description/>
  <dc:language>en-US</dc:language>
  <cp:lastModifiedBy/>
  <dcterms:modified xsi:type="dcterms:W3CDTF">2023-07-03T09:49:27Z</dcterms:modified>
  <cp:revision>540</cp:revision>
  <dc:subject/>
  <dc:title>Title of the  presentation (style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lianceAssetId">
    <vt:lpwstr/>
  </property>
  <property fmtid="{D5CDD505-2E9C-101B-9397-08002B2CF9AE}" pid="4" name="ContentTypeId">
    <vt:lpwstr>0x010100409ED3CD6D966B46B07A514663589B2D</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MediaServiceImageTags">
    <vt:lpwstr/>
  </property>
  <property fmtid="{D5CDD505-2E9C-101B-9397-08002B2CF9AE}" pid="10" name="Notes">
    <vt:i4>0</vt:i4>
  </property>
  <property fmtid="{D5CDD505-2E9C-101B-9397-08002B2CF9AE}" pid="11" name="Order">
    <vt:i4>2154200</vt:i4>
  </property>
  <property fmtid="{D5CDD505-2E9C-101B-9397-08002B2CF9AE}" pid="12" name="PresentationFormat">
    <vt:lpwstr>Widescreen</vt:lpwstr>
  </property>
  <property fmtid="{D5CDD505-2E9C-101B-9397-08002B2CF9AE}" pid="13" name="ScaleCrop">
    <vt:bool>0</vt:bool>
  </property>
  <property fmtid="{D5CDD505-2E9C-101B-9397-08002B2CF9AE}" pid="14" name="ShareDoc">
    <vt:bool>0</vt:bool>
  </property>
  <property fmtid="{D5CDD505-2E9C-101B-9397-08002B2CF9AE}" pid="15" name="Slides">
    <vt:i4>30</vt:i4>
  </property>
</Properties>
</file>