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56"/>
  </p:notesMasterIdLst>
  <p:sldIdLst>
    <p:sldId id="256" r:id="rId2"/>
    <p:sldId id="257" r:id="rId3"/>
    <p:sldId id="326" r:id="rId4"/>
    <p:sldId id="258" r:id="rId5"/>
    <p:sldId id="325" r:id="rId6"/>
    <p:sldId id="259" r:id="rId7"/>
    <p:sldId id="338" r:id="rId8"/>
    <p:sldId id="262" r:id="rId9"/>
    <p:sldId id="328" r:id="rId10"/>
    <p:sldId id="260" r:id="rId11"/>
    <p:sldId id="261" r:id="rId12"/>
    <p:sldId id="337" r:id="rId13"/>
    <p:sldId id="324" r:id="rId14"/>
    <p:sldId id="329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1" r:id="rId23"/>
    <p:sldId id="272" r:id="rId24"/>
    <p:sldId id="273" r:id="rId25"/>
    <p:sldId id="274" r:id="rId26"/>
    <p:sldId id="275" r:id="rId27"/>
    <p:sldId id="277" r:id="rId28"/>
    <p:sldId id="336" r:id="rId29"/>
    <p:sldId id="330" r:id="rId30"/>
    <p:sldId id="282" r:id="rId31"/>
    <p:sldId id="284" r:id="rId32"/>
    <p:sldId id="285" r:id="rId33"/>
    <p:sldId id="286" r:id="rId34"/>
    <p:sldId id="287" r:id="rId35"/>
    <p:sldId id="288" r:id="rId36"/>
    <p:sldId id="289" r:id="rId37"/>
    <p:sldId id="291" r:id="rId38"/>
    <p:sldId id="331" r:id="rId39"/>
    <p:sldId id="332" r:id="rId40"/>
    <p:sldId id="335" r:id="rId41"/>
    <p:sldId id="295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22" r:id="rId55"/>
  </p:sldIdLst>
  <p:sldSz cx="9144000" cy="5143500" type="screen16x9"/>
  <p:notesSz cx="6858000" cy="9144000"/>
  <p:embeddedFontLst>
    <p:embeddedFont>
      <p:font typeface="Lato" panose="020B0604020202020204" charset="0"/>
      <p:regular r:id="rId57"/>
      <p:bold r:id="rId58"/>
      <p:italic r:id="rId59"/>
      <p:boldItalic r:id="rId60"/>
    </p:embeddedFont>
    <p:embeddedFont>
      <p:font typeface="Calibri Light" panose="020F0302020204030204" pitchFamily="34" charset="0"/>
      <p:regular r:id="rId61"/>
      <p:italic r:id="rId62"/>
    </p:embeddedFon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Montserrat" panose="020B060402020202020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94130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02b28285_0_1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02b28285_0_1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411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2819843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2819843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google, it was really founded by 3 people: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 Burns who now works for Microsoft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Beda and Craig McLuckie who left google to found Heptio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070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3848b8c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3848b8c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linux, there are different flavors of kubernetes -- as of kubecon there were 34 different ‘distros’ of kubernetes that had passed the conformance tests.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abstracts away the underlying hardware of the nodes and provides a uniform interface for applications to be both deployed and consume the shared pool of resources.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6821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8ed822fd7_0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8ed822fd7_0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API, the namespace actually translates to part of the URI and allows for easy scoping of access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3087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43615ec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43615ec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904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ec9534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ec9534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074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6814307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6814307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824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6b0cc1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6b0cc1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big thing to note in this diagram - In most deployments, all of these services themselves run in as containers outside of kubelet.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7600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43615ec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43615ec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18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ed822fd7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8ed822fd7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650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02dde8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02dde8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interactions with k8s goes through the apiserver, it is also responsible for validating those interactions, such as when creating an object via a json manifest.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 are authed, validated, mutated, go through admission control etc..it all happens with the apiserver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250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ec9534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ec9534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397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02dde8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902dde8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Etcd could be a topic unto itself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the backing datastore for kubernetes, and while previous versions had a direct http interface, since v3 its grpc only with an available http bridge if needed.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uses raft consensus behind the scenes and requires a quorum of systems -- really just an odd number to function.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8852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02dde8c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02dde8c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 the hood, its running near 30 different controllers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9978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02dde8c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902dde8c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040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43615ec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c43615ec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063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8ed822fd7_0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8ed822fd7_0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590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902dde8c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902dde8c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866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902dde8c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902dde8c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Userland proxy: - kube-proxy itself opens a proxy port and it will be proxied to one of the services back-end pods -- essentially it puts itself in the middle. This is slow but does put in some level of health-checking in there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Iptables - this loads all routing rules into iptables itself and updates when a new endpoint is detected. This is fast, but has no healthchecking capabilitiy so readiness probes are a requirement when defining your pods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Ipvs - this is alpha in 1.8, beta now in 1.9, but likely the future of kube-proxy. It is both fast and has some healthchecking + advanced traffic redirection features.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side note -- kube-router, what prp uses uses their own version of the ipvs mode under the hood, I expect long term for them to consume to the native ipvs mode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1761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c43615ec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c43615ec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just some additional services that you will pretty much always run once you spin up a cluster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Kube-dns provide dns to the cluster, many things just assume this is running even though its an optional feature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Heapster and kube-dashboard go hand in hand as you’d rarely deploy one without the other, main thing to note is HPA requires heapster to do its thing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50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8ed822fd7_0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8ed822fd7_0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API, the namespace actually translates to part of the URI and allows for easy scoping of access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4381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ec9534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ec9534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55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ec9534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ec9534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7291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43615ec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c43615ec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9730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ed822fd7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8ed822fd7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Labels, Annotations, and Selectors are heavily used in K8s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the design principles of kubernetes was being able to reference other objects without having to know the object’s name directly and all these play into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Annotations are used quite a bit by various extensions for additional config information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75706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c3848b8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c3848b8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both the Deployment and Pod are labeled with app:nginx, tier: frontend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replicaset definition targets them with simple selectors matching the key-value pairs of both app:nginx and tier: frontend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3876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c3848b8c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c3848b8c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Set-based selectors are a bit more advanced allowing you to match against possible values and use some boolean logic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a subset of objects support these set-based selectors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23573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8ed822fd7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8ed822fd7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Pod is the atomic unit of k8s -- in the Deployment on the previous side, the Pod was in the spec.template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3366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c3848b8c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c3848b8c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Deployments define how a replicaset is to be updated, and can also retain information on rolling back.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Replicasets simply manage the how many replicas of a pod should be running and healthy etc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0301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a7b1a1e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a7b1a1e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9629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c3848b8c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c3848b8c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Daemonsets are things that are tied to nodes, things that should run on every node or subset of every node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isn’t much different from them and a replicaset in how a user interacts with them, but much on the backend and how things are scheduled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78458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7b1a1e8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a7b1a1e8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326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c43615ec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c43615ec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While these are fundamental rules, its quite easy to put network rules in place within k8s to limit pod to pod communication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243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43615ec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43615ec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9333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43615ec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c43615ec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more, this is just a few. All have their place, their pros and cons is really depends on what infrastructure it will sit 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39334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a75ad315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a75ad315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952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c3848b8c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c3848b8c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LoadBalancer requires an external provider, and in the alpha deployment stuff this is where keepalived fits in.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the best term to be used to reference an externalIP, but when you think cloud first, thats the ingress you’re going to use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attach an externalIP to a service directly without an LB, but you must know the IP ahead of time, it cannot pool from an available pool like LB can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other interesting note, since services are virtualIPs managed by kube-proxy, they will only respond to the ports that are open whereas a Pod’s unique IP will without any any network policies respond to all ports and protocols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25406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a75ad31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a75ad31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can get a little confusing here, big thing to note: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volume in a pod definition is tied to the pods lifecycle, it dies when the pod dies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PV is a cluster-wise resource, usually some external storage system.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PVC maps to a request for storage from a PV or StorageClass.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842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c3848b8c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c3848b8c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will see emptydir quite a bit, it is one of the commonly used methods of sharing between containers within a pod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example with aws is a bad one, but sufficient, if you needed to attach significant storage to a pod as say scratch space, thatd be how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70296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c3848b8c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c3848b8c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Capacity - how much it has to use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AccessMode - how it can be accessed, multiple modes can be specified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Mount readonly to every pod binding to it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read/write once to the 1st entity that binds to it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read/write for every pod binding to int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Reclaim policy - how it is cleaned up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Retain - requires manual removal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Recycle - performs a simple scrub like rm -rf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Delete - the associated storage asset is deleted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Storageclass - how it can be searched for easily and used any pvc referncing the storageclass slow would then use this behind the scenes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24179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c3848b8c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c3848b8c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PVC are show you should consume storage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selectors as you would with services deployments etc instead of specifying storageClass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03677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c3848b8c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c3848b8c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StorageClass maps to an external entity that can provide dynamic storage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Provisioner is a reference to what plugin is needed for the external storage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reclaimPolicy is just as we’ve seen it before with PV and PVCs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is the plugin or driver specific configuration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of the storage systems are moving to this model instead of manually provisioning pvs or relying on a cloud controller to do 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58566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c243ac6b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c243ac6b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the base64 thing with secrets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89675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c3848b8c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c3848b8cd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right is a confgmap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right is a secret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left passes it to a volume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middle injects it as an env var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1544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ec9534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ec9534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6856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c243ac6b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c243ac6b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5506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c3848b8cd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c3848b8cd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specifying a role and not a clusterrole, you must specify a namespace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clusterrole can perform get/list/watch on services, endpoints and pods in the core apiGroup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47087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c3848b8cd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c3848b8cd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for the most part should be self explanatory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6713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c43615ec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c43615ec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3465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c3848b8c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c3848b8cd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75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ed822fd7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ed822fd7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48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8ed822fd7_0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8ed822fd7_0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API, the namespace actually translates to part of the URI and allows for easy scoping of access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6645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43615ec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43615ec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809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ec9534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ec9534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36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AFE-4335-467E-BFE4-F3310A2943B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29979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AFE-4335-467E-BFE4-F3310A2943B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7744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AFE-4335-467E-BFE4-F3310A2943B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8895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1771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0397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7615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AFE-4335-467E-BFE4-F3310A2943B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382163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AFE-4335-467E-BFE4-F3310A2943B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9250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AFE-4335-467E-BFE4-F3310A2943B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522879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AFE-4335-467E-BFE4-F3310A2943B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60634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AFE-4335-467E-BFE4-F3310A2943B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55435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AFE-4335-467E-BFE4-F3310A2943B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019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AFE-4335-467E-BFE4-F3310A2943B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04405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AFE-4335-467E-BFE4-F3310A2943B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00966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4AFE-4335-467E-BFE4-F3310A2943B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590" y="4416118"/>
            <a:ext cx="1878656" cy="72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16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overview/working-with-objects/labels/#syntax-and-character-se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3" descr="1362940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748025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3"/>
          <p:cNvSpPr txBox="1">
            <a:spLocks noGrp="1"/>
          </p:cNvSpPr>
          <p:nvPr>
            <p:ph type="ctrTitle"/>
          </p:nvPr>
        </p:nvSpPr>
        <p:spPr>
          <a:xfrm>
            <a:off x="2954225" y="1293425"/>
            <a:ext cx="5937300" cy="15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      Kubernetes</a:t>
            </a:r>
            <a:endParaRPr sz="4800" dirty="0"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1"/>
          </p:nvPr>
        </p:nvSpPr>
        <p:spPr>
          <a:xfrm>
            <a:off x="4290125" y="2518474"/>
            <a:ext cx="46014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 </a:t>
            </a:r>
            <a:r>
              <a:rPr lang="en" sz="2400" dirty="0" smtClean="0"/>
              <a:t>From container to CaaS</a:t>
            </a:r>
            <a:endParaRPr sz="2400" dirty="0"/>
          </a:p>
        </p:txBody>
      </p:sp>
      <p:sp>
        <p:nvSpPr>
          <p:cNvPr id="148" name="Google Shape;148;p13"/>
          <p:cNvSpPr txBox="1"/>
          <p:nvPr/>
        </p:nvSpPr>
        <p:spPr>
          <a:xfrm>
            <a:off x="6884400" y="4776100"/>
            <a:ext cx="22596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Kubernetes v1.8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KUBERNETES (K8S)</a:t>
            </a:r>
            <a:endParaRPr dirty="0"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 Kubernetes </a:t>
            </a:r>
            <a:r>
              <a:rPr lang="en" sz="1600" dirty="0"/>
              <a:t>or </a:t>
            </a:r>
            <a:r>
              <a:rPr lang="en" sz="1600" b="1" dirty="0"/>
              <a:t>K8s </a:t>
            </a:r>
            <a:r>
              <a:rPr lang="en" sz="1600" dirty="0"/>
              <a:t>was a project spun out of Google as a open source next-gen container scheduler designed with the lessons learned from developing and managing Borg and Omega.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/>
              <a:t>Kubernetes </a:t>
            </a:r>
            <a:r>
              <a:rPr lang="en" sz="1600" dirty="0"/>
              <a:t>was designed from the ground-up as a loosely coupled collection of components centered around deploying, maintaining, and scaling applications.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KUBERNETES (K8S)</a:t>
            </a:r>
            <a:endParaRPr dirty="0"/>
          </a:p>
        </p:txBody>
      </p:sp>
      <p:sp>
        <p:nvSpPr>
          <p:cNvPr id="179" name="Google Shape;179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 Kubernetes </a:t>
            </a:r>
            <a:r>
              <a:rPr lang="en" sz="1600" dirty="0"/>
              <a:t>is the linux kernel of distributed systems.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/>
              <a:t>It abstracts away the underlying hardware of the nodes and provides a uniform interface for applications to be both deployed and consume the shared pool of resources.</a:t>
            </a:r>
            <a:endParaRPr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0" name="Google Shape;310;p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906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ctrTitle"/>
          </p:nvPr>
        </p:nvSpPr>
        <p:spPr>
          <a:xfrm>
            <a:off x="3424135" y="1597855"/>
            <a:ext cx="5389125" cy="15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III.   </a:t>
            </a:r>
            <a:r>
              <a:rPr lang="en" sz="3200" dirty="0" smtClean="0"/>
              <a:t>K8S ARCHITECTURE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0208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AGENDA</a:t>
            </a:r>
            <a:endParaRPr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I.      DOCKER RECALL</a:t>
            </a:r>
            <a:endParaRPr b="1" dirty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1300" dirty="0" err="1" smtClean="0">
                <a:solidFill>
                  <a:srgbClr val="0070C0"/>
                </a:solidFill>
              </a:rPr>
              <a:t>Microservice</a:t>
            </a:r>
            <a:r>
              <a:rPr lang="en-US" sz="1300" dirty="0" smtClean="0">
                <a:solidFill>
                  <a:srgbClr val="0070C0"/>
                </a:solidFill>
              </a:rPr>
              <a:t> &amp; Container </a:t>
            </a:r>
            <a:r>
              <a:rPr lang="en-US" sz="1300" dirty="0">
                <a:solidFill>
                  <a:srgbClr val="0070C0"/>
                </a:solidFill>
              </a:rPr>
              <a:t>approach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300" dirty="0" smtClean="0">
                <a:solidFill>
                  <a:srgbClr val="0070C0"/>
                </a:solidFill>
              </a:rPr>
              <a:t>Docker</a:t>
            </a:r>
            <a:endParaRPr sz="1300" dirty="0" smtClean="0">
              <a:solidFill>
                <a:srgbClr val="0070C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dirty="0" smtClean="0"/>
          </a:p>
          <a:p>
            <a:pPr marL="146050" lv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II.     KUBERNETES – A RISING HERO</a:t>
            </a:r>
          </a:p>
          <a:p>
            <a:pPr lvl="1">
              <a:spcBef>
                <a:spcPts val="0"/>
              </a:spcBef>
            </a:pPr>
            <a:r>
              <a:rPr lang="en-US" sz="1300" dirty="0" smtClean="0">
                <a:solidFill>
                  <a:srgbClr val="0070C0"/>
                </a:solidFill>
              </a:rPr>
              <a:t>Why K8S</a:t>
            </a:r>
          </a:p>
          <a:p>
            <a:pPr lvl="1">
              <a:spcBef>
                <a:spcPts val="0"/>
              </a:spcBef>
            </a:pPr>
            <a:r>
              <a:rPr lang="en-US" sz="1300" dirty="0" smtClean="0">
                <a:solidFill>
                  <a:srgbClr val="0070C0"/>
                </a:solidFill>
              </a:rPr>
              <a:t>What is K8S</a:t>
            </a:r>
          </a:p>
          <a:p>
            <a:pPr lvl="1">
              <a:spcBef>
                <a:spcPts val="0"/>
              </a:spcBef>
            </a:pPr>
            <a:endParaRPr lang="en-US" sz="1300" dirty="0">
              <a:solidFill>
                <a:srgbClr val="0070C0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b="1" dirty="0" smtClean="0">
                <a:solidFill>
                  <a:srgbClr val="0070C0"/>
                </a:solidFill>
              </a:rPr>
              <a:t>III</a:t>
            </a:r>
            <a:r>
              <a:rPr lang="en" b="1" dirty="0" smtClean="0">
                <a:solidFill>
                  <a:schemeClr val="bg1"/>
                </a:solidFill>
              </a:rPr>
              <a:t>.   K8S ARCHITECTURE </a:t>
            </a:r>
            <a:endParaRPr b="1" dirty="0">
              <a:solidFill>
                <a:schemeClr val="bg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>
                <a:solidFill>
                  <a:schemeClr val="bg1"/>
                </a:solidFill>
              </a:rPr>
              <a:t>Master Components</a:t>
            </a:r>
            <a:endParaRPr sz="1300" dirty="0">
              <a:solidFill>
                <a:schemeClr val="bg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>
                <a:solidFill>
                  <a:schemeClr val="bg1"/>
                </a:solidFill>
              </a:rPr>
              <a:t>Node Components</a:t>
            </a:r>
            <a:endParaRPr sz="1300" dirty="0">
              <a:solidFill>
                <a:schemeClr val="bg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>
                <a:solidFill>
                  <a:schemeClr val="bg1"/>
                </a:solidFill>
              </a:rPr>
              <a:t>Additional </a:t>
            </a:r>
            <a:r>
              <a:rPr lang="en" sz="1300" dirty="0" smtClean="0">
                <a:solidFill>
                  <a:schemeClr val="bg1"/>
                </a:solidFill>
              </a:rPr>
              <a:t>Services</a:t>
            </a:r>
            <a:endParaRPr sz="1300" dirty="0">
              <a:solidFill>
                <a:schemeClr val="bg1"/>
              </a:solidFill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2"/>
          </p:nvPr>
        </p:nvSpPr>
        <p:spPr>
          <a:xfrm>
            <a:off x="4933221" y="1574035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b="1" dirty="0" smtClean="0">
                <a:solidFill>
                  <a:srgbClr val="0070C0"/>
                </a:solidFill>
              </a:rPr>
              <a:t>IV.    KEY CONCEPTS</a:t>
            </a:r>
            <a:endParaRPr b="1" dirty="0" smtClean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>
                <a:solidFill>
                  <a:srgbClr val="0070C0"/>
                </a:solidFill>
              </a:rPr>
              <a:t>Pod/Deloyment/Service</a:t>
            </a:r>
            <a:endParaRPr sz="1300" dirty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>
                <a:solidFill>
                  <a:srgbClr val="0070C0"/>
                </a:solidFill>
              </a:rPr>
              <a:t>Storage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300" dirty="0" smtClean="0">
                <a:solidFill>
                  <a:srgbClr val="0070C0"/>
                </a:solidFill>
              </a:rPr>
              <a:t>Pod talks via network</a:t>
            </a:r>
            <a:endParaRPr sz="1300" dirty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>
                <a:solidFill>
                  <a:srgbClr val="0070C0"/>
                </a:solidFill>
              </a:rPr>
              <a:t>ConfigMap/Secret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>
                <a:solidFill>
                  <a:srgbClr val="0070C0"/>
                </a:solidFill>
              </a:rPr>
              <a:t>Networking</a:t>
            </a:r>
            <a:endParaRPr sz="1300" dirty="0" smtClean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>
                <a:solidFill>
                  <a:srgbClr val="0070C0"/>
                </a:solidFill>
              </a:rPr>
              <a:t>Auth </a:t>
            </a:r>
            <a:r>
              <a:rPr lang="en" sz="1300" dirty="0">
                <a:solidFill>
                  <a:srgbClr val="0070C0"/>
                </a:solidFill>
              </a:rPr>
              <a:t>and </a:t>
            </a:r>
            <a:r>
              <a:rPr lang="en" sz="1300" dirty="0" smtClean="0">
                <a:solidFill>
                  <a:srgbClr val="0070C0"/>
                </a:solidFill>
              </a:rPr>
              <a:t>Identity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lang="en" sz="1300" dirty="0" smtClean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sz="1300" dirty="0">
              <a:solidFill>
                <a:srgbClr val="0070C0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V.    DEMOS</a:t>
            </a:r>
            <a:endParaRPr b="1" dirty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>
                <a:solidFill>
                  <a:srgbClr val="0070C0"/>
                </a:solidFill>
              </a:rPr>
              <a:t>Webpage deployment</a:t>
            </a:r>
            <a:endParaRPr sz="1300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057" y="4070770"/>
            <a:ext cx="1092943" cy="10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2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 Overview</a:t>
            </a:r>
            <a:endParaRPr dirty="0"/>
          </a:p>
        </p:txBody>
      </p:sp>
      <p:sp>
        <p:nvSpPr>
          <p:cNvPr id="190" name="Google Shape;190;p20"/>
          <p:cNvSpPr txBox="1">
            <a:spLocks noGrp="1"/>
          </p:cNvSpPr>
          <p:nvPr>
            <p:ph type="body" idx="1"/>
          </p:nvPr>
        </p:nvSpPr>
        <p:spPr>
          <a:xfrm>
            <a:off x="1297500" y="1197899"/>
            <a:ext cx="7038900" cy="3413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Masters</a:t>
            </a:r>
            <a:r>
              <a:rPr lang="en" sz="2000" dirty="0"/>
              <a:t> </a:t>
            </a:r>
          </a:p>
          <a:p>
            <a:pPr marL="285750" indent="-285750"/>
            <a:r>
              <a:rPr lang="en" sz="1600" dirty="0"/>
              <a:t>C</a:t>
            </a:r>
            <a:r>
              <a:rPr lang="en" sz="1600" dirty="0" smtClean="0"/>
              <a:t>ontrol </a:t>
            </a:r>
            <a:r>
              <a:rPr lang="en" sz="1600" dirty="0"/>
              <a:t>plane for </a:t>
            </a:r>
            <a:r>
              <a:rPr lang="en" sz="1600" dirty="0" smtClean="0"/>
              <a:t>Kubernetes (the </a:t>
            </a:r>
            <a:r>
              <a:rPr lang="en" sz="1600" dirty="0"/>
              <a:t>API Server,  scheduler, and cluster </a:t>
            </a:r>
            <a:r>
              <a:rPr lang="en" sz="1600" dirty="0" smtClean="0"/>
              <a:t>controller). </a:t>
            </a:r>
          </a:p>
          <a:p>
            <a:pPr marL="285750" indent="-285750"/>
            <a:r>
              <a:rPr lang="en" sz="1600" dirty="0" smtClean="0"/>
              <a:t>Manage </a:t>
            </a:r>
            <a:r>
              <a:rPr lang="en" sz="1600" dirty="0"/>
              <a:t>storing cluster state, cloud-provider specific components and other cluster essential services</a:t>
            </a:r>
            <a:r>
              <a:rPr lang="en" sz="160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Nodes</a:t>
            </a:r>
          </a:p>
          <a:p>
            <a:pPr marL="285750" indent="-285750"/>
            <a:r>
              <a:rPr lang="en" sz="1600" dirty="0" smtClean="0"/>
              <a:t>Are the ‘workers’ of a Kubernetes cluster.</a:t>
            </a:r>
          </a:p>
          <a:p>
            <a:pPr marL="285750" indent="-285750"/>
            <a:r>
              <a:rPr lang="en" sz="1600" dirty="0" smtClean="0"/>
              <a:t>Run kubelet to interact with APIServer (master) + kube-proxy to get distributed workload.</a:t>
            </a:r>
          </a:p>
          <a:p>
            <a:pPr marL="285750" indent="-285750"/>
            <a:r>
              <a:rPr lang="en" sz="1600" dirty="0" smtClean="0"/>
              <a:t>Is the ‘place’, where pod run 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228000" y="152225"/>
            <a:ext cx="1662900" cy="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Architecture Overview</a:t>
            </a:r>
            <a:endParaRPr sz="1800"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300" y="152400"/>
            <a:ext cx="688029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1469575" y="2053000"/>
            <a:ext cx="32715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Master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Components</a:t>
            </a:r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body" idx="1"/>
          </p:nvPr>
        </p:nvSpPr>
        <p:spPr>
          <a:xfrm>
            <a:off x="3673225" y="1567550"/>
            <a:ext cx="466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Kube-apiserver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/>
              <a:t>Kube-controller-manager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/>
              <a:t>Kube-scheduler</a:t>
            </a:r>
          </a:p>
          <a:p>
            <a:r>
              <a:rPr lang="en-US" dirty="0" err="1" smtClean="0"/>
              <a:t>Etcd</a:t>
            </a:r>
            <a:endParaRPr dirty="0" smtClean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49"/>
            <a:ext cx="2186145" cy="299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kube-apiserver</a:t>
            </a:r>
            <a:endParaRPr dirty="0"/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A</a:t>
            </a:r>
            <a:r>
              <a:rPr lang="en" sz="1600" dirty="0" smtClean="0"/>
              <a:t>ct as a gatekeeper to handle HTTP request  (Restful API)  between control plan &amp; other nodes .  Responsibility:</a:t>
            </a:r>
          </a:p>
          <a:p>
            <a:pPr marL="285750" indent="-285750"/>
            <a:r>
              <a:rPr lang="en" sz="1600" dirty="0" smtClean="0"/>
              <a:t>Request validation</a:t>
            </a:r>
          </a:p>
          <a:p>
            <a:pPr marL="285750" indent="-285750"/>
            <a:r>
              <a:rPr lang="en" sz="1600" dirty="0" smtClean="0"/>
              <a:t>Authentication &amp; authorization</a:t>
            </a:r>
          </a:p>
          <a:p>
            <a:pPr marL="285750" indent="-285750"/>
            <a:r>
              <a:rPr lang="en-US" sz="1600" dirty="0" err="1" smtClean="0"/>
              <a:t>Intermitten</a:t>
            </a:r>
            <a:r>
              <a:rPr lang="en-US" sz="1600" dirty="0" smtClean="0"/>
              <a:t> component to access backing </a:t>
            </a:r>
            <a:r>
              <a:rPr lang="en-US" sz="1600" dirty="0" err="1" smtClean="0"/>
              <a:t>datastore</a:t>
            </a:r>
            <a:r>
              <a:rPr lang="en-US" sz="1600" dirty="0" smtClean="0"/>
              <a:t>/services in master node</a:t>
            </a:r>
            <a:endParaRPr sz="16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AGENDA</a:t>
            </a:r>
            <a:endParaRPr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6757002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60400" indent="-514350">
              <a:buSzPct val="100000"/>
              <a:buFont typeface="+mj-lt"/>
              <a:buAutoNum type="romanUcPeriod"/>
            </a:pPr>
            <a:r>
              <a:rPr lang="en-US" b="1" dirty="0" smtClean="0"/>
              <a:t>DOCKER RECALL</a:t>
            </a:r>
          </a:p>
          <a:p>
            <a:pPr marL="660400" indent="-514350">
              <a:buSzPct val="100000"/>
              <a:buFont typeface="+mj-lt"/>
              <a:buAutoNum type="romanUcPeriod"/>
            </a:pPr>
            <a:endParaRPr lang="en" dirty="0"/>
          </a:p>
          <a:p>
            <a:pPr marL="660400" indent="-514350">
              <a:buSzPct val="100000"/>
              <a:buFont typeface="+mj-lt"/>
              <a:buAutoNum type="romanUcPeriod"/>
            </a:pPr>
            <a:r>
              <a:rPr lang="en-US" b="1" dirty="0" smtClean="0"/>
              <a:t>KUBERNETES </a:t>
            </a:r>
            <a:r>
              <a:rPr lang="en-US" b="1" dirty="0" smtClean="0"/>
              <a:t>– A RISING </a:t>
            </a:r>
            <a:r>
              <a:rPr lang="en-US" b="1" dirty="0" smtClean="0"/>
              <a:t>HERO</a:t>
            </a:r>
          </a:p>
          <a:p>
            <a:pPr marL="660400" indent="-514350">
              <a:buSzPct val="100000"/>
              <a:buFont typeface="+mj-lt"/>
              <a:buAutoNum type="romanUcPeriod"/>
            </a:pPr>
            <a:endParaRPr lang="en-US" dirty="0"/>
          </a:p>
          <a:p>
            <a:pPr marL="660400" indent="-514350">
              <a:buSzPct val="100000"/>
              <a:buFont typeface="+mj-lt"/>
              <a:buAutoNum type="romanUcPeriod"/>
            </a:pPr>
            <a:r>
              <a:rPr lang="en" b="1" dirty="0" smtClean="0"/>
              <a:t>K8S ARCHITECTURE</a:t>
            </a:r>
          </a:p>
          <a:p>
            <a:pPr marL="660400" indent="-514350">
              <a:buSzPct val="100000"/>
              <a:buFont typeface="+mj-lt"/>
              <a:buAutoNum type="romanUcPeriod"/>
            </a:pPr>
            <a:endParaRPr lang="en" b="1" dirty="0" smtClean="0"/>
          </a:p>
          <a:p>
            <a:pPr marL="660400" indent="-514350">
              <a:buSzPct val="100000"/>
              <a:buFont typeface="+mj-lt"/>
              <a:buAutoNum type="romanUcPeriod"/>
            </a:pPr>
            <a:r>
              <a:rPr lang="en" b="1" dirty="0" smtClean="0"/>
              <a:t>KEY CONCEPTS</a:t>
            </a:r>
          </a:p>
          <a:p>
            <a:pPr marL="660400" indent="-514350">
              <a:buSzPct val="100000"/>
              <a:buFont typeface="+mj-lt"/>
              <a:buAutoNum type="romanUcPeriod"/>
            </a:pPr>
            <a:endParaRPr lang="en" b="1" dirty="0" smtClean="0"/>
          </a:p>
          <a:p>
            <a:pPr marL="660400" indent="-514350">
              <a:buSzPct val="100000"/>
              <a:buFont typeface="+mj-lt"/>
              <a:buAutoNum type="romanUcPeriod"/>
            </a:pPr>
            <a:r>
              <a:rPr lang="en" b="1" dirty="0" smtClean="0"/>
              <a:t>DEMOS</a:t>
            </a:r>
          </a:p>
          <a:p>
            <a:pPr marL="146050" lvl="0" indent="0">
              <a:buNone/>
            </a:pPr>
            <a:endParaRPr lang="e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etcd</a:t>
            </a: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Etcd acts as the cluster </a:t>
            </a:r>
            <a:r>
              <a:rPr lang="en" sz="1600" b="1" dirty="0" smtClean="0">
                <a:solidFill>
                  <a:srgbClr val="FF0000"/>
                </a:solidFill>
              </a:rPr>
              <a:t>datastore</a:t>
            </a:r>
            <a:r>
              <a:rPr lang="en" sz="1600" dirty="0" smtClean="0"/>
              <a:t>; </a:t>
            </a:r>
            <a:r>
              <a:rPr lang="en" sz="1600" dirty="0"/>
              <a:t>providing a strong, consistent and highly available key-value store used for persisting cluster state.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kube-controller-manager</a:t>
            </a:r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The controller-manager is the primary daemon that manages  all core component control loops. It monitors the cluster state via the apiserver and steers the cluster towards the desired state. </a:t>
            </a: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kube-scheduler</a:t>
            </a:r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Kube-scheduler is a verbose policy-rich engine that evaluates workload requirements and attempts to place it on a matching resource. These requirements can include such things as general hardware reqs, affinity, anti-affinity, and other custom resource requirements.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>
            <a:spLocks noGrp="1"/>
          </p:cNvSpPr>
          <p:nvPr>
            <p:ph type="title"/>
          </p:nvPr>
        </p:nvSpPr>
        <p:spPr>
          <a:xfrm>
            <a:off x="1583300" y="2053000"/>
            <a:ext cx="33327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Components</a:t>
            </a: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body" idx="1"/>
          </p:nvPr>
        </p:nvSpPr>
        <p:spPr>
          <a:xfrm>
            <a:off x="3719050" y="1567550"/>
            <a:ext cx="4617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Kubelet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Kube-proxy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Container runtime engine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2421547" cy="29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kubelet</a:t>
            </a:r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Acts as the node agent responsible for managing  pod lifecycle  on its host. Kubelet understands YAML container manifests that it can read from several sources: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File path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HTTP Endpoint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Etcd watch acting on any changes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HTTP Server mode accepting container manifests over a simple API.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kube-proxy</a:t>
            </a:r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851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Manages the network rules on each node and performs connection forwarding or load balancing for Kubernetes cluster services.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Additional Services</a:t>
            </a:r>
            <a:endParaRPr dirty="0"/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Kube-dns</a:t>
            </a:r>
            <a:r>
              <a:rPr lang="en" sz="1600"/>
              <a:t> - Provides cluster wide DNS Services. Services are resolvable to </a:t>
            </a:r>
            <a:r>
              <a:rPr lang="en" sz="1600" i="1"/>
              <a:t>&lt;service&gt;.&lt;namespace&gt;.svc.cluster.local</a:t>
            </a:r>
            <a:r>
              <a:rPr lang="en" sz="1600"/>
              <a:t>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Heapster - </a:t>
            </a:r>
            <a:r>
              <a:rPr lang="en" sz="1600"/>
              <a:t> Metrics Collector for kubernetes cluster, used by some resources such as the Horizontal Pod Autoscaler. (required for kubedashboard metrics)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Kube-dashboard </a:t>
            </a:r>
            <a:r>
              <a:rPr lang="en" sz="1600"/>
              <a:t>- A general purpose web based UI for kubernetes.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0" name="Google Shape;310;p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5547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AGENDA</a:t>
            </a:r>
            <a:endParaRPr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I.      DOCKER RECALL</a:t>
            </a:r>
            <a:endParaRPr b="1" dirty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1300" dirty="0" err="1" smtClean="0">
                <a:solidFill>
                  <a:srgbClr val="0070C0"/>
                </a:solidFill>
              </a:rPr>
              <a:t>Microservice</a:t>
            </a:r>
            <a:r>
              <a:rPr lang="en-US" sz="1300" dirty="0" smtClean="0">
                <a:solidFill>
                  <a:srgbClr val="0070C0"/>
                </a:solidFill>
              </a:rPr>
              <a:t> &amp; Container </a:t>
            </a:r>
            <a:r>
              <a:rPr lang="en-US" sz="1300" dirty="0">
                <a:solidFill>
                  <a:srgbClr val="0070C0"/>
                </a:solidFill>
              </a:rPr>
              <a:t>approach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300" dirty="0" smtClean="0">
                <a:solidFill>
                  <a:srgbClr val="0070C0"/>
                </a:solidFill>
              </a:rPr>
              <a:t>Docker</a:t>
            </a:r>
            <a:endParaRPr sz="1300" dirty="0" smtClean="0">
              <a:solidFill>
                <a:srgbClr val="0070C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dirty="0" smtClean="0"/>
          </a:p>
          <a:p>
            <a:pPr marL="146050" lv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II.     KUBERNETES – A RISING HERO</a:t>
            </a:r>
          </a:p>
          <a:p>
            <a:pPr lvl="1">
              <a:spcBef>
                <a:spcPts val="0"/>
              </a:spcBef>
            </a:pPr>
            <a:r>
              <a:rPr lang="en-US" sz="1300" dirty="0" smtClean="0">
                <a:solidFill>
                  <a:srgbClr val="0070C0"/>
                </a:solidFill>
              </a:rPr>
              <a:t>Why K8S</a:t>
            </a:r>
          </a:p>
          <a:p>
            <a:pPr lvl="1">
              <a:spcBef>
                <a:spcPts val="0"/>
              </a:spcBef>
            </a:pPr>
            <a:r>
              <a:rPr lang="en-US" sz="1300" dirty="0" smtClean="0">
                <a:solidFill>
                  <a:srgbClr val="0070C0"/>
                </a:solidFill>
              </a:rPr>
              <a:t>What is K8S</a:t>
            </a:r>
          </a:p>
          <a:p>
            <a:pPr lvl="1">
              <a:spcBef>
                <a:spcPts val="0"/>
              </a:spcBef>
            </a:pPr>
            <a:endParaRPr lang="en-US" sz="1300" dirty="0">
              <a:solidFill>
                <a:srgbClr val="0070C0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b="1" dirty="0" smtClean="0">
                <a:solidFill>
                  <a:srgbClr val="0070C0"/>
                </a:solidFill>
              </a:rPr>
              <a:t>III.   K8S ARCHITECTURE </a:t>
            </a:r>
            <a:endParaRPr b="1" dirty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>
                <a:solidFill>
                  <a:srgbClr val="0070C0"/>
                </a:solidFill>
              </a:rPr>
              <a:t>Master Components</a:t>
            </a:r>
            <a:endParaRPr sz="1300" dirty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>
                <a:solidFill>
                  <a:srgbClr val="0070C0"/>
                </a:solidFill>
              </a:rPr>
              <a:t>Node Components</a:t>
            </a:r>
            <a:endParaRPr sz="1300" dirty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>
                <a:solidFill>
                  <a:srgbClr val="0070C0"/>
                </a:solidFill>
              </a:rPr>
              <a:t>Additional </a:t>
            </a:r>
            <a:r>
              <a:rPr lang="en" sz="1300" dirty="0" smtClean="0">
                <a:solidFill>
                  <a:srgbClr val="0070C0"/>
                </a:solidFill>
              </a:rPr>
              <a:t>Services</a:t>
            </a:r>
            <a:endParaRPr sz="1300" dirty="0">
              <a:solidFill>
                <a:srgbClr val="0070C0"/>
              </a:solidFill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2"/>
          </p:nvPr>
        </p:nvSpPr>
        <p:spPr>
          <a:xfrm>
            <a:off x="4933221" y="1574035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b="1" dirty="0" smtClean="0">
                <a:solidFill>
                  <a:schemeClr val="bg1"/>
                </a:solidFill>
              </a:rPr>
              <a:t>IV.    KEY CONCEPTS</a:t>
            </a:r>
            <a:endParaRPr b="1" dirty="0" smtClean="0">
              <a:solidFill>
                <a:schemeClr val="bg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>
                <a:solidFill>
                  <a:schemeClr val="bg1"/>
                </a:solidFill>
              </a:rPr>
              <a:t>Pod/Deloyment/Service</a:t>
            </a:r>
            <a:endParaRPr sz="1300" dirty="0">
              <a:solidFill>
                <a:schemeClr val="bg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>
                <a:solidFill>
                  <a:schemeClr val="bg1"/>
                </a:solidFill>
              </a:rPr>
              <a:t>Storage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300" dirty="0" smtClean="0">
                <a:solidFill>
                  <a:schemeClr val="bg1"/>
                </a:solidFill>
              </a:rPr>
              <a:t>Pod talks via network</a:t>
            </a:r>
            <a:endParaRPr sz="1300" dirty="0">
              <a:solidFill>
                <a:schemeClr val="bg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>
                <a:solidFill>
                  <a:schemeClr val="bg1"/>
                </a:solidFill>
              </a:rPr>
              <a:t>ConfigMap/Secret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>
                <a:solidFill>
                  <a:schemeClr val="bg1"/>
                </a:solidFill>
              </a:rPr>
              <a:t>Networking</a:t>
            </a:r>
            <a:endParaRPr sz="1300" dirty="0" smtClean="0">
              <a:solidFill>
                <a:schemeClr val="bg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>
                <a:solidFill>
                  <a:schemeClr val="bg1"/>
                </a:solidFill>
              </a:rPr>
              <a:t>Auth </a:t>
            </a:r>
            <a:r>
              <a:rPr lang="en" sz="1300" dirty="0">
                <a:solidFill>
                  <a:schemeClr val="bg1"/>
                </a:solidFill>
              </a:rPr>
              <a:t>and </a:t>
            </a:r>
            <a:r>
              <a:rPr lang="en" sz="1300" dirty="0" smtClean="0">
                <a:solidFill>
                  <a:schemeClr val="bg1"/>
                </a:solidFill>
              </a:rPr>
              <a:t>Identity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lang="en" sz="1300" dirty="0" smtClean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sz="1300" dirty="0">
              <a:solidFill>
                <a:srgbClr val="0070C0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V.    DEMOS</a:t>
            </a:r>
            <a:endParaRPr b="1" dirty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>
                <a:solidFill>
                  <a:srgbClr val="0070C0"/>
                </a:solidFill>
              </a:rPr>
              <a:t>Webpage deployment</a:t>
            </a:r>
            <a:endParaRPr sz="1300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057" y="4070770"/>
            <a:ext cx="1092943" cy="10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AGENDA</a:t>
            </a:r>
            <a:endParaRPr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b="1" dirty="0" smtClean="0"/>
              <a:t>I.      DOCKER RECALL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en-US" sz="1300" dirty="0" err="1" smtClean="0"/>
              <a:t>Microservice</a:t>
            </a:r>
            <a:r>
              <a:rPr lang="en-US" sz="1300" dirty="0" smtClean="0"/>
              <a:t> &amp; Container </a:t>
            </a:r>
            <a:r>
              <a:rPr lang="en-US" sz="1300" dirty="0"/>
              <a:t>approach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300" dirty="0" smtClean="0"/>
              <a:t>Docker</a:t>
            </a:r>
            <a:endParaRPr sz="1300" dirty="0" smtClean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dirty="0" smtClean="0"/>
          </a:p>
          <a:p>
            <a:pPr marL="146050" lvl="0" indent="0">
              <a:buNone/>
            </a:pPr>
            <a:r>
              <a:rPr lang="en-US" b="1" dirty="0" smtClean="0"/>
              <a:t>II.     KUBERNETES – A RISING HERO</a:t>
            </a:r>
          </a:p>
          <a:p>
            <a:pPr lvl="1">
              <a:spcBef>
                <a:spcPts val="0"/>
              </a:spcBef>
            </a:pPr>
            <a:r>
              <a:rPr lang="en-US" sz="1300" dirty="0" smtClean="0"/>
              <a:t>Why K8S</a:t>
            </a:r>
          </a:p>
          <a:p>
            <a:pPr lvl="1">
              <a:spcBef>
                <a:spcPts val="0"/>
              </a:spcBef>
            </a:pPr>
            <a:r>
              <a:rPr lang="en-US" sz="1300" dirty="0" smtClean="0"/>
              <a:t>What is K8S</a:t>
            </a:r>
          </a:p>
          <a:p>
            <a:pPr lvl="1">
              <a:spcBef>
                <a:spcPts val="0"/>
              </a:spcBef>
            </a:pPr>
            <a:endParaRPr lang="en-US" sz="1300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b="1" dirty="0" smtClean="0"/>
              <a:t>III.   K8S ARCHITECTURE </a:t>
            </a:r>
            <a:endParaRPr b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/>
              <a:t>Master Components</a:t>
            </a:r>
            <a:endParaRPr sz="13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/>
              <a:t>Node Components</a:t>
            </a:r>
            <a:endParaRPr sz="13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/>
              <a:t>Additional Services</a:t>
            </a:r>
            <a:endParaRPr sz="13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sz="1300" dirty="0"/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2"/>
          </p:nvPr>
        </p:nvSpPr>
        <p:spPr>
          <a:xfrm>
            <a:off x="4933221" y="1574035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b="1" dirty="0" smtClean="0"/>
              <a:t>IV.    KEY CONCEPTS</a:t>
            </a:r>
            <a:endParaRPr b="1" dirty="0" smtClean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/>
              <a:t>Pod/Deloyment/Service</a:t>
            </a:r>
            <a:endParaRPr sz="13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/>
              <a:t>Storage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300" dirty="0" smtClean="0"/>
              <a:t>Pod talks via network</a:t>
            </a:r>
            <a:endParaRPr sz="13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/>
              <a:t>ConfigMap/Secret</a:t>
            </a:r>
            <a:endParaRPr sz="1300" dirty="0" smtClean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/>
              <a:t>Auth </a:t>
            </a:r>
            <a:r>
              <a:rPr lang="en" sz="1300" dirty="0"/>
              <a:t>and </a:t>
            </a:r>
            <a:r>
              <a:rPr lang="en" sz="1300" dirty="0" smtClean="0"/>
              <a:t>Identity</a:t>
            </a:r>
          </a:p>
          <a:p>
            <a:pPr lvl="1">
              <a:spcBef>
                <a:spcPts val="0"/>
              </a:spcBef>
            </a:pPr>
            <a:r>
              <a:rPr lang="en" sz="1300" dirty="0"/>
              <a:t>Networking</a:t>
            </a:r>
            <a:endParaRPr lang="en" sz="1300" dirty="0" smtClean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sz="1300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b="1" dirty="0" smtClean="0"/>
              <a:t>V.    DEMOS</a:t>
            </a:r>
            <a:endParaRPr b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/>
              <a:t>Webpage deployment</a:t>
            </a:r>
            <a:endParaRPr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057" y="4070770"/>
            <a:ext cx="1092943" cy="10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Kubernetes </a:t>
            </a:r>
            <a:r>
              <a:rPr lang="en" sz="3600" dirty="0" smtClean="0"/>
              <a:t>Key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                 Concepts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- Core (cont.)</a:t>
            </a:r>
            <a:endParaRPr/>
          </a:p>
        </p:txBody>
      </p:sp>
      <p:sp>
        <p:nvSpPr>
          <p:cNvPr id="316" name="Google Shape;316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Label </a:t>
            </a:r>
            <a:r>
              <a:rPr lang="en" b="1" dirty="0"/>
              <a:t>-</a:t>
            </a:r>
            <a:r>
              <a:rPr lang="en" dirty="0"/>
              <a:t> Key-value pairs that are used to </a:t>
            </a:r>
            <a:r>
              <a:rPr lang="en" b="1" dirty="0"/>
              <a:t>identify</a:t>
            </a:r>
            <a:r>
              <a:rPr lang="en" dirty="0"/>
              <a:t>, describe and group together related sets of objects. Labels have a strict syntax and available character set. </a:t>
            </a:r>
            <a:r>
              <a:rPr lang="en" dirty="0">
                <a:solidFill>
                  <a:srgbClr val="FFFF00"/>
                </a:solidFill>
              </a:rPr>
              <a:t>*</a:t>
            </a:r>
            <a:endParaRPr dirty="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/>
              <a:t>Annotation </a:t>
            </a:r>
            <a:r>
              <a:rPr lang="en" b="1" dirty="0"/>
              <a:t>- </a:t>
            </a:r>
            <a:r>
              <a:rPr lang="en" dirty="0"/>
              <a:t>Key-value pairs that contain </a:t>
            </a:r>
            <a:r>
              <a:rPr lang="en" b="1" dirty="0"/>
              <a:t>non-identifying </a:t>
            </a:r>
            <a:r>
              <a:rPr lang="en" dirty="0"/>
              <a:t>information or metadata. Annotations do not have the the syntax limitations as labels and can contain structured or unstructured data</a:t>
            </a:r>
            <a:r>
              <a:rPr lang="en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 dirty="0" smtClean="0"/>
              <a:t>Selector </a:t>
            </a:r>
            <a:r>
              <a:rPr lang="en" b="1" dirty="0"/>
              <a:t>- </a:t>
            </a:r>
            <a:r>
              <a:rPr lang="en" dirty="0"/>
              <a:t>Selectors use labels to filter or select objects.  Both equality-based (=, ==, !=) or simple key-value matching selectors are </a:t>
            </a:r>
            <a:r>
              <a:rPr lang="en" dirty="0" smtClean="0"/>
              <a:t>supported.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b="1" dirty="0" smtClean="0"/>
              <a:t>Namespace</a:t>
            </a:r>
            <a:r>
              <a:rPr lang="en-US" dirty="0" smtClean="0"/>
              <a:t> </a:t>
            </a:r>
            <a:r>
              <a:rPr lang="en-US" dirty="0"/>
              <a:t>– A logical cluster of environment. Primary method of dividing a cluster or scoping access.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" dirty="0" smtClean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17" name="Google Shape;317;p41"/>
          <p:cNvSpPr txBox="1"/>
          <p:nvPr/>
        </p:nvSpPr>
        <p:spPr>
          <a:xfrm>
            <a:off x="1279300" y="4832900"/>
            <a:ext cx="70389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</a:rPr>
              <a:t>*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https://kubernetes.io/docs/concepts/overview/working-with-objects/labels/#syntax-and-character-set</a:t>
            </a:r>
            <a:endParaRPr sz="12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625" y="319374"/>
            <a:ext cx="2514475" cy="45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2"/>
          <p:cNvSpPr txBox="1">
            <a:spLocks noGrp="1"/>
          </p:cNvSpPr>
          <p:nvPr>
            <p:ph type="title"/>
          </p:nvPr>
        </p:nvSpPr>
        <p:spPr>
          <a:xfrm>
            <a:off x="3958750" y="393750"/>
            <a:ext cx="4377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Labels, and Annotations, and Selectors</a:t>
            </a:r>
            <a:endParaRPr/>
          </a:p>
        </p:txBody>
      </p:sp>
      <p:sp>
        <p:nvSpPr>
          <p:cNvPr id="323" name="Google Shape;323;p42"/>
          <p:cNvSpPr txBox="1">
            <a:spLocks noGrp="1"/>
          </p:cNvSpPr>
          <p:nvPr>
            <p:ph type="body" idx="1"/>
          </p:nvPr>
        </p:nvSpPr>
        <p:spPr>
          <a:xfrm>
            <a:off x="3958750" y="1586825"/>
            <a:ext cx="3979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00"/>
                </a:solidFill>
              </a:rPr>
              <a:t>Labels: </a:t>
            </a:r>
            <a:endParaRPr b="1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app: nginx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tier: frontned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00"/>
                </a:solidFill>
              </a:rPr>
              <a:t>Annotations</a:t>
            </a:r>
            <a:endParaRPr b="1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description: “nginx frontend”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00"/>
                </a:solidFill>
              </a:rPr>
              <a:t>Selector:</a:t>
            </a:r>
            <a:endParaRPr b="1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app: nginx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tier: frontend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271080" y="1407268"/>
            <a:ext cx="1303507" cy="486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71080" y="1031132"/>
            <a:ext cx="2359019" cy="324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71080" y="2195209"/>
            <a:ext cx="1407269" cy="684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730042" y="2710774"/>
            <a:ext cx="1228708" cy="66488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929149" y="1414732"/>
            <a:ext cx="1094211" cy="134258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670411" y="1683772"/>
            <a:ext cx="1288339" cy="4653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>
            <a:spLocks noGrp="1"/>
          </p:cNvSpPr>
          <p:nvPr>
            <p:ph type="title"/>
          </p:nvPr>
        </p:nvSpPr>
        <p:spPr>
          <a:xfrm>
            <a:off x="4816000" y="393750"/>
            <a:ext cx="35205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Set-based selectors</a:t>
            </a:r>
            <a:endParaRPr/>
          </a:p>
        </p:txBody>
      </p:sp>
      <p:sp>
        <p:nvSpPr>
          <p:cNvPr id="330" name="Google Shape;330;p43"/>
          <p:cNvSpPr txBox="1">
            <a:spLocks noGrp="1"/>
          </p:cNvSpPr>
          <p:nvPr>
            <p:ph type="body" idx="1"/>
          </p:nvPr>
        </p:nvSpPr>
        <p:spPr>
          <a:xfrm>
            <a:off x="4754575" y="1567550"/>
            <a:ext cx="3581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 Operators: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NotIn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Exists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DoesNotExist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Supported Objects with set-based selectors: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Job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Deployment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ReplicaSet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DaemonSet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PersistentVolumeClaims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31" name="Google Shape;3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25" y="369975"/>
            <a:ext cx="3876850" cy="4403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719846" y="2229661"/>
            <a:ext cx="3644631" cy="6497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 - Workloads</a:t>
            </a:r>
            <a:endParaRPr/>
          </a:p>
        </p:txBody>
      </p:sp>
      <p:sp>
        <p:nvSpPr>
          <p:cNvPr id="337" name="Google Shape;337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Pod -</a:t>
            </a:r>
            <a:r>
              <a:rPr lang="en" b="1" dirty="0"/>
              <a:t> </a:t>
            </a:r>
            <a:r>
              <a:rPr lang="en" dirty="0"/>
              <a:t>A pod is the smallest unit of work or management resource within Kubernetes. It is comprised of one or more containers that share their storage, network, and context (namespace, cgroups etc). </a:t>
            </a:r>
            <a:endParaRPr sz="16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/>
              <a:t>ReplicationController - </a:t>
            </a:r>
            <a:r>
              <a:rPr lang="en" dirty="0"/>
              <a:t>Method of managing pod replicas and their lifecycle. Their scheduling, scaling, and deletion.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/>
              <a:t>ReplicaSet</a:t>
            </a:r>
            <a:r>
              <a:rPr lang="en" b="1" dirty="0"/>
              <a:t> </a:t>
            </a:r>
            <a:r>
              <a:rPr lang="en" sz="1600" b="1" dirty="0"/>
              <a:t>- </a:t>
            </a:r>
            <a:r>
              <a:rPr lang="en" dirty="0"/>
              <a:t>Next Generation ReplicationController.  Supports set-based selectors.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/>
              <a:t>Deployment - </a:t>
            </a:r>
            <a:r>
              <a:rPr lang="en" dirty="0"/>
              <a:t>A declarative method of managing stateless Pods and ReplicaSets. Provides rollback  functionality in addition to more granular update control mechanisms.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50" y="471975"/>
            <a:ext cx="1958000" cy="419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8550" y="721338"/>
            <a:ext cx="2122125" cy="370085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5"/>
          <p:cNvSpPr txBox="1"/>
          <p:nvPr/>
        </p:nvSpPr>
        <p:spPr>
          <a:xfrm>
            <a:off x="2725850" y="866875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5"/>
          <p:cNvSpPr txBox="1"/>
          <p:nvPr/>
        </p:nvSpPr>
        <p:spPr>
          <a:xfrm>
            <a:off x="2610138" y="346775"/>
            <a:ext cx="21222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sz="1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346;p45"/>
          <p:cNvSpPr txBox="1"/>
          <p:nvPr/>
        </p:nvSpPr>
        <p:spPr>
          <a:xfrm>
            <a:off x="4732350" y="625050"/>
            <a:ext cx="18975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ReplicaSet</a:t>
            </a:r>
            <a:endParaRPr sz="1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45"/>
          <p:cNvSpPr txBox="1">
            <a:spLocks noGrp="1"/>
          </p:cNvSpPr>
          <p:nvPr>
            <p:ph type="body" idx="1"/>
          </p:nvPr>
        </p:nvSpPr>
        <p:spPr>
          <a:xfrm>
            <a:off x="2725850" y="994175"/>
            <a:ext cx="1958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 configuration of how updates or ‘deployments’ should be managed in addition to the pod template used to generate the ReplicaSet.</a:t>
            </a:r>
            <a:endParaRPr/>
          </a:p>
        </p:txBody>
      </p:sp>
      <p:sp>
        <p:nvSpPr>
          <p:cNvPr id="348" name="Google Shape;348;p45"/>
          <p:cNvSpPr txBox="1">
            <a:spLocks noGrp="1"/>
          </p:cNvSpPr>
          <p:nvPr>
            <p:ph type="body" idx="4294967295"/>
          </p:nvPr>
        </p:nvSpPr>
        <p:spPr>
          <a:xfrm>
            <a:off x="7246938" y="1116013"/>
            <a:ext cx="1897062" cy="2911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 ReplicaSet from Deployment spec.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 - Workloads (cont.)</a:t>
            </a:r>
            <a:endParaRPr/>
          </a:p>
        </p:txBody>
      </p:sp>
      <p:sp>
        <p:nvSpPr>
          <p:cNvPr id="354" name="Google Shape;354;p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 dirty="0" smtClean="0"/>
              <a:t>DaemonSet </a:t>
            </a:r>
            <a:r>
              <a:rPr lang="en" sz="1600" b="1" dirty="0"/>
              <a:t>- </a:t>
            </a:r>
            <a:r>
              <a:rPr lang="en" dirty="0"/>
              <a:t>Ensures that all nodes matching certain criteria will  run an instance of a supplied Pod. Ideal for cluster wide services such as log forwarding, or health monitoring.</a:t>
            </a:r>
            <a:endParaRPr sz="16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4115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DaemonSet</a:t>
            </a:r>
            <a:endParaRPr/>
          </a:p>
        </p:txBody>
      </p:sp>
      <p:sp>
        <p:nvSpPr>
          <p:cNvPr id="367" name="Google Shape;367;p4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4115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Bypasses default scheduler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Schedules a single instance on every host while adhering to tolerances and taints.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68" name="Google Shape;36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286" y="541438"/>
            <a:ext cx="3072464" cy="40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Networking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888870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Networking - Fundamental Rules</a:t>
            </a:r>
            <a:endParaRPr dirty="0"/>
          </a:p>
        </p:txBody>
      </p:sp>
      <p:sp>
        <p:nvSpPr>
          <p:cNvPr id="285" name="Google Shape;285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 dirty="0"/>
              <a:t>All Pods can communicate with all other Pods without NAT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 dirty="0"/>
              <a:t>All nodes can communicate with all Pods (and vice-versa) without NAT.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 dirty="0"/>
              <a:t>The IP that a Pod sees itself as is the same IP that others see it as.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28521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type="ctrTitle"/>
          </p:nvPr>
        </p:nvSpPr>
        <p:spPr>
          <a:xfrm>
            <a:off x="3151762" y="1578400"/>
            <a:ext cx="5402888" cy="15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I. DOCKER RECALL</a:t>
            </a:r>
            <a:endParaRPr dirty="0"/>
          </a:p>
        </p:txBody>
      </p:sp>
      <p:pic>
        <p:nvPicPr>
          <p:cNvPr id="3" name="Google Shape;145;p13" descr="1362940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519176" y="-103762"/>
            <a:ext cx="5292213" cy="5247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- CNI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62" y="1178148"/>
            <a:ext cx="7229618" cy="375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07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 - Network</a:t>
            </a:r>
            <a:endParaRPr/>
          </a:p>
        </p:txBody>
      </p:sp>
      <p:sp>
        <p:nvSpPr>
          <p:cNvPr id="394" name="Google Shape;394;p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Service - </a:t>
            </a:r>
            <a:r>
              <a:rPr lang="en"/>
              <a:t>Services provide a method of exposing and consuming L4 Pod network accessible resources. They use label selectors to map groups of pods and ports to a cluster-unique virtual IP.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/>
              <a:t>Ingress - </a:t>
            </a:r>
            <a:r>
              <a:rPr lang="en"/>
              <a:t>An ingress controller is the primary method of exposing a cluster service (usually http) to the outside world.  These are load balancers or routers that usually offer SSL termination, name-based virtual hosting etc.</a:t>
            </a:r>
            <a:endParaRPr sz="1600"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52620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400" name="Google Shape;400;p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52620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Acts as the unified method of accessing replicated pods.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Four major Service Types: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CluterIP - Exposes service on a strictly cluster-internal IP (default)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NodePort - Service is exposed on each node’s IP on a statically defined port.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LoadBalancer - Works in combination with a cloud provider to expose a service outside the cluster on a static external IP. 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ExternalName - used to references endpoints </a:t>
            </a:r>
            <a:r>
              <a:rPr lang="en" b="1"/>
              <a:t>OUTSIDE</a:t>
            </a:r>
            <a:r>
              <a:rPr lang="en"/>
              <a:t> the cluster by providing a static internally referenced DNS name.</a:t>
            </a:r>
            <a:endParaRPr/>
          </a:p>
        </p:txBody>
      </p:sp>
      <p:pic>
        <p:nvPicPr>
          <p:cNvPr id="401" name="Google Shape;40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063" y="1567550"/>
            <a:ext cx="16097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 - Storage</a:t>
            </a:r>
            <a:endParaRPr/>
          </a:p>
        </p:txBody>
      </p:sp>
      <p:sp>
        <p:nvSpPr>
          <p:cNvPr id="414" name="Google Shape;414;p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Volume</a:t>
            </a:r>
            <a:r>
              <a:rPr lang="en" b="1"/>
              <a:t> - </a:t>
            </a:r>
            <a:r>
              <a:rPr lang="en"/>
              <a:t>Storage that is </a:t>
            </a:r>
            <a:r>
              <a:rPr lang="en" sz="1600" b="1" u="sng"/>
              <a:t>tied to the Pod</a:t>
            </a:r>
            <a:r>
              <a:rPr lang="en" sz="1600" u="sng"/>
              <a:t> </a:t>
            </a:r>
            <a:r>
              <a:rPr lang="en" sz="1600" b="1" u="sng"/>
              <a:t>Lifecycle</a:t>
            </a:r>
            <a:r>
              <a:rPr lang="en"/>
              <a:t>, consumable by one or more containers within the pod.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PersistentVolume</a:t>
            </a:r>
            <a:r>
              <a:rPr lang="en" b="1"/>
              <a:t> - </a:t>
            </a:r>
            <a:r>
              <a:rPr lang="en"/>
              <a:t>A PersistentVolume (PV) represents a storage resource.  PVs are commonly linked to a backing storage resource, NFS, GCEPersistentDisk, RBD etc. and are provisioned ahead of time. Their lifecycle is handled independently from a pod.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PersistentVolumeClaim - </a:t>
            </a:r>
            <a:r>
              <a:rPr lang="en"/>
              <a:t>A PersistentVolumeClaim (PVC) is a request for storage that satisfies a set of requirements instead of mapping to a storage resource directly. Commonly used with dynamically provisioned storage.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/>
              <a:t>StorageClass - </a:t>
            </a:r>
            <a:r>
              <a:rPr lang="en"/>
              <a:t>Storage classes are an abstraction on top of an external storage resource. These will include a provisioner, provisioner configuration parameters as well as a PV reclaimPolicy. </a:t>
            </a:r>
            <a:endParaRPr sz="1600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Volumes</a:t>
            </a:r>
            <a:endParaRPr/>
          </a:p>
        </p:txBody>
      </p:sp>
      <p:pic>
        <p:nvPicPr>
          <p:cNvPr id="420" name="Google Shape;42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504" y="1646488"/>
            <a:ext cx="3272049" cy="27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450" y="1487100"/>
            <a:ext cx="3206950" cy="307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7"/>
          <p:cNvSpPr txBox="1">
            <a:spLocks noGrp="1"/>
          </p:cNvSpPr>
          <p:nvPr>
            <p:ph type="title"/>
          </p:nvPr>
        </p:nvSpPr>
        <p:spPr>
          <a:xfrm>
            <a:off x="4722600" y="393750"/>
            <a:ext cx="36138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Persistent Volumes</a:t>
            </a:r>
            <a:endParaRPr/>
          </a:p>
        </p:txBody>
      </p:sp>
      <p:sp>
        <p:nvSpPr>
          <p:cNvPr id="427" name="Google Shape;427;p57"/>
          <p:cNvSpPr txBox="1">
            <a:spLocks noGrp="1"/>
          </p:cNvSpPr>
          <p:nvPr>
            <p:ph type="body" idx="1"/>
          </p:nvPr>
        </p:nvSpPr>
        <p:spPr>
          <a:xfrm>
            <a:off x="4722650" y="1567550"/>
            <a:ext cx="3613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PVs are a cluster-wide resource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directly consumable by a Pod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PV Parameters: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Capacity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accessModes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ReadOnlyMany (ROX)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ReadWriteOnce (RWO)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ReadWriteMany (RWX)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persistentVolumeReclaimPolicy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Retain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Recycle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Delete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StorageClass</a:t>
            </a:r>
            <a:endParaRPr/>
          </a:p>
        </p:txBody>
      </p:sp>
      <p:pic>
        <p:nvPicPr>
          <p:cNvPr id="428" name="Google Shape;42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66725"/>
            <a:ext cx="3425158" cy="331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"/>
          <p:cNvSpPr txBox="1">
            <a:spLocks noGrp="1"/>
          </p:cNvSpPr>
          <p:nvPr>
            <p:ph type="title"/>
          </p:nvPr>
        </p:nvSpPr>
        <p:spPr>
          <a:xfrm>
            <a:off x="4173900" y="393750"/>
            <a:ext cx="41625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Persistent Volume Claims</a:t>
            </a:r>
            <a:endParaRPr/>
          </a:p>
        </p:txBody>
      </p:sp>
      <p:sp>
        <p:nvSpPr>
          <p:cNvPr id="434" name="Google Shape;434;p58"/>
          <p:cNvSpPr txBox="1">
            <a:spLocks noGrp="1"/>
          </p:cNvSpPr>
          <p:nvPr>
            <p:ph type="body" idx="1"/>
          </p:nvPr>
        </p:nvSpPr>
        <p:spPr>
          <a:xfrm>
            <a:off x="4174050" y="1567550"/>
            <a:ext cx="4162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PVCs are scoped to namespaces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Supports accessModes like PVs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resource request model similar to Pods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Claims will consume storage from matching PVs or StorageClasses based on </a:t>
            </a:r>
            <a:r>
              <a:rPr lang="en" i="1"/>
              <a:t>storageClass</a:t>
            </a:r>
            <a:r>
              <a:rPr lang="en"/>
              <a:t> and selectors.</a:t>
            </a:r>
            <a:endParaRPr/>
          </a:p>
        </p:txBody>
      </p:sp>
      <p:pic>
        <p:nvPicPr>
          <p:cNvPr id="435" name="Google Shape;43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350" y="1684450"/>
            <a:ext cx="2876550" cy="25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9"/>
          <p:cNvSpPr txBox="1">
            <a:spLocks noGrp="1"/>
          </p:cNvSpPr>
          <p:nvPr>
            <p:ph type="title"/>
          </p:nvPr>
        </p:nvSpPr>
        <p:spPr>
          <a:xfrm>
            <a:off x="4545375" y="393750"/>
            <a:ext cx="37911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Classes</a:t>
            </a:r>
            <a:endParaRPr/>
          </a:p>
        </p:txBody>
      </p:sp>
      <p:sp>
        <p:nvSpPr>
          <p:cNvPr id="441" name="Google Shape;441;p59"/>
          <p:cNvSpPr txBox="1">
            <a:spLocks noGrp="1"/>
          </p:cNvSpPr>
          <p:nvPr>
            <p:ph type="body" idx="1"/>
          </p:nvPr>
        </p:nvSpPr>
        <p:spPr>
          <a:xfrm>
            <a:off x="4597650" y="1567550"/>
            <a:ext cx="37386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an external system defined by the provisioner to dynamically consume and allocate storage.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Storage Class Fields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Provisioner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Parameters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reclaimPolicy</a:t>
            </a:r>
            <a:endParaRPr/>
          </a:p>
        </p:txBody>
      </p:sp>
      <p:pic>
        <p:nvPicPr>
          <p:cNvPr id="442" name="Google Shape;44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078" y="1204650"/>
            <a:ext cx="3310300" cy="363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- Configuration</a:t>
            </a:r>
            <a:endParaRPr/>
          </a:p>
        </p:txBody>
      </p:sp>
      <p:sp>
        <p:nvSpPr>
          <p:cNvPr id="448" name="Google Shape;448;p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ConfigMap</a:t>
            </a:r>
            <a:r>
              <a:rPr lang="en" b="1" dirty="0"/>
              <a:t> - </a:t>
            </a:r>
            <a:r>
              <a:rPr lang="en" dirty="0"/>
              <a:t>Externalized data stored within kubernetes that can be referenced  as a commandline argument, environment variable, or injected as a file into a volume mount. Ideal for separating containerized application from configuration.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 dirty="0"/>
              <a:t>Secret</a:t>
            </a:r>
            <a:r>
              <a:rPr lang="en" b="1" dirty="0"/>
              <a:t> - </a:t>
            </a:r>
            <a:r>
              <a:rPr lang="en" dirty="0"/>
              <a:t>Functionally identical to ConfigMaps, but stored encoded as base64, and encrypted at rest (if configured).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46482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ConfigMaps and Secrets</a:t>
            </a:r>
            <a:endParaRPr/>
          </a:p>
        </p:txBody>
      </p:sp>
      <p:sp>
        <p:nvSpPr>
          <p:cNvPr id="454" name="Google Shape;454;p6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4648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used in Pod Config: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Injected as a file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Passed as an environment variable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as a container command (requires passing as env var)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5" name="Google Shape;45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462" y="1307861"/>
            <a:ext cx="1925050" cy="19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5812" y="3298762"/>
            <a:ext cx="2110350" cy="128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6289" y="2672475"/>
            <a:ext cx="1671409" cy="19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4751" y="2597475"/>
            <a:ext cx="1473450" cy="19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AGENDA</a:t>
            </a:r>
            <a:endParaRPr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b="1" dirty="0" smtClean="0"/>
              <a:t>I.      DOCKER RECALL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en-US" sz="1300" dirty="0" err="1" smtClean="0"/>
              <a:t>Microservice</a:t>
            </a:r>
            <a:r>
              <a:rPr lang="en-US" sz="1300" dirty="0" smtClean="0"/>
              <a:t> &amp; Container </a:t>
            </a:r>
            <a:r>
              <a:rPr lang="en-US" sz="1300" dirty="0"/>
              <a:t>approach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300" dirty="0" smtClean="0"/>
              <a:t>Docker</a:t>
            </a:r>
            <a:endParaRPr sz="1300" dirty="0" smtClean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dirty="0" smtClean="0"/>
          </a:p>
          <a:p>
            <a:pPr marL="146050" lv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II.     KUBERNETES – A RISING HERO</a:t>
            </a:r>
          </a:p>
          <a:p>
            <a:pPr lvl="1">
              <a:spcBef>
                <a:spcPts val="0"/>
              </a:spcBef>
            </a:pPr>
            <a:r>
              <a:rPr lang="en-US" sz="1300" dirty="0" smtClean="0">
                <a:solidFill>
                  <a:srgbClr val="0070C0"/>
                </a:solidFill>
              </a:rPr>
              <a:t>Why K8S</a:t>
            </a:r>
          </a:p>
          <a:p>
            <a:pPr lvl="1">
              <a:spcBef>
                <a:spcPts val="0"/>
              </a:spcBef>
            </a:pPr>
            <a:r>
              <a:rPr lang="en-US" sz="1300" dirty="0" smtClean="0">
                <a:solidFill>
                  <a:srgbClr val="0070C0"/>
                </a:solidFill>
              </a:rPr>
              <a:t>What is K8S</a:t>
            </a:r>
          </a:p>
          <a:p>
            <a:pPr lvl="1">
              <a:spcBef>
                <a:spcPts val="0"/>
              </a:spcBef>
            </a:pPr>
            <a:endParaRPr lang="en-US" sz="1300" dirty="0">
              <a:solidFill>
                <a:srgbClr val="0070C0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b="1" dirty="0" smtClean="0">
                <a:solidFill>
                  <a:srgbClr val="0070C0"/>
                </a:solidFill>
              </a:rPr>
              <a:t>III.   K8S ARCHITECTURE </a:t>
            </a:r>
            <a:endParaRPr b="1" dirty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>
                <a:solidFill>
                  <a:srgbClr val="0070C0"/>
                </a:solidFill>
              </a:rPr>
              <a:t>Master Components</a:t>
            </a:r>
            <a:endParaRPr sz="1300" dirty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>
                <a:solidFill>
                  <a:srgbClr val="0070C0"/>
                </a:solidFill>
              </a:rPr>
              <a:t>Node Components</a:t>
            </a:r>
            <a:endParaRPr sz="1300" dirty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>
                <a:solidFill>
                  <a:srgbClr val="0070C0"/>
                </a:solidFill>
              </a:rPr>
              <a:t>Additional </a:t>
            </a:r>
            <a:r>
              <a:rPr lang="en" sz="1300" dirty="0" smtClean="0">
                <a:solidFill>
                  <a:srgbClr val="0070C0"/>
                </a:solidFill>
              </a:rPr>
              <a:t>Services</a:t>
            </a:r>
            <a:endParaRPr sz="1300" dirty="0">
              <a:solidFill>
                <a:srgbClr val="0070C0"/>
              </a:solidFill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2"/>
          </p:nvPr>
        </p:nvSpPr>
        <p:spPr>
          <a:xfrm>
            <a:off x="4933221" y="1574035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b="1" dirty="0" smtClean="0">
                <a:solidFill>
                  <a:srgbClr val="0070C0"/>
                </a:solidFill>
              </a:rPr>
              <a:t>IV.    KEY CONCEPTS</a:t>
            </a:r>
            <a:endParaRPr b="1" dirty="0" smtClean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>
                <a:solidFill>
                  <a:srgbClr val="0070C0"/>
                </a:solidFill>
              </a:rPr>
              <a:t>Pod/Deloyment/Service</a:t>
            </a:r>
            <a:endParaRPr sz="1300" dirty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>
                <a:solidFill>
                  <a:srgbClr val="0070C0"/>
                </a:solidFill>
              </a:rPr>
              <a:t>Storage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300" dirty="0" smtClean="0">
                <a:solidFill>
                  <a:srgbClr val="0070C0"/>
                </a:solidFill>
              </a:rPr>
              <a:t>Pod talks via network</a:t>
            </a:r>
            <a:endParaRPr sz="1300" dirty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>
                <a:solidFill>
                  <a:srgbClr val="0070C0"/>
                </a:solidFill>
              </a:rPr>
              <a:t>ConfigMap/Secret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>
                <a:solidFill>
                  <a:srgbClr val="0070C0"/>
                </a:solidFill>
              </a:rPr>
              <a:t>Networking</a:t>
            </a:r>
            <a:endParaRPr sz="1300" dirty="0" smtClean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>
                <a:solidFill>
                  <a:srgbClr val="0070C0"/>
                </a:solidFill>
              </a:rPr>
              <a:t>Auth </a:t>
            </a:r>
            <a:r>
              <a:rPr lang="en" sz="1300" dirty="0">
                <a:solidFill>
                  <a:srgbClr val="0070C0"/>
                </a:solidFill>
              </a:rPr>
              <a:t>and </a:t>
            </a:r>
            <a:r>
              <a:rPr lang="en" sz="1300" dirty="0" smtClean="0">
                <a:solidFill>
                  <a:srgbClr val="0070C0"/>
                </a:solidFill>
              </a:rPr>
              <a:t>Identity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sz="1300" dirty="0">
              <a:solidFill>
                <a:srgbClr val="0070C0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V.    DEMOS</a:t>
            </a:r>
            <a:endParaRPr b="1" dirty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>
                <a:solidFill>
                  <a:srgbClr val="0070C0"/>
                </a:solidFill>
              </a:rPr>
              <a:t>Webpage deployment</a:t>
            </a:r>
            <a:endParaRPr sz="1300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053" y="3532507"/>
            <a:ext cx="1092943" cy="10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8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- Auth and Identity (RBAC)</a:t>
            </a:r>
            <a:endParaRPr/>
          </a:p>
        </p:txBody>
      </p:sp>
      <p:sp>
        <p:nvSpPr>
          <p:cNvPr id="464" name="Google Shape;464;p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[Cluster]Role</a:t>
            </a:r>
            <a:r>
              <a:rPr lang="en" b="1"/>
              <a:t> - </a:t>
            </a:r>
            <a:r>
              <a:rPr lang="en"/>
              <a:t>Roles contain rules that act as a set of permissions that apply verbs like “get”, “list”, “watch” etc over resources that are scoped to apiGroups. Roles are scoped to namespaces, and ClusterRoles are applied cluster-wide.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[Cluster]RoleBinding</a:t>
            </a:r>
            <a:r>
              <a:rPr lang="en" b="1"/>
              <a:t> - </a:t>
            </a:r>
            <a:r>
              <a:rPr lang="en"/>
              <a:t>Grant the permissions as defined in a [Cluster]Role to one or more “subjects” which can be a user, group, or service account.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/>
              <a:t>ServiceAccount- </a:t>
            </a:r>
            <a:r>
              <a:rPr lang="en"/>
              <a:t>ServiceAccounts provide a consumable identity for pods or external services that interact with the cluster directly and are scoped to namespaces.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29415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[Cluster]Role</a:t>
            </a:r>
            <a:endParaRPr/>
          </a:p>
        </p:txBody>
      </p:sp>
      <p:sp>
        <p:nvSpPr>
          <p:cNvPr id="470" name="Google Shape;470;p6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941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Permissions translate to url path.  With “” defaulting to core group.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Resources act as items the role should be granted access to.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Verbs are the actions the role can perform on the referenced resources.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71" name="Google Shape;47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000" y="1721763"/>
            <a:ext cx="4097425" cy="17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3648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[Cluster]RoleBinding</a:t>
            </a:r>
            <a:endParaRPr/>
          </a:p>
        </p:txBody>
      </p:sp>
      <p:sp>
        <p:nvSpPr>
          <p:cNvPr id="477" name="Google Shape;477;p6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364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reference multiple subjects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Subjects can be of kind: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Group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ServiceAccount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roleRef targets a single role only.</a:t>
            </a:r>
            <a:endParaRPr/>
          </a:p>
        </p:txBody>
      </p:sp>
      <p:pic>
        <p:nvPicPr>
          <p:cNvPr id="478" name="Google Shape;47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300" y="1567538"/>
            <a:ext cx="3674100" cy="25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DEMO:</a:t>
            </a:r>
            <a:br>
              <a:rPr lang="en-US" sz="3600" dirty="0" smtClean="0"/>
            </a:br>
            <a:r>
              <a:rPr lang="en-US" sz="3600" dirty="0"/>
              <a:t>	</a:t>
            </a:r>
            <a:r>
              <a:rPr lang="en-US" sz="3600" dirty="0" smtClean="0"/>
              <a:t>        </a:t>
            </a:r>
            <a:r>
              <a:rPr lang="en-US" sz="3600" dirty="0" smtClean="0"/>
              <a:t>Webpage 	           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            </a:t>
            </a:r>
            <a:r>
              <a:rPr lang="en-US" sz="3600" dirty="0" smtClean="0"/>
              <a:t>deployment</a:t>
            </a:r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DOCKER RECALL</a:t>
            </a:r>
            <a:endParaRPr dirty="0"/>
          </a:p>
        </p:txBody>
      </p:sp>
      <p:pic>
        <p:nvPicPr>
          <p:cNvPr id="167" name="Google Shape;167;p16" descr="lates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47725"/>
            <a:ext cx="1462800" cy="15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610" y="1182890"/>
            <a:ext cx="6468088" cy="333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0" name="Google Shape;310;p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586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II. KUBERNETES 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           - a rising hero -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AGENDA</a:t>
            </a:r>
            <a:endParaRPr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I.      DOCKER RECALL</a:t>
            </a:r>
            <a:endParaRPr b="1" dirty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1300" dirty="0" err="1" smtClean="0">
                <a:solidFill>
                  <a:srgbClr val="0070C0"/>
                </a:solidFill>
              </a:rPr>
              <a:t>Microservice</a:t>
            </a:r>
            <a:r>
              <a:rPr lang="en-US" sz="1300" dirty="0" smtClean="0">
                <a:solidFill>
                  <a:srgbClr val="0070C0"/>
                </a:solidFill>
              </a:rPr>
              <a:t> &amp; Container </a:t>
            </a:r>
            <a:r>
              <a:rPr lang="en-US" sz="1300" dirty="0">
                <a:solidFill>
                  <a:srgbClr val="0070C0"/>
                </a:solidFill>
              </a:rPr>
              <a:t>approach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300" dirty="0" smtClean="0">
                <a:solidFill>
                  <a:srgbClr val="0070C0"/>
                </a:solidFill>
              </a:rPr>
              <a:t>Docker</a:t>
            </a:r>
            <a:endParaRPr sz="1300" dirty="0" smtClean="0">
              <a:solidFill>
                <a:srgbClr val="0070C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dirty="0" smtClean="0">
              <a:solidFill>
                <a:schemeClr val="bg1"/>
              </a:solidFill>
            </a:endParaRPr>
          </a:p>
          <a:p>
            <a:pPr marL="146050" lv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II.     KUBERNETES – A RISING HERO</a:t>
            </a:r>
          </a:p>
          <a:p>
            <a:pPr lvl="1">
              <a:spcBef>
                <a:spcPts val="0"/>
              </a:spcBef>
            </a:pPr>
            <a:r>
              <a:rPr lang="en-US" sz="1300" dirty="0" smtClean="0">
                <a:solidFill>
                  <a:schemeClr val="bg1"/>
                </a:solidFill>
              </a:rPr>
              <a:t>Why K8S</a:t>
            </a:r>
          </a:p>
          <a:p>
            <a:pPr lvl="1">
              <a:spcBef>
                <a:spcPts val="0"/>
              </a:spcBef>
            </a:pPr>
            <a:r>
              <a:rPr lang="en-US" sz="1300" dirty="0" smtClean="0">
                <a:solidFill>
                  <a:schemeClr val="bg1"/>
                </a:solidFill>
              </a:rPr>
              <a:t>What is K8S</a:t>
            </a:r>
          </a:p>
          <a:p>
            <a:pPr lvl="1">
              <a:spcBef>
                <a:spcPts val="0"/>
              </a:spcBef>
            </a:pPr>
            <a:endParaRPr lang="en-US" sz="1300" dirty="0">
              <a:solidFill>
                <a:srgbClr val="0070C0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b="1" dirty="0" smtClean="0">
                <a:solidFill>
                  <a:srgbClr val="0070C0"/>
                </a:solidFill>
              </a:rPr>
              <a:t>III.   K8S ARCHITECTURE </a:t>
            </a:r>
            <a:endParaRPr b="1" dirty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>
                <a:solidFill>
                  <a:srgbClr val="0070C0"/>
                </a:solidFill>
              </a:rPr>
              <a:t>Master Components</a:t>
            </a:r>
            <a:endParaRPr sz="1300" dirty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>
                <a:solidFill>
                  <a:srgbClr val="0070C0"/>
                </a:solidFill>
              </a:rPr>
              <a:t>Node Components</a:t>
            </a:r>
            <a:endParaRPr sz="1300" dirty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>
                <a:solidFill>
                  <a:srgbClr val="0070C0"/>
                </a:solidFill>
              </a:rPr>
              <a:t>Additional </a:t>
            </a:r>
            <a:r>
              <a:rPr lang="en" sz="1300" dirty="0" smtClean="0">
                <a:solidFill>
                  <a:srgbClr val="0070C0"/>
                </a:solidFill>
              </a:rPr>
              <a:t>Services</a:t>
            </a:r>
            <a:endParaRPr sz="1300" dirty="0">
              <a:solidFill>
                <a:srgbClr val="0070C0"/>
              </a:solidFill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2"/>
          </p:nvPr>
        </p:nvSpPr>
        <p:spPr>
          <a:xfrm>
            <a:off x="4933221" y="1574035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b="1" dirty="0" smtClean="0">
                <a:solidFill>
                  <a:srgbClr val="0070C0"/>
                </a:solidFill>
              </a:rPr>
              <a:t>IV.    KEY CONCEPTS</a:t>
            </a:r>
            <a:endParaRPr b="1" dirty="0" smtClean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>
                <a:solidFill>
                  <a:srgbClr val="0070C0"/>
                </a:solidFill>
              </a:rPr>
              <a:t>Pod/Deloyment/Service</a:t>
            </a:r>
            <a:endParaRPr sz="1300" dirty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>
                <a:solidFill>
                  <a:srgbClr val="0070C0"/>
                </a:solidFill>
              </a:rPr>
              <a:t>Storage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300" dirty="0" smtClean="0">
                <a:solidFill>
                  <a:srgbClr val="0070C0"/>
                </a:solidFill>
              </a:rPr>
              <a:t>Pod talks via network</a:t>
            </a:r>
            <a:endParaRPr sz="1300" dirty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>
                <a:solidFill>
                  <a:srgbClr val="0070C0"/>
                </a:solidFill>
              </a:rPr>
              <a:t>ConfigMap/Secret</a:t>
            </a:r>
          </a:p>
          <a:p>
            <a:pPr lvl="1">
              <a:spcBef>
                <a:spcPts val="0"/>
              </a:spcBef>
            </a:pPr>
            <a:r>
              <a:rPr lang="en-US" sz="1300" dirty="0" smtClean="0">
                <a:solidFill>
                  <a:srgbClr val="0070C0"/>
                </a:solidFill>
              </a:rPr>
              <a:t>Networking</a:t>
            </a:r>
            <a:endParaRPr sz="1300" dirty="0" smtClean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>
                <a:solidFill>
                  <a:srgbClr val="0070C0"/>
                </a:solidFill>
              </a:rPr>
              <a:t>Auth </a:t>
            </a:r>
            <a:r>
              <a:rPr lang="en" sz="1300" dirty="0">
                <a:solidFill>
                  <a:srgbClr val="0070C0"/>
                </a:solidFill>
              </a:rPr>
              <a:t>and </a:t>
            </a:r>
            <a:r>
              <a:rPr lang="en" sz="1300" dirty="0" smtClean="0">
                <a:solidFill>
                  <a:srgbClr val="0070C0"/>
                </a:solidFill>
              </a:rPr>
              <a:t>Identity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sz="1300" dirty="0">
              <a:solidFill>
                <a:srgbClr val="0070C0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V.    DEMOS</a:t>
            </a:r>
            <a:endParaRPr b="1" dirty="0">
              <a:solidFill>
                <a:srgbClr val="0070C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 smtClean="0">
                <a:solidFill>
                  <a:srgbClr val="0070C0"/>
                </a:solidFill>
              </a:rPr>
              <a:t>Webpage deployment</a:t>
            </a:r>
            <a:endParaRPr sz="1300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057" y="4070770"/>
            <a:ext cx="1092943" cy="10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1502</TotalTime>
  <Words>3086</Words>
  <Application>Microsoft Office PowerPoint</Application>
  <PresentationFormat>On-screen Show (16:9)</PresentationFormat>
  <Paragraphs>399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Lato</vt:lpstr>
      <vt:lpstr>Calibri Light</vt:lpstr>
      <vt:lpstr>Calibri</vt:lpstr>
      <vt:lpstr>Montserrat</vt:lpstr>
      <vt:lpstr>Office Theme</vt:lpstr>
      <vt:lpstr>      Kubernetes</vt:lpstr>
      <vt:lpstr>AGENDA</vt:lpstr>
      <vt:lpstr>AGENDA</vt:lpstr>
      <vt:lpstr>I. DOCKER RECALL</vt:lpstr>
      <vt:lpstr>AGENDA</vt:lpstr>
      <vt:lpstr>DOCKER RECALL</vt:lpstr>
      <vt:lpstr>PowerPoint Presentation</vt:lpstr>
      <vt:lpstr>II. KUBERNETES             - a rising hero -</vt:lpstr>
      <vt:lpstr>AGENDA</vt:lpstr>
      <vt:lpstr>WHAT IS KUBERNETES (K8S)</vt:lpstr>
      <vt:lpstr>WHAT IS KUBERNETES (K8S)</vt:lpstr>
      <vt:lpstr>PowerPoint Presentation</vt:lpstr>
      <vt:lpstr>III.   K8S ARCHITECTURE</vt:lpstr>
      <vt:lpstr>AGENDA</vt:lpstr>
      <vt:lpstr>Architecture Overview</vt:lpstr>
      <vt:lpstr>Architecture Overview</vt:lpstr>
      <vt:lpstr>Master Components</vt:lpstr>
      <vt:lpstr>Master Components</vt:lpstr>
      <vt:lpstr>kube-apiserver</vt:lpstr>
      <vt:lpstr>etcd</vt:lpstr>
      <vt:lpstr>kube-controller-manager</vt:lpstr>
      <vt:lpstr>kube-scheduler</vt:lpstr>
      <vt:lpstr>Node Components</vt:lpstr>
      <vt:lpstr>Node Components</vt:lpstr>
      <vt:lpstr>kubelet</vt:lpstr>
      <vt:lpstr>kube-proxy</vt:lpstr>
      <vt:lpstr>Additional Services</vt:lpstr>
      <vt:lpstr>PowerPoint Presentation</vt:lpstr>
      <vt:lpstr>AGENDA</vt:lpstr>
      <vt:lpstr>Kubernetes Key                  Concepts</vt:lpstr>
      <vt:lpstr>Concepts - Core (cont.)</vt:lpstr>
      <vt:lpstr>Labels, and Annotations, and Selectors</vt:lpstr>
      <vt:lpstr>Set-based selectors</vt:lpstr>
      <vt:lpstr>Concepts  - Workloads</vt:lpstr>
      <vt:lpstr>PowerPoint Presentation</vt:lpstr>
      <vt:lpstr>Concepts  - Workloads (cont.)</vt:lpstr>
      <vt:lpstr>DaemonSet</vt:lpstr>
      <vt:lpstr>Networking</vt:lpstr>
      <vt:lpstr>Networking - Fundamental Rules</vt:lpstr>
      <vt:lpstr>Networking - CNI</vt:lpstr>
      <vt:lpstr>Concepts  - Network</vt:lpstr>
      <vt:lpstr>Service</vt:lpstr>
      <vt:lpstr>Concepts  - Storage</vt:lpstr>
      <vt:lpstr>Volumes</vt:lpstr>
      <vt:lpstr>Persistent Volumes</vt:lpstr>
      <vt:lpstr>Persistent Volume Claims</vt:lpstr>
      <vt:lpstr>Storage Classes</vt:lpstr>
      <vt:lpstr>Concepts - Configuration</vt:lpstr>
      <vt:lpstr>ConfigMaps and Secrets</vt:lpstr>
      <vt:lpstr>Concepts - Auth and Identity (RBAC)</vt:lpstr>
      <vt:lpstr>[Cluster]Role</vt:lpstr>
      <vt:lpstr>[Cluster]RoleBinding</vt:lpstr>
      <vt:lpstr>DEMO:          Webpage                            deployment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Kubernetes</dc:title>
  <cp:lastModifiedBy>Huynh Thai Bao</cp:lastModifiedBy>
  <cp:revision>75</cp:revision>
  <dcterms:modified xsi:type="dcterms:W3CDTF">2018-10-05T09:25:08Z</dcterms:modified>
</cp:coreProperties>
</file>