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9" r:id="rId3"/>
    <p:sldId id="331" r:id="rId4"/>
    <p:sldId id="340" r:id="rId5"/>
    <p:sldId id="341" r:id="rId6"/>
    <p:sldId id="342" r:id="rId7"/>
    <p:sldId id="343" r:id="rId8"/>
    <p:sldId id="34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14480" y="1071546"/>
            <a:ext cx="5786478" cy="10001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488" y="857232"/>
            <a:ext cx="5857884" cy="1470025"/>
          </a:xfrm>
        </p:spPr>
        <p:txBody>
          <a:bodyPr/>
          <a:lstStyle/>
          <a:p>
            <a:pPr algn="l" eaLnBrk="1" hangingPunct="1"/>
            <a:r>
              <a:rPr lang="en-GB" sz="3200" dirty="0" err="1" smtClean="0">
                <a:solidFill>
                  <a:srgbClr val="00B050"/>
                </a:solidFill>
                <a:latin typeface="Arial" charset="0"/>
              </a:rPr>
              <a:t>Cheminformatics</a:t>
            </a:r>
            <a:r>
              <a:rPr lang="en-GB" sz="3200" dirty="0" smtClean="0">
                <a:solidFill>
                  <a:srgbClr val="00B050"/>
                </a:solidFill>
                <a:latin typeface="Arial" charset="0"/>
              </a:rPr>
              <a:t> II</a:t>
            </a:r>
            <a:endParaRPr lang="en-US" sz="32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143512"/>
            <a:ext cx="640080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Apr 2010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err="1" smtClean="0">
                <a:latin typeface="Arial" charset="0"/>
              </a:rPr>
              <a:t>Postgrad</a:t>
            </a:r>
            <a:r>
              <a:rPr lang="en-IE" sz="2400" dirty="0" smtClean="0">
                <a:latin typeface="Arial" charset="0"/>
              </a:rPr>
              <a:t> course on Comp </a:t>
            </a:r>
            <a:r>
              <a:rPr lang="en-IE" sz="2400" dirty="0" err="1" smtClean="0">
                <a:latin typeface="Arial" charset="0"/>
              </a:rPr>
              <a:t>Chem</a:t>
            </a:r>
            <a:endParaRPr lang="en-IE" sz="2400" dirty="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8662" y="3071816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endParaRPr lang="en-US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Substructure search using SMARTS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286412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SMARTS – an extension of SMILES for substructure searching</a:t>
            </a:r>
          </a:p>
          <a:p>
            <a:pPr lvl="1"/>
            <a:r>
              <a:rPr lang="en-IE" dirty="0" smtClean="0"/>
              <a:t>(“regular expressions for substructures”)</a:t>
            </a:r>
          </a:p>
          <a:p>
            <a:r>
              <a:rPr lang="en-IE" dirty="0" smtClean="0"/>
              <a:t>Simple example</a:t>
            </a:r>
          </a:p>
          <a:p>
            <a:pPr lvl="1"/>
            <a:r>
              <a:rPr lang="en-IE" dirty="0" smtClean="0"/>
              <a:t>Ether: [OD2]([#6])[#6]</a:t>
            </a:r>
          </a:p>
          <a:p>
            <a:pPr lvl="2"/>
            <a:r>
              <a:rPr lang="en-IE" dirty="0" smtClean="0"/>
              <a:t>Any oxygen with exactly two bonds each to a carbon</a:t>
            </a:r>
          </a:p>
          <a:p>
            <a:r>
              <a:rPr lang="en-IE" dirty="0" smtClean="0"/>
              <a:t>Can get more complicated</a:t>
            </a:r>
          </a:p>
          <a:p>
            <a:pPr lvl="1"/>
            <a:r>
              <a:rPr lang="en-IE" dirty="0" smtClean="0"/>
              <a:t>Carbonic Acid or Carbonic Acid-Ester: [CX3](=[OX1])([OX2])[OX2H,OX1H0-1]</a:t>
            </a:r>
          </a:p>
          <a:p>
            <a:pPr lvl="2"/>
            <a:r>
              <a:rPr lang="en-IE" dirty="0" smtClean="0"/>
              <a:t>Hits acid and conjugate base. Won't hit carbonic acid </a:t>
            </a:r>
            <a:r>
              <a:rPr lang="en-IE" dirty="0" err="1" smtClean="0"/>
              <a:t>diester</a:t>
            </a:r>
            <a:endParaRPr lang="en-IE" dirty="0" smtClean="0"/>
          </a:p>
          <a:p>
            <a:r>
              <a:rPr lang="en-IE" dirty="0" smtClean="0"/>
              <a:t>Example use of SMARTS</a:t>
            </a:r>
          </a:p>
          <a:p>
            <a:pPr lvl="1"/>
            <a:r>
              <a:rPr lang="en-IE" dirty="0" smtClean="0"/>
              <a:t>Create a list of SMARTS terms that identify functional groups that cause toxicological problems.</a:t>
            </a:r>
          </a:p>
          <a:p>
            <a:pPr lvl="1"/>
            <a:r>
              <a:rPr lang="en-IE" dirty="0" smtClean="0"/>
              <a:t>When considering what compounds to synthesise next in a medicinal chemistry program, search for hits to these SMARTS terms to avoid synthesising compounds with potential toxicological problems</a:t>
            </a:r>
          </a:p>
          <a:p>
            <a:pPr lvl="1"/>
            <a:r>
              <a:rPr lang="en-IE" b="1" dirty="0" smtClean="0"/>
              <a:t>FAF-Drugs2</a:t>
            </a:r>
            <a:r>
              <a:rPr lang="en-IE" dirty="0" smtClean="0"/>
              <a:t>: </a:t>
            </a:r>
            <a:r>
              <a:rPr lang="en-IE" dirty="0" err="1" smtClean="0"/>
              <a:t>Lagorce</a:t>
            </a:r>
            <a:r>
              <a:rPr lang="en-IE" dirty="0" smtClean="0"/>
              <a:t> et al, </a:t>
            </a:r>
            <a:r>
              <a:rPr lang="en-IE" i="1" dirty="0" smtClean="0"/>
              <a:t>BMC </a:t>
            </a:r>
            <a:r>
              <a:rPr lang="en-IE" i="1" dirty="0" err="1" smtClean="0"/>
              <a:t>Bioinf</a:t>
            </a:r>
            <a:r>
              <a:rPr lang="en-IE" dirty="0" smtClean="0"/>
              <a:t>, </a:t>
            </a:r>
            <a:r>
              <a:rPr lang="en-IE" b="1" dirty="0" smtClean="0"/>
              <a:t>2008</a:t>
            </a:r>
            <a:r>
              <a:rPr lang="en-IE" dirty="0" smtClean="0"/>
              <a:t>, </a:t>
            </a:r>
            <a:r>
              <a:rPr lang="en-IE" i="1" dirty="0" smtClean="0"/>
              <a:t>9</a:t>
            </a:r>
            <a:r>
              <a:rPr lang="en-IE" dirty="0" smtClean="0"/>
              <a:t>, 396.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715388" cy="570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000768"/>
            <a:ext cx="9001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E" sz="2000" b="1" dirty="0" smtClean="0">
                <a:latin typeface="Arial" pitchFamily="34" charset="0"/>
                <a:cs typeface="Arial" pitchFamily="34" charset="0"/>
              </a:rPr>
              <a:t>FAF-Drugs2: Free ADME/</a:t>
            </a:r>
            <a:r>
              <a:rPr lang="en-IE" sz="2000" b="1" dirty="0" err="1" smtClean="0">
                <a:latin typeface="Arial" pitchFamily="34" charset="0"/>
                <a:cs typeface="Arial" pitchFamily="34" charset="0"/>
              </a:rPr>
              <a:t>tox</a:t>
            </a:r>
            <a:r>
              <a:rPr lang="en-IE" sz="2000" b="1" dirty="0" smtClean="0">
                <a:latin typeface="Arial" pitchFamily="34" charset="0"/>
                <a:cs typeface="Arial" pitchFamily="34" charset="0"/>
              </a:rPr>
              <a:t> filtering tool to assist drug discovery and chemical biology projects, </a:t>
            </a:r>
            <a:r>
              <a:rPr lang="en-IE" sz="2000" dirty="0" err="1" smtClean="0">
                <a:latin typeface="Arial" pitchFamily="34" charset="0"/>
                <a:cs typeface="Arial" pitchFamily="34" charset="0"/>
              </a:rPr>
              <a:t>Lagorce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 et al, BMC </a:t>
            </a:r>
            <a:r>
              <a:rPr lang="en-IE" sz="2000" dirty="0" err="1" smtClean="0">
                <a:latin typeface="Arial" pitchFamily="34" charset="0"/>
                <a:cs typeface="Arial" pitchFamily="34" charset="0"/>
              </a:rPr>
              <a:t>Bioinf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2000" b="1" dirty="0" smtClean="0">
                <a:latin typeface="Arial" pitchFamily="34" charset="0"/>
                <a:cs typeface="Arial" pitchFamily="34" charset="0"/>
              </a:rPr>
              <a:t>2008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E" sz="2000" i="1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, 396.</a:t>
            </a:r>
            <a:endParaRPr lang="en-IE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Calculation of Topological Polar Surface Area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85926"/>
            <a:ext cx="3786214" cy="3500462"/>
          </a:xfrm>
        </p:spPr>
        <p:txBody>
          <a:bodyPr/>
          <a:lstStyle/>
          <a:p>
            <a:r>
              <a:rPr lang="en-IE" sz="2800" dirty="0" smtClean="0"/>
              <a:t>TPSA</a:t>
            </a:r>
          </a:p>
          <a:p>
            <a:pPr lvl="1"/>
            <a:r>
              <a:rPr lang="en-IE" sz="2400" dirty="0" err="1" smtClean="0"/>
              <a:t>Ertl</a:t>
            </a:r>
            <a:r>
              <a:rPr lang="en-IE" sz="2400" dirty="0" smtClean="0"/>
              <a:t>, Rohde, </a:t>
            </a:r>
            <a:r>
              <a:rPr lang="en-IE" sz="2400" dirty="0" err="1" smtClean="0"/>
              <a:t>Selzer</a:t>
            </a:r>
            <a:r>
              <a:rPr lang="en-IE" sz="2400" dirty="0" smtClean="0"/>
              <a:t>, </a:t>
            </a:r>
            <a:r>
              <a:rPr lang="en-IE" sz="2400" i="1" dirty="0" smtClean="0"/>
              <a:t>J. Med. Chem.</a:t>
            </a:r>
            <a:r>
              <a:rPr lang="en-IE" sz="2400" dirty="0" smtClean="0"/>
              <a:t>, </a:t>
            </a:r>
            <a:r>
              <a:rPr lang="en-IE" sz="2400" b="1" dirty="0" smtClean="0"/>
              <a:t>2000</a:t>
            </a:r>
            <a:r>
              <a:rPr lang="en-IE" sz="2400" dirty="0" smtClean="0"/>
              <a:t>, </a:t>
            </a:r>
            <a:r>
              <a:rPr lang="en-IE" sz="2400" i="1" dirty="0" smtClean="0"/>
              <a:t>43</a:t>
            </a:r>
            <a:r>
              <a:rPr lang="en-IE" sz="2400" dirty="0" smtClean="0"/>
              <a:t>, 3714.</a:t>
            </a:r>
          </a:p>
          <a:p>
            <a:pPr lvl="1"/>
            <a:r>
              <a:rPr lang="en-IE" sz="2400" dirty="0" smtClean="0"/>
              <a:t>A </a:t>
            </a:r>
            <a:r>
              <a:rPr lang="en-IE" sz="2400" b="1" dirty="0" smtClean="0"/>
              <a:t>fragment-based method </a:t>
            </a:r>
            <a:r>
              <a:rPr lang="en-IE" sz="2400" dirty="0" smtClean="0"/>
              <a:t>for calculating the polar surface area</a:t>
            </a:r>
            <a:endParaRPr lang="en-IE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057297"/>
            <a:ext cx="46386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400" dirty="0" smtClean="0"/>
              <a:t>Quantitative </a:t>
            </a:r>
            <a:r>
              <a:rPr lang="en-IE" sz="2400" dirty="0" err="1" smtClean="0"/>
              <a:t>Stucture</a:t>
            </a:r>
            <a:r>
              <a:rPr lang="en-IE" sz="2400" dirty="0" smtClean="0"/>
              <a:t>-Activity Relationships (QSAR)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2928958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Also QSPR (Structure-Property)</a:t>
            </a:r>
          </a:p>
          <a:p>
            <a:pPr lvl="1"/>
            <a:r>
              <a:rPr lang="en-IE" dirty="0" smtClean="0"/>
              <a:t>Exactly the same idea but with some physical property</a:t>
            </a:r>
          </a:p>
          <a:p>
            <a:r>
              <a:rPr lang="en-IE" dirty="0" smtClean="0"/>
              <a:t>Create a mathematical model that links a molecule’s structure to a particular property or biological activity</a:t>
            </a:r>
          </a:p>
          <a:p>
            <a:pPr lvl="1"/>
            <a:r>
              <a:rPr lang="en-IE" dirty="0" smtClean="0"/>
              <a:t>Could be used to </a:t>
            </a:r>
            <a:r>
              <a:rPr lang="en-IE" b="1" dirty="0" smtClean="0"/>
              <a:t>perceive</a:t>
            </a:r>
            <a:r>
              <a:rPr lang="en-IE" dirty="0" smtClean="0"/>
              <a:t> the link between structure and function/property</a:t>
            </a:r>
          </a:p>
          <a:p>
            <a:pPr lvl="1"/>
            <a:r>
              <a:rPr lang="en-IE" dirty="0" smtClean="0"/>
              <a:t>Could be used to </a:t>
            </a:r>
            <a:r>
              <a:rPr lang="en-IE" b="1" dirty="0" smtClean="0"/>
              <a:t>propose</a:t>
            </a:r>
            <a:r>
              <a:rPr lang="en-IE" dirty="0" smtClean="0"/>
              <a:t> changes to a structure to increase activity</a:t>
            </a:r>
          </a:p>
          <a:p>
            <a:pPr lvl="1"/>
            <a:r>
              <a:rPr lang="en-IE" dirty="0" smtClean="0"/>
              <a:t>Could be used to </a:t>
            </a:r>
            <a:r>
              <a:rPr lang="en-IE" b="1" dirty="0" smtClean="0"/>
              <a:t>predict</a:t>
            </a:r>
            <a:r>
              <a:rPr lang="en-IE" dirty="0" smtClean="0"/>
              <a:t> the activity/property for an unknown molecule</a:t>
            </a:r>
          </a:p>
          <a:p>
            <a:endParaRPr lang="en-IE" dirty="0" smtClean="0"/>
          </a:p>
          <a:p>
            <a:r>
              <a:rPr lang="en-IE" dirty="0" smtClean="0"/>
              <a:t>Problem: Activity = 2.4 * 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38916" name="Picture 4" descr="C:\Users\Noel\Desktop\150px-Aspirin-skeleta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857496"/>
            <a:ext cx="1428750" cy="11906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86446" y="314324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 smtClean="0">
                <a:latin typeface="Arial" pitchFamily="34" charset="0"/>
                <a:cs typeface="Arial" pitchFamily="34" charset="0"/>
              </a:rPr>
              <a:t>Does not compute!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4348" y="4357694"/>
            <a:ext cx="77724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Need to replace the actual structure by some</a:t>
            </a:r>
            <a:r>
              <a:rPr kumimoji="0" lang="en-IE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values that are a proxy for the </a:t>
            </a:r>
            <a:r>
              <a:rPr kumimoji="0" lang="en-IE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str</a:t>
            </a:r>
            <a:r>
              <a:rPr lang="en-IE" sz="3200" kern="0" dirty="0" err="1" smtClean="0">
                <a:latin typeface="Arial" pitchFamily="34" charset="0"/>
                <a:cs typeface="Arial" pitchFamily="34" charset="0"/>
              </a:rPr>
              <a:t>ucture</a:t>
            </a:r>
            <a:r>
              <a:rPr lang="en-IE" sz="3200" kern="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kumimoji="0" lang="en-IE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“Molecular </a:t>
            </a:r>
            <a:r>
              <a:rPr kumimoji="0" lang="en-IE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descriptors”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2900" kern="0" dirty="0" smtClean="0">
                <a:latin typeface="Arial" pitchFamily="34" charset="0"/>
                <a:cs typeface="Arial" pitchFamily="34" charset="0"/>
              </a:rPr>
              <a:t>Numerical values that represent in some way some </a:t>
            </a:r>
            <a:r>
              <a:rPr lang="en-IE" sz="2900" kern="0" dirty="0" err="1" smtClean="0">
                <a:latin typeface="Arial" pitchFamily="34" charset="0"/>
                <a:cs typeface="Arial" pitchFamily="34" charset="0"/>
              </a:rPr>
              <a:t>physico</a:t>
            </a:r>
            <a:r>
              <a:rPr lang="en-IE" sz="2900" kern="0" dirty="0" smtClean="0">
                <a:latin typeface="Arial" pitchFamily="34" charset="0"/>
                <a:cs typeface="Arial" pitchFamily="34" charset="0"/>
              </a:rPr>
              <a:t>-chemical properties of the molecule</a:t>
            </a:r>
            <a:endParaRPr lang="en-IE" sz="3200" kern="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IE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</a:t>
            </a:r>
            <a:r>
              <a:rPr kumimoji="0" lang="en-IE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saw one already, the Polar Surface Area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2600" kern="0" baseline="0" dirty="0" smtClean="0">
                <a:latin typeface="Arial" pitchFamily="34" charset="0"/>
                <a:cs typeface="Arial" pitchFamily="34" charset="0"/>
              </a:rPr>
              <a:t>Others:</a:t>
            </a:r>
            <a:r>
              <a:rPr lang="en-IE" sz="2600" kern="0" dirty="0" smtClean="0">
                <a:latin typeface="Arial" pitchFamily="34" charset="0"/>
                <a:cs typeface="Arial" pitchFamily="34" charset="0"/>
              </a:rPr>
              <a:t> molecular weight, number of hydrogen bond donors, </a:t>
            </a:r>
            <a:r>
              <a:rPr lang="en-IE" sz="2600" kern="0" dirty="0" err="1" smtClean="0">
                <a:latin typeface="Arial" pitchFamily="34" charset="0"/>
                <a:cs typeface="Arial" pitchFamily="34" charset="0"/>
              </a:rPr>
              <a:t>LogP</a:t>
            </a:r>
            <a:r>
              <a:rPr lang="en-IE" sz="2600" kern="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IE" sz="2600" kern="0" dirty="0" err="1" smtClean="0">
                <a:latin typeface="Arial" pitchFamily="34" charset="0"/>
                <a:cs typeface="Arial" pitchFamily="34" charset="0"/>
              </a:rPr>
              <a:t>octanol</a:t>
            </a:r>
            <a:r>
              <a:rPr lang="en-IE" sz="2600" kern="0" dirty="0" smtClean="0">
                <a:latin typeface="Arial" pitchFamily="34" charset="0"/>
                <a:cs typeface="Arial" pitchFamily="34" charset="0"/>
              </a:rPr>
              <a:t>/water partition coefficient</a:t>
            </a:r>
            <a:r>
              <a:rPr lang="en-IE" sz="2600" kern="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IE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is</a:t>
            </a:r>
            <a:r>
              <a:rPr kumimoji="0" lang="en-IE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usual to calculate 100 or more of these</a:t>
            </a:r>
            <a:endParaRPr kumimoji="0" lang="en-IE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Building and testing a predictive QSAR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7298"/>
            <a:ext cx="7772400" cy="4714908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Need dataset with known values for the property of interest </a:t>
            </a:r>
          </a:p>
          <a:p>
            <a:r>
              <a:rPr lang="en-IE" dirty="0" smtClean="0"/>
              <a:t>Divide into 2/3 training set and 1/3 test set</a:t>
            </a:r>
          </a:p>
          <a:p>
            <a:r>
              <a:rPr lang="en-IE" dirty="0" smtClean="0"/>
              <a:t>Choose a regression model</a:t>
            </a:r>
          </a:p>
          <a:p>
            <a:pPr lvl="1"/>
            <a:r>
              <a:rPr lang="en-IE" dirty="0" smtClean="0"/>
              <a:t>Linear regression, artificial neural network, support vector machine, random forest, etc.</a:t>
            </a:r>
          </a:p>
          <a:p>
            <a:r>
              <a:rPr lang="en-IE" dirty="0" smtClean="0"/>
              <a:t>Train the model to predict the property values for the training set based on their descriptors</a:t>
            </a:r>
          </a:p>
          <a:p>
            <a:r>
              <a:rPr lang="en-IE" dirty="0" smtClean="0"/>
              <a:t>Apply the model to the test set	</a:t>
            </a:r>
          </a:p>
          <a:p>
            <a:pPr lvl="1"/>
            <a:r>
              <a:rPr lang="en-IE" dirty="0" smtClean="0"/>
              <a:t>Find the RMSEP and R</a:t>
            </a:r>
            <a:r>
              <a:rPr lang="en-IE" baseline="30000" dirty="0" smtClean="0"/>
              <a:t>2</a:t>
            </a:r>
          </a:p>
          <a:p>
            <a:pPr lvl="2"/>
            <a:r>
              <a:rPr lang="en-IE" dirty="0" smtClean="0"/>
              <a:t>Root-mean squared error of prediction and correlation coefficient</a:t>
            </a:r>
          </a:p>
          <a:p>
            <a:r>
              <a:rPr lang="en-IE" dirty="0" smtClean="0"/>
              <a:t>Practical Notes:</a:t>
            </a:r>
          </a:p>
          <a:p>
            <a:pPr lvl="1"/>
            <a:r>
              <a:rPr lang="en-IE" dirty="0" smtClean="0"/>
              <a:t>Descriptors can be calculated with the CDK or </a:t>
            </a:r>
            <a:r>
              <a:rPr lang="en-IE" dirty="0" err="1" smtClean="0"/>
              <a:t>RDKit</a:t>
            </a:r>
            <a:endParaRPr lang="en-IE" dirty="0" smtClean="0"/>
          </a:p>
          <a:p>
            <a:pPr lvl="1"/>
            <a:r>
              <a:rPr lang="en-IE" dirty="0" smtClean="0"/>
              <a:t>Models can be built using R (r-project.org)</a:t>
            </a:r>
          </a:p>
          <a:p>
            <a:pPr lvl="1"/>
            <a:r>
              <a:rPr lang="en-IE" dirty="0" smtClean="0"/>
              <a:t>For a combination of the two, see </a:t>
            </a:r>
            <a:r>
              <a:rPr lang="en-IE" b="1" dirty="0" err="1" smtClean="0"/>
              <a:t>rcdk</a:t>
            </a:r>
            <a:endParaRPr lang="en-I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Lipinski’s Rule of Fives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86190"/>
            <a:ext cx="7772400" cy="2571768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Took dataset of drug candidates that made it to Phase II</a:t>
            </a:r>
          </a:p>
          <a:p>
            <a:r>
              <a:rPr lang="en-IE" dirty="0" smtClean="0"/>
              <a:t>Examined the distribution of particular descriptor values related to AMDE</a:t>
            </a:r>
          </a:p>
          <a:p>
            <a:r>
              <a:rPr lang="en-IE" dirty="0" smtClean="0"/>
              <a:t>An orally active drug should not fail more than one of the following ‘rules’:</a:t>
            </a:r>
          </a:p>
          <a:p>
            <a:pPr lvl="1"/>
            <a:r>
              <a:rPr lang="en-IE" dirty="0" smtClean="0"/>
              <a:t>Molecular weight &lt;= 500</a:t>
            </a:r>
          </a:p>
          <a:p>
            <a:pPr lvl="1"/>
            <a:r>
              <a:rPr lang="en-IE" dirty="0" smtClean="0"/>
              <a:t>Number of H-bond donors &lt;= 5</a:t>
            </a:r>
          </a:p>
          <a:p>
            <a:pPr lvl="1"/>
            <a:r>
              <a:rPr lang="en-IE" dirty="0" smtClean="0"/>
              <a:t>Number of H-bond acceptors &lt;= 10</a:t>
            </a:r>
          </a:p>
          <a:p>
            <a:pPr lvl="1"/>
            <a:r>
              <a:rPr lang="en-IE" dirty="0" err="1" smtClean="0"/>
              <a:t>LogP</a:t>
            </a:r>
            <a:r>
              <a:rPr lang="en-IE" dirty="0" smtClean="0"/>
              <a:t> &lt;= 5</a:t>
            </a:r>
          </a:p>
          <a:p>
            <a:r>
              <a:rPr lang="en-IE" dirty="0" smtClean="0"/>
              <a:t>These rules are often applied as an pre-screening filter</a:t>
            </a:r>
          </a:p>
          <a:p>
            <a:pPr lvl="1"/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8828" t="7812" r="14844" b="34375"/>
          <a:stretch>
            <a:fillRect/>
          </a:stretch>
        </p:blipFill>
        <p:spPr bwMode="auto">
          <a:xfrm>
            <a:off x="3428992" y="1071546"/>
            <a:ext cx="221457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596" y="107154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Arial" pitchFamily="34" charset="0"/>
                <a:cs typeface="Arial" pitchFamily="34" charset="0"/>
              </a:rPr>
              <a:t>Chris Lipinski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250030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Arial" pitchFamily="34" charset="0"/>
                <a:cs typeface="Arial" pitchFamily="34" charset="0"/>
              </a:rPr>
              <a:t>Rule of Fives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5074" y="2857496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Arial" pitchFamily="34" charset="0"/>
                <a:cs typeface="Arial" pitchFamily="34" charset="0"/>
              </a:rPr>
              <a:t>Oral bioavailability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84" y="6335933"/>
            <a:ext cx="678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latin typeface="Arial" pitchFamily="34" charset="0"/>
                <a:cs typeface="Arial" pitchFamily="34" charset="0"/>
              </a:rPr>
              <a:t>Image: http://collaborativedrug.com/blog/blog/2009/10/07/cdd-community-meeting/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85984" y="128586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14546" y="2571744"/>
            <a:ext cx="135732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rot="10800000" flipV="1">
            <a:off x="5000628" y="3057550"/>
            <a:ext cx="1214446" cy="371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43636" y="157161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i="1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IE" sz="2000" dirty="0" smtClean="0">
                <a:latin typeface="Arial" pitchFamily="34" charset="0"/>
                <a:cs typeface="Arial" pitchFamily="34" charset="0"/>
              </a:rPr>
              <a:t> Rule of thumb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rot="10800000" flipV="1">
            <a:off x="4572000" y="1771666"/>
            <a:ext cx="1571636" cy="871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Cheminformatics</a:t>
            </a:r>
            <a:r>
              <a:rPr lang="en-IE" dirty="0" smtClean="0"/>
              <a:t> resources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29288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Programming toolkits: Open Source</a:t>
            </a:r>
          </a:p>
          <a:p>
            <a:pPr lvl="1"/>
            <a:r>
              <a:rPr lang="en-IE" dirty="0" err="1" smtClean="0"/>
              <a:t>OpenBabel</a:t>
            </a:r>
            <a:r>
              <a:rPr lang="en-IE" dirty="0" smtClean="0"/>
              <a:t> (C++, Perl, Python, .NET, Java), </a:t>
            </a:r>
            <a:r>
              <a:rPr lang="en-IE" dirty="0" err="1" smtClean="0"/>
              <a:t>RDKit</a:t>
            </a:r>
            <a:r>
              <a:rPr lang="en-IE" dirty="0" smtClean="0"/>
              <a:t> (C++, Python), Chemistry Development Kit [CDK] (Java, </a:t>
            </a:r>
            <a:r>
              <a:rPr lang="en-IE" dirty="0" err="1" smtClean="0"/>
              <a:t>Jython</a:t>
            </a:r>
            <a:r>
              <a:rPr lang="en-IE" dirty="0" smtClean="0"/>
              <a:t>, ...), </a:t>
            </a:r>
            <a:r>
              <a:rPr lang="en-IE" dirty="0" err="1" smtClean="0"/>
              <a:t>PerlMol</a:t>
            </a:r>
            <a:r>
              <a:rPr lang="en-IE" dirty="0" smtClean="0"/>
              <a:t> (Perl), </a:t>
            </a:r>
            <a:r>
              <a:rPr lang="en-IE" dirty="0" err="1" smtClean="0"/>
              <a:t>MayaChemTools</a:t>
            </a:r>
            <a:r>
              <a:rPr lang="en-IE" dirty="0" smtClean="0"/>
              <a:t> (Perl)</a:t>
            </a:r>
          </a:p>
          <a:p>
            <a:pPr lvl="1"/>
            <a:r>
              <a:rPr lang="en-IE" dirty="0" err="1" smtClean="0"/>
              <a:t>Cinfony</a:t>
            </a:r>
            <a:r>
              <a:rPr lang="en-IE" dirty="0" smtClean="0"/>
              <a:t> (by me!) presents a simplified interface to all of these</a:t>
            </a:r>
          </a:p>
          <a:p>
            <a:pPr lvl="2"/>
            <a:r>
              <a:rPr lang="en-IE" dirty="0" smtClean="0"/>
              <a:t>See http://cinfony.googlecode.com for links to an online interactive tutorial and a talk</a:t>
            </a:r>
          </a:p>
          <a:p>
            <a:r>
              <a:rPr lang="en-IE" dirty="0" smtClean="0"/>
              <a:t>Command-line interface:</a:t>
            </a:r>
          </a:p>
          <a:p>
            <a:pPr lvl="1"/>
            <a:r>
              <a:rPr lang="en-IE" dirty="0" err="1" smtClean="0"/>
              <a:t>OpenBabel</a:t>
            </a:r>
            <a:r>
              <a:rPr lang="en-IE" dirty="0" smtClean="0"/>
              <a:t> (“</a:t>
            </a:r>
            <a:r>
              <a:rPr lang="en-IE" dirty="0" err="1" smtClean="0"/>
              <a:t>babel</a:t>
            </a:r>
            <a:r>
              <a:rPr lang="en-IE" dirty="0" smtClean="0"/>
              <a:t>”) See </a:t>
            </a:r>
            <a:r>
              <a:rPr lang="en-IE" dirty="0" smtClean="0"/>
              <a:t>http://</a:t>
            </a:r>
            <a:r>
              <a:rPr lang="en-IE" dirty="0" smtClean="0"/>
              <a:t>openbabel.org/wiki/Babel for information on filtering molecules by property or SMARTS</a:t>
            </a:r>
          </a:p>
          <a:p>
            <a:pPr lvl="2"/>
            <a:r>
              <a:rPr lang="en-IE" dirty="0" smtClean="0"/>
              <a:t>See http://</a:t>
            </a:r>
            <a:r>
              <a:rPr lang="en-IE" dirty="0" smtClean="0"/>
              <a:t>openbabel.org/wiki/Tutorial:Fingerprints for similarity searching, </a:t>
            </a:r>
          </a:p>
          <a:p>
            <a:pPr lvl="1"/>
            <a:r>
              <a:rPr lang="en-IE" dirty="0" err="1" smtClean="0"/>
              <a:t>MayaChemTools</a:t>
            </a:r>
            <a:endParaRPr lang="en-IE" dirty="0" smtClean="0"/>
          </a:p>
          <a:p>
            <a:r>
              <a:rPr lang="en-IE" dirty="0" smtClean="0"/>
              <a:t>GUI:</a:t>
            </a:r>
          </a:p>
          <a:p>
            <a:pPr lvl="1"/>
            <a:r>
              <a:rPr lang="en-IE" dirty="0" err="1" smtClean="0"/>
              <a:t>OpenBabel</a:t>
            </a:r>
            <a:endParaRPr lang="en-IE" dirty="0" smtClean="0"/>
          </a:p>
          <a:p>
            <a:r>
              <a:rPr lang="en-IE" dirty="0" smtClean="0"/>
              <a:t>Specialized toolkits:</a:t>
            </a:r>
          </a:p>
          <a:p>
            <a:pPr lvl="1"/>
            <a:r>
              <a:rPr lang="en-IE" dirty="0" smtClean="0"/>
              <a:t>OSRA: image to structure</a:t>
            </a:r>
          </a:p>
          <a:p>
            <a:pPr lvl="1"/>
            <a:r>
              <a:rPr lang="en-IE" dirty="0" smtClean="0"/>
              <a:t>OPSIN: name to structure</a:t>
            </a:r>
          </a:p>
          <a:p>
            <a:pPr lvl="1"/>
            <a:r>
              <a:rPr lang="en-IE" dirty="0" smtClean="0"/>
              <a:t>OSCAR: Identify chemical terms in text</a:t>
            </a:r>
          </a:p>
          <a:p>
            <a:r>
              <a:rPr lang="en-IE" dirty="0" smtClean="0"/>
              <a:t>Building models: R (http://r-project.org), </a:t>
            </a:r>
            <a:r>
              <a:rPr lang="en-IE" dirty="0" err="1" smtClean="0"/>
              <a:t>rcdk</a:t>
            </a: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11668</TotalTime>
  <Words>649</Words>
  <Application>Microsoft Office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Cheminformatics II</vt:lpstr>
      <vt:lpstr>Substructure search using SMARTS</vt:lpstr>
      <vt:lpstr>Slide 3</vt:lpstr>
      <vt:lpstr>Calculation of Topological Polar Surface Area</vt:lpstr>
      <vt:lpstr>Quantitative Stucture-Activity Relationships (QSAR)</vt:lpstr>
      <vt:lpstr>Building and testing a predictive QSAR model</vt:lpstr>
      <vt:lpstr>Lipinski’s Rule of Fives</vt:lpstr>
      <vt:lpstr>Cheminformatics 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473</cp:revision>
  <dcterms:created xsi:type="dcterms:W3CDTF">1601-01-01T00:00:00Z</dcterms:created>
  <dcterms:modified xsi:type="dcterms:W3CDTF">2010-04-27T11:13:41Z</dcterms:modified>
</cp:coreProperties>
</file>