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19" r:id="rId3"/>
    <p:sldId id="320" r:id="rId4"/>
    <p:sldId id="335" r:id="rId5"/>
    <p:sldId id="327" r:id="rId6"/>
    <p:sldId id="321" r:id="rId7"/>
    <p:sldId id="323" r:id="rId8"/>
    <p:sldId id="322" r:id="rId9"/>
    <p:sldId id="324" r:id="rId10"/>
    <p:sldId id="325" r:id="rId11"/>
    <p:sldId id="328" r:id="rId12"/>
    <p:sldId id="329" r:id="rId13"/>
    <p:sldId id="338" r:id="rId14"/>
    <p:sldId id="337" r:id="rId15"/>
    <p:sldId id="330" r:id="rId16"/>
    <p:sldId id="333" r:id="rId17"/>
    <p:sldId id="334" r:id="rId18"/>
    <p:sldId id="332"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77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614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614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A10178B-E359-4029-B738-87C2325AEFF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9C2F7C2-CE42-4784-9FD3-B518FC6DD80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Next time: More on Magritte</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Acetic acid</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Acetic acid</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Add year</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21E0C50-43CC-46AE-9020-5093A5D4B66C}" type="slidenum">
              <a:rPr lang="en-US"/>
              <a:pPr/>
              <a:t>14</a:t>
            </a:fld>
            <a:endParaRPr lang="en-US"/>
          </a:p>
        </p:txBody>
      </p:sp>
      <p:sp>
        <p:nvSpPr>
          <p:cNvPr id="81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3E5D229-ABD7-42BF-9372-C9B81BEA0E71}" type="slidenum">
              <a:rPr lang="en-US" sz="1200">
                <a:cs typeface="Arial" charset="0"/>
              </a:rPr>
              <a:pPr algn="r"/>
              <a:t>14</a:t>
            </a:fld>
            <a:endParaRPr lang="en-US" sz="1200">
              <a:cs typeface="Arial"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p:txBody>
          <a:bodyPr/>
          <a:lstStyle/>
          <a:p>
            <a:r>
              <a:rPr lang="en-US" dirty="0" smtClean="0"/>
              <a:t>Examples of</a:t>
            </a:r>
            <a:r>
              <a:rPr lang="en-US" baseline="0" dirty="0" smtClean="0"/>
              <a:t> case law from Wikipedia Federal Analog Act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Next</a:t>
            </a:r>
            <a:r>
              <a:rPr lang="en-IE" baseline="0" dirty="0" smtClean="0"/>
              <a:t> time: </a:t>
            </a:r>
            <a:r>
              <a:rPr lang="en-IE" dirty="0" smtClean="0"/>
              <a:t>Add some pictures</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Next</a:t>
            </a:r>
            <a:r>
              <a:rPr lang="en-IE" baseline="0" dirty="0" smtClean="0"/>
              <a:t> time: Add example of what intersection and union mean graphically</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ABA998-BE64-4F8D-B330-FF60BC23740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E2D08D-888A-400F-937C-5D7AF58FF5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4C51D6-E41C-4A70-BD0C-A846CC5F55A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A54722-C9C9-46FE-AE2F-4EE0321B1DF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C6D731-DCFF-41E9-85D7-A90AE3E20DC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F5AA603-14AA-4AF6-BFDD-A6F18305476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28625" y="6715125"/>
            <a:ext cx="8286750" cy="0"/>
          </a:xfrm>
          <a:prstGeom prst="line">
            <a:avLst/>
          </a:prstGeom>
          <a:ln>
            <a:prstDash val="dash"/>
          </a:ln>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428625" y="928688"/>
            <a:ext cx="8286750" cy="0"/>
          </a:xfrm>
          <a:prstGeom prst="line">
            <a:avLst/>
          </a:prstGeom>
          <a:ln>
            <a:prstDash val="dash"/>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0" y="323848"/>
            <a:ext cx="7772400" cy="604822"/>
          </a:xfrm>
        </p:spPr>
        <p:txBody>
          <a:bodyPr/>
          <a:lstStyle>
            <a:lvl1pPr>
              <a:defRPr sz="3200" baseline="0">
                <a:latin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685800" y="1142984"/>
            <a:ext cx="7772400" cy="4953016"/>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F6F1490C-4CD3-404C-8BF2-4029B189E0C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75F63A-559E-424C-8B74-261CED4BE9B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6AD39C-E44D-4575-9D85-5A0376A8CA3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925D22A-EC28-4245-9F11-DA80305B648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F1B9C20-0644-47B0-B0CD-A921680567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6100317-7BD9-46C0-9FB8-26C9F434069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43C451-E83C-483C-B347-B922433024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55E48C-6DDF-4D32-891E-3C16E5CA5A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443663" y="6237288"/>
            <a:ext cx="1905000" cy="457200"/>
          </a:xfrm>
          <a:prstGeom prst="rect">
            <a:avLst/>
          </a:pr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Arial" pitchFamily="34" charset="0"/>
              </a:defRPr>
            </a:lvl1pPr>
          </a:lstStyle>
          <a:p>
            <a:pPr>
              <a:defRPr/>
            </a:pPr>
            <a:fld id="{83936D4D-C1E3-41E7-8CA0-010754CE71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9" r:id="rId1"/>
    <p:sldLayoutId id="2147483752"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txStyles>
    <p:titleStyle>
      <a:lvl1pPr algn="ctr" rtl="0" eaLnBrk="0" fontAlgn="base" hangingPunct="0">
        <a:spcBef>
          <a:spcPct val="0"/>
        </a:spcBef>
        <a:spcAft>
          <a:spcPct val="0"/>
        </a:spcAft>
        <a:defRPr sz="4400">
          <a:solidFill>
            <a:schemeClr val="tx2"/>
          </a:solidFill>
          <a:latin typeface="Arial" pitchFamily="34" charset="0"/>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Times New Roman" pitchFamily="18" charset="0"/>
          <a:cs typeface="Arial" charset="0"/>
        </a:defRPr>
      </a:lvl6pPr>
      <a:lvl7pPr marL="914400" algn="ctr" rtl="0" fontAlgn="base">
        <a:spcBef>
          <a:spcPct val="0"/>
        </a:spcBef>
        <a:spcAft>
          <a:spcPct val="0"/>
        </a:spcAft>
        <a:defRPr sz="4400">
          <a:solidFill>
            <a:schemeClr val="tx2"/>
          </a:solidFill>
          <a:latin typeface="Times New Roman" pitchFamily="18" charset="0"/>
          <a:cs typeface="Arial" charset="0"/>
        </a:defRPr>
      </a:lvl7pPr>
      <a:lvl8pPr marL="1371600" algn="ctr" rtl="0" fontAlgn="base">
        <a:spcBef>
          <a:spcPct val="0"/>
        </a:spcBef>
        <a:spcAft>
          <a:spcPct val="0"/>
        </a:spcAft>
        <a:defRPr sz="4400">
          <a:solidFill>
            <a:schemeClr val="tx2"/>
          </a:solidFill>
          <a:latin typeface="Times New Roman" pitchFamily="18" charset="0"/>
          <a:cs typeface="Arial" charset="0"/>
        </a:defRPr>
      </a:lvl8pPr>
      <a:lvl9pPr marL="1828800" algn="ctr" rtl="0" fontAlgn="base">
        <a:spcBef>
          <a:spcPct val="0"/>
        </a:spcBef>
        <a:spcAft>
          <a:spcPct val="0"/>
        </a:spcAft>
        <a:defRPr sz="44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cs typeface="+mn-cs"/>
        </a:defRPr>
      </a:lvl2pPr>
      <a:lvl3pPr marL="1143000" indent="-228600" algn="l" rtl="0" eaLnBrk="0" fontAlgn="base" hangingPunct="0">
        <a:spcBef>
          <a:spcPct val="20000"/>
        </a:spcBef>
        <a:spcAft>
          <a:spcPct val="0"/>
        </a:spcAft>
        <a:buChar char="•"/>
        <a:defRPr sz="2400">
          <a:solidFill>
            <a:schemeClr val="tx1"/>
          </a:solidFill>
          <a:latin typeface="Arial" pitchFamily="34" charset="0"/>
          <a:cs typeface="+mn-cs"/>
        </a:defRPr>
      </a:lvl3pPr>
      <a:lvl4pPr marL="1600200" indent="-228600" algn="l" rtl="0" eaLnBrk="0" fontAlgn="base" hangingPunct="0">
        <a:spcBef>
          <a:spcPct val="20000"/>
        </a:spcBef>
        <a:spcAft>
          <a:spcPct val="0"/>
        </a:spcAft>
        <a:buChar char="–"/>
        <a:defRPr sz="2000">
          <a:solidFill>
            <a:schemeClr val="tx1"/>
          </a:solidFill>
          <a:latin typeface="Arial" pitchFamily="34" charset="0"/>
          <a:cs typeface="+mn-cs"/>
        </a:defRPr>
      </a:lvl4pPr>
      <a:lvl5pPr marL="2057400" indent="-228600" algn="l" rtl="0" eaLnBrk="0" fontAlgn="base" hangingPunct="0">
        <a:spcBef>
          <a:spcPct val="20000"/>
        </a:spcBef>
        <a:spcAft>
          <a:spcPct val="0"/>
        </a:spcAft>
        <a:buChar char="»"/>
        <a:defRPr sz="2000">
          <a:solidFill>
            <a:schemeClr val="tx1"/>
          </a:solidFill>
          <a:latin typeface="Arial"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ounded Rectangle 8"/>
          <p:cNvSpPr/>
          <p:nvPr/>
        </p:nvSpPr>
        <p:spPr>
          <a:xfrm>
            <a:off x="1714480" y="1071546"/>
            <a:ext cx="5786478" cy="100013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3074" name="Rectangle 2"/>
          <p:cNvSpPr>
            <a:spLocks noGrp="1" noChangeArrowheads="1"/>
          </p:cNvSpPr>
          <p:nvPr>
            <p:ph type="ctrTitle"/>
          </p:nvPr>
        </p:nvSpPr>
        <p:spPr>
          <a:xfrm>
            <a:off x="3071802" y="857232"/>
            <a:ext cx="5857884" cy="1470025"/>
          </a:xfrm>
        </p:spPr>
        <p:txBody>
          <a:bodyPr/>
          <a:lstStyle/>
          <a:p>
            <a:pPr algn="l" eaLnBrk="1" hangingPunct="1"/>
            <a:r>
              <a:rPr lang="en-GB" sz="3200" dirty="0" err="1" smtClean="0">
                <a:solidFill>
                  <a:srgbClr val="00B050"/>
                </a:solidFill>
                <a:latin typeface="Arial" charset="0"/>
              </a:rPr>
              <a:t>Cheminformatics</a:t>
            </a:r>
            <a:endParaRPr lang="en-US" sz="3200" dirty="0" smtClean="0">
              <a:solidFill>
                <a:srgbClr val="00B050"/>
              </a:solidFill>
              <a:latin typeface="Arial" charset="0"/>
            </a:endParaRPr>
          </a:p>
        </p:txBody>
      </p:sp>
      <p:sp>
        <p:nvSpPr>
          <p:cNvPr id="2051" name="Rectangle 3"/>
          <p:cNvSpPr>
            <a:spLocks noGrp="1" noChangeArrowheads="1"/>
          </p:cNvSpPr>
          <p:nvPr>
            <p:ph type="subTitle" idx="1"/>
          </p:nvPr>
        </p:nvSpPr>
        <p:spPr>
          <a:xfrm>
            <a:off x="1285852" y="5143512"/>
            <a:ext cx="6400800" cy="928688"/>
          </a:xfrm>
        </p:spPr>
        <p:txBody>
          <a:bodyPr/>
          <a:lstStyle/>
          <a:p>
            <a:pPr eaLnBrk="1" hangingPunct="1">
              <a:lnSpc>
                <a:spcPct val="80000"/>
              </a:lnSpc>
              <a:defRPr/>
            </a:pPr>
            <a:r>
              <a:rPr lang="en-IE" sz="2000" dirty="0" smtClean="0">
                <a:solidFill>
                  <a:schemeClr val="bg2"/>
                </a:solidFill>
                <a:latin typeface="Arial" charset="0"/>
              </a:rPr>
              <a:t>Apr 2010</a:t>
            </a:r>
          </a:p>
          <a:p>
            <a:pPr eaLnBrk="1" hangingPunct="1">
              <a:lnSpc>
                <a:spcPct val="80000"/>
              </a:lnSpc>
              <a:defRPr/>
            </a:pPr>
            <a:r>
              <a:rPr lang="en-IE" sz="2400" dirty="0" err="1" smtClean="0">
                <a:latin typeface="Arial" charset="0"/>
              </a:rPr>
              <a:t>Postgrad</a:t>
            </a:r>
            <a:r>
              <a:rPr lang="en-IE" sz="2400" dirty="0" smtClean="0">
                <a:latin typeface="Arial" charset="0"/>
              </a:rPr>
              <a:t> course on Comp </a:t>
            </a:r>
            <a:r>
              <a:rPr lang="en-IE" sz="2400" dirty="0" err="1" smtClean="0">
                <a:latin typeface="Arial" charset="0"/>
              </a:rPr>
              <a:t>Chem</a:t>
            </a:r>
            <a:endParaRPr lang="en-IE" sz="2400" dirty="0" smtClean="0">
              <a:latin typeface="Arial" charset="0"/>
            </a:endParaRPr>
          </a:p>
        </p:txBody>
      </p:sp>
      <p:sp>
        <p:nvSpPr>
          <p:cNvPr id="7" name="Rectangle 2"/>
          <p:cNvSpPr txBox="1">
            <a:spLocks noChangeArrowheads="1"/>
          </p:cNvSpPr>
          <p:nvPr/>
        </p:nvSpPr>
        <p:spPr bwMode="auto">
          <a:xfrm>
            <a:off x="928662" y="3071816"/>
            <a:ext cx="7429500" cy="857250"/>
          </a:xfrm>
          <a:prstGeom prst="rect">
            <a:avLst/>
          </a:prstGeom>
          <a:noFill/>
          <a:ln w="9525">
            <a:noFill/>
            <a:miter lim="800000"/>
            <a:headEnd/>
            <a:tailEnd/>
          </a:ln>
        </p:spPr>
        <p:txBody>
          <a:bodyPr anchor="ctr"/>
          <a:lstStyle/>
          <a:p>
            <a:pPr algn="ctr">
              <a:defRPr/>
            </a:pPr>
            <a:r>
              <a:rPr lang="en-GB" u="sng" kern="0" dirty="0">
                <a:solidFill>
                  <a:schemeClr val="tx2"/>
                </a:solidFill>
                <a:latin typeface="Arial" charset="0"/>
                <a:ea typeface="+mj-ea"/>
                <a:cs typeface="+mj-cs"/>
              </a:rPr>
              <a:t>Noel M. </a:t>
            </a:r>
            <a:r>
              <a:rPr lang="en-GB" u="sng" kern="0" dirty="0" smtClean="0">
                <a:solidFill>
                  <a:schemeClr val="tx2"/>
                </a:solidFill>
                <a:latin typeface="Arial" charset="0"/>
                <a:ea typeface="+mj-ea"/>
                <a:cs typeface="+mj-cs"/>
              </a:rPr>
              <a:t>O’Boyle</a:t>
            </a:r>
            <a:endParaRPr lang="en-US" kern="0" baseline="30000" dirty="0">
              <a:solidFill>
                <a:schemeClr val="tx2"/>
              </a:solidFill>
              <a:latin typeface="Arial"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SMILES format II</a:t>
            </a:r>
            <a:endParaRPr lang="en-IE" dirty="0"/>
          </a:p>
        </p:txBody>
      </p:sp>
      <p:sp>
        <p:nvSpPr>
          <p:cNvPr id="3" name="Content Placeholder 2"/>
          <p:cNvSpPr>
            <a:spLocks noGrp="1"/>
          </p:cNvSpPr>
          <p:nvPr>
            <p:ph idx="1"/>
          </p:nvPr>
        </p:nvSpPr>
        <p:spPr>
          <a:xfrm>
            <a:off x="685800" y="1000108"/>
            <a:ext cx="7772400" cy="1071570"/>
          </a:xfrm>
        </p:spPr>
        <p:txBody>
          <a:bodyPr/>
          <a:lstStyle/>
          <a:p>
            <a:r>
              <a:rPr lang="en-IE" sz="2000" dirty="0" smtClean="0"/>
              <a:t>To represent </a:t>
            </a:r>
            <a:r>
              <a:rPr lang="en-IE" sz="2000" b="1" dirty="0" smtClean="0"/>
              <a:t>rings</a:t>
            </a:r>
            <a:r>
              <a:rPr lang="en-IE" sz="2000" dirty="0" smtClean="0"/>
              <a:t>, you need to break a ring bond and replace it by a ring opening symbol and a corresponding ring closure symbol</a:t>
            </a:r>
            <a:endParaRPr lang="en-IE" sz="2000" dirty="0"/>
          </a:p>
        </p:txBody>
      </p:sp>
      <p:grpSp>
        <p:nvGrpSpPr>
          <p:cNvPr id="14" name="Group 13"/>
          <p:cNvGrpSpPr/>
          <p:nvPr/>
        </p:nvGrpSpPr>
        <p:grpSpPr>
          <a:xfrm>
            <a:off x="1357290" y="2500306"/>
            <a:ext cx="745813" cy="642942"/>
            <a:chOff x="214282" y="2857496"/>
            <a:chExt cx="1500198" cy="1293274"/>
          </a:xfrm>
        </p:grpSpPr>
        <p:sp>
          <p:nvSpPr>
            <p:cNvPr id="8" name="Hexagon 7"/>
            <p:cNvSpPr/>
            <p:nvPr/>
          </p:nvSpPr>
          <p:spPr>
            <a:xfrm>
              <a:off x="214282" y="2857496"/>
              <a:ext cx="1500198" cy="1293274"/>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E"/>
            </a:p>
          </p:txBody>
        </p:sp>
        <p:cxnSp>
          <p:nvCxnSpPr>
            <p:cNvPr id="11" name="Straight Connector 10"/>
            <p:cNvCxnSpPr/>
            <p:nvPr/>
          </p:nvCxnSpPr>
          <p:spPr>
            <a:xfrm rot="5400000" flipH="1" flipV="1">
              <a:off x="1234650" y="3623079"/>
              <a:ext cx="496797" cy="251516"/>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oup 12"/>
          <p:cNvGrpSpPr/>
          <p:nvPr/>
        </p:nvGrpSpPr>
        <p:grpSpPr>
          <a:xfrm>
            <a:off x="2428860" y="2500306"/>
            <a:ext cx="745813" cy="642942"/>
            <a:chOff x="2357422" y="2857496"/>
            <a:chExt cx="1500198" cy="1293274"/>
          </a:xfrm>
        </p:grpSpPr>
        <p:sp>
          <p:nvSpPr>
            <p:cNvPr id="9" name="Freeform 8"/>
            <p:cNvSpPr/>
            <p:nvPr/>
          </p:nvSpPr>
          <p:spPr>
            <a:xfrm>
              <a:off x="2357422" y="2857496"/>
              <a:ext cx="1500198" cy="1293274"/>
            </a:xfrm>
            <a:custGeom>
              <a:avLst/>
              <a:gdLst>
                <a:gd name="connsiteX0" fmla="*/ 0 w 1500198"/>
                <a:gd name="connsiteY0" fmla="*/ 646637 h 1293274"/>
                <a:gd name="connsiteX1" fmla="*/ 323319 w 1500198"/>
                <a:gd name="connsiteY1" fmla="*/ 0 h 1293274"/>
                <a:gd name="connsiteX2" fmla="*/ 1176880 w 1500198"/>
                <a:gd name="connsiteY2" fmla="*/ 0 h 1293274"/>
                <a:gd name="connsiteX3" fmla="*/ 1500198 w 1500198"/>
                <a:gd name="connsiteY3" fmla="*/ 646637 h 1293274"/>
                <a:gd name="connsiteX4" fmla="*/ 1176880 w 1500198"/>
                <a:gd name="connsiteY4" fmla="*/ 1293274 h 1293274"/>
                <a:gd name="connsiteX5" fmla="*/ 323319 w 1500198"/>
                <a:gd name="connsiteY5" fmla="*/ 1293274 h 1293274"/>
                <a:gd name="connsiteX6" fmla="*/ 0 w 1500198"/>
                <a:gd name="connsiteY6" fmla="*/ 646637 h 1293274"/>
                <a:gd name="connsiteX0" fmla="*/ 323319 w 1500198"/>
                <a:gd name="connsiteY0" fmla="*/ 0 h 1293274"/>
                <a:gd name="connsiteX1" fmla="*/ 1176880 w 1500198"/>
                <a:gd name="connsiteY1" fmla="*/ 0 h 1293274"/>
                <a:gd name="connsiteX2" fmla="*/ 1500198 w 1500198"/>
                <a:gd name="connsiteY2" fmla="*/ 646637 h 1293274"/>
                <a:gd name="connsiteX3" fmla="*/ 1176880 w 1500198"/>
                <a:gd name="connsiteY3" fmla="*/ 1293274 h 1293274"/>
                <a:gd name="connsiteX4" fmla="*/ 323319 w 1500198"/>
                <a:gd name="connsiteY4" fmla="*/ 1293274 h 1293274"/>
                <a:gd name="connsiteX5" fmla="*/ 0 w 1500198"/>
                <a:gd name="connsiteY5" fmla="*/ 646637 h 1293274"/>
                <a:gd name="connsiteX6" fmla="*/ 414759 w 1500198"/>
                <a:gd name="connsiteY6" fmla="*/ 91440 h 1293274"/>
                <a:gd name="connsiteX0" fmla="*/ 1000132 w 1500198"/>
                <a:gd name="connsiteY0" fmla="*/ 0 h 1293274"/>
                <a:gd name="connsiteX1" fmla="*/ 1176880 w 1500198"/>
                <a:gd name="connsiteY1" fmla="*/ 0 h 1293274"/>
                <a:gd name="connsiteX2" fmla="*/ 1500198 w 1500198"/>
                <a:gd name="connsiteY2" fmla="*/ 646637 h 1293274"/>
                <a:gd name="connsiteX3" fmla="*/ 1176880 w 1500198"/>
                <a:gd name="connsiteY3" fmla="*/ 1293274 h 1293274"/>
                <a:gd name="connsiteX4" fmla="*/ 323319 w 1500198"/>
                <a:gd name="connsiteY4" fmla="*/ 1293274 h 1293274"/>
                <a:gd name="connsiteX5" fmla="*/ 0 w 1500198"/>
                <a:gd name="connsiteY5" fmla="*/ 646637 h 1293274"/>
                <a:gd name="connsiteX6" fmla="*/ 414759 w 1500198"/>
                <a:gd name="connsiteY6" fmla="*/ 91440 h 1293274"/>
                <a:gd name="connsiteX0" fmla="*/ 1000132 w 1500198"/>
                <a:gd name="connsiteY0" fmla="*/ 0 h 1293274"/>
                <a:gd name="connsiteX1" fmla="*/ 1176880 w 1500198"/>
                <a:gd name="connsiteY1" fmla="*/ 0 h 1293274"/>
                <a:gd name="connsiteX2" fmla="*/ 1500198 w 1500198"/>
                <a:gd name="connsiteY2" fmla="*/ 646637 h 1293274"/>
                <a:gd name="connsiteX3" fmla="*/ 1176880 w 1500198"/>
                <a:gd name="connsiteY3" fmla="*/ 1293274 h 1293274"/>
                <a:gd name="connsiteX4" fmla="*/ 323319 w 1500198"/>
                <a:gd name="connsiteY4" fmla="*/ 1293274 h 1293274"/>
                <a:gd name="connsiteX5" fmla="*/ 0 w 1500198"/>
                <a:gd name="connsiteY5" fmla="*/ 646637 h 1293274"/>
                <a:gd name="connsiteX6" fmla="*/ 357190 w 1500198"/>
                <a:gd name="connsiteY6" fmla="*/ 0 h 1293274"/>
                <a:gd name="connsiteX0" fmla="*/ 1176880 w 1500198"/>
                <a:gd name="connsiteY0" fmla="*/ 0 h 1293274"/>
                <a:gd name="connsiteX1" fmla="*/ 1500198 w 1500198"/>
                <a:gd name="connsiteY1" fmla="*/ 646637 h 1293274"/>
                <a:gd name="connsiteX2" fmla="*/ 1176880 w 1500198"/>
                <a:gd name="connsiteY2" fmla="*/ 1293274 h 1293274"/>
                <a:gd name="connsiteX3" fmla="*/ 323319 w 1500198"/>
                <a:gd name="connsiteY3" fmla="*/ 1293274 h 1293274"/>
                <a:gd name="connsiteX4" fmla="*/ 0 w 1500198"/>
                <a:gd name="connsiteY4" fmla="*/ 646637 h 1293274"/>
                <a:gd name="connsiteX5" fmla="*/ 357190 w 1500198"/>
                <a:gd name="connsiteY5" fmla="*/ 0 h 1293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198" h="1293274">
                  <a:moveTo>
                    <a:pt x="1176880" y="0"/>
                  </a:moveTo>
                  <a:lnTo>
                    <a:pt x="1500198" y="646637"/>
                  </a:lnTo>
                  <a:lnTo>
                    <a:pt x="1176880" y="1293274"/>
                  </a:lnTo>
                  <a:lnTo>
                    <a:pt x="323319" y="1293274"/>
                  </a:lnTo>
                  <a:lnTo>
                    <a:pt x="0" y="646637"/>
                  </a:lnTo>
                  <a:cubicBezTo>
                    <a:pt x="107773" y="431091"/>
                    <a:pt x="357190" y="0"/>
                    <a:pt x="357190" y="0"/>
                  </a:cubicBezTo>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E"/>
            </a:p>
          </p:txBody>
        </p:sp>
        <p:cxnSp>
          <p:nvCxnSpPr>
            <p:cNvPr id="12" name="Straight Connector 11"/>
            <p:cNvCxnSpPr/>
            <p:nvPr/>
          </p:nvCxnSpPr>
          <p:spPr>
            <a:xfrm rot="5400000" flipH="1" flipV="1">
              <a:off x="3357542" y="3674603"/>
              <a:ext cx="496797" cy="251516"/>
            </a:xfrm>
            <a:prstGeom prst="line">
              <a:avLst/>
            </a:prstGeom>
          </p:spPr>
          <p:style>
            <a:lnRef idx="1">
              <a:schemeClr val="dk1"/>
            </a:lnRef>
            <a:fillRef idx="0">
              <a:schemeClr val="dk1"/>
            </a:fillRef>
            <a:effectRef idx="0">
              <a:schemeClr val="dk1"/>
            </a:effectRef>
            <a:fontRef idx="minor">
              <a:schemeClr val="tx1"/>
            </a:fontRef>
          </p:style>
        </p:cxnSp>
      </p:grpSp>
      <p:sp>
        <p:nvSpPr>
          <p:cNvPr id="21" name="Down Arrow 20"/>
          <p:cNvSpPr/>
          <p:nvPr/>
        </p:nvSpPr>
        <p:spPr>
          <a:xfrm>
            <a:off x="1643042" y="2143116"/>
            <a:ext cx="177574" cy="248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TextBox 21"/>
          <p:cNvSpPr txBox="1"/>
          <p:nvPr/>
        </p:nvSpPr>
        <p:spPr>
          <a:xfrm>
            <a:off x="2500298" y="2285992"/>
            <a:ext cx="285752" cy="338554"/>
          </a:xfrm>
          <a:prstGeom prst="rect">
            <a:avLst/>
          </a:prstGeom>
          <a:noFill/>
        </p:spPr>
        <p:txBody>
          <a:bodyPr wrap="square" rtlCol="0">
            <a:spAutoFit/>
          </a:bodyPr>
          <a:lstStyle/>
          <a:p>
            <a:r>
              <a:rPr lang="en-IE" sz="1600" dirty="0" smtClean="0">
                <a:latin typeface="Arial" pitchFamily="34" charset="0"/>
                <a:cs typeface="Arial" pitchFamily="34" charset="0"/>
              </a:rPr>
              <a:t>1</a:t>
            </a:r>
          </a:p>
        </p:txBody>
      </p:sp>
      <p:sp>
        <p:nvSpPr>
          <p:cNvPr id="23" name="TextBox 22"/>
          <p:cNvSpPr txBox="1"/>
          <p:nvPr/>
        </p:nvSpPr>
        <p:spPr>
          <a:xfrm>
            <a:off x="2786050" y="2285992"/>
            <a:ext cx="285752" cy="338554"/>
          </a:xfrm>
          <a:prstGeom prst="rect">
            <a:avLst/>
          </a:prstGeom>
          <a:noFill/>
        </p:spPr>
        <p:txBody>
          <a:bodyPr wrap="square" rtlCol="0">
            <a:spAutoFit/>
          </a:bodyPr>
          <a:lstStyle/>
          <a:p>
            <a:r>
              <a:rPr lang="en-IE" sz="1600" dirty="0" smtClean="0">
                <a:latin typeface="Arial" pitchFamily="34" charset="0"/>
                <a:cs typeface="Arial" pitchFamily="34" charset="0"/>
              </a:rPr>
              <a:t>1</a:t>
            </a:r>
          </a:p>
        </p:txBody>
      </p:sp>
      <p:sp>
        <p:nvSpPr>
          <p:cNvPr id="24" name="TextBox 23"/>
          <p:cNvSpPr txBox="1"/>
          <p:nvPr/>
        </p:nvSpPr>
        <p:spPr>
          <a:xfrm>
            <a:off x="3643306" y="2643182"/>
            <a:ext cx="3500462" cy="369332"/>
          </a:xfrm>
          <a:prstGeom prst="rect">
            <a:avLst/>
          </a:prstGeom>
          <a:noFill/>
        </p:spPr>
        <p:txBody>
          <a:bodyPr wrap="square" rtlCol="0">
            <a:spAutoFit/>
          </a:bodyPr>
          <a:lstStyle/>
          <a:p>
            <a:r>
              <a:rPr lang="en-IE" sz="1800" dirty="0" smtClean="0">
                <a:latin typeface="Arial" pitchFamily="34" charset="0"/>
                <a:cs typeface="Arial" pitchFamily="34" charset="0"/>
              </a:rPr>
              <a:t>C1CCC=CC1</a:t>
            </a:r>
          </a:p>
        </p:txBody>
      </p:sp>
      <p:sp>
        <p:nvSpPr>
          <p:cNvPr id="25" name="Content Placeholder 2"/>
          <p:cNvSpPr txBox="1">
            <a:spLocks/>
          </p:cNvSpPr>
          <p:nvPr/>
        </p:nvSpPr>
        <p:spPr bwMode="auto">
          <a:xfrm>
            <a:off x="571472" y="3429000"/>
            <a:ext cx="7772400" cy="27860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IE" sz="20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To represent</a:t>
            </a:r>
            <a:r>
              <a:rPr kumimoji="0" lang="en-IE" sz="2000" b="0" i="0" u="none" strike="noStrike" kern="0" cap="none" spc="0" normalizeH="0" noProof="0" dirty="0" smtClean="0">
                <a:ln>
                  <a:noFill/>
                </a:ln>
                <a:solidFill>
                  <a:schemeClr val="tx1"/>
                </a:solidFill>
                <a:effectLst/>
                <a:uLnTx/>
                <a:uFillTx/>
                <a:latin typeface="Arial" pitchFamily="34" charset="0"/>
                <a:ea typeface="+mn-ea"/>
                <a:cs typeface="Arial" pitchFamily="34" charset="0"/>
              </a:rPr>
              <a:t> </a:t>
            </a:r>
            <a:r>
              <a:rPr kumimoji="0" lang="en-IE" sz="2000" b="1" i="0" u="none" strike="noStrike" kern="0" cap="none" spc="0" normalizeH="0" noProof="0" dirty="0" smtClean="0">
                <a:ln>
                  <a:noFill/>
                </a:ln>
                <a:solidFill>
                  <a:schemeClr val="tx1"/>
                </a:solidFill>
                <a:effectLst/>
                <a:uLnTx/>
                <a:uFillTx/>
                <a:latin typeface="Arial" pitchFamily="34" charset="0"/>
                <a:ea typeface="+mn-ea"/>
                <a:cs typeface="Arial" pitchFamily="34" charset="0"/>
              </a:rPr>
              <a:t>double bond stereochemistry </a:t>
            </a:r>
            <a:r>
              <a:rPr kumimoji="0" lang="en-IE" sz="2000" b="0" i="0" u="none" strike="noStrike" kern="0" cap="none" spc="0" normalizeH="0" noProof="0" dirty="0" smtClean="0">
                <a:ln>
                  <a:noFill/>
                </a:ln>
                <a:solidFill>
                  <a:schemeClr val="tx1"/>
                </a:solidFill>
                <a:effectLst/>
                <a:uLnTx/>
                <a:uFillTx/>
                <a:latin typeface="Arial" pitchFamily="34" charset="0"/>
                <a:ea typeface="+mn-ea"/>
                <a:cs typeface="Arial" pitchFamily="34" charset="0"/>
              </a:rPr>
              <a:t>you </a:t>
            </a:r>
            <a:r>
              <a:rPr lang="en-IE" sz="2000" kern="0" dirty="0" smtClean="0">
                <a:latin typeface="Arial" pitchFamily="34" charset="0"/>
                <a:cs typeface="Arial" pitchFamily="34" charset="0"/>
              </a:rPr>
              <a:t>use / and \</a:t>
            </a:r>
          </a:p>
          <a:p>
            <a:pPr marL="800100" lvl="1" indent="-342900" eaLnBrk="0" hangingPunct="0">
              <a:spcBef>
                <a:spcPct val="20000"/>
              </a:spcBef>
              <a:buFontTx/>
              <a:buChar char="•"/>
            </a:pPr>
            <a:r>
              <a:rPr lang="en-IE" sz="2000" kern="0" noProof="0" dirty="0" err="1" smtClean="0">
                <a:latin typeface="Arial" pitchFamily="34" charset="0"/>
                <a:cs typeface="Arial" pitchFamily="34" charset="0"/>
              </a:rPr>
              <a:t>Cl</a:t>
            </a:r>
            <a:r>
              <a:rPr lang="en-IE" sz="2000" kern="0" noProof="0" dirty="0" smtClean="0">
                <a:latin typeface="Arial" pitchFamily="34" charset="0"/>
                <a:cs typeface="Arial" pitchFamily="34" charset="0"/>
              </a:rPr>
              <a:t>/C=C/Br (trans), </a:t>
            </a:r>
            <a:r>
              <a:rPr lang="en-IE" sz="2000" kern="0" noProof="0" dirty="0" err="1" smtClean="0">
                <a:latin typeface="Arial" pitchFamily="34" charset="0"/>
                <a:cs typeface="Arial" pitchFamily="34" charset="0"/>
              </a:rPr>
              <a:t>Cl</a:t>
            </a:r>
            <a:r>
              <a:rPr lang="en-IE" sz="2000" kern="0" noProof="0" dirty="0" smtClean="0">
                <a:latin typeface="Arial" pitchFamily="34" charset="0"/>
                <a:cs typeface="Arial" pitchFamily="34" charset="0"/>
              </a:rPr>
              <a:t>/C=C\Br (</a:t>
            </a:r>
            <a:r>
              <a:rPr lang="en-IE" sz="2000" kern="0" noProof="0" dirty="0" err="1" smtClean="0">
                <a:latin typeface="Arial" pitchFamily="34" charset="0"/>
                <a:cs typeface="Arial" pitchFamily="34" charset="0"/>
              </a:rPr>
              <a:t>cis</a:t>
            </a:r>
            <a:r>
              <a:rPr lang="en-IE" sz="2000" kern="0" noProof="0" dirty="0" smtClean="0">
                <a:latin typeface="Arial" pitchFamily="34" charset="0"/>
                <a:cs typeface="Arial" pitchFamily="34" charset="0"/>
              </a:rPr>
              <a:t>)</a:t>
            </a:r>
          </a:p>
          <a:p>
            <a:pPr marL="342900" indent="-342900" eaLnBrk="0" hangingPunct="0">
              <a:spcBef>
                <a:spcPct val="20000"/>
              </a:spcBef>
              <a:buFontTx/>
              <a:buChar char="•"/>
            </a:pPr>
            <a:r>
              <a:rPr kumimoji="0" lang="en-IE" sz="2000" b="0" i="0" u="none" strike="noStrike" kern="0" cap="none" spc="0" normalizeH="0" baseline="0" dirty="0" smtClean="0">
                <a:ln>
                  <a:noFill/>
                </a:ln>
                <a:solidFill>
                  <a:schemeClr val="tx1"/>
                </a:solidFill>
                <a:effectLst/>
                <a:uLnTx/>
                <a:uFillTx/>
                <a:latin typeface="Arial" pitchFamily="34" charset="0"/>
                <a:ea typeface="+mn-ea"/>
                <a:cs typeface="Arial" pitchFamily="34" charset="0"/>
              </a:rPr>
              <a:t>To represent </a:t>
            </a:r>
            <a:r>
              <a:rPr kumimoji="0" lang="en-IE" sz="2000" b="1" i="0" u="none" strike="noStrike" kern="0" cap="none" spc="0" normalizeH="0" baseline="0" dirty="0" smtClean="0">
                <a:ln>
                  <a:noFill/>
                </a:ln>
                <a:solidFill>
                  <a:schemeClr val="tx1"/>
                </a:solidFill>
                <a:effectLst/>
                <a:uLnTx/>
                <a:uFillTx/>
                <a:latin typeface="Arial" pitchFamily="34" charset="0"/>
                <a:ea typeface="+mn-ea"/>
                <a:cs typeface="Arial" pitchFamily="34" charset="0"/>
              </a:rPr>
              <a:t>tetrahedral stereochemistry</a:t>
            </a:r>
            <a:r>
              <a:rPr kumimoji="0" lang="en-IE" sz="2000" b="1" i="0" u="none" strike="noStrike" kern="0" cap="none" spc="0" normalizeH="0" dirty="0" smtClean="0">
                <a:ln>
                  <a:noFill/>
                </a:ln>
                <a:solidFill>
                  <a:schemeClr val="tx1"/>
                </a:solidFill>
                <a:effectLst/>
                <a:uLnTx/>
                <a:uFillTx/>
                <a:latin typeface="Arial" pitchFamily="34" charset="0"/>
                <a:ea typeface="+mn-ea"/>
                <a:cs typeface="Arial" pitchFamily="34" charset="0"/>
              </a:rPr>
              <a:t> </a:t>
            </a:r>
            <a:r>
              <a:rPr kumimoji="0" lang="en-IE" sz="2000" b="0" i="0" u="none" strike="noStrike" kern="0" cap="none" spc="0" normalizeH="0" dirty="0" smtClean="0">
                <a:ln>
                  <a:noFill/>
                </a:ln>
                <a:solidFill>
                  <a:schemeClr val="tx1"/>
                </a:solidFill>
                <a:effectLst/>
                <a:uLnTx/>
                <a:uFillTx/>
                <a:latin typeface="Arial" pitchFamily="34" charset="0"/>
                <a:ea typeface="+mn-ea"/>
                <a:cs typeface="Arial" pitchFamily="34" charset="0"/>
              </a:rPr>
              <a:t>you use @ or @@</a:t>
            </a:r>
          </a:p>
          <a:p>
            <a:pPr marL="800100" lvl="1" indent="-342900" eaLnBrk="0" hangingPunct="0">
              <a:spcBef>
                <a:spcPct val="20000"/>
              </a:spcBef>
              <a:buFontTx/>
              <a:buChar char="•"/>
            </a:pPr>
            <a:r>
              <a:rPr lang="en-IE" sz="2000" kern="0" dirty="0" smtClean="0">
                <a:latin typeface="Arial" pitchFamily="34" charset="0"/>
                <a:cs typeface="Arial" pitchFamily="34" charset="0"/>
              </a:rPr>
              <a:t>Br[C@](</a:t>
            </a:r>
            <a:r>
              <a:rPr lang="en-IE" sz="2000" kern="0" dirty="0" err="1" smtClean="0">
                <a:latin typeface="Arial" pitchFamily="34" charset="0"/>
                <a:cs typeface="Arial" pitchFamily="34" charset="0"/>
              </a:rPr>
              <a:t>Cl</a:t>
            </a:r>
            <a:r>
              <a:rPr lang="en-IE" sz="2000" kern="0" dirty="0" smtClean="0">
                <a:latin typeface="Arial" pitchFamily="34" charset="0"/>
                <a:cs typeface="Arial" pitchFamily="34" charset="0"/>
              </a:rPr>
              <a:t>)(I)F means that looking from the Br, the </a:t>
            </a:r>
            <a:r>
              <a:rPr lang="en-IE" sz="2000" kern="0" dirty="0" err="1" smtClean="0">
                <a:latin typeface="Arial" pitchFamily="34" charset="0"/>
                <a:cs typeface="Arial" pitchFamily="34" charset="0"/>
              </a:rPr>
              <a:t>Cl</a:t>
            </a:r>
            <a:r>
              <a:rPr lang="en-IE" sz="2000" kern="0" dirty="0" smtClean="0">
                <a:latin typeface="Arial" pitchFamily="34" charset="0"/>
                <a:cs typeface="Arial" pitchFamily="34" charset="0"/>
              </a:rPr>
              <a:t>, I, and F are arranged anticlockwise</a:t>
            </a:r>
          </a:p>
          <a:p>
            <a:pPr marL="342900" indent="-342900" eaLnBrk="0" hangingPunct="0">
              <a:spcBef>
                <a:spcPct val="20000"/>
              </a:spcBef>
              <a:buFontTx/>
              <a:buChar char="•"/>
            </a:pPr>
            <a:r>
              <a:rPr kumimoji="0" lang="en-IE" sz="20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To represent </a:t>
            </a:r>
            <a:r>
              <a:rPr kumimoji="0" lang="en-IE" sz="2000" b="1" i="0" u="none" strike="noStrike" kern="0" cap="none" spc="0" normalizeH="0" baseline="0" noProof="0" dirty="0" err="1" smtClean="0">
                <a:ln>
                  <a:noFill/>
                </a:ln>
                <a:solidFill>
                  <a:schemeClr val="tx1"/>
                </a:solidFill>
                <a:effectLst/>
                <a:uLnTx/>
                <a:uFillTx/>
                <a:latin typeface="Arial" pitchFamily="34" charset="0"/>
                <a:ea typeface="+mn-ea"/>
                <a:cs typeface="Arial" pitchFamily="34" charset="0"/>
              </a:rPr>
              <a:t>aromaticity</a:t>
            </a:r>
            <a:r>
              <a:rPr kumimoji="0" lang="en-IE" sz="20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 use lower case</a:t>
            </a:r>
          </a:p>
          <a:p>
            <a:pPr marL="800100" lvl="1" indent="-342900" eaLnBrk="0" hangingPunct="0">
              <a:spcBef>
                <a:spcPct val="20000"/>
              </a:spcBef>
              <a:buFontTx/>
              <a:buChar char="•"/>
            </a:pPr>
            <a:r>
              <a:rPr lang="en-IE" sz="2000" kern="0" dirty="0" smtClean="0">
                <a:latin typeface="Arial" pitchFamily="34" charset="0"/>
                <a:cs typeface="Arial" pitchFamily="34" charset="0"/>
              </a:rPr>
              <a:t>C1CCCCC1 (</a:t>
            </a:r>
            <a:r>
              <a:rPr lang="en-IE" sz="2000" kern="0" dirty="0" err="1" smtClean="0">
                <a:latin typeface="Arial" pitchFamily="34" charset="0"/>
                <a:cs typeface="Arial" pitchFamily="34" charset="0"/>
              </a:rPr>
              <a:t>cyclohexane</a:t>
            </a:r>
            <a:r>
              <a:rPr lang="en-IE" sz="2000" kern="0" dirty="0" smtClean="0">
                <a:latin typeface="Arial" pitchFamily="34" charset="0"/>
                <a:cs typeface="Arial" pitchFamily="34" charset="0"/>
              </a:rPr>
              <a:t>)</a:t>
            </a:r>
          </a:p>
          <a:p>
            <a:pPr marL="800100" lvl="1" indent="-342900" eaLnBrk="0" hangingPunct="0">
              <a:spcBef>
                <a:spcPct val="20000"/>
              </a:spcBef>
              <a:buFontTx/>
              <a:buChar char="•"/>
            </a:pPr>
            <a:r>
              <a:rPr lang="en-IE" sz="2000" kern="0" dirty="0" smtClean="0">
                <a:latin typeface="Arial" pitchFamily="34" charset="0"/>
                <a:cs typeface="Arial" pitchFamily="34" charset="0"/>
              </a:rPr>
              <a:t>c1ccccc1 (benzene)</a:t>
            </a:r>
            <a:endParaRPr kumimoji="0" lang="en-IE" sz="20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p:txBody>
      </p:sp>
      <p:cxnSp>
        <p:nvCxnSpPr>
          <p:cNvPr id="16" name="Straight Connector 15"/>
          <p:cNvCxnSpPr/>
          <p:nvPr/>
        </p:nvCxnSpPr>
        <p:spPr>
          <a:xfrm rot="5400000" flipH="1" flipV="1">
            <a:off x="6715140" y="2643182"/>
            <a:ext cx="357190" cy="214314"/>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rot="5400000" flipH="1" flipV="1">
            <a:off x="7929586" y="2071678"/>
            <a:ext cx="357190" cy="214314"/>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6429388" y="2857496"/>
            <a:ext cx="428628" cy="369332"/>
          </a:xfrm>
          <a:prstGeom prst="rect">
            <a:avLst/>
          </a:prstGeom>
          <a:noFill/>
        </p:spPr>
        <p:txBody>
          <a:bodyPr wrap="square" rtlCol="0">
            <a:spAutoFit/>
          </a:bodyPr>
          <a:lstStyle/>
          <a:p>
            <a:r>
              <a:rPr lang="en-IE" sz="1800" dirty="0" err="1" smtClean="0">
                <a:latin typeface="Arial" pitchFamily="34" charset="0"/>
                <a:cs typeface="Arial" pitchFamily="34" charset="0"/>
              </a:rPr>
              <a:t>Cl</a:t>
            </a:r>
            <a:endParaRPr lang="en-IE" sz="1800" dirty="0" smtClean="0">
              <a:latin typeface="Arial" pitchFamily="34" charset="0"/>
              <a:cs typeface="Arial" pitchFamily="34" charset="0"/>
            </a:endParaRPr>
          </a:p>
        </p:txBody>
      </p:sp>
      <p:sp>
        <p:nvSpPr>
          <p:cNvPr id="19" name="TextBox 18"/>
          <p:cNvSpPr txBox="1"/>
          <p:nvPr/>
        </p:nvSpPr>
        <p:spPr>
          <a:xfrm>
            <a:off x="6929454" y="2285992"/>
            <a:ext cx="428628" cy="369332"/>
          </a:xfrm>
          <a:prstGeom prst="rect">
            <a:avLst/>
          </a:prstGeom>
          <a:noFill/>
        </p:spPr>
        <p:txBody>
          <a:bodyPr wrap="square" rtlCol="0">
            <a:spAutoFit/>
          </a:bodyPr>
          <a:lstStyle/>
          <a:p>
            <a:r>
              <a:rPr lang="en-IE" sz="1800" dirty="0" smtClean="0">
                <a:latin typeface="Arial" pitchFamily="34" charset="0"/>
                <a:cs typeface="Arial" pitchFamily="34" charset="0"/>
              </a:rPr>
              <a:t>C</a:t>
            </a:r>
          </a:p>
        </p:txBody>
      </p:sp>
      <p:cxnSp>
        <p:nvCxnSpPr>
          <p:cNvPr id="26" name="Straight Connector 25"/>
          <p:cNvCxnSpPr/>
          <p:nvPr/>
        </p:nvCxnSpPr>
        <p:spPr>
          <a:xfrm>
            <a:off x="7286644" y="2428868"/>
            <a:ext cx="428628"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7286644" y="2500306"/>
            <a:ext cx="428628" cy="0"/>
          </a:xfrm>
          <a:prstGeom prst="line">
            <a:avLst/>
          </a:prstGeom>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7715272" y="2285992"/>
            <a:ext cx="428628" cy="369332"/>
          </a:xfrm>
          <a:prstGeom prst="rect">
            <a:avLst/>
          </a:prstGeom>
          <a:noFill/>
        </p:spPr>
        <p:txBody>
          <a:bodyPr wrap="square" rtlCol="0">
            <a:spAutoFit/>
          </a:bodyPr>
          <a:lstStyle/>
          <a:p>
            <a:r>
              <a:rPr lang="en-IE" sz="1800" dirty="0" smtClean="0">
                <a:latin typeface="Arial" pitchFamily="34" charset="0"/>
                <a:cs typeface="Arial" pitchFamily="34" charset="0"/>
              </a:rPr>
              <a:t>C</a:t>
            </a:r>
          </a:p>
        </p:txBody>
      </p:sp>
      <p:sp>
        <p:nvSpPr>
          <p:cNvPr id="29" name="TextBox 28"/>
          <p:cNvSpPr txBox="1"/>
          <p:nvPr/>
        </p:nvSpPr>
        <p:spPr>
          <a:xfrm>
            <a:off x="8143900" y="1714488"/>
            <a:ext cx="428628" cy="369332"/>
          </a:xfrm>
          <a:prstGeom prst="rect">
            <a:avLst/>
          </a:prstGeom>
          <a:noFill/>
        </p:spPr>
        <p:txBody>
          <a:bodyPr wrap="square" rtlCol="0">
            <a:spAutoFit/>
          </a:bodyPr>
          <a:lstStyle/>
          <a:p>
            <a:r>
              <a:rPr lang="en-IE" sz="1800" dirty="0" smtClean="0">
                <a:latin typeface="Arial" pitchFamily="34" charset="0"/>
                <a:cs typeface="Arial" pitchFamily="34" charset="0"/>
              </a:rPr>
              <a:t>Br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Canonical SMILES</a:t>
            </a:r>
            <a:endParaRPr lang="en-IE" dirty="0"/>
          </a:p>
        </p:txBody>
      </p:sp>
      <p:sp>
        <p:nvSpPr>
          <p:cNvPr id="3" name="Content Placeholder 2"/>
          <p:cNvSpPr>
            <a:spLocks noGrp="1"/>
          </p:cNvSpPr>
          <p:nvPr>
            <p:ph idx="1"/>
          </p:nvPr>
        </p:nvSpPr>
        <p:spPr>
          <a:xfrm>
            <a:off x="685800" y="1142984"/>
            <a:ext cx="7772400" cy="5500726"/>
          </a:xfrm>
        </p:spPr>
        <p:txBody>
          <a:bodyPr>
            <a:normAutofit fontScale="85000" lnSpcReduction="20000"/>
          </a:bodyPr>
          <a:lstStyle/>
          <a:p>
            <a:r>
              <a:rPr lang="en-IE" dirty="0" smtClean="0"/>
              <a:t>In general, many different SMILES strings can be written for the same molecule</a:t>
            </a:r>
          </a:p>
          <a:p>
            <a:pPr lvl="1"/>
            <a:r>
              <a:rPr lang="en-IE" dirty="0" smtClean="0"/>
              <a:t>Not a unique identifier (one-to-many)</a:t>
            </a:r>
          </a:p>
          <a:p>
            <a:r>
              <a:rPr lang="en-IE" dirty="0" smtClean="0"/>
              <a:t>Algorithms for producing “canonical SMILES” have been developed</a:t>
            </a:r>
          </a:p>
          <a:p>
            <a:pPr lvl="1"/>
            <a:r>
              <a:rPr lang="en-IE" dirty="0" smtClean="0"/>
              <a:t>The same unique SMILES string is always created for a particular molecule</a:t>
            </a:r>
          </a:p>
          <a:p>
            <a:pPr lvl="1"/>
            <a:r>
              <a:rPr lang="en-IE" dirty="0" smtClean="0"/>
              <a:t>One-to-one relationship between structure and representation</a:t>
            </a:r>
          </a:p>
          <a:p>
            <a:pPr lvl="1"/>
            <a:r>
              <a:rPr lang="en-IE" dirty="0" smtClean="0"/>
              <a:t>Note however, that different software implement different </a:t>
            </a:r>
            <a:r>
              <a:rPr lang="en-IE" dirty="0" err="1" smtClean="0"/>
              <a:t>canonicalisation</a:t>
            </a:r>
            <a:r>
              <a:rPr lang="en-IE" dirty="0" smtClean="0"/>
              <a:t> algorithms</a:t>
            </a:r>
          </a:p>
          <a:p>
            <a:r>
              <a:rPr lang="en-IE" dirty="0" smtClean="0"/>
              <a:t>Can be used to remove duplicate molecules from a database</a:t>
            </a:r>
          </a:p>
          <a:p>
            <a:pPr lvl="1"/>
            <a:r>
              <a:rPr lang="en-IE" dirty="0" smtClean="0"/>
              <a:t>Generate the canonical SMILES for each molecule and ensure that they are unique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InChI</a:t>
            </a:r>
            <a:endParaRPr lang="en-IE" dirty="0"/>
          </a:p>
        </p:txBody>
      </p:sp>
      <p:sp>
        <p:nvSpPr>
          <p:cNvPr id="3" name="Content Placeholder 2"/>
          <p:cNvSpPr>
            <a:spLocks noGrp="1"/>
          </p:cNvSpPr>
          <p:nvPr>
            <p:ph idx="1"/>
          </p:nvPr>
        </p:nvSpPr>
        <p:spPr>
          <a:xfrm>
            <a:off x="685800" y="1000108"/>
            <a:ext cx="7772400" cy="5643602"/>
          </a:xfrm>
        </p:spPr>
        <p:txBody>
          <a:bodyPr>
            <a:normAutofit fontScale="62500" lnSpcReduction="20000"/>
          </a:bodyPr>
          <a:lstStyle/>
          <a:p>
            <a:r>
              <a:rPr lang="en-IE" dirty="0" smtClean="0"/>
              <a:t>International Chemical Identifier</a:t>
            </a:r>
          </a:p>
          <a:p>
            <a:pPr lvl="1"/>
            <a:r>
              <a:rPr lang="en-IE" dirty="0" smtClean="0"/>
              <a:t>Line notation developed by NIST and IUPAC</a:t>
            </a:r>
          </a:p>
          <a:p>
            <a:pPr lvl="1"/>
            <a:r>
              <a:rPr lang="en-IE" dirty="0" smtClean="0"/>
              <a:t>Goal: An index for uniquely identifying a molecule</a:t>
            </a:r>
          </a:p>
          <a:p>
            <a:r>
              <a:rPr lang="en-IE" sz="2500" dirty="0" smtClean="0"/>
              <a:t>Aspirin: </a:t>
            </a:r>
            <a:r>
              <a:rPr lang="en-IE" sz="2500" dirty="0" err="1" smtClean="0"/>
              <a:t>InChI</a:t>
            </a:r>
            <a:r>
              <a:rPr lang="en-IE" sz="2500" dirty="0" smtClean="0"/>
              <a:t>=1/C9H8O4/c1-6(10)13-8-5-3-2-4-7(8)9(11)12/h2-5H,1H3,(H,11,12)/f/h11H</a:t>
            </a:r>
          </a:p>
          <a:p>
            <a:r>
              <a:rPr lang="en-IE" dirty="0" smtClean="0"/>
              <a:t>Features</a:t>
            </a:r>
          </a:p>
          <a:p>
            <a:pPr lvl="1"/>
            <a:r>
              <a:rPr lang="en-IE" dirty="0" smtClean="0"/>
              <a:t>Derived from the structure (unlike CAS number)</a:t>
            </a:r>
          </a:p>
          <a:p>
            <a:pPr lvl="1"/>
            <a:r>
              <a:rPr lang="en-IE" dirty="0" smtClean="0"/>
              <a:t>One-to-one relationship between </a:t>
            </a:r>
            <a:r>
              <a:rPr lang="en-IE" dirty="0" err="1" smtClean="0"/>
              <a:t>InChI</a:t>
            </a:r>
            <a:r>
              <a:rPr lang="en-IE" dirty="0" smtClean="0"/>
              <a:t> and structure</a:t>
            </a:r>
          </a:p>
          <a:p>
            <a:pPr lvl="1"/>
            <a:r>
              <a:rPr lang="en-IE" dirty="0" smtClean="0"/>
              <a:t>Layers (of specificity)</a:t>
            </a:r>
          </a:p>
          <a:p>
            <a:pPr lvl="2"/>
            <a:r>
              <a:rPr lang="en-IE" dirty="0" smtClean="0"/>
              <a:t>Can distinguish between </a:t>
            </a:r>
            <a:r>
              <a:rPr lang="en-IE" dirty="0" err="1" smtClean="0"/>
              <a:t>stereoisomers</a:t>
            </a:r>
            <a:r>
              <a:rPr lang="en-IE" dirty="0" smtClean="0"/>
              <a:t>, isotopes, or can leave out those layers</a:t>
            </a:r>
          </a:p>
          <a:p>
            <a:pPr lvl="1"/>
            <a:r>
              <a:rPr lang="en-IE" dirty="0" smtClean="0"/>
              <a:t>Different </a:t>
            </a:r>
            <a:r>
              <a:rPr lang="en-IE" dirty="0" err="1" smtClean="0"/>
              <a:t>tautomeric</a:t>
            </a:r>
            <a:r>
              <a:rPr lang="en-IE" dirty="0" smtClean="0"/>
              <a:t> forms give rise to the same </a:t>
            </a:r>
            <a:r>
              <a:rPr lang="en-IE" dirty="0" err="1" smtClean="0"/>
              <a:t>InChI</a:t>
            </a:r>
            <a:r>
              <a:rPr lang="en-IE" dirty="0" smtClean="0"/>
              <a:t> (unlike SMILES)</a:t>
            </a:r>
          </a:p>
          <a:p>
            <a:r>
              <a:rPr lang="en-IE" dirty="0" smtClean="0"/>
              <a:t>Notes</a:t>
            </a:r>
          </a:p>
          <a:p>
            <a:pPr lvl="1"/>
            <a:r>
              <a:rPr lang="en-IE" dirty="0" smtClean="0"/>
              <a:t>Not human readable or writeable</a:t>
            </a:r>
          </a:p>
          <a:p>
            <a:pPr lvl="1"/>
            <a:r>
              <a:rPr lang="en-IE" dirty="0" smtClean="0"/>
              <a:t>All implementations use the same (open source) code which is provided by the </a:t>
            </a:r>
            <a:r>
              <a:rPr lang="en-IE" dirty="0" err="1" smtClean="0"/>
              <a:t>InChI</a:t>
            </a:r>
            <a:r>
              <a:rPr lang="en-IE" dirty="0" smtClean="0"/>
              <a:t> Trust</a:t>
            </a:r>
          </a:p>
          <a:p>
            <a:pPr lvl="2"/>
            <a:r>
              <a:rPr lang="en-IE" dirty="0" smtClean="0"/>
              <a:t>“</a:t>
            </a:r>
            <a:r>
              <a:rPr lang="en-IE" i="1" dirty="0" smtClean="0"/>
              <a:t>The Trust's goal is to enable the interlinking and combining of chemical, biological and related information, using unique machine-readable chemical structure representations to facilitate and expedite new scientific discoveries.”</a:t>
            </a:r>
            <a:endParaRPr lang="en-IE" dirty="0" smtClean="0"/>
          </a:p>
          <a:p>
            <a:r>
              <a:rPr lang="en-IE" dirty="0" smtClean="0"/>
              <a:t>See http://inchi.info and Google “unofficial </a:t>
            </a:r>
            <a:r>
              <a:rPr lang="en-IE" dirty="0" err="1" smtClean="0"/>
              <a:t>inchi</a:t>
            </a:r>
            <a:r>
              <a:rPr lang="en-IE" dirty="0" smtClean="0"/>
              <a:t> </a:t>
            </a:r>
            <a:r>
              <a:rPr lang="en-IE" dirty="0" err="1" smtClean="0"/>
              <a:t>faq</a:t>
            </a:r>
            <a:r>
              <a:rPr lang="en-IE" dirty="0" smtClean="0"/>
              <a:t>”</a:t>
            </a:r>
            <a:endParaRPr lang="en-I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400" dirty="0" smtClean="0"/>
              <a:t>A unique identifier makes it easy to link databases</a:t>
            </a:r>
            <a:endParaRPr lang="en-IE" sz="2400" dirty="0"/>
          </a:p>
        </p:txBody>
      </p:sp>
      <p:pic>
        <p:nvPicPr>
          <p:cNvPr id="2050" name="Picture 2"/>
          <p:cNvPicPr>
            <a:picLocks noChangeAspect="1" noChangeArrowheads="1"/>
          </p:cNvPicPr>
          <p:nvPr/>
        </p:nvPicPr>
        <p:blipFill>
          <a:blip r:embed="rId2" cstate="print"/>
          <a:srcRect l="2728" r="29985" b="14772"/>
          <a:stretch>
            <a:fillRect/>
          </a:stretch>
        </p:blipFill>
        <p:spPr bwMode="auto">
          <a:xfrm>
            <a:off x="214282" y="1285860"/>
            <a:ext cx="5286412" cy="5357850"/>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3000364" y="1000108"/>
            <a:ext cx="5705475" cy="4257675"/>
          </a:xfrm>
          <a:prstGeom prst="rect">
            <a:avLst/>
          </a:prstGeom>
          <a:noFill/>
          <a:ln w="9525">
            <a:noFill/>
            <a:miter lim="800000"/>
            <a:headEnd/>
            <a:tailEnd/>
          </a:ln>
        </p:spPr>
      </p:pic>
      <p:sp>
        <p:nvSpPr>
          <p:cNvPr id="7" name="TextBox 6"/>
          <p:cNvSpPr txBox="1"/>
          <p:nvPr/>
        </p:nvSpPr>
        <p:spPr>
          <a:xfrm>
            <a:off x="5572132" y="6072206"/>
            <a:ext cx="1785950" cy="461665"/>
          </a:xfrm>
          <a:prstGeom prst="rect">
            <a:avLst/>
          </a:prstGeom>
          <a:noFill/>
        </p:spPr>
        <p:txBody>
          <a:bodyPr wrap="square" rtlCol="0">
            <a:spAutoFit/>
          </a:bodyPr>
          <a:lstStyle/>
          <a:p>
            <a:r>
              <a:rPr lang="en-IE" dirty="0" err="1" smtClean="0">
                <a:latin typeface="Arial" pitchFamily="34" charset="0"/>
                <a:cs typeface="Arial" pitchFamily="34" charset="0"/>
              </a:rPr>
              <a:t>ChEBI</a:t>
            </a:r>
            <a:endParaRPr lang="en-IE" dirty="0" smtClean="0">
              <a:latin typeface="Arial" pitchFamily="34" charset="0"/>
              <a:cs typeface="Arial" pitchFamily="34" charset="0"/>
            </a:endParaRPr>
          </a:p>
        </p:txBody>
      </p:sp>
      <p:sp>
        <p:nvSpPr>
          <p:cNvPr id="8" name="TextBox 7"/>
          <p:cNvSpPr txBox="1"/>
          <p:nvPr/>
        </p:nvSpPr>
        <p:spPr>
          <a:xfrm>
            <a:off x="6929454" y="5500702"/>
            <a:ext cx="1785950" cy="461665"/>
          </a:xfrm>
          <a:prstGeom prst="rect">
            <a:avLst/>
          </a:prstGeom>
          <a:noFill/>
        </p:spPr>
        <p:txBody>
          <a:bodyPr wrap="square" rtlCol="0">
            <a:spAutoFit/>
          </a:bodyPr>
          <a:lstStyle/>
          <a:p>
            <a:r>
              <a:rPr lang="en-IE" dirty="0" err="1" smtClean="0">
                <a:latin typeface="Arial" pitchFamily="34" charset="0"/>
                <a:cs typeface="Arial" pitchFamily="34" charset="0"/>
              </a:rPr>
              <a:t>DrugBank</a:t>
            </a:r>
            <a:endParaRPr lang="en-IE" dirty="0" smtClean="0">
              <a:latin typeface="Arial" pitchFamily="34" charset="0"/>
              <a:cs typeface="Arial" pitchFamily="34" charset="0"/>
            </a:endParaRPr>
          </a:p>
        </p:txBody>
      </p:sp>
      <p:sp>
        <p:nvSpPr>
          <p:cNvPr id="9" name="Right Arrow 8"/>
          <p:cNvSpPr/>
          <p:nvPr/>
        </p:nvSpPr>
        <p:spPr>
          <a:xfrm rot="10800000">
            <a:off x="4786314" y="6215082"/>
            <a:ext cx="78581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ight Arrow 9"/>
          <p:cNvSpPr/>
          <p:nvPr/>
        </p:nvSpPr>
        <p:spPr>
          <a:xfrm rot="16200000">
            <a:off x="7322363" y="4964917"/>
            <a:ext cx="78581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Left-Right Arrow 10"/>
          <p:cNvSpPr/>
          <p:nvPr/>
        </p:nvSpPr>
        <p:spPr>
          <a:xfrm rot="20203131">
            <a:off x="6524705" y="5870860"/>
            <a:ext cx="534905" cy="3571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68313" y="0"/>
            <a:ext cx="8229600" cy="1143000"/>
          </a:xfrm>
        </p:spPr>
        <p:txBody>
          <a:bodyPr/>
          <a:lstStyle/>
          <a:p>
            <a:r>
              <a:rPr lang="en-IE" sz="2400" b="1"/>
              <a:t>US Generic Legislation</a:t>
            </a:r>
            <a:endParaRPr lang="en-US" sz="2400" b="1"/>
          </a:p>
        </p:txBody>
      </p:sp>
      <p:sp>
        <p:nvSpPr>
          <p:cNvPr id="7171" name="Rectangle 3"/>
          <p:cNvSpPr>
            <a:spLocks noGrp="1" noChangeArrowheads="1"/>
          </p:cNvSpPr>
          <p:nvPr>
            <p:ph type="body" sz="half" idx="4294967295"/>
          </p:nvPr>
        </p:nvSpPr>
        <p:spPr>
          <a:xfrm>
            <a:off x="357188" y="571480"/>
            <a:ext cx="8534400" cy="4525962"/>
          </a:xfrm>
        </p:spPr>
        <p:txBody>
          <a:bodyPr/>
          <a:lstStyle/>
          <a:p>
            <a:pPr>
              <a:lnSpc>
                <a:spcPct val="80000"/>
              </a:lnSpc>
              <a:buFontTx/>
              <a:buNone/>
            </a:pPr>
            <a:endParaRPr lang="en-IE" sz="1600" dirty="0"/>
          </a:p>
          <a:p>
            <a:pPr>
              <a:lnSpc>
                <a:spcPct val="80000"/>
              </a:lnSpc>
            </a:pPr>
            <a:r>
              <a:rPr lang="en-US" sz="1600" dirty="0" smtClean="0"/>
              <a:t>Comprehensive Drug Abuse and Control Act, 1970</a:t>
            </a:r>
          </a:p>
          <a:p>
            <a:pPr>
              <a:lnSpc>
                <a:spcPct val="80000"/>
              </a:lnSpc>
            </a:pPr>
            <a:r>
              <a:rPr lang="en-US" sz="1600" dirty="0" smtClean="0"/>
              <a:t>Controlled Substances Act, 1970</a:t>
            </a:r>
          </a:p>
          <a:p>
            <a:pPr>
              <a:lnSpc>
                <a:spcPct val="80000"/>
              </a:lnSpc>
            </a:pPr>
            <a:r>
              <a:rPr lang="en-US" sz="1600" dirty="0" smtClean="0"/>
              <a:t>Federal Analog Act, 1986</a:t>
            </a:r>
          </a:p>
          <a:p>
            <a:pPr>
              <a:lnSpc>
                <a:spcPct val="80000"/>
              </a:lnSpc>
            </a:pPr>
            <a:endParaRPr lang="en-IE" sz="1600" i="1" dirty="0" smtClean="0"/>
          </a:p>
          <a:p>
            <a:pPr>
              <a:lnSpc>
                <a:spcPct val="80000"/>
              </a:lnSpc>
            </a:pPr>
            <a:r>
              <a:rPr lang="en-IE" sz="1600" i="1" dirty="0" smtClean="0"/>
              <a:t>The </a:t>
            </a:r>
            <a:r>
              <a:rPr lang="en-IE" sz="1600" i="1" dirty="0"/>
              <a:t>term “controlled substance </a:t>
            </a:r>
            <a:r>
              <a:rPr lang="en-IE" sz="1600" i="1" dirty="0" err="1"/>
              <a:t>analog</a:t>
            </a:r>
            <a:r>
              <a:rPr lang="en-IE" sz="1600" i="1" dirty="0"/>
              <a:t>” means a substance</a:t>
            </a:r>
          </a:p>
          <a:p>
            <a:pPr lvl="1">
              <a:lnSpc>
                <a:spcPct val="80000"/>
              </a:lnSpc>
            </a:pPr>
            <a:r>
              <a:rPr lang="en-IE" sz="1400" i="1" dirty="0"/>
              <a:t>The </a:t>
            </a:r>
            <a:r>
              <a:rPr lang="en-IE" sz="1400" b="1" i="1" dirty="0"/>
              <a:t>chemical structure of which is </a:t>
            </a:r>
            <a:r>
              <a:rPr lang="en-IE" sz="1400" b="1" i="1" dirty="0">
                <a:solidFill>
                  <a:srgbClr val="FF0000"/>
                </a:solidFill>
              </a:rPr>
              <a:t>substantially similar </a:t>
            </a:r>
            <a:r>
              <a:rPr lang="en-IE" sz="1400" i="1" dirty="0"/>
              <a:t>to the chemical structure of a controlled substance in schedule I or II</a:t>
            </a:r>
          </a:p>
          <a:p>
            <a:pPr>
              <a:lnSpc>
                <a:spcPct val="80000"/>
              </a:lnSpc>
            </a:pPr>
            <a:endParaRPr lang="en-IE" sz="1600" i="1" dirty="0"/>
          </a:p>
          <a:p>
            <a:pPr>
              <a:lnSpc>
                <a:spcPct val="80000"/>
              </a:lnSpc>
            </a:pPr>
            <a:endParaRPr lang="en-IE" sz="1600" dirty="0"/>
          </a:p>
          <a:p>
            <a:pPr>
              <a:lnSpc>
                <a:spcPct val="80000"/>
              </a:lnSpc>
            </a:pPr>
            <a:endParaRPr lang="en-IE" sz="1600" i="1" dirty="0"/>
          </a:p>
          <a:p>
            <a:pPr>
              <a:lnSpc>
                <a:spcPct val="80000"/>
              </a:lnSpc>
            </a:pPr>
            <a:endParaRPr lang="en-IE" sz="1600" i="1" dirty="0"/>
          </a:p>
          <a:p>
            <a:pPr>
              <a:lnSpc>
                <a:spcPct val="80000"/>
              </a:lnSpc>
            </a:pPr>
            <a:endParaRPr lang="en-IE" sz="1600" i="1" dirty="0"/>
          </a:p>
          <a:p>
            <a:pPr>
              <a:lnSpc>
                <a:spcPct val="80000"/>
              </a:lnSpc>
            </a:pPr>
            <a:endParaRPr lang="en-IE" sz="1600" i="1" dirty="0"/>
          </a:p>
          <a:p>
            <a:pPr>
              <a:lnSpc>
                <a:spcPct val="80000"/>
              </a:lnSpc>
            </a:pPr>
            <a:endParaRPr lang="en-IE" sz="1600" i="1" dirty="0"/>
          </a:p>
          <a:p>
            <a:pPr>
              <a:lnSpc>
                <a:spcPct val="80000"/>
              </a:lnSpc>
            </a:pPr>
            <a:endParaRPr lang="en-IE" sz="1600" i="1" dirty="0"/>
          </a:p>
          <a:p>
            <a:pPr>
              <a:lnSpc>
                <a:spcPct val="80000"/>
              </a:lnSpc>
            </a:pPr>
            <a:endParaRPr lang="en-IE" sz="1600" i="1" dirty="0"/>
          </a:p>
          <a:p>
            <a:pPr>
              <a:lnSpc>
                <a:spcPct val="80000"/>
              </a:lnSpc>
            </a:pPr>
            <a:endParaRPr lang="en-IE" sz="1600" i="1" dirty="0"/>
          </a:p>
        </p:txBody>
      </p:sp>
      <p:sp>
        <p:nvSpPr>
          <p:cNvPr id="7172" name="Rectangle 6"/>
          <p:cNvSpPr>
            <a:spLocks noChangeArrowheads="1"/>
          </p:cNvSpPr>
          <p:nvPr/>
        </p:nvSpPr>
        <p:spPr bwMode="auto">
          <a:xfrm>
            <a:off x="0" y="2566988"/>
            <a:ext cx="9144000" cy="0"/>
          </a:xfrm>
          <a:prstGeom prst="rect">
            <a:avLst/>
          </a:prstGeom>
          <a:noFill/>
          <a:ln w="9525">
            <a:noFill/>
            <a:miter lim="800000"/>
            <a:headEnd/>
            <a:tailEnd/>
          </a:ln>
        </p:spPr>
        <p:txBody>
          <a:bodyPr wrap="none" anchor="ctr">
            <a:spAutoFit/>
          </a:bodyPr>
          <a:lstStyle/>
          <a:p>
            <a:endParaRPr lang="en-IE">
              <a:cs typeface="Arial" charset="0"/>
            </a:endParaRPr>
          </a:p>
        </p:txBody>
      </p:sp>
      <p:sp>
        <p:nvSpPr>
          <p:cNvPr id="7173" name="Rectangle 7"/>
          <p:cNvSpPr>
            <a:spLocks noChangeArrowheads="1"/>
          </p:cNvSpPr>
          <p:nvPr/>
        </p:nvSpPr>
        <p:spPr bwMode="auto">
          <a:xfrm>
            <a:off x="0" y="2566988"/>
            <a:ext cx="9144000" cy="0"/>
          </a:xfrm>
          <a:prstGeom prst="rect">
            <a:avLst/>
          </a:prstGeom>
          <a:noFill/>
          <a:ln w="9525">
            <a:noFill/>
            <a:miter lim="800000"/>
            <a:headEnd/>
            <a:tailEnd/>
          </a:ln>
        </p:spPr>
        <p:txBody>
          <a:bodyPr wrap="none" anchor="ctr">
            <a:spAutoFit/>
          </a:bodyPr>
          <a:lstStyle/>
          <a:p>
            <a:endParaRPr lang="en-IE">
              <a:cs typeface="Arial" charset="0"/>
            </a:endParaRPr>
          </a:p>
        </p:txBody>
      </p:sp>
      <p:graphicFrame>
        <p:nvGraphicFramePr>
          <p:cNvPr id="7174" name="Object 4"/>
          <p:cNvGraphicFramePr>
            <a:graphicFrameLocks noChangeAspect="1"/>
          </p:cNvGraphicFramePr>
          <p:nvPr/>
        </p:nvGraphicFramePr>
        <p:xfrm>
          <a:off x="1357313" y="2500313"/>
          <a:ext cx="6561137" cy="1366837"/>
        </p:xfrm>
        <a:graphic>
          <a:graphicData uri="http://schemas.openxmlformats.org/presentationml/2006/ole">
            <p:oleObj spid="_x0000_s1026" name="CS ChemDraw Drawing" r:id="rId4" imgW="6560643" imgH="1366674" progId="">
              <p:embed/>
            </p:oleObj>
          </a:graphicData>
        </a:graphic>
      </p:graphicFrame>
      <p:graphicFrame>
        <p:nvGraphicFramePr>
          <p:cNvPr id="7175" name="Object 5"/>
          <p:cNvGraphicFramePr>
            <a:graphicFrameLocks noChangeAspect="1"/>
          </p:cNvGraphicFramePr>
          <p:nvPr/>
        </p:nvGraphicFramePr>
        <p:xfrm>
          <a:off x="1428750" y="4643438"/>
          <a:ext cx="6516688" cy="1519237"/>
        </p:xfrm>
        <a:graphic>
          <a:graphicData uri="http://schemas.openxmlformats.org/presentationml/2006/ole">
            <p:oleObj spid="_x0000_s1027" name="CS ChemDraw Drawing" r:id="rId5" imgW="6516103" imgH="1518916" progId="">
              <p:embed/>
            </p:oleObj>
          </a:graphicData>
        </a:graphic>
      </p:graphicFrame>
      <p:sp>
        <p:nvSpPr>
          <p:cNvPr id="8" name="TextBox 7"/>
          <p:cNvSpPr txBox="1"/>
          <p:nvPr/>
        </p:nvSpPr>
        <p:spPr>
          <a:xfrm>
            <a:off x="5929322" y="6286520"/>
            <a:ext cx="3000396" cy="338554"/>
          </a:xfrm>
          <a:prstGeom prst="rect">
            <a:avLst/>
          </a:prstGeom>
          <a:noFill/>
        </p:spPr>
        <p:txBody>
          <a:bodyPr wrap="square" rtlCol="0">
            <a:spAutoFit/>
          </a:bodyPr>
          <a:lstStyle/>
          <a:p>
            <a:r>
              <a:rPr lang="en-IE" sz="1600" dirty="0" smtClean="0">
                <a:latin typeface="Arial" pitchFamily="34" charset="0"/>
                <a:cs typeface="Arial" pitchFamily="34" charset="0"/>
              </a:rPr>
              <a:t>Slide courtesy Dr. J.J. Keating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Molecular similarity</a:t>
            </a:r>
            <a:endParaRPr lang="en-IE" dirty="0"/>
          </a:p>
        </p:txBody>
      </p:sp>
      <p:sp>
        <p:nvSpPr>
          <p:cNvPr id="3" name="Content Placeholder 2"/>
          <p:cNvSpPr>
            <a:spLocks noGrp="1"/>
          </p:cNvSpPr>
          <p:nvPr>
            <p:ph idx="1"/>
          </p:nvPr>
        </p:nvSpPr>
        <p:spPr>
          <a:xfrm>
            <a:off x="800128" y="1333504"/>
            <a:ext cx="7772400" cy="5310206"/>
          </a:xfrm>
        </p:spPr>
        <p:txBody>
          <a:bodyPr>
            <a:normAutofit fontScale="77500" lnSpcReduction="20000"/>
          </a:bodyPr>
          <a:lstStyle/>
          <a:p>
            <a:r>
              <a:rPr lang="en-IE" dirty="0" smtClean="0"/>
              <a:t>Similarity principle:</a:t>
            </a:r>
          </a:p>
          <a:p>
            <a:pPr lvl="1"/>
            <a:r>
              <a:rPr lang="en-IE" dirty="0" smtClean="0">
                <a:solidFill>
                  <a:srgbClr val="FF0000"/>
                </a:solidFill>
              </a:rPr>
              <a:t>Structurally similar molecules tend to have similar properties</a:t>
            </a:r>
          </a:p>
          <a:p>
            <a:pPr lvl="2"/>
            <a:r>
              <a:rPr lang="en-IE" dirty="0" smtClean="0"/>
              <a:t>Properties: biological activity, solubility, </a:t>
            </a:r>
            <a:r>
              <a:rPr lang="en-IE" dirty="0" err="1" smtClean="0"/>
              <a:t>color</a:t>
            </a:r>
            <a:r>
              <a:rPr lang="en-IE" dirty="0" smtClean="0"/>
              <a:t> and so on</a:t>
            </a:r>
          </a:p>
          <a:p>
            <a:r>
              <a:rPr lang="en-IE" dirty="0" smtClean="0"/>
              <a:t>If we can measure similarity somehow</a:t>
            </a:r>
          </a:p>
          <a:p>
            <a:pPr lvl="1"/>
            <a:r>
              <a:rPr lang="en-IE" dirty="0" smtClean="0"/>
              <a:t>Can construct a distance matrix</a:t>
            </a:r>
          </a:p>
          <a:p>
            <a:pPr lvl="2"/>
            <a:r>
              <a:rPr lang="en-IE" dirty="0" smtClean="0"/>
              <a:t>Distance = inverse of similarity</a:t>
            </a:r>
          </a:p>
          <a:p>
            <a:pPr lvl="2"/>
            <a:r>
              <a:rPr lang="en-IE" dirty="0" smtClean="0"/>
              <a:t>Such matrices can be used to cluster compounds, to create a 2D depiction showing the spread of molecular structures in a dataset, to select a diverse subset</a:t>
            </a:r>
          </a:p>
          <a:p>
            <a:pPr lvl="1"/>
            <a:r>
              <a:rPr lang="en-IE" dirty="0" smtClean="0"/>
              <a:t>Can use to find molecules in a database similar to a particular query</a:t>
            </a:r>
          </a:p>
          <a:p>
            <a:pPr lvl="2"/>
            <a:r>
              <a:rPr lang="en-IE" dirty="0" smtClean="0"/>
              <a:t>Can find unknown molecules with a similar property</a:t>
            </a:r>
          </a:p>
          <a:p>
            <a:pPr lvl="1"/>
            <a:r>
              <a:rPr lang="en-IE" dirty="0" smtClean="0"/>
              <a:t>Can use to see whether a particular property is correlated with molecular similarity</a:t>
            </a:r>
          </a:p>
          <a:p>
            <a:r>
              <a:rPr lang="en-IE" dirty="0" smtClean="0"/>
              <a:t>...But how to measure similarity?</a:t>
            </a:r>
          </a:p>
          <a:p>
            <a:pPr lvl="1"/>
            <a:r>
              <a:rPr lang="en-IE" dirty="0" smtClean="0"/>
              <a:t>One way is using molecular fingerprints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Molecular fingerprints</a:t>
            </a:r>
            <a:endParaRPr lang="en-IE" dirty="0"/>
          </a:p>
        </p:txBody>
      </p:sp>
      <p:sp>
        <p:nvSpPr>
          <p:cNvPr id="3" name="Content Placeholder 2"/>
          <p:cNvSpPr>
            <a:spLocks noGrp="1"/>
          </p:cNvSpPr>
          <p:nvPr>
            <p:ph idx="1"/>
          </p:nvPr>
        </p:nvSpPr>
        <p:spPr>
          <a:xfrm>
            <a:off x="685800" y="1142984"/>
            <a:ext cx="7772400" cy="5429288"/>
          </a:xfrm>
        </p:spPr>
        <p:txBody>
          <a:bodyPr>
            <a:normAutofit fontScale="62500" lnSpcReduction="20000"/>
          </a:bodyPr>
          <a:lstStyle/>
          <a:p>
            <a:r>
              <a:rPr lang="en-IE" dirty="0" smtClean="0"/>
              <a:t>A molecular fingerprint is an encoding of the molecular structure onto a (long) binary string</a:t>
            </a:r>
          </a:p>
          <a:p>
            <a:pPr lvl="1"/>
            <a:r>
              <a:rPr lang="en-IE" dirty="0" smtClean="0"/>
              <a:t>100100010000001011000000000001...</a:t>
            </a:r>
          </a:p>
          <a:p>
            <a:r>
              <a:rPr lang="en-IE" dirty="0" smtClean="0"/>
              <a:t>Types: path-based fingerprint, key-based fingerprint</a:t>
            </a:r>
          </a:p>
          <a:p>
            <a:r>
              <a:rPr lang="en-IE" dirty="0" smtClean="0"/>
              <a:t>Path-based fingerprints (e.g. Daylight fingerprint)</a:t>
            </a:r>
          </a:p>
          <a:p>
            <a:pPr lvl="1"/>
            <a:r>
              <a:rPr lang="en-IE" dirty="0" smtClean="0"/>
              <a:t>Break the molecule up into all possible fragments of length 1, 2, 3...7</a:t>
            </a:r>
          </a:p>
          <a:p>
            <a:pPr lvl="1"/>
            <a:r>
              <a:rPr lang="en-IE" dirty="0" smtClean="0"/>
              <a:t>Create a string representing each fragment</a:t>
            </a:r>
          </a:p>
          <a:p>
            <a:pPr lvl="1"/>
            <a:r>
              <a:rPr lang="en-IE" dirty="0" smtClean="0"/>
              <a:t>Hash each string onto a number between 1 and 1024 (for example)</a:t>
            </a:r>
          </a:p>
          <a:p>
            <a:pPr lvl="2"/>
            <a:r>
              <a:rPr lang="en-IE" dirty="0" smtClean="0"/>
              <a:t>Wikipedia: “A hash function is any well-defined procedure or mathematical function that converts a large, possibly variable-sized amount of data into a small datum, usually a single integer that may serve as an index to an array”</a:t>
            </a:r>
          </a:p>
          <a:p>
            <a:pPr lvl="1"/>
            <a:r>
              <a:rPr lang="en-IE" dirty="0" smtClean="0"/>
              <a:t>Set the corresponding bit of the fingerprint to 1 (all others will be 0)</a:t>
            </a:r>
          </a:p>
          <a:p>
            <a:r>
              <a:rPr lang="en-IE" dirty="0" smtClean="0"/>
              <a:t>Key-based fingerprint s(e.g. MACCS keys)</a:t>
            </a:r>
          </a:p>
          <a:p>
            <a:pPr lvl="1"/>
            <a:r>
              <a:rPr lang="en-IE" dirty="0" smtClean="0"/>
              <a:t>A (long) list of pre-generated questions about a chemical structure</a:t>
            </a:r>
          </a:p>
          <a:p>
            <a:pPr lvl="2"/>
            <a:r>
              <a:rPr lang="en-IE" dirty="0" smtClean="0"/>
              <a:t>“Are there fewer than 3 </a:t>
            </a:r>
            <a:r>
              <a:rPr lang="en-IE" dirty="0" err="1" smtClean="0"/>
              <a:t>oxygens</a:t>
            </a:r>
            <a:r>
              <a:rPr lang="en-IE" dirty="0" smtClean="0"/>
              <a:t>?”</a:t>
            </a:r>
          </a:p>
          <a:p>
            <a:pPr lvl="2"/>
            <a:r>
              <a:rPr lang="en-IE" dirty="0" smtClean="0"/>
              <a:t>“Is there an S-S bond?”</a:t>
            </a:r>
          </a:p>
          <a:p>
            <a:pPr lvl="2"/>
            <a:r>
              <a:rPr lang="en-IE" dirty="0" smtClean="0"/>
              <a:t>“Is there a ring of size 4?”</a:t>
            </a:r>
          </a:p>
          <a:p>
            <a:pPr lvl="1"/>
            <a:r>
              <a:rPr lang="en-IE" dirty="0" smtClean="0"/>
              <a:t>Each answer, true or false, corresponds to a 1 or 0 in the binary fingerprint</a:t>
            </a:r>
            <a:endParaRPr lang="en-I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Similarity of molecular fingerprints</a:t>
            </a:r>
            <a:endParaRPr lang="en-IE" dirty="0"/>
          </a:p>
        </p:txBody>
      </p:sp>
      <p:sp>
        <p:nvSpPr>
          <p:cNvPr id="3" name="Content Placeholder 2"/>
          <p:cNvSpPr>
            <a:spLocks noGrp="1"/>
          </p:cNvSpPr>
          <p:nvPr>
            <p:ph idx="1"/>
          </p:nvPr>
        </p:nvSpPr>
        <p:spPr>
          <a:xfrm>
            <a:off x="685800" y="1142984"/>
            <a:ext cx="7772400" cy="2928958"/>
          </a:xfrm>
        </p:spPr>
        <p:txBody>
          <a:bodyPr>
            <a:normAutofit fontScale="70000" lnSpcReduction="20000"/>
          </a:bodyPr>
          <a:lstStyle/>
          <a:p>
            <a:r>
              <a:rPr lang="en-IE" dirty="0" smtClean="0"/>
              <a:t>Molecules with the same bits set will be more similar than molecules with different bits set</a:t>
            </a:r>
          </a:p>
          <a:p>
            <a:r>
              <a:rPr lang="en-IE" dirty="0" smtClean="0"/>
              <a:t>To quantify this, we can use the </a:t>
            </a:r>
            <a:r>
              <a:rPr lang="en-IE" dirty="0" err="1" smtClean="0"/>
              <a:t>Tanimoto</a:t>
            </a:r>
            <a:r>
              <a:rPr lang="en-IE" dirty="0" smtClean="0"/>
              <a:t> coefficient</a:t>
            </a:r>
          </a:p>
          <a:p>
            <a:pPr lvl="1"/>
            <a:r>
              <a:rPr lang="en-IE" dirty="0" smtClean="0"/>
              <a:t>Similarity = Intersection/Union </a:t>
            </a:r>
          </a:p>
          <a:p>
            <a:pPr lvl="1"/>
            <a:r>
              <a:rPr lang="en-IE" dirty="0" smtClean="0"/>
              <a:t>Bounded by 0 and 1 (no similarity to perfect similarity)</a:t>
            </a:r>
          </a:p>
          <a:p>
            <a:r>
              <a:rPr lang="en-IE" dirty="0" smtClean="0"/>
              <a:t>A value of greater than 0.7 or 0.8 indicates structural similarity</a:t>
            </a:r>
          </a:p>
          <a:p>
            <a:pPr lvl="1"/>
            <a:r>
              <a:rPr lang="en-IE" dirty="0" smtClean="0"/>
              <a:t>Used as a </a:t>
            </a:r>
            <a:r>
              <a:rPr lang="en-IE" dirty="0" err="1" smtClean="0"/>
              <a:t>cutoff</a:t>
            </a:r>
            <a:r>
              <a:rPr lang="en-IE" dirty="0" smtClean="0"/>
              <a:t> value</a:t>
            </a:r>
          </a:p>
          <a:p>
            <a:r>
              <a:rPr lang="en-IE" dirty="0" smtClean="0"/>
              <a:t>How similar are aspirin (A) and salicylic acid (B)?</a:t>
            </a:r>
            <a:endParaRPr lang="en-IE" dirty="0"/>
          </a:p>
        </p:txBody>
      </p:sp>
      <p:pic>
        <p:nvPicPr>
          <p:cNvPr id="4" name="Picture 2"/>
          <p:cNvPicPr>
            <a:picLocks noChangeAspect="1" noChangeArrowheads="1"/>
          </p:cNvPicPr>
          <p:nvPr/>
        </p:nvPicPr>
        <p:blipFill>
          <a:blip r:embed="rId3" cstate="print"/>
          <a:srcRect l="22500" t="17500" r="14999" b="25000"/>
          <a:stretch>
            <a:fillRect/>
          </a:stretch>
        </p:blipFill>
        <p:spPr bwMode="auto">
          <a:xfrm>
            <a:off x="1714480" y="3929066"/>
            <a:ext cx="1785950" cy="1643074"/>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l="22499" t="17499" r="27500" b="27500"/>
          <a:stretch>
            <a:fillRect/>
          </a:stretch>
        </p:blipFill>
        <p:spPr bwMode="auto">
          <a:xfrm>
            <a:off x="5286380" y="3929066"/>
            <a:ext cx="1428760" cy="1571636"/>
          </a:xfrm>
          <a:prstGeom prst="rect">
            <a:avLst/>
          </a:prstGeom>
          <a:noFill/>
          <a:ln w="9525">
            <a:noFill/>
            <a:miter lim="800000"/>
            <a:headEnd/>
            <a:tailEnd/>
          </a:ln>
        </p:spPr>
      </p:pic>
      <p:sp>
        <p:nvSpPr>
          <p:cNvPr id="6" name="Content Placeholder 2"/>
          <p:cNvSpPr txBox="1">
            <a:spLocks/>
          </p:cNvSpPr>
          <p:nvPr/>
        </p:nvSpPr>
        <p:spPr bwMode="auto">
          <a:xfrm>
            <a:off x="642910" y="5572140"/>
            <a:ext cx="7772400"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IE" sz="32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Using a path-based fingerprint,</a:t>
            </a:r>
            <a:r>
              <a:rPr kumimoji="0" lang="en-IE" sz="3200" b="0" i="0" u="none" strike="noStrike" kern="0" cap="none" spc="0" normalizeH="0" noProof="0" dirty="0" smtClean="0">
                <a:ln>
                  <a:noFill/>
                </a:ln>
                <a:solidFill>
                  <a:schemeClr val="tx1"/>
                </a:solidFill>
                <a:effectLst/>
                <a:uLnTx/>
                <a:uFillTx/>
                <a:latin typeface="Arial" pitchFamily="34" charset="0"/>
                <a:ea typeface="+mn-ea"/>
                <a:cs typeface="Arial" pitchFamily="34" charset="0"/>
              </a:rPr>
              <a:t> </a:t>
            </a:r>
            <a:r>
              <a:rPr kumimoji="0" lang="en-IE" sz="32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64 bits are set for A, 38 for B</a:t>
            </a:r>
          </a:p>
          <a:p>
            <a:pPr marL="800100" lvl="1" indent="-342900" eaLnBrk="0" hangingPunct="0">
              <a:spcBef>
                <a:spcPct val="20000"/>
              </a:spcBef>
              <a:buFontTx/>
              <a:buChar char="•"/>
            </a:pPr>
            <a:r>
              <a:rPr lang="en-IE" sz="3200" kern="0" noProof="0" dirty="0" smtClean="0">
                <a:latin typeface="Arial" pitchFamily="34" charset="0"/>
                <a:cs typeface="Arial" pitchFamily="34" charset="0"/>
              </a:rPr>
              <a:t>Intersection is 38 (Note: B is a </a:t>
            </a:r>
            <a:r>
              <a:rPr lang="en-IE" sz="3200" b="1" kern="0" noProof="0" dirty="0" smtClean="0">
                <a:latin typeface="Arial" pitchFamily="34" charset="0"/>
                <a:cs typeface="Arial" pitchFamily="34" charset="0"/>
              </a:rPr>
              <a:t>substructure</a:t>
            </a:r>
            <a:r>
              <a:rPr lang="en-IE" sz="3200" kern="0" noProof="0" dirty="0" smtClean="0">
                <a:latin typeface="Arial" pitchFamily="34" charset="0"/>
                <a:cs typeface="Arial" pitchFamily="34" charset="0"/>
              </a:rPr>
              <a:t> of A)</a:t>
            </a:r>
          </a:p>
          <a:p>
            <a:pPr marL="800100" lvl="1" indent="-342900" eaLnBrk="0" hangingPunct="0">
              <a:spcBef>
                <a:spcPct val="20000"/>
              </a:spcBef>
              <a:buFontTx/>
              <a:buChar char="•"/>
            </a:pPr>
            <a:r>
              <a:rPr kumimoji="0" lang="en-IE" sz="3200" b="0" i="0" u="none" strike="noStrike" kern="0" cap="none" spc="0" normalizeH="0" baseline="0" dirty="0" smtClean="0">
                <a:ln>
                  <a:noFill/>
                </a:ln>
                <a:solidFill>
                  <a:schemeClr val="tx1"/>
                </a:solidFill>
                <a:effectLst/>
                <a:uLnTx/>
                <a:uFillTx/>
                <a:latin typeface="Arial" pitchFamily="34" charset="0"/>
                <a:ea typeface="+mn-ea"/>
                <a:cs typeface="Arial" pitchFamily="34" charset="0"/>
              </a:rPr>
              <a:t>Union</a:t>
            </a:r>
            <a:r>
              <a:rPr kumimoji="0" lang="en-IE" sz="3200" b="0" i="0" u="none" strike="noStrike" kern="0" cap="none" spc="0" normalizeH="0" dirty="0" smtClean="0">
                <a:ln>
                  <a:noFill/>
                </a:ln>
                <a:solidFill>
                  <a:schemeClr val="tx1"/>
                </a:solidFill>
                <a:effectLst/>
                <a:uLnTx/>
                <a:uFillTx/>
                <a:latin typeface="Arial" pitchFamily="34" charset="0"/>
                <a:ea typeface="+mn-ea"/>
                <a:cs typeface="Arial" pitchFamily="34" charset="0"/>
              </a:rPr>
              <a:t> is 64</a:t>
            </a:r>
          </a:p>
          <a:p>
            <a:pPr marL="800100" lvl="1" indent="-342900" eaLnBrk="0" hangingPunct="0">
              <a:spcBef>
                <a:spcPct val="20000"/>
              </a:spcBef>
              <a:buFontTx/>
              <a:buChar char="•"/>
            </a:pPr>
            <a:r>
              <a:rPr lang="en-IE" sz="3200" kern="0" baseline="0" noProof="0" dirty="0" smtClean="0">
                <a:latin typeface="Arial" pitchFamily="34" charset="0"/>
                <a:cs typeface="Arial" pitchFamily="34" charset="0"/>
              </a:rPr>
              <a:t>Similarity</a:t>
            </a:r>
            <a:r>
              <a:rPr lang="en-IE" sz="3200" kern="0" noProof="0" dirty="0" smtClean="0">
                <a:latin typeface="Arial" pitchFamily="34" charset="0"/>
                <a:cs typeface="Arial" pitchFamily="34" charset="0"/>
              </a:rPr>
              <a:t> = 0.59</a:t>
            </a:r>
            <a:endParaRPr kumimoji="0" lang="en-IE" sz="32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5857884" y="1142984"/>
            <a:ext cx="2981316" cy="2275915"/>
          </a:xfrm>
          <a:prstGeom prst="rect">
            <a:avLst/>
          </a:prstGeom>
          <a:noFill/>
          <a:ln w="9525">
            <a:noFill/>
            <a:miter lim="800000"/>
            <a:headEnd/>
            <a:tailEnd/>
          </a:ln>
        </p:spPr>
      </p:pic>
      <p:sp>
        <p:nvSpPr>
          <p:cNvPr id="2" name="Title 1"/>
          <p:cNvSpPr>
            <a:spLocks noGrp="1"/>
          </p:cNvSpPr>
          <p:nvPr>
            <p:ph type="title"/>
          </p:nvPr>
        </p:nvSpPr>
        <p:spPr/>
        <p:txBody>
          <a:bodyPr/>
          <a:lstStyle/>
          <a:p>
            <a:r>
              <a:rPr lang="en-IE" dirty="0" smtClean="0"/>
              <a:t>Similarity of atom environments</a:t>
            </a:r>
            <a:endParaRPr lang="en-IE" dirty="0"/>
          </a:p>
        </p:txBody>
      </p:sp>
      <p:sp>
        <p:nvSpPr>
          <p:cNvPr id="3" name="Content Placeholder 2"/>
          <p:cNvSpPr>
            <a:spLocks noGrp="1"/>
          </p:cNvSpPr>
          <p:nvPr>
            <p:ph idx="1"/>
          </p:nvPr>
        </p:nvSpPr>
        <p:spPr>
          <a:xfrm>
            <a:off x="285720" y="1142984"/>
            <a:ext cx="5715040" cy="4000528"/>
          </a:xfrm>
        </p:spPr>
        <p:txBody>
          <a:bodyPr>
            <a:normAutofit fontScale="55000" lnSpcReduction="20000"/>
          </a:bodyPr>
          <a:lstStyle/>
          <a:p>
            <a:r>
              <a:rPr lang="en-IE" dirty="0" smtClean="0"/>
              <a:t>Fingerprints can also be used to measure similarity of atom environments</a:t>
            </a:r>
          </a:p>
          <a:p>
            <a:r>
              <a:rPr lang="en-IE" dirty="0" smtClean="0"/>
              <a:t>Circular fingerprints (HOSE codes)</a:t>
            </a:r>
          </a:p>
          <a:p>
            <a:pPr lvl="1"/>
            <a:r>
              <a:rPr lang="en-IE" dirty="0" err="1" smtClean="0"/>
              <a:t>Bremser</a:t>
            </a:r>
            <a:r>
              <a:rPr lang="en-IE" dirty="0" smtClean="0"/>
              <a:t>, W., HOSE – a novel substructure code. </a:t>
            </a:r>
            <a:r>
              <a:rPr lang="en-IE" i="1" dirty="0" smtClean="0"/>
              <a:t>Anal. </a:t>
            </a:r>
            <a:r>
              <a:rPr lang="en-IE" i="1" dirty="0" err="1" smtClean="0"/>
              <a:t>Chim</a:t>
            </a:r>
            <a:r>
              <a:rPr lang="en-IE" i="1" dirty="0" smtClean="0"/>
              <a:t>. </a:t>
            </a:r>
            <a:r>
              <a:rPr lang="en-IE" i="1" dirty="0" err="1" smtClean="0"/>
              <a:t>Acta</a:t>
            </a:r>
            <a:r>
              <a:rPr lang="en-IE" dirty="0" smtClean="0"/>
              <a:t> </a:t>
            </a:r>
            <a:r>
              <a:rPr lang="en-IE" b="1" dirty="0" smtClean="0"/>
              <a:t>1978</a:t>
            </a:r>
            <a:r>
              <a:rPr lang="en-IE" dirty="0" smtClean="0"/>
              <a:t>, </a:t>
            </a:r>
            <a:r>
              <a:rPr lang="en-IE" i="1" dirty="0" smtClean="0"/>
              <a:t>103</a:t>
            </a:r>
            <a:r>
              <a:rPr lang="en-IE" dirty="0" smtClean="0"/>
              <a:t>, 355.</a:t>
            </a:r>
          </a:p>
          <a:p>
            <a:pPr lvl="1"/>
            <a:r>
              <a:rPr lang="en-IE" dirty="0" smtClean="0"/>
              <a:t>Describe atom environment in terms of atom types at various bond distances from a particular atom</a:t>
            </a:r>
          </a:p>
          <a:p>
            <a:r>
              <a:rPr lang="en-IE" dirty="0" smtClean="0"/>
              <a:t>Can be used for proton NMR prediction</a:t>
            </a:r>
          </a:p>
          <a:p>
            <a:pPr lvl="1"/>
            <a:r>
              <a:rPr lang="en-IE" dirty="0" err="1" smtClean="0"/>
              <a:t>Hydrogens</a:t>
            </a:r>
            <a:r>
              <a:rPr lang="en-IE" dirty="0" smtClean="0"/>
              <a:t> attached to similar atoms tend to have similar NMR shifts</a:t>
            </a:r>
          </a:p>
          <a:p>
            <a:pPr lvl="1"/>
            <a:r>
              <a:rPr lang="en-IE" dirty="0" smtClean="0"/>
              <a:t>Given a database of molecules with assigned NMR spectra, try to find Hs in the same environment up to as many levels as possible and use their NMR shifts to predict the shift for your proton</a:t>
            </a:r>
          </a:p>
          <a:p>
            <a:r>
              <a:rPr lang="en-IE" dirty="0" smtClean="0"/>
              <a:t>The same database can be used for structure identification</a:t>
            </a:r>
          </a:p>
          <a:p>
            <a:pPr lvl="1"/>
            <a:r>
              <a:rPr lang="en-IE" dirty="0" smtClean="0"/>
              <a:t>Given a proton NMR spectrum, what chemical structures are consistent with the NMR</a:t>
            </a:r>
          </a:p>
        </p:txBody>
      </p:sp>
      <p:sp>
        <p:nvSpPr>
          <p:cNvPr id="9" name="Content Placeholder 2"/>
          <p:cNvSpPr txBox="1">
            <a:spLocks/>
          </p:cNvSpPr>
          <p:nvPr/>
        </p:nvSpPr>
        <p:spPr bwMode="auto">
          <a:xfrm>
            <a:off x="285720" y="5357826"/>
            <a:ext cx="8429684" cy="10239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IE" sz="3200" b="1" i="0" u="none" strike="noStrike" kern="0" cap="none" spc="0" normalizeH="0" baseline="0" noProof="0" dirty="0" err="1" smtClean="0">
                <a:ln>
                  <a:noFill/>
                </a:ln>
                <a:solidFill>
                  <a:srgbClr val="FF0000"/>
                </a:solidFill>
                <a:effectLst/>
                <a:uLnTx/>
                <a:uFillTx/>
                <a:latin typeface="Arial" pitchFamily="34" charset="0"/>
                <a:ea typeface="+mn-ea"/>
                <a:cs typeface="Arial" pitchFamily="34" charset="0"/>
              </a:rPr>
              <a:t>NMRShiftDB</a:t>
            </a:r>
            <a:r>
              <a:rPr kumimoji="0" lang="en-IE" sz="3200" b="1"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 </a:t>
            </a:r>
            <a:r>
              <a:rPr kumimoji="0" lang="en-IE" sz="32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(http://www.ebi.ac.uk/nmrshiftdb/)</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IE" sz="2800" b="0" i="0" u="none" strike="noStrike" kern="0" cap="none" spc="0" normalizeH="0" baseline="0" noProof="0" dirty="0" smtClean="0">
                <a:ln>
                  <a:noFill/>
                </a:ln>
                <a:solidFill>
                  <a:schemeClr val="tx1"/>
                </a:solidFill>
                <a:effectLst/>
                <a:uLnTx/>
                <a:uFillTx/>
                <a:latin typeface="Arial" pitchFamily="34" charset="0"/>
                <a:cs typeface="Arial" pitchFamily="34" charset="0"/>
              </a:rPr>
              <a:t>Freely available Open database of NMR spectra – add your own spectra (with assigned peaks) – predict assignments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IE" sz="2500" b="0" i="0" u="none" strike="noStrike" kern="0" cap="none" spc="0" normalizeH="0" baseline="0" noProof="0" dirty="0" smtClean="0">
                <a:ln>
                  <a:noFill/>
                </a:ln>
                <a:solidFill>
                  <a:schemeClr val="tx1"/>
                </a:solidFill>
                <a:effectLst/>
                <a:uLnTx/>
                <a:uFillTx/>
                <a:latin typeface="Arial" pitchFamily="34" charset="0"/>
                <a:cs typeface="Arial" pitchFamily="34" charset="0"/>
              </a:rPr>
              <a:t>Tutorial: http://nmrshiftdb.sourceforge.net/nmrshiftdbebitraining.pdf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5800" y="323850"/>
            <a:ext cx="7772400" cy="604838"/>
          </a:xfrm>
        </p:spPr>
        <p:txBody>
          <a:bodyPr/>
          <a:lstStyle/>
          <a:p>
            <a:r>
              <a:rPr lang="en-IE" dirty="0" err="1" smtClean="0">
                <a:latin typeface="Arial" charset="0"/>
              </a:rPr>
              <a:t>Cheminformatics</a:t>
            </a:r>
            <a:endParaRPr lang="en-GB" dirty="0" smtClean="0">
              <a:latin typeface="Arial" charset="0"/>
            </a:endParaRPr>
          </a:p>
        </p:txBody>
      </p:sp>
      <p:sp>
        <p:nvSpPr>
          <p:cNvPr id="3" name="Content Placeholder 2"/>
          <p:cNvSpPr>
            <a:spLocks noGrp="1"/>
          </p:cNvSpPr>
          <p:nvPr>
            <p:ph idx="1"/>
          </p:nvPr>
        </p:nvSpPr>
        <p:spPr>
          <a:xfrm>
            <a:off x="685800" y="1143000"/>
            <a:ext cx="7772400" cy="5072082"/>
          </a:xfrm>
        </p:spPr>
        <p:txBody>
          <a:bodyPr>
            <a:noAutofit/>
          </a:bodyPr>
          <a:lstStyle/>
          <a:p>
            <a:pPr>
              <a:defRPr/>
            </a:pPr>
            <a:r>
              <a:rPr lang="en-IE" sz="2000" dirty="0" smtClean="0"/>
              <a:t>Hard to define in words:</a:t>
            </a:r>
          </a:p>
          <a:p>
            <a:pPr lvl="1">
              <a:defRPr/>
            </a:pPr>
            <a:r>
              <a:rPr lang="en-IE" sz="1600" dirty="0" smtClean="0"/>
              <a:t>David Wild: “The field that studies all aspects of the representation and use of chemical and related biological information on computers”</a:t>
            </a:r>
          </a:p>
          <a:p>
            <a:pPr lvl="1">
              <a:defRPr/>
            </a:pPr>
            <a:r>
              <a:rPr lang="en-IE" sz="1600" dirty="0" smtClean="0"/>
              <a:t>Design, creation, organization, management, retrieval, analysis, dissemination, visualization and use of chemical information</a:t>
            </a:r>
            <a:endParaRPr lang="en-IE" sz="2000" dirty="0" smtClean="0"/>
          </a:p>
          <a:p>
            <a:pPr>
              <a:defRPr/>
            </a:pPr>
            <a:r>
              <a:rPr lang="en-IE" sz="2000" dirty="0" smtClean="0"/>
              <a:t>Hard to agree on spelling:</a:t>
            </a:r>
          </a:p>
          <a:p>
            <a:pPr lvl="1">
              <a:defRPr/>
            </a:pPr>
            <a:r>
              <a:rPr lang="en-IE" sz="1600" dirty="0" smtClean="0"/>
              <a:t>Sometimes </a:t>
            </a:r>
            <a:r>
              <a:rPr lang="en-IE" sz="1600" dirty="0" err="1" smtClean="0"/>
              <a:t>chemoinformatics</a:t>
            </a:r>
            <a:endParaRPr lang="en-IE" sz="1600" dirty="0" smtClean="0"/>
          </a:p>
          <a:p>
            <a:pPr>
              <a:defRPr/>
            </a:pPr>
            <a:r>
              <a:rPr lang="en-IE" sz="2000" dirty="0" smtClean="0"/>
              <a:t>More easily thought of as encompassing a range of concepts and techniques</a:t>
            </a:r>
          </a:p>
          <a:p>
            <a:pPr lvl="1">
              <a:defRPr/>
            </a:pPr>
            <a:r>
              <a:rPr lang="en-IE" sz="1600" dirty="0" smtClean="0">
                <a:solidFill>
                  <a:srgbClr val="FF0000"/>
                </a:solidFill>
              </a:rPr>
              <a:t>Molecular similarity</a:t>
            </a:r>
          </a:p>
          <a:p>
            <a:pPr lvl="1">
              <a:defRPr/>
            </a:pPr>
            <a:r>
              <a:rPr lang="en-IE" sz="1600" dirty="0" smtClean="0"/>
              <a:t>Quantitative-structure activity relationships (QSAR)</a:t>
            </a:r>
          </a:p>
          <a:p>
            <a:pPr lvl="1">
              <a:defRPr/>
            </a:pPr>
            <a:r>
              <a:rPr lang="en-IE" sz="1600" dirty="0" smtClean="0">
                <a:solidFill>
                  <a:srgbClr val="FF0000"/>
                </a:solidFill>
              </a:rPr>
              <a:t>Substructure search</a:t>
            </a:r>
          </a:p>
          <a:p>
            <a:pPr lvl="1">
              <a:defRPr/>
            </a:pPr>
            <a:r>
              <a:rPr lang="en-IE" sz="1600" dirty="0" smtClean="0"/>
              <a:t>(Automated) Molecular depiction</a:t>
            </a:r>
          </a:p>
          <a:p>
            <a:pPr lvl="1">
              <a:defRPr/>
            </a:pPr>
            <a:r>
              <a:rPr lang="en-IE" sz="1600" dirty="0" smtClean="0">
                <a:solidFill>
                  <a:srgbClr val="FF0000"/>
                </a:solidFill>
              </a:rPr>
              <a:t>Encoding/decoding of molecular structures</a:t>
            </a:r>
          </a:p>
          <a:p>
            <a:pPr lvl="1">
              <a:defRPr/>
            </a:pPr>
            <a:r>
              <a:rPr lang="en-IE" sz="1600" dirty="0" smtClean="0"/>
              <a:t>3D structure generation from a 2D or 0D structure</a:t>
            </a:r>
          </a:p>
          <a:p>
            <a:pPr lvl="1">
              <a:defRPr/>
            </a:pPr>
            <a:r>
              <a:rPr lang="en-IE" sz="1600" dirty="0" smtClean="0"/>
              <a:t>Conformer generation</a:t>
            </a:r>
          </a:p>
          <a:p>
            <a:pPr lvl="1">
              <a:defRPr/>
            </a:pPr>
            <a:r>
              <a:rPr lang="en-IE" sz="1600" dirty="0" smtClean="0"/>
              <a:t>Algorithms: ring perception, </a:t>
            </a:r>
            <a:r>
              <a:rPr lang="en-IE" sz="1600" dirty="0" err="1" smtClean="0"/>
              <a:t>aromaticity</a:t>
            </a:r>
            <a:r>
              <a:rPr lang="en-IE" sz="1600" dirty="0" smtClean="0"/>
              <a:t>, isomers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References</a:t>
            </a:r>
            <a:endParaRPr lang="en-IE" dirty="0"/>
          </a:p>
        </p:txBody>
      </p:sp>
      <p:sp>
        <p:nvSpPr>
          <p:cNvPr id="3" name="Content Placeholder 2"/>
          <p:cNvSpPr>
            <a:spLocks noGrp="1"/>
          </p:cNvSpPr>
          <p:nvPr>
            <p:ph idx="1"/>
          </p:nvPr>
        </p:nvSpPr>
        <p:spPr/>
        <p:txBody>
          <a:bodyPr/>
          <a:lstStyle/>
          <a:p>
            <a:r>
              <a:rPr lang="en-IE" dirty="0" err="1" smtClean="0"/>
              <a:t>Cheminformatics</a:t>
            </a:r>
            <a:r>
              <a:rPr lang="en-IE" dirty="0" smtClean="0"/>
              <a:t>, Johann </a:t>
            </a:r>
            <a:r>
              <a:rPr lang="en-IE" dirty="0" err="1" smtClean="0"/>
              <a:t>Gasteiger</a:t>
            </a:r>
            <a:r>
              <a:rPr lang="en-IE" dirty="0" smtClean="0"/>
              <a:t> and Thomas Engel (</a:t>
            </a:r>
            <a:r>
              <a:rPr lang="en-IE" dirty="0" err="1" smtClean="0"/>
              <a:t>Eds</a:t>
            </a:r>
            <a:r>
              <a:rPr lang="en-IE" dirty="0" smtClean="0"/>
              <a:t>)</a:t>
            </a:r>
          </a:p>
          <a:p>
            <a:r>
              <a:rPr lang="en-IE" dirty="0" smtClean="0"/>
              <a:t>Molecular modelling – Principles and Applications, A. R. Leach</a:t>
            </a:r>
          </a:p>
          <a:p>
            <a:r>
              <a:rPr lang="en-IE" dirty="0" smtClean="0"/>
              <a:t>I571 Chemical Information Technology, David Wild, University of Indiana, http://i571.wikispaces.com/</a:t>
            </a:r>
          </a:p>
          <a:p>
            <a:r>
              <a:rPr lang="en-IE" dirty="0" smtClean="0"/>
              <a:t>An introduction to </a:t>
            </a:r>
            <a:r>
              <a:rPr lang="en-IE" dirty="0" err="1" smtClean="0"/>
              <a:t>cheminformatics</a:t>
            </a:r>
            <a:r>
              <a:rPr lang="en-IE" dirty="0" smtClean="0"/>
              <a:t>, A. R. Leach, V. J. </a:t>
            </a:r>
            <a:r>
              <a:rPr lang="en-IE" dirty="0" err="1" smtClean="0"/>
              <a:t>Gillet</a:t>
            </a:r>
            <a:endParaRPr lang="en-IE"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Molecular representation</a:t>
            </a:r>
            <a:endParaRPr lang="en-IE" dirty="0"/>
          </a:p>
        </p:txBody>
      </p:sp>
      <p:pic>
        <p:nvPicPr>
          <p:cNvPr id="4" name="Content Placeholder 3"/>
          <p:cNvPicPr>
            <a:picLocks noGrp="1" noChangeAspect="1" noChangeArrowheads="1"/>
          </p:cNvPicPr>
          <p:nvPr>
            <p:ph idx="1"/>
          </p:nvPr>
        </p:nvPicPr>
        <p:blipFill>
          <a:blip r:embed="rId3" cstate="print"/>
          <a:srcRect/>
          <a:stretch>
            <a:fillRect/>
          </a:stretch>
        </p:blipFill>
        <p:spPr bwMode="auto">
          <a:xfrm>
            <a:off x="5000628" y="1500174"/>
            <a:ext cx="2819400" cy="1866900"/>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1214414" y="1428736"/>
            <a:ext cx="2845856" cy="1985957"/>
          </a:xfrm>
          <a:prstGeom prst="rect">
            <a:avLst/>
          </a:prstGeom>
          <a:noFill/>
          <a:ln w="9525">
            <a:noFill/>
            <a:miter lim="800000"/>
            <a:headEnd/>
            <a:tailEnd/>
          </a:ln>
        </p:spPr>
      </p:pic>
      <p:sp>
        <p:nvSpPr>
          <p:cNvPr id="6" name="TextBox 5"/>
          <p:cNvSpPr txBox="1"/>
          <p:nvPr/>
        </p:nvSpPr>
        <p:spPr>
          <a:xfrm>
            <a:off x="642910" y="4143380"/>
            <a:ext cx="7786742" cy="1938992"/>
          </a:xfrm>
          <a:prstGeom prst="rect">
            <a:avLst/>
          </a:prstGeom>
          <a:noFill/>
        </p:spPr>
        <p:txBody>
          <a:bodyPr wrap="square" rtlCol="0">
            <a:spAutoFit/>
          </a:bodyPr>
          <a:lstStyle/>
          <a:p>
            <a:r>
              <a:rPr lang="en-IE" dirty="0" smtClean="0">
                <a:latin typeface="Arial" pitchFamily="34" charset="0"/>
                <a:cs typeface="Arial" pitchFamily="34" charset="0"/>
              </a:rPr>
              <a:t>Mike </a:t>
            </a:r>
            <a:r>
              <a:rPr lang="en-IE" dirty="0" err="1" smtClean="0">
                <a:latin typeface="Arial" pitchFamily="34" charset="0"/>
                <a:cs typeface="Arial" pitchFamily="34" charset="0"/>
              </a:rPr>
              <a:t>Hann</a:t>
            </a:r>
            <a:r>
              <a:rPr lang="en-IE" dirty="0" smtClean="0">
                <a:latin typeface="Arial" pitchFamily="34" charset="0"/>
                <a:cs typeface="Arial" pitchFamily="34" charset="0"/>
              </a:rPr>
              <a:t> (GSK): “</a:t>
            </a:r>
            <a:r>
              <a:rPr lang="en-IE" i="1" dirty="0" err="1" smtClean="0">
                <a:latin typeface="Arial" pitchFamily="34" charset="0"/>
                <a:cs typeface="Arial" pitchFamily="34" charset="0"/>
              </a:rPr>
              <a:t>Ceci</a:t>
            </a:r>
            <a:r>
              <a:rPr lang="en-IE" i="1" dirty="0" smtClean="0">
                <a:latin typeface="Arial" pitchFamily="34" charset="0"/>
                <a:cs typeface="Arial" pitchFamily="34" charset="0"/>
              </a:rPr>
              <a:t> </a:t>
            </a:r>
            <a:r>
              <a:rPr lang="en-IE" i="1" dirty="0" err="1" smtClean="0">
                <a:latin typeface="Arial" pitchFamily="34" charset="0"/>
                <a:cs typeface="Arial" pitchFamily="34" charset="0"/>
              </a:rPr>
              <a:t>n'est</a:t>
            </a:r>
            <a:r>
              <a:rPr lang="en-IE" i="1" dirty="0" smtClean="0">
                <a:latin typeface="Arial" pitchFamily="34" charset="0"/>
                <a:cs typeface="Arial" pitchFamily="34" charset="0"/>
              </a:rPr>
              <a:t> pas </a:t>
            </a:r>
            <a:r>
              <a:rPr lang="en-IE" i="1" dirty="0" err="1" smtClean="0">
                <a:latin typeface="Arial" pitchFamily="34" charset="0"/>
                <a:cs typeface="Arial" pitchFamily="34" charset="0"/>
              </a:rPr>
              <a:t>une</a:t>
            </a:r>
            <a:r>
              <a:rPr lang="en-IE" i="1" dirty="0" smtClean="0">
                <a:latin typeface="Arial" pitchFamily="34" charset="0"/>
                <a:cs typeface="Arial" pitchFamily="34" charset="0"/>
              </a:rPr>
              <a:t> molecule </a:t>
            </a:r>
            <a:r>
              <a:rPr lang="en-IE" dirty="0" smtClean="0">
                <a:latin typeface="Arial" pitchFamily="34" charset="0"/>
                <a:cs typeface="Arial" pitchFamily="34" charset="0"/>
              </a:rPr>
              <a:t>serves to remind us that all of the graphics images presented here are not molecules, not even pictures of molecules, but pictures of icons which we believe represent some aspects of the molecule's properties.”</a:t>
            </a:r>
          </a:p>
        </p:txBody>
      </p:sp>
      <p:sp>
        <p:nvSpPr>
          <p:cNvPr id="7" name="TextBox 6"/>
          <p:cNvSpPr txBox="1"/>
          <p:nvPr/>
        </p:nvSpPr>
        <p:spPr>
          <a:xfrm>
            <a:off x="2285984" y="6143644"/>
            <a:ext cx="6143668" cy="369332"/>
          </a:xfrm>
          <a:prstGeom prst="rect">
            <a:avLst/>
          </a:prstGeom>
          <a:noFill/>
        </p:spPr>
        <p:txBody>
          <a:bodyPr wrap="square" rtlCol="0">
            <a:spAutoFit/>
          </a:bodyPr>
          <a:lstStyle/>
          <a:p>
            <a:r>
              <a:rPr lang="en-IE" sz="1800" dirty="0" smtClean="0">
                <a:latin typeface="Arial" pitchFamily="34" charset="0"/>
                <a:cs typeface="Arial" pitchFamily="34" charset="0"/>
              </a:rPr>
              <a:t>http://mgl.scripps.edu/people/goodsell/mgs_art/hann.html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representations of molecules</a:t>
            </a:r>
            <a:endParaRPr lang="en-IE" dirty="0"/>
          </a:p>
        </p:txBody>
      </p:sp>
      <p:sp>
        <p:nvSpPr>
          <p:cNvPr id="3" name="Content Placeholder 2"/>
          <p:cNvSpPr>
            <a:spLocks noGrp="1"/>
          </p:cNvSpPr>
          <p:nvPr>
            <p:ph idx="1"/>
          </p:nvPr>
        </p:nvSpPr>
        <p:spPr>
          <a:xfrm>
            <a:off x="214282" y="1214422"/>
            <a:ext cx="6643734" cy="5357850"/>
          </a:xfrm>
        </p:spPr>
        <p:txBody>
          <a:bodyPr>
            <a:normAutofit fontScale="77500" lnSpcReduction="20000"/>
          </a:bodyPr>
          <a:lstStyle/>
          <a:p>
            <a:r>
              <a:rPr lang="en-IE" dirty="0" smtClean="0"/>
              <a:t>How </a:t>
            </a:r>
            <a:r>
              <a:rPr lang="en-IE" i="1" dirty="0" smtClean="0"/>
              <a:t>can</a:t>
            </a:r>
            <a:r>
              <a:rPr lang="en-IE" dirty="0" smtClean="0"/>
              <a:t> a molecular structure be stored on a computer?</a:t>
            </a:r>
          </a:p>
          <a:p>
            <a:pPr lvl="1"/>
            <a:r>
              <a:rPr lang="en-IE" dirty="0" smtClean="0"/>
              <a:t>Common names: aspirin</a:t>
            </a:r>
          </a:p>
          <a:p>
            <a:pPr lvl="1"/>
            <a:r>
              <a:rPr lang="en-IE" dirty="0" smtClean="0"/>
              <a:t>IUPAC name: 2-acetoxybenzoic acid</a:t>
            </a:r>
          </a:p>
          <a:p>
            <a:pPr lvl="1"/>
            <a:r>
              <a:rPr lang="en-IE" dirty="0" smtClean="0"/>
              <a:t>Formula: C</a:t>
            </a:r>
            <a:r>
              <a:rPr lang="en-IE" baseline="-25000" dirty="0" smtClean="0"/>
              <a:t>9</a:t>
            </a:r>
            <a:r>
              <a:rPr lang="en-IE" dirty="0" smtClean="0"/>
              <a:t>H</a:t>
            </a:r>
            <a:r>
              <a:rPr lang="en-IE" baseline="-25000" dirty="0" smtClean="0"/>
              <a:t>8</a:t>
            </a:r>
            <a:r>
              <a:rPr lang="en-IE" dirty="0" smtClean="0"/>
              <a:t>O</a:t>
            </a:r>
            <a:r>
              <a:rPr lang="en-IE" baseline="-25000" dirty="0" smtClean="0"/>
              <a:t>4</a:t>
            </a:r>
          </a:p>
          <a:p>
            <a:pPr lvl="1"/>
            <a:r>
              <a:rPr lang="en-IE" dirty="0" smtClean="0"/>
              <a:t>As an image (PNG, GIF, etc.)</a:t>
            </a:r>
          </a:p>
          <a:p>
            <a:pPr lvl="1"/>
            <a:r>
              <a:rPr lang="en-IE" dirty="0" smtClean="0"/>
              <a:t>CAS number: 50-78-2</a:t>
            </a:r>
          </a:p>
          <a:p>
            <a:pPr lvl="1"/>
            <a:r>
              <a:rPr lang="en-IE" dirty="0" smtClean="0"/>
              <a:t>File format: </a:t>
            </a:r>
            <a:r>
              <a:rPr lang="en-IE" dirty="0" err="1" smtClean="0"/>
              <a:t>ChemDraw</a:t>
            </a:r>
            <a:r>
              <a:rPr lang="en-IE" dirty="0" smtClean="0"/>
              <a:t> file, MOL file, etc.</a:t>
            </a:r>
          </a:p>
          <a:p>
            <a:pPr lvl="1"/>
            <a:r>
              <a:rPr lang="en-IE" dirty="0" smtClean="0"/>
              <a:t>SMILES string: </a:t>
            </a:r>
            <a:r>
              <a:rPr lang="en-IE" sz="2200" dirty="0" smtClean="0"/>
              <a:t>O=C(Oc1ccccc1C(=O)O)C</a:t>
            </a:r>
          </a:p>
          <a:p>
            <a:pPr lvl="1"/>
            <a:r>
              <a:rPr lang="en-IE" sz="2600" dirty="0" smtClean="0"/>
              <a:t>Binary Fingerprint:</a:t>
            </a:r>
            <a:r>
              <a:rPr lang="en-IE" sz="2200" dirty="0" smtClean="0"/>
              <a:t> 10000100000001100000100100000001</a:t>
            </a:r>
            <a:endParaRPr lang="en-IE" dirty="0" smtClean="0"/>
          </a:p>
          <a:p>
            <a:r>
              <a:rPr lang="en-IE" dirty="0" smtClean="0"/>
              <a:t>How </a:t>
            </a:r>
            <a:r>
              <a:rPr lang="en-IE" i="1" dirty="0" smtClean="0"/>
              <a:t>should</a:t>
            </a:r>
            <a:r>
              <a:rPr lang="en-IE" dirty="0" smtClean="0"/>
              <a:t> it be stored?</a:t>
            </a:r>
          </a:p>
          <a:p>
            <a:pPr lvl="1"/>
            <a:r>
              <a:rPr lang="en-IE" dirty="0" smtClean="0"/>
              <a:t>...if I want to find all molecules in a database of 100K molecules that have a benzene ring?</a:t>
            </a:r>
          </a:p>
          <a:p>
            <a:pPr lvl="1"/>
            <a:r>
              <a:rPr lang="en-IE" dirty="0" smtClean="0"/>
              <a:t>...if I want a unique identifier?</a:t>
            </a:r>
          </a:p>
        </p:txBody>
      </p:sp>
      <p:pic>
        <p:nvPicPr>
          <p:cNvPr id="4098" name="Picture 2"/>
          <p:cNvPicPr>
            <a:picLocks noChangeAspect="1" noChangeArrowheads="1"/>
          </p:cNvPicPr>
          <p:nvPr/>
        </p:nvPicPr>
        <p:blipFill>
          <a:blip r:embed="rId3" cstate="print"/>
          <a:srcRect/>
          <a:stretch>
            <a:fillRect/>
          </a:stretch>
        </p:blipFill>
        <p:spPr bwMode="auto">
          <a:xfrm>
            <a:off x="6929454" y="3214686"/>
            <a:ext cx="1737841" cy="14430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representations of molecules</a:t>
            </a:r>
            <a:endParaRPr lang="en-IE" dirty="0"/>
          </a:p>
        </p:txBody>
      </p:sp>
      <p:sp>
        <p:nvSpPr>
          <p:cNvPr id="3" name="Content Placeholder 2"/>
          <p:cNvSpPr>
            <a:spLocks noGrp="1"/>
          </p:cNvSpPr>
          <p:nvPr>
            <p:ph idx="1"/>
          </p:nvPr>
        </p:nvSpPr>
        <p:spPr>
          <a:xfrm>
            <a:off x="685800" y="1142984"/>
            <a:ext cx="7772400" cy="2857520"/>
          </a:xfrm>
        </p:spPr>
        <p:txBody>
          <a:bodyPr>
            <a:normAutofit fontScale="77500" lnSpcReduction="20000"/>
          </a:bodyPr>
          <a:lstStyle/>
          <a:p>
            <a:r>
              <a:rPr lang="en-IE" dirty="0" smtClean="0"/>
              <a:t>The structure of a molecule can be represented by a graph</a:t>
            </a:r>
          </a:p>
          <a:p>
            <a:pPr lvl="1"/>
            <a:r>
              <a:rPr lang="en-IE" dirty="0" smtClean="0"/>
              <a:t>Graph = collection of nodes and edges, nodes and edges have properties (atomic number, bond order)</a:t>
            </a:r>
          </a:p>
          <a:p>
            <a:r>
              <a:rPr lang="en-IE" dirty="0" smtClean="0"/>
              <a:t>Represent the molecular graph somehow</a:t>
            </a:r>
          </a:p>
          <a:p>
            <a:pPr lvl="1"/>
            <a:r>
              <a:rPr lang="en-IE" dirty="0" smtClean="0"/>
              <a:t>Connection table (which nodes are connected to which other nodes)</a:t>
            </a:r>
          </a:p>
          <a:p>
            <a:pPr lvl="1"/>
            <a:r>
              <a:rPr lang="en-IE" dirty="0" smtClean="0"/>
              <a:t>Line notation (e.g. SMILES)</a:t>
            </a:r>
          </a:p>
        </p:txBody>
      </p:sp>
      <p:pic>
        <p:nvPicPr>
          <p:cNvPr id="1026" name="Picture 2"/>
          <p:cNvPicPr>
            <a:picLocks noChangeAspect="1" noChangeArrowheads="1"/>
          </p:cNvPicPr>
          <p:nvPr/>
        </p:nvPicPr>
        <p:blipFill>
          <a:blip r:embed="rId3" cstate="print"/>
          <a:srcRect l="21407" t="5137" r="20489" b="20376"/>
          <a:stretch>
            <a:fillRect/>
          </a:stretch>
        </p:blipFill>
        <p:spPr bwMode="auto">
          <a:xfrm>
            <a:off x="1857356" y="4286256"/>
            <a:ext cx="5429256" cy="2071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Chemical file formats</a:t>
            </a:r>
            <a:endParaRPr lang="en-IE" dirty="0"/>
          </a:p>
        </p:txBody>
      </p:sp>
      <p:sp>
        <p:nvSpPr>
          <p:cNvPr id="3" name="Content Placeholder 2"/>
          <p:cNvSpPr>
            <a:spLocks noGrp="1"/>
          </p:cNvSpPr>
          <p:nvPr>
            <p:ph idx="1"/>
          </p:nvPr>
        </p:nvSpPr>
        <p:spPr>
          <a:xfrm>
            <a:off x="685800" y="4929198"/>
            <a:ext cx="7772400" cy="1500198"/>
          </a:xfrm>
        </p:spPr>
        <p:txBody>
          <a:bodyPr>
            <a:normAutofit fontScale="55000" lnSpcReduction="20000"/>
          </a:bodyPr>
          <a:lstStyle/>
          <a:p>
            <a:r>
              <a:rPr lang="en-IE" dirty="0" smtClean="0"/>
              <a:t>A large number of file formats have been developed</a:t>
            </a:r>
          </a:p>
          <a:p>
            <a:r>
              <a:rPr lang="en-IE" dirty="0" smtClean="0"/>
              <a:t>However there are certain </a:t>
            </a:r>
            <a:r>
              <a:rPr lang="en-IE" i="1" dirty="0" smtClean="0"/>
              <a:t>de-facto </a:t>
            </a:r>
            <a:r>
              <a:rPr lang="en-IE" dirty="0" smtClean="0"/>
              <a:t>standards</a:t>
            </a:r>
          </a:p>
          <a:p>
            <a:pPr lvl="1"/>
            <a:r>
              <a:rPr lang="en-IE" dirty="0" smtClean="0"/>
              <a:t>MOL file for small-molecule structures</a:t>
            </a:r>
          </a:p>
          <a:p>
            <a:pPr lvl="1"/>
            <a:r>
              <a:rPr lang="en-IE" dirty="0" smtClean="0"/>
              <a:t>PDB files for protein structures from crystallography</a:t>
            </a:r>
          </a:p>
          <a:p>
            <a:pPr lvl="1"/>
            <a:r>
              <a:rPr lang="en-IE" dirty="0" smtClean="0"/>
              <a:t>MOL2 files for protein structures from modelling software (e.g. after manipulation of the PDB file)</a:t>
            </a:r>
            <a:endParaRPr lang="en-IE" dirty="0"/>
          </a:p>
        </p:txBody>
      </p:sp>
      <p:pic>
        <p:nvPicPr>
          <p:cNvPr id="3074" name="Picture 2"/>
          <p:cNvPicPr>
            <a:picLocks noChangeAspect="1" noChangeArrowheads="1"/>
          </p:cNvPicPr>
          <p:nvPr/>
        </p:nvPicPr>
        <p:blipFill>
          <a:blip r:embed="rId2" cstate="print"/>
          <a:srcRect/>
          <a:stretch>
            <a:fillRect/>
          </a:stretch>
        </p:blipFill>
        <p:spPr bwMode="auto">
          <a:xfrm>
            <a:off x="1285852" y="1214422"/>
            <a:ext cx="6780213" cy="3533775"/>
          </a:xfrm>
          <a:prstGeom prst="rect">
            <a:avLst/>
          </a:prstGeom>
          <a:noFill/>
          <a:ln w="9525">
            <a:noFill/>
            <a:miter lim="800000"/>
            <a:headEnd/>
            <a:tailEnd/>
          </a:ln>
        </p:spPr>
      </p:pic>
      <p:sp>
        <p:nvSpPr>
          <p:cNvPr id="5" name="Oval 4"/>
          <p:cNvSpPr/>
          <p:nvPr/>
        </p:nvSpPr>
        <p:spPr>
          <a:xfrm>
            <a:off x="4500562" y="3357562"/>
            <a:ext cx="1571636" cy="285752"/>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chemical file format: MOL file</a:t>
            </a:r>
            <a:endParaRPr lang="en-IE" dirty="0"/>
          </a:p>
        </p:txBody>
      </p:sp>
      <p:sp>
        <p:nvSpPr>
          <p:cNvPr id="3" name="Content Placeholder 2"/>
          <p:cNvSpPr>
            <a:spLocks noGrp="1"/>
          </p:cNvSpPr>
          <p:nvPr>
            <p:ph idx="1"/>
          </p:nvPr>
        </p:nvSpPr>
        <p:spPr>
          <a:xfrm>
            <a:off x="685800" y="5643578"/>
            <a:ext cx="7772400" cy="928694"/>
          </a:xfrm>
        </p:spPr>
        <p:txBody>
          <a:bodyPr/>
          <a:lstStyle/>
          <a:p>
            <a:r>
              <a:rPr lang="en-IE" sz="2400" dirty="0" smtClean="0"/>
              <a:t>This file format can represent 0D, 2D information (a depiction) as well as 3D</a:t>
            </a:r>
          </a:p>
        </p:txBody>
      </p:sp>
      <p:pic>
        <p:nvPicPr>
          <p:cNvPr id="2050" name="Picture 2"/>
          <p:cNvPicPr>
            <a:picLocks noChangeAspect="1" noChangeArrowheads="1"/>
          </p:cNvPicPr>
          <p:nvPr/>
        </p:nvPicPr>
        <p:blipFill>
          <a:blip r:embed="rId2" cstate="print"/>
          <a:srcRect l="6024" r="3614"/>
          <a:stretch>
            <a:fillRect/>
          </a:stretch>
        </p:blipFill>
        <p:spPr bwMode="auto">
          <a:xfrm>
            <a:off x="285720" y="1000108"/>
            <a:ext cx="8572496" cy="462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SMILES format</a:t>
            </a:r>
            <a:endParaRPr lang="en-IE" dirty="0"/>
          </a:p>
        </p:txBody>
      </p:sp>
      <p:sp>
        <p:nvSpPr>
          <p:cNvPr id="3" name="Content Placeholder 2"/>
          <p:cNvSpPr>
            <a:spLocks noGrp="1"/>
          </p:cNvSpPr>
          <p:nvPr>
            <p:ph idx="1"/>
          </p:nvPr>
        </p:nvSpPr>
        <p:spPr>
          <a:xfrm>
            <a:off x="685800" y="1285860"/>
            <a:ext cx="7772400" cy="5000660"/>
          </a:xfrm>
        </p:spPr>
        <p:txBody>
          <a:bodyPr>
            <a:normAutofit fontScale="62500" lnSpcReduction="20000"/>
          </a:bodyPr>
          <a:lstStyle/>
          <a:p>
            <a:r>
              <a:rPr lang="en-IE" dirty="0" smtClean="0"/>
              <a:t>Simplified Molecular Input Line Entry System</a:t>
            </a:r>
          </a:p>
          <a:p>
            <a:pPr lvl="1"/>
            <a:r>
              <a:rPr lang="en-IE" dirty="0" err="1" smtClean="0"/>
              <a:t>Weininger</a:t>
            </a:r>
            <a:r>
              <a:rPr lang="en-IE" dirty="0" smtClean="0"/>
              <a:t>, J </a:t>
            </a:r>
            <a:r>
              <a:rPr lang="en-IE" dirty="0" err="1" smtClean="0"/>
              <a:t>Chem</a:t>
            </a:r>
            <a:r>
              <a:rPr lang="en-IE" dirty="0" smtClean="0"/>
              <a:t> </a:t>
            </a:r>
            <a:r>
              <a:rPr lang="en-IE" dirty="0" err="1" smtClean="0"/>
              <a:t>Inf</a:t>
            </a:r>
            <a:r>
              <a:rPr lang="en-IE" dirty="0" smtClean="0"/>
              <a:t> </a:t>
            </a:r>
            <a:r>
              <a:rPr lang="en-IE" dirty="0" err="1" smtClean="0"/>
              <a:t>Comput</a:t>
            </a:r>
            <a:r>
              <a:rPr lang="en-IE" dirty="0" smtClean="0"/>
              <a:t> </a:t>
            </a:r>
            <a:r>
              <a:rPr lang="en-IE" dirty="0" err="1" smtClean="0"/>
              <a:t>Sci</a:t>
            </a:r>
            <a:r>
              <a:rPr lang="en-IE" dirty="0" smtClean="0"/>
              <a:t>, 1988, 28, 31</a:t>
            </a:r>
          </a:p>
          <a:p>
            <a:pPr lvl="1"/>
            <a:r>
              <a:rPr lang="en-IE" dirty="0" smtClean="0"/>
              <a:t>More recently, a community developed description: </a:t>
            </a:r>
            <a:r>
              <a:rPr lang="en-IE" b="1" dirty="0" smtClean="0">
                <a:solidFill>
                  <a:srgbClr val="FF0000"/>
                </a:solidFill>
              </a:rPr>
              <a:t>http://opensmiles.org</a:t>
            </a:r>
          </a:p>
          <a:p>
            <a:pPr lvl="1"/>
            <a:r>
              <a:rPr lang="en-IE" dirty="0" smtClean="0"/>
              <a:t>Linear format (“line notation”) that describes the connection table and stereochemistry of a molecule (i.e. 0D)</a:t>
            </a:r>
          </a:p>
          <a:p>
            <a:pPr lvl="1"/>
            <a:r>
              <a:rPr lang="en-IE" dirty="0" smtClean="0"/>
              <a:t>Convenient to enter as a query on-line, store in a database, pass by email, etc.</a:t>
            </a:r>
          </a:p>
          <a:p>
            <a:r>
              <a:rPr lang="en-IE" dirty="0" smtClean="0"/>
              <a:t>Examples:</a:t>
            </a:r>
          </a:p>
          <a:p>
            <a:pPr lvl="1"/>
            <a:r>
              <a:rPr lang="en-IE" dirty="0" smtClean="0"/>
              <a:t>CC represents</a:t>
            </a:r>
            <a:r>
              <a:rPr lang="en-IE" dirty="0" smtClean="0">
                <a:sym typeface="Wingdings" pitchFamily="2" charset="2"/>
              </a:rPr>
              <a:t> CH</a:t>
            </a:r>
            <a:r>
              <a:rPr lang="en-IE" baseline="-25000" dirty="0" smtClean="0">
                <a:sym typeface="Wingdings" pitchFamily="2" charset="2"/>
              </a:rPr>
              <a:t>3</a:t>
            </a:r>
            <a:r>
              <a:rPr lang="en-IE" dirty="0" smtClean="0">
                <a:sym typeface="Wingdings" pitchFamily="2" charset="2"/>
              </a:rPr>
              <a:t>CH</a:t>
            </a:r>
            <a:r>
              <a:rPr lang="en-IE" baseline="-25000" dirty="0" smtClean="0">
                <a:sym typeface="Wingdings" pitchFamily="2" charset="2"/>
              </a:rPr>
              <a:t>3</a:t>
            </a:r>
            <a:r>
              <a:rPr lang="en-IE" dirty="0" smtClean="0">
                <a:sym typeface="Wingdings" pitchFamily="2" charset="2"/>
              </a:rPr>
              <a:t> (</a:t>
            </a:r>
            <a:r>
              <a:rPr lang="en-IE" dirty="0" smtClean="0"/>
              <a:t>ethane)</a:t>
            </a:r>
          </a:p>
          <a:p>
            <a:pPr lvl="1"/>
            <a:r>
              <a:rPr lang="en-IE" dirty="0" smtClean="0"/>
              <a:t>CC(=O)O represents CH</a:t>
            </a:r>
            <a:r>
              <a:rPr lang="en-IE" baseline="-25000" dirty="0" smtClean="0"/>
              <a:t>3</a:t>
            </a:r>
            <a:r>
              <a:rPr lang="en-IE" dirty="0" smtClean="0"/>
              <a:t>COOH (acetic acid)</a:t>
            </a:r>
          </a:p>
          <a:p>
            <a:r>
              <a:rPr lang="en-IE" dirty="0" smtClean="0"/>
              <a:t>Basic guidelines:</a:t>
            </a:r>
          </a:p>
          <a:p>
            <a:pPr lvl="1"/>
            <a:r>
              <a:rPr lang="en-IE" dirty="0" err="1" smtClean="0"/>
              <a:t>Hydrogens</a:t>
            </a:r>
            <a:r>
              <a:rPr lang="en-IE" dirty="0" smtClean="0"/>
              <a:t> are implicit</a:t>
            </a:r>
          </a:p>
          <a:p>
            <a:pPr lvl="1"/>
            <a:r>
              <a:rPr lang="en-IE" dirty="0" smtClean="0"/>
              <a:t>Parentheses indicate branches</a:t>
            </a:r>
          </a:p>
          <a:p>
            <a:pPr lvl="1"/>
            <a:r>
              <a:rPr lang="en-IE" dirty="0" smtClean="0"/>
              <a:t>Each atom is connected to the preceding atom to its left (excluding branches in-between)</a:t>
            </a:r>
          </a:p>
          <a:p>
            <a:pPr lvl="1"/>
            <a:r>
              <a:rPr lang="en-IE" dirty="0" smtClean="0"/>
              <a:t>Single bonds are implicit, = for double, # for triple</a:t>
            </a:r>
          </a:p>
          <a:p>
            <a:r>
              <a:rPr lang="en-IE" dirty="0" smtClean="0"/>
              <a:t>What is C(C)(C)(C)C?</a:t>
            </a:r>
          </a:p>
          <a:p>
            <a:endParaRPr lang="en-I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11549</TotalTime>
  <Words>1616</Words>
  <Application>Microsoft Office PowerPoint</Application>
  <PresentationFormat>On-screen Show (4:3)</PresentationFormat>
  <Paragraphs>201</Paragraphs>
  <Slides>18</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Default Design</vt:lpstr>
      <vt:lpstr>CS ChemDraw Drawing</vt:lpstr>
      <vt:lpstr>Cheminformatics</vt:lpstr>
      <vt:lpstr>Cheminformatics</vt:lpstr>
      <vt:lpstr>References</vt:lpstr>
      <vt:lpstr>Molecular representation</vt:lpstr>
      <vt:lpstr>Computer representations of molecules</vt:lpstr>
      <vt:lpstr>Computer representations of molecules</vt:lpstr>
      <vt:lpstr>Chemical file formats</vt:lpstr>
      <vt:lpstr>A chemical file format: MOL file</vt:lpstr>
      <vt:lpstr>SMILES format</vt:lpstr>
      <vt:lpstr>SMILES format II</vt:lpstr>
      <vt:lpstr>Canonical SMILES</vt:lpstr>
      <vt:lpstr>InChI</vt:lpstr>
      <vt:lpstr>A unique identifier makes it easy to link databases</vt:lpstr>
      <vt:lpstr>US Generic Legislation</vt:lpstr>
      <vt:lpstr>Molecular similarity</vt:lpstr>
      <vt:lpstr>Molecular fingerprints</vt:lpstr>
      <vt:lpstr>Similarity of molecular fingerprints</vt:lpstr>
      <vt:lpstr>Similarity of atom environments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Noel</cp:lastModifiedBy>
  <cp:revision>447</cp:revision>
  <dcterms:created xsi:type="dcterms:W3CDTF">1601-01-01T00:00:00Z</dcterms:created>
  <dcterms:modified xsi:type="dcterms:W3CDTF">2010-04-23T15:21:01Z</dcterms:modified>
</cp:coreProperties>
</file>