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70" r:id="rId4"/>
    <p:sldId id="271" r:id="rId5"/>
    <p:sldId id="262" r:id="rId6"/>
    <p:sldId id="273" r:id="rId7"/>
    <p:sldId id="259" r:id="rId8"/>
    <p:sldId id="261" r:id="rId9"/>
    <p:sldId id="265" r:id="rId10"/>
    <p:sldId id="264" r:id="rId11"/>
    <p:sldId id="263" r:id="rId12"/>
    <p:sldId id="266" r:id="rId13"/>
    <p:sldId id="269" r:id="rId14"/>
    <p:sldId id="267" r:id="rId15"/>
    <p:sldId id="260" r:id="rId16"/>
    <p:sldId id="268" r:id="rId17"/>
    <p:sldId id="272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2778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AA10178B-E359-4029-B738-87C2325AEF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69C2F7C2-CE42-4784-9FD3-B518FC6DD8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C2F7C2-CE42-4784-9FD3-B518FC6DD80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BA998-BE64-4F8D-B330-FF60BC2374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E2D08D-888A-400F-937C-5D7AF58FF5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4C51D6-E41C-4A70-BD0C-A846CC5F55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A54722-C9C9-46FE-AE2F-4EE0321B1D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C6D731-DCFF-41E9-85D7-A90AE3E20D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5AA603-14AA-4AF6-BFDD-A6F1830547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428625" y="6715125"/>
            <a:ext cx="8286750" cy="0"/>
          </a:xfrm>
          <a:prstGeom prst="line">
            <a:avLst/>
          </a:prstGeom>
          <a:ln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428625" y="928688"/>
            <a:ext cx="8286750" cy="0"/>
          </a:xfrm>
          <a:prstGeom prst="line">
            <a:avLst/>
          </a:prstGeom>
          <a:ln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3848"/>
            <a:ext cx="7772400" cy="604822"/>
          </a:xfrm>
        </p:spPr>
        <p:txBody>
          <a:bodyPr/>
          <a:lstStyle>
            <a:lvl1pPr>
              <a:defRPr sz="3200" baseline="0">
                <a:latin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2984"/>
            <a:ext cx="7772400" cy="4953016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F1490C-4CD3-404C-8BF2-4029B189E0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75F63A-559E-424C-8B74-261CED4BE9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AD39C-E44D-4575-9D85-5A0376A8CA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25D22A-EC28-4245-9F11-DA80305B64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1B9C20-0644-47B0-B0CD-A921680567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100317-7BD9-46C0-9FB8-26C9F43406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43C451-E83C-483C-B347-B922433024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55E48C-6DDF-4D32-891E-3C16E5CA5A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43663" y="6237288"/>
            <a:ext cx="1905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fld id="{83936D4D-C1E3-41E7-8CA0-010754CE71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52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pitchFamily="34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itchFamily="34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714480" y="1071546"/>
            <a:ext cx="5786478" cy="100013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43108" y="857232"/>
            <a:ext cx="5857884" cy="1470025"/>
          </a:xfrm>
        </p:spPr>
        <p:txBody>
          <a:bodyPr/>
          <a:lstStyle/>
          <a:p>
            <a:pPr algn="l" eaLnBrk="1" hangingPunct="1"/>
            <a:r>
              <a:rPr lang="en-GB" sz="3200" dirty="0" smtClean="0">
                <a:solidFill>
                  <a:srgbClr val="00B050"/>
                </a:solidFill>
                <a:latin typeface="Arial" charset="0"/>
              </a:rPr>
              <a:t>Chemistry and the Internet</a:t>
            </a:r>
            <a:endParaRPr lang="en-US" sz="3200" dirty="0" smtClean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85852" y="5143512"/>
            <a:ext cx="6400800" cy="928688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IE" sz="2000" dirty="0" smtClean="0">
                <a:solidFill>
                  <a:schemeClr val="bg2"/>
                </a:solidFill>
                <a:latin typeface="Arial" charset="0"/>
              </a:rPr>
              <a:t>Apr 2010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IE" sz="2400" dirty="0" err="1" smtClean="0">
                <a:latin typeface="Arial" charset="0"/>
              </a:rPr>
              <a:t>Postgrad</a:t>
            </a:r>
            <a:r>
              <a:rPr lang="en-IE" sz="2400" dirty="0" smtClean="0">
                <a:latin typeface="Arial" charset="0"/>
              </a:rPr>
              <a:t> course on Comp </a:t>
            </a:r>
            <a:r>
              <a:rPr lang="en-IE" sz="2400" dirty="0" err="1" smtClean="0">
                <a:latin typeface="Arial" charset="0"/>
              </a:rPr>
              <a:t>Chem</a:t>
            </a:r>
            <a:endParaRPr lang="en-IE" sz="2400" dirty="0" smtClean="0">
              <a:latin typeface="Arial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28662" y="3071816"/>
            <a:ext cx="74295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GB" u="sng" kern="0" dirty="0">
                <a:solidFill>
                  <a:schemeClr val="tx2"/>
                </a:solidFill>
                <a:latin typeface="Arial" charset="0"/>
                <a:ea typeface="+mj-ea"/>
                <a:cs typeface="+mj-cs"/>
              </a:rPr>
              <a:t>Noel M. </a:t>
            </a:r>
            <a:r>
              <a:rPr lang="en-GB" u="sng" kern="0" dirty="0" smtClean="0">
                <a:solidFill>
                  <a:schemeClr val="tx2"/>
                </a:solidFill>
                <a:latin typeface="Arial" charset="0"/>
                <a:ea typeface="+mj-ea"/>
                <a:cs typeface="+mj-cs"/>
              </a:rPr>
              <a:t>O’Boyle</a:t>
            </a:r>
            <a:endParaRPr lang="en-US" kern="0" baseline="30000" dirty="0">
              <a:solidFill>
                <a:schemeClr val="tx2"/>
              </a:solidFill>
              <a:latin typeface="Arial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500042"/>
            <a:ext cx="5953125" cy="587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Peer review by blogs</a:t>
            </a:r>
            <a:endParaRPr lang="en-I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1071546"/>
            <a:ext cx="5495925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Peer review by blogs</a:t>
            </a:r>
            <a:endParaRPr lang="en-IE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33525" y="2124075"/>
            <a:ext cx="6076950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Peer review by blogs</a:t>
            </a:r>
            <a:endParaRPr lang="en-IE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38" y="1181100"/>
            <a:ext cx="6713537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 t="2688"/>
          <a:stretch>
            <a:fillRect/>
          </a:stretch>
        </p:blipFill>
        <p:spPr bwMode="auto">
          <a:xfrm>
            <a:off x="3676680" y="1000108"/>
            <a:ext cx="5181600" cy="5172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Peer review by blogs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142984"/>
            <a:ext cx="3357586" cy="3286148"/>
          </a:xfrm>
        </p:spPr>
        <p:txBody>
          <a:bodyPr>
            <a:normAutofit/>
          </a:bodyPr>
          <a:lstStyle/>
          <a:p>
            <a:pPr marL="0">
              <a:buNone/>
            </a:pPr>
            <a:r>
              <a:rPr lang="en-IE" sz="1800" dirty="0" smtClean="0"/>
              <a:t>Wouldn’t it be nice if journals provided links to blogs that discuss a certain paper?</a:t>
            </a:r>
          </a:p>
          <a:p>
            <a:pPr marL="0">
              <a:buNone/>
            </a:pPr>
            <a:r>
              <a:rPr lang="en-IE" sz="1800" dirty="0" smtClean="0"/>
              <a:t>If journals won’t do it (and they won’t), then we need to do it ourselves:</a:t>
            </a:r>
          </a:p>
          <a:p>
            <a:pPr marL="0">
              <a:buNone/>
            </a:pPr>
            <a:r>
              <a:rPr lang="en-IE" sz="1800" b="1" dirty="0" err="1" smtClean="0"/>
              <a:t>Userscript</a:t>
            </a:r>
            <a:r>
              <a:rPr lang="en-IE" sz="1800" b="1" dirty="0" smtClean="0"/>
              <a:t> to add links from Chemical </a:t>
            </a:r>
            <a:r>
              <a:rPr lang="en-IE" sz="1800" b="1" dirty="0" err="1" smtClean="0"/>
              <a:t>Blogspace</a:t>
            </a:r>
            <a:endParaRPr lang="en-IE" b="1" dirty="0" smtClean="0"/>
          </a:p>
          <a:p>
            <a:pPr marL="0">
              <a:buNone/>
            </a:pPr>
            <a:endParaRPr lang="en-IE" sz="18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714744" y="6286520"/>
            <a:ext cx="485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IE" sz="1800" dirty="0" smtClean="0"/>
              <a:t>http://</a:t>
            </a:r>
            <a:r>
              <a:rPr lang="en-IE" sz="1800" dirty="0" smtClean="0"/>
              <a:t>blueobelisk.sourceforge.net/wiki/Userscripts</a:t>
            </a:r>
            <a:endParaRPr lang="en-IE" sz="18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2984"/>
            <a:ext cx="7772400" cy="1214446"/>
          </a:xfrm>
        </p:spPr>
        <p:txBody>
          <a:bodyPr/>
          <a:lstStyle/>
          <a:p>
            <a:r>
              <a:rPr lang="en-IE" sz="2000" dirty="0" smtClean="0"/>
              <a:t>The internet has changed the way we read papers</a:t>
            </a:r>
          </a:p>
          <a:p>
            <a:pPr lvl="1"/>
            <a:r>
              <a:rPr lang="en-IE" sz="1800" dirty="0" smtClean="0"/>
              <a:t>Let’s change it some more</a:t>
            </a:r>
            <a:r>
              <a:rPr lang="en-IE" sz="1800" dirty="0" smtClean="0"/>
              <a:t>...(disruptive technology)</a:t>
            </a:r>
            <a:endParaRPr lang="en-IE" sz="1800" dirty="0" smtClean="0"/>
          </a:p>
          <a:p>
            <a:pPr lvl="1"/>
            <a:r>
              <a:rPr lang="en-IE" sz="1600" dirty="0" smtClean="0">
                <a:solidFill>
                  <a:schemeClr val="tx2"/>
                </a:solidFill>
              </a:rPr>
              <a:t>http://depth-first.com/articles/2010/04/08/wanted-a-few-good-chemists</a:t>
            </a:r>
            <a:endParaRPr lang="en-IE" sz="1800" dirty="0" smtClean="0">
              <a:solidFill>
                <a:schemeClr val="tx2"/>
              </a:solidFill>
            </a:endParaRPr>
          </a:p>
          <a:p>
            <a:endParaRPr lang="en-IE" sz="2000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785786" y="285728"/>
            <a:ext cx="7772400" cy="604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hangingPunct="0"/>
            <a:r>
              <a:rPr lang="en-IE" sz="2800" kern="0" noProof="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The Chemical Literature</a:t>
            </a:r>
            <a:endParaRPr kumimoji="0" lang="en-IE" sz="2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2447947"/>
            <a:ext cx="6286500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Open Access Publications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000108"/>
            <a:ext cx="8286808" cy="5286412"/>
          </a:xfrm>
        </p:spPr>
        <p:txBody>
          <a:bodyPr>
            <a:normAutofit fontScale="55000" lnSpcReduction="20000"/>
          </a:bodyPr>
          <a:lstStyle/>
          <a:p>
            <a:r>
              <a:rPr lang="en-IE" dirty="0" smtClean="0"/>
              <a:t>Consider</a:t>
            </a:r>
          </a:p>
          <a:p>
            <a:pPr lvl="1"/>
            <a:r>
              <a:rPr lang="en-IE" dirty="0" smtClean="0"/>
              <a:t>Do you reference papers you cannot read?</a:t>
            </a:r>
          </a:p>
          <a:p>
            <a:pPr lvl="1"/>
            <a:r>
              <a:rPr lang="en-IE" dirty="0" smtClean="0"/>
              <a:t>Do you read papers that are not available to you on-line?</a:t>
            </a:r>
          </a:p>
          <a:p>
            <a:r>
              <a:rPr lang="en-IE" dirty="0" smtClean="0"/>
              <a:t>Traditional Journals</a:t>
            </a:r>
          </a:p>
          <a:p>
            <a:pPr lvl="1"/>
            <a:r>
              <a:rPr lang="en-IE" dirty="0" smtClean="0"/>
              <a:t>Libraries pay a yearly subscription for on-line access (and possibly print copies too)</a:t>
            </a:r>
          </a:p>
          <a:p>
            <a:pPr lvl="1"/>
            <a:r>
              <a:rPr lang="en-IE" dirty="0" smtClean="0"/>
              <a:t>Journal retains copyright</a:t>
            </a:r>
          </a:p>
          <a:p>
            <a:pPr lvl="2"/>
            <a:r>
              <a:rPr lang="en-IE" dirty="0" smtClean="0"/>
              <a:t>You cannot put a PDF on your website, nor distribute copies</a:t>
            </a:r>
          </a:p>
          <a:p>
            <a:pPr lvl="2"/>
            <a:r>
              <a:rPr lang="en-IE" dirty="0" smtClean="0"/>
              <a:t>You cannot put an image from a paper on your website, blog, etc.</a:t>
            </a:r>
          </a:p>
          <a:p>
            <a:pPr lvl="1"/>
            <a:r>
              <a:rPr lang="en-IE" dirty="0" smtClean="0"/>
              <a:t>Scientists in developing nations may not have </a:t>
            </a:r>
            <a:r>
              <a:rPr lang="en-IE" dirty="0" smtClean="0"/>
              <a:t>access</a:t>
            </a:r>
          </a:p>
          <a:p>
            <a:pPr lvl="1"/>
            <a:r>
              <a:rPr lang="en-IE" dirty="0" smtClean="0"/>
              <a:t>Cannot access journals from off-site</a:t>
            </a:r>
          </a:p>
          <a:p>
            <a:pPr lvl="2"/>
            <a:r>
              <a:rPr lang="en-IE" dirty="0" smtClean="0"/>
              <a:t>Problem for consultants who leave big-</a:t>
            </a:r>
            <a:r>
              <a:rPr lang="en-IE" dirty="0" err="1" smtClean="0"/>
              <a:t>pharma</a:t>
            </a:r>
            <a:endParaRPr lang="en-IE" dirty="0" smtClean="0"/>
          </a:p>
          <a:p>
            <a:pPr lvl="2"/>
            <a:r>
              <a:rPr lang="en-IE" dirty="0" smtClean="0"/>
              <a:t>May need to pay to access your own paper</a:t>
            </a:r>
          </a:p>
          <a:p>
            <a:r>
              <a:rPr lang="en-IE" dirty="0" smtClean="0"/>
              <a:t>Open Access Journals</a:t>
            </a:r>
          </a:p>
          <a:p>
            <a:pPr lvl="1"/>
            <a:r>
              <a:rPr lang="en-IE" dirty="0" smtClean="0"/>
              <a:t>Author’s grant pays (once) for everyone to have access</a:t>
            </a:r>
          </a:p>
          <a:p>
            <a:pPr lvl="1"/>
            <a:r>
              <a:rPr lang="en-IE" dirty="0" smtClean="0"/>
              <a:t>Peer-reviewed, just like ‘traditional’ journals, but in contrast, are typically only available on-line</a:t>
            </a:r>
          </a:p>
          <a:p>
            <a:pPr lvl="1"/>
            <a:r>
              <a:rPr lang="en-IE" dirty="0" smtClean="0"/>
              <a:t>Anyone can access for free</a:t>
            </a:r>
          </a:p>
          <a:p>
            <a:pPr lvl="1"/>
            <a:r>
              <a:rPr lang="en-IE" dirty="0" smtClean="0"/>
              <a:t>Author retains copyright (not journal)</a:t>
            </a:r>
          </a:p>
          <a:p>
            <a:pPr lvl="1"/>
            <a:r>
              <a:rPr lang="en-IE" dirty="0" smtClean="0"/>
              <a:t>Required by SFI, HRB, NIH to deposit papers in an Open Access repository</a:t>
            </a:r>
          </a:p>
          <a:p>
            <a:pPr lvl="1"/>
            <a:r>
              <a:rPr lang="en-IE" dirty="0" smtClean="0"/>
              <a:t>In Chemistry: Chemistry Central Journal, Journal of </a:t>
            </a:r>
            <a:r>
              <a:rPr lang="en-IE" dirty="0" err="1" smtClean="0"/>
              <a:t>Cheminformatics</a:t>
            </a:r>
            <a:r>
              <a:rPr lang="en-IE" dirty="0" smtClean="0"/>
              <a:t>, </a:t>
            </a:r>
            <a:r>
              <a:rPr lang="en-IE" dirty="0" err="1" smtClean="0"/>
              <a:t>Beilstein</a:t>
            </a:r>
            <a:r>
              <a:rPr lang="en-IE" dirty="0" smtClean="0"/>
              <a:t> Journal of Organic Chemistry, </a:t>
            </a:r>
            <a:r>
              <a:rPr lang="en-IE" dirty="0" err="1" smtClean="0"/>
              <a:t>Acta</a:t>
            </a:r>
            <a:r>
              <a:rPr lang="en-IE" dirty="0" smtClean="0"/>
              <a:t> </a:t>
            </a:r>
            <a:r>
              <a:rPr lang="en-IE" dirty="0" err="1" smtClean="0"/>
              <a:t>Crystallographica</a:t>
            </a:r>
            <a:endParaRPr lang="en-IE" dirty="0" smtClean="0"/>
          </a:p>
          <a:p>
            <a:r>
              <a:rPr lang="en-IE" dirty="0" smtClean="0"/>
              <a:t>ACS, Elsevier, Wiley militantly anti-OA, RSC cannot afford it (but makes articles freely available after so many years)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Open Notebook Science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 smtClean="0"/>
              <a:t>Put all of your experiments on the web as you do them</a:t>
            </a:r>
          </a:p>
          <a:p>
            <a:endParaRPr lang="en-IE" dirty="0" smtClean="0"/>
          </a:p>
          <a:p>
            <a:endParaRPr lang="en-IE" dirty="0" smtClean="0"/>
          </a:p>
          <a:p>
            <a:endParaRPr lang="en-IE" dirty="0" smtClean="0"/>
          </a:p>
          <a:p>
            <a:endParaRPr lang="en-IE" dirty="0" smtClean="0"/>
          </a:p>
          <a:p>
            <a:endParaRPr lang="en-IE" dirty="0" smtClean="0"/>
          </a:p>
          <a:p>
            <a:endParaRPr lang="en-IE" dirty="0" smtClean="0"/>
          </a:p>
          <a:p>
            <a:r>
              <a:rPr lang="en-IE" dirty="0" smtClean="0"/>
              <a:t>Example from chemistry:</a:t>
            </a:r>
          </a:p>
          <a:p>
            <a:pPr lvl="1"/>
            <a:r>
              <a:rPr lang="en-IE" dirty="0" smtClean="0"/>
              <a:t>Dr. Jean-Claude Bradley, Drexel </a:t>
            </a:r>
            <a:r>
              <a:rPr lang="en-IE" dirty="0" err="1" smtClean="0"/>
              <a:t>Uni</a:t>
            </a:r>
            <a:r>
              <a:rPr lang="en-IE" dirty="0" smtClean="0"/>
              <a:t>, New York, http://usefulchem.blogspot.com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1025" y="2143116"/>
            <a:ext cx="7980363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The </a:t>
            </a:r>
            <a:r>
              <a:rPr lang="en-IE" dirty="0" smtClean="0"/>
              <a:t>internet and you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2984"/>
            <a:ext cx="7772400" cy="5429288"/>
          </a:xfrm>
        </p:spPr>
        <p:txBody>
          <a:bodyPr>
            <a:normAutofit fontScale="47500" lnSpcReduction="20000"/>
          </a:bodyPr>
          <a:lstStyle/>
          <a:p>
            <a:r>
              <a:rPr lang="en-IE" dirty="0" smtClean="0"/>
              <a:t>Free advertising space</a:t>
            </a:r>
          </a:p>
          <a:p>
            <a:pPr lvl="1"/>
            <a:r>
              <a:rPr lang="en-IE" dirty="0" smtClean="0"/>
              <a:t>What webpage will your future </a:t>
            </a:r>
            <a:r>
              <a:rPr lang="en-IE" dirty="0" err="1" smtClean="0"/>
              <a:t>postgrads</a:t>
            </a:r>
            <a:r>
              <a:rPr lang="en-IE" dirty="0" smtClean="0"/>
              <a:t>/</a:t>
            </a:r>
            <a:r>
              <a:rPr lang="en-IE" dirty="0" err="1" smtClean="0"/>
              <a:t>postdocs</a:t>
            </a:r>
            <a:r>
              <a:rPr lang="en-IE" dirty="0" smtClean="0"/>
              <a:t>/employer find when they search your name on the web?</a:t>
            </a:r>
          </a:p>
          <a:p>
            <a:r>
              <a:rPr lang="en-IE" dirty="0" smtClean="0"/>
              <a:t>Publications</a:t>
            </a:r>
          </a:p>
          <a:p>
            <a:pPr lvl="1"/>
            <a:r>
              <a:rPr lang="en-IE" dirty="0" smtClean="0"/>
              <a:t>According to their </a:t>
            </a:r>
            <a:r>
              <a:rPr lang="en-IE" dirty="0" err="1" smtClean="0"/>
              <a:t>webpages</a:t>
            </a:r>
            <a:r>
              <a:rPr lang="en-IE" dirty="0" smtClean="0"/>
              <a:t>, most </a:t>
            </a:r>
            <a:r>
              <a:rPr lang="en-IE" dirty="0" smtClean="0"/>
              <a:t>scientists have not published in the last four years</a:t>
            </a:r>
            <a:r>
              <a:rPr lang="en-IE" dirty="0" smtClean="0"/>
              <a:t>...?</a:t>
            </a:r>
          </a:p>
          <a:p>
            <a:pPr lvl="2"/>
            <a:r>
              <a:rPr lang="en-IE" dirty="0" smtClean="0"/>
              <a:t>Keep your publication list up to date on several websites using a central database + some code</a:t>
            </a:r>
          </a:p>
          <a:p>
            <a:pPr lvl="2"/>
            <a:r>
              <a:rPr lang="en-IE" dirty="0" smtClean="0"/>
              <a:t>For example: a Google </a:t>
            </a:r>
            <a:r>
              <a:rPr lang="en-IE" dirty="0" smtClean="0"/>
              <a:t>Spreadsheet (http://</a:t>
            </a:r>
            <a:r>
              <a:rPr lang="en-IE" dirty="0" smtClean="0"/>
              <a:t>baoilleach.blogspot.com/2009/10/keep-your-publication-list-up-to-date.html)</a:t>
            </a:r>
            <a:endParaRPr lang="en-IE" dirty="0" smtClean="0"/>
          </a:p>
          <a:p>
            <a:pPr lvl="1"/>
            <a:r>
              <a:rPr lang="en-IE" dirty="0" smtClean="0"/>
              <a:t>Most scientists are very modest about their work: their </a:t>
            </a:r>
            <a:r>
              <a:rPr lang="en-IE" dirty="0" err="1" smtClean="0"/>
              <a:t>webpages</a:t>
            </a:r>
            <a:r>
              <a:rPr lang="en-IE" dirty="0" smtClean="0"/>
              <a:t> do not describe what each paper is about (or why it was worthwhile) nor provide a link to the paper or information on getting it</a:t>
            </a:r>
            <a:endParaRPr lang="en-IE" dirty="0" smtClean="0"/>
          </a:p>
          <a:p>
            <a:r>
              <a:rPr lang="en-IE" dirty="0" smtClean="0"/>
              <a:t>Advertise your work by putting your talks on the web</a:t>
            </a:r>
            <a:endParaRPr lang="en-IE" dirty="0" smtClean="0"/>
          </a:p>
          <a:p>
            <a:pPr lvl="1"/>
            <a:r>
              <a:rPr lang="en-IE" dirty="0" smtClean="0"/>
              <a:t>You spent 8 hours preparing a talk, and 30 </a:t>
            </a:r>
            <a:r>
              <a:rPr lang="en-IE" dirty="0" smtClean="0"/>
              <a:t>people </a:t>
            </a:r>
            <a:r>
              <a:rPr lang="en-IE" dirty="0" smtClean="0"/>
              <a:t>came</a:t>
            </a:r>
            <a:endParaRPr lang="en-IE" dirty="0" smtClean="0"/>
          </a:p>
          <a:p>
            <a:pPr lvl="1"/>
            <a:r>
              <a:rPr lang="en-IE" dirty="0" smtClean="0"/>
              <a:t>Put </a:t>
            </a:r>
            <a:r>
              <a:rPr lang="en-IE" dirty="0" smtClean="0"/>
              <a:t>your talks on http://</a:t>
            </a:r>
            <a:r>
              <a:rPr lang="en-IE" dirty="0" smtClean="0"/>
              <a:t>slideshare.net, embed on your webpage, and ten times that number will see it</a:t>
            </a:r>
          </a:p>
          <a:p>
            <a:r>
              <a:rPr lang="en-IE" dirty="0" smtClean="0"/>
              <a:t>Backing up onto the internet</a:t>
            </a:r>
          </a:p>
          <a:p>
            <a:pPr lvl="1"/>
            <a:r>
              <a:rPr lang="en-IE" dirty="0" err="1" smtClean="0"/>
              <a:t>Dropbox</a:t>
            </a:r>
            <a:r>
              <a:rPr lang="en-IE" dirty="0" smtClean="0"/>
              <a:t> (free)</a:t>
            </a:r>
          </a:p>
          <a:p>
            <a:pPr lvl="2"/>
            <a:r>
              <a:rPr lang="en-IE" dirty="0" smtClean="0"/>
              <a:t>2GB free space, automated backup, it’s off-site, you can access from your home PC</a:t>
            </a:r>
          </a:p>
          <a:p>
            <a:pPr lvl="2"/>
            <a:r>
              <a:rPr lang="en-IE" dirty="0" smtClean="0"/>
              <a:t>Turn off LAN synching or computer services will come after you!</a:t>
            </a:r>
            <a:endParaRPr lang="en-IE" dirty="0" smtClean="0"/>
          </a:p>
          <a:p>
            <a:pPr lvl="1"/>
            <a:r>
              <a:rPr lang="en-IE" dirty="0" smtClean="0"/>
              <a:t>I use </a:t>
            </a:r>
            <a:r>
              <a:rPr lang="en-IE" dirty="0" err="1" smtClean="0"/>
              <a:t>Jungledisk</a:t>
            </a:r>
            <a:r>
              <a:rPr lang="en-IE" dirty="0" smtClean="0"/>
              <a:t>/Amazon (pay small amount)</a:t>
            </a:r>
            <a:endParaRPr lang="en-IE" dirty="0" smtClean="0"/>
          </a:p>
          <a:p>
            <a:r>
              <a:rPr lang="en-IE" dirty="0" smtClean="0"/>
              <a:t>Add </a:t>
            </a:r>
            <a:r>
              <a:rPr lang="en-IE" dirty="0" smtClean="0"/>
              <a:t>chemistry</a:t>
            </a:r>
          </a:p>
          <a:p>
            <a:pPr lvl="1"/>
            <a:r>
              <a:rPr lang="en-IE" dirty="0" smtClean="0"/>
              <a:t>Animated GIFs of molecules</a:t>
            </a:r>
          </a:p>
          <a:p>
            <a:pPr lvl="2"/>
            <a:r>
              <a:rPr lang="en-IE" dirty="0" smtClean="0"/>
              <a:t>http://</a:t>
            </a:r>
            <a:r>
              <a:rPr lang="en-IE" dirty="0" smtClean="0"/>
              <a:t>www.iconbazaar.com/molecules/index.html</a:t>
            </a:r>
          </a:p>
          <a:p>
            <a:pPr lvl="2"/>
            <a:r>
              <a:rPr lang="en-IE" dirty="0" smtClean="0"/>
              <a:t>http://www.glycosciences.de/modeling/pdb2mgif/</a:t>
            </a:r>
            <a:endParaRPr lang="en-IE" dirty="0" smtClean="0"/>
          </a:p>
          <a:p>
            <a:pPr lvl="1"/>
            <a:r>
              <a:rPr lang="en-IE" dirty="0" smtClean="0"/>
              <a:t>Molecules the user can interact with</a:t>
            </a:r>
          </a:p>
          <a:p>
            <a:pPr lvl="2"/>
            <a:r>
              <a:rPr lang="en-IE" dirty="0" err="1" smtClean="0"/>
              <a:t>JMol</a:t>
            </a:r>
            <a:r>
              <a:rPr lang="en-IE" dirty="0" smtClean="0"/>
              <a:t> or </a:t>
            </a:r>
            <a:r>
              <a:rPr lang="en-IE" dirty="0" err="1" smtClean="0"/>
              <a:t>Twirlymol</a:t>
            </a:r>
            <a:r>
              <a:rPr lang="en-IE" dirty="0" smtClean="0"/>
              <a:t> (by me)</a:t>
            </a:r>
          </a:p>
          <a:p>
            <a:pPr lvl="2"/>
            <a:r>
              <a:rPr lang="en-IE" dirty="0" smtClean="0"/>
              <a:t>http://</a:t>
            </a:r>
            <a:r>
              <a:rPr lang="en-IE" dirty="0" smtClean="0"/>
              <a:t>baoilleach.blogspot.com/2009/11/ann-chemical-structure-resolver-with.html</a:t>
            </a:r>
          </a:p>
          <a:p>
            <a:pPr lvl="1"/>
            <a:r>
              <a:rPr lang="en-IE" dirty="0" smtClean="0"/>
              <a:t>http://chemicalize.org (</a:t>
            </a:r>
            <a:r>
              <a:rPr lang="en-IE" dirty="0" err="1" smtClean="0"/>
              <a:t>ChemAxon</a:t>
            </a:r>
            <a:r>
              <a:rPr lang="en-IE" dirty="0" smtClean="0"/>
              <a:t>)</a:t>
            </a:r>
            <a:endParaRPr lang="en-I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Dear </a:t>
            </a:r>
            <a:r>
              <a:rPr lang="en-IE" dirty="0" err="1" smtClean="0"/>
              <a:t>Lazyweb</a:t>
            </a:r>
            <a:r>
              <a:rPr lang="en-IE" dirty="0" smtClean="0"/>
              <a:t>...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10" y="1142984"/>
            <a:ext cx="7772400" cy="4953016"/>
          </a:xfrm>
        </p:spPr>
        <p:txBody>
          <a:bodyPr/>
          <a:lstStyle/>
          <a:p>
            <a:r>
              <a:rPr lang="en-IE" dirty="0" smtClean="0"/>
              <a:t>The internet knows the answer</a:t>
            </a:r>
          </a:p>
          <a:p>
            <a:pPr lvl="1"/>
            <a:r>
              <a:rPr lang="en-IE" dirty="0" smtClean="0"/>
              <a:t>Post a question to your blog, </a:t>
            </a:r>
            <a:r>
              <a:rPr lang="en-IE" dirty="0" err="1" smtClean="0"/>
              <a:t>friendfeed</a:t>
            </a:r>
            <a:r>
              <a:rPr lang="en-IE" dirty="0" smtClean="0"/>
              <a:t>, twitter, LinkedIn and get an answer</a:t>
            </a:r>
          </a:p>
          <a:p>
            <a:pPr lvl="2"/>
            <a:r>
              <a:rPr lang="en-IE" dirty="0" smtClean="0"/>
              <a:t>The social web</a:t>
            </a:r>
          </a:p>
          <a:p>
            <a:r>
              <a:rPr lang="en-IE" dirty="0" smtClean="0"/>
              <a:t>The internet will work for you</a:t>
            </a:r>
          </a:p>
          <a:p>
            <a:pPr lvl="1"/>
            <a:r>
              <a:rPr lang="en-IE" dirty="0" err="1" smtClean="0"/>
              <a:t>Crowdsource</a:t>
            </a:r>
            <a:r>
              <a:rPr lang="en-IE" dirty="0" smtClean="0"/>
              <a:t> with Amazon’s Mechanical Turk</a:t>
            </a:r>
          </a:p>
          <a:p>
            <a:pPr lvl="2"/>
            <a:r>
              <a:rPr lang="en-IE" dirty="0" smtClean="0"/>
              <a:t>See an example of use </a:t>
            </a:r>
            <a:r>
              <a:rPr lang="en-IE" dirty="0" smtClean="0"/>
              <a:t>in chemistry at http://usefulchem.blogspot.com/2008/12/mechanical-turk-does-solubility-on.html</a:t>
            </a:r>
            <a:endParaRPr lang="en-IE" dirty="0" smtClean="0"/>
          </a:p>
          <a:p>
            <a:pPr lvl="1"/>
            <a:endParaRPr lang="en-IE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3636" y="4195771"/>
            <a:ext cx="25812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Mechanical Turk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350" y="866775"/>
            <a:ext cx="8875713" cy="512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2400" dirty="0" smtClean="0"/>
              <a:t>Chemistry </a:t>
            </a:r>
            <a:r>
              <a:rPr lang="en-IE" sz="2400" dirty="0" err="1" smtClean="0"/>
              <a:t>Reddit</a:t>
            </a:r>
            <a:r>
              <a:rPr lang="en-IE" sz="2400" dirty="0" smtClean="0"/>
              <a:t>, http</a:t>
            </a:r>
            <a:r>
              <a:rPr lang="en-IE" sz="2400" dirty="0" smtClean="0"/>
              <a:t>://www.reddit.com/r/chemistry</a:t>
            </a:r>
            <a:r>
              <a:rPr lang="en-IE" sz="2400" dirty="0" smtClean="0"/>
              <a:t>/</a:t>
            </a:r>
            <a:endParaRPr lang="en-IE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9772" y="1500174"/>
            <a:ext cx="59055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2000" dirty="0" smtClean="0"/>
              <a:t>Chemical </a:t>
            </a:r>
            <a:r>
              <a:rPr lang="en-IE" sz="2000" dirty="0" smtClean="0"/>
              <a:t>Forums, http://www.chemicalforums.com/</a:t>
            </a:r>
            <a:r>
              <a:rPr lang="en-IE" dirty="0" smtClean="0"/>
              <a:t> </a:t>
            </a:r>
            <a:endParaRPr lang="en-IE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0588" y="1142984"/>
            <a:ext cx="7361237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1600" dirty="0" smtClean="0"/>
              <a:t>http://lab.chempedia.com, “All your experimental chemistry questions answered”</a:t>
            </a:r>
            <a:endParaRPr lang="en-IE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938235"/>
            <a:ext cx="7189787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1600" dirty="0" smtClean="0"/>
              <a:t>http://lab.chempedia.com, “All your experimental chemistry questions answered”</a:t>
            </a:r>
            <a:endParaRPr lang="en-IE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938235"/>
            <a:ext cx="7189787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00138" y="981098"/>
            <a:ext cx="6942137" cy="573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Chemistry Blogs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00108"/>
            <a:ext cx="7772400" cy="5572164"/>
          </a:xfrm>
        </p:spPr>
        <p:txBody>
          <a:bodyPr>
            <a:normAutofit fontScale="62500" lnSpcReduction="20000"/>
          </a:bodyPr>
          <a:lstStyle/>
          <a:p>
            <a:r>
              <a:rPr lang="en-IE" dirty="0" smtClean="0"/>
              <a:t>Most popular:</a:t>
            </a:r>
          </a:p>
          <a:p>
            <a:pPr lvl="1"/>
            <a:r>
              <a:rPr lang="en-IE" dirty="0" err="1" smtClean="0"/>
              <a:t>Pharma</a:t>
            </a:r>
            <a:r>
              <a:rPr lang="en-IE" dirty="0" smtClean="0"/>
              <a:t>: “In the Pipeline”, Derek Lowe</a:t>
            </a:r>
          </a:p>
          <a:p>
            <a:pPr lvl="1"/>
            <a:r>
              <a:rPr lang="en-IE" dirty="0" smtClean="0"/>
              <a:t>Nat. Prod. Syn.: “</a:t>
            </a:r>
            <a:r>
              <a:rPr lang="en-IE" dirty="0" smtClean="0"/>
              <a:t>Totally synthetic”, Paul </a:t>
            </a:r>
            <a:r>
              <a:rPr lang="en-IE" dirty="0" smtClean="0"/>
              <a:t>Docherty</a:t>
            </a:r>
          </a:p>
          <a:p>
            <a:pPr lvl="1"/>
            <a:r>
              <a:rPr lang="en-IE" dirty="0" smtClean="0"/>
              <a:t>“Carbon-based curiosities”, Aaron Finke</a:t>
            </a:r>
            <a:r>
              <a:rPr lang="en-IE" dirty="0" smtClean="0"/>
              <a:t>, </a:t>
            </a:r>
            <a:r>
              <a:rPr lang="en-IE" dirty="0" err="1" smtClean="0"/>
              <a:t>Jes</a:t>
            </a:r>
            <a:r>
              <a:rPr lang="en-IE" dirty="0" smtClean="0"/>
              <a:t> </a:t>
            </a:r>
            <a:r>
              <a:rPr lang="en-IE" dirty="0" smtClean="0"/>
              <a:t>Sherman, </a:t>
            </a:r>
            <a:r>
              <a:rPr lang="en-IE" dirty="0" err="1" smtClean="0"/>
              <a:t>liqC</a:t>
            </a:r>
            <a:endParaRPr lang="en-IE" dirty="0" smtClean="0"/>
          </a:p>
          <a:p>
            <a:r>
              <a:rPr lang="en-IE" dirty="0" smtClean="0"/>
              <a:t>Most popular in the past:</a:t>
            </a:r>
          </a:p>
          <a:p>
            <a:pPr lvl="1"/>
            <a:r>
              <a:rPr lang="en-IE" dirty="0" smtClean="0"/>
              <a:t>“The </a:t>
            </a:r>
            <a:r>
              <a:rPr lang="en-IE" dirty="0" err="1" smtClean="0"/>
              <a:t>Chem</a:t>
            </a:r>
            <a:r>
              <a:rPr lang="en-IE" dirty="0" smtClean="0"/>
              <a:t> Blog”, anon grad student, not for the easily offended</a:t>
            </a:r>
          </a:p>
          <a:p>
            <a:pPr lvl="1"/>
            <a:r>
              <a:rPr lang="en-IE" dirty="0" smtClean="0"/>
              <a:t>“Tender Button”, Dylan Stiles</a:t>
            </a:r>
          </a:p>
          <a:p>
            <a:r>
              <a:rPr lang="en-IE" dirty="0" smtClean="0"/>
              <a:t>Most Irish:</a:t>
            </a:r>
          </a:p>
          <a:p>
            <a:pPr lvl="1"/>
            <a:r>
              <a:rPr lang="en-IE" dirty="0" smtClean="0"/>
              <a:t>“Noel </a:t>
            </a:r>
            <a:r>
              <a:rPr lang="en-IE" dirty="0" err="1" smtClean="0"/>
              <a:t>O’Blog</a:t>
            </a:r>
            <a:r>
              <a:rPr lang="en-IE" dirty="0" smtClean="0"/>
              <a:t>” – guess who</a:t>
            </a:r>
          </a:p>
          <a:p>
            <a:pPr lvl="1"/>
            <a:r>
              <a:rPr lang="en-IE" dirty="0" smtClean="0"/>
              <a:t>“Is this going to be on the exam?” - Michael </a:t>
            </a:r>
            <a:r>
              <a:rPr lang="en-IE" dirty="0" err="1" smtClean="0"/>
              <a:t>Seery</a:t>
            </a:r>
            <a:endParaRPr lang="en-IE" dirty="0" smtClean="0"/>
          </a:p>
          <a:p>
            <a:r>
              <a:rPr lang="en-IE" dirty="0" smtClean="0"/>
              <a:t>Chemical </a:t>
            </a:r>
            <a:r>
              <a:rPr lang="en-IE" dirty="0" err="1" smtClean="0"/>
              <a:t>Blogspace</a:t>
            </a:r>
            <a:endParaRPr lang="en-IE" dirty="0" smtClean="0"/>
          </a:p>
          <a:p>
            <a:pPr lvl="1"/>
            <a:r>
              <a:rPr lang="en-IE" dirty="0" smtClean="0"/>
              <a:t>http</a:t>
            </a:r>
            <a:r>
              <a:rPr lang="en-IE" dirty="0" smtClean="0"/>
              <a:t>://cb.openmolecules.net</a:t>
            </a:r>
            <a:r>
              <a:rPr lang="en-IE" dirty="0" smtClean="0"/>
              <a:t>/ (</a:t>
            </a:r>
            <a:r>
              <a:rPr lang="en-IE" dirty="0" err="1" smtClean="0"/>
              <a:t>Egon</a:t>
            </a:r>
            <a:r>
              <a:rPr lang="en-IE" dirty="0" smtClean="0"/>
              <a:t> </a:t>
            </a:r>
            <a:r>
              <a:rPr lang="en-IE" dirty="0" err="1" smtClean="0"/>
              <a:t>Willighagen</a:t>
            </a:r>
            <a:r>
              <a:rPr lang="en-IE" dirty="0" smtClean="0"/>
              <a:t>)</a:t>
            </a:r>
          </a:p>
          <a:p>
            <a:pPr lvl="1"/>
            <a:r>
              <a:rPr lang="en-IE" dirty="0" smtClean="0"/>
              <a:t>Monitors 93 blogs on chemistry-related topics</a:t>
            </a:r>
          </a:p>
          <a:p>
            <a:pPr lvl="2"/>
            <a:r>
              <a:rPr lang="en-IE" dirty="0" smtClean="0"/>
              <a:t>You can subscribe to them all (using Google Reader for example), or to a subset such as “Organic Chemistry”</a:t>
            </a:r>
          </a:p>
          <a:p>
            <a:pPr lvl="1"/>
            <a:r>
              <a:rPr lang="en-IE" dirty="0" smtClean="0"/>
              <a:t>Extracts what papers they link to, what chemical structures they contain</a:t>
            </a:r>
          </a:p>
          <a:p>
            <a:r>
              <a:rPr lang="en-IE" dirty="0" smtClean="0"/>
              <a:t>Nature Blogs</a:t>
            </a:r>
          </a:p>
          <a:p>
            <a:pPr lvl="1"/>
            <a:r>
              <a:rPr lang="en-IE" dirty="0" smtClean="0"/>
              <a:t>http://blogs.nature.com</a:t>
            </a:r>
          </a:p>
          <a:p>
            <a:pPr lvl="1"/>
            <a:r>
              <a:rPr lang="en-IE" dirty="0" smtClean="0"/>
              <a:t>Aggregates blog posts from across the sciences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13149</TotalTime>
  <Words>802</Words>
  <Application>Microsoft Office PowerPoint</Application>
  <PresentationFormat>On-screen Show (4:3)</PresentationFormat>
  <Paragraphs>103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Default Design</vt:lpstr>
      <vt:lpstr>Chemistry and the Internet</vt:lpstr>
      <vt:lpstr>The internet and you</vt:lpstr>
      <vt:lpstr>Dear Lazyweb...</vt:lpstr>
      <vt:lpstr>Mechanical Turk</vt:lpstr>
      <vt:lpstr>Chemistry Reddit, http://www.reddit.com/r/chemistry/</vt:lpstr>
      <vt:lpstr>Chemical Forums, http://www.chemicalforums.com/ </vt:lpstr>
      <vt:lpstr>http://lab.chempedia.com, “All your experimental chemistry questions answered”</vt:lpstr>
      <vt:lpstr>http://lab.chempedia.com, “All your experimental chemistry questions answered”</vt:lpstr>
      <vt:lpstr>Chemistry Blogs</vt:lpstr>
      <vt:lpstr>Slide 10</vt:lpstr>
      <vt:lpstr>Peer review by blogs</vt:lpstr>
      <vt:lpstr>Peer review by blogs</vt:lpstr>
      <vt:lpstr>Peer review by blogs</vt:lpstr>
      <vt:lpstr>Peer review by blogs</vt:lpstr>
      <vt:lpstr>Slide 15</vt:lpstr>
      <vt:lpstr>Open Access Publications</vt:lpstr>
      <vt:lpstr>Open Notebook Science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Noel</cp:lastModifiedBy>
  <cp:revision>532</cp:revision>
  <dcterms:created xsi:type="dcterms:W3CDTF">1601-01-01T00:00:00Z</dcterms:created>
  <dcterms:modified xsi:type="dcterms:W3CDTF">2010-04-29T11:02:29Z</dcterms:modified>
</cp:coreProperties>
</file>