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339" r:id="rId3"/>
    <p:sldId id="340" r:id="rId4"/>
    <p:sldId id="346" r:id="rId5"/>
    <p:sldId id="347" r:id="rId6"/>
    <p:sldId id="348" r:id="rId7"/>
    <p:sldId id="343" r:id="rId8"/>
    <p:sldId id="342" r:id="rId9"/>
    <p:sldId id="344" r:id="rId10"/>
    <p:sldId id="345" r:id="rId11"/>
    <p:sldId id="350" r:id="rId12"/>
    <p:sldId id="351" r:id="rId13"/>
    <p:sldId id="352" r:id="rId14"/>
    <p:sldId id="353" r:id="rId15"/>
    <p:sldId id="354" r:id="rId16"/>
    <p:sldId id="355" r:id="rId17"/>
    <p:sldId id="356" r:id="rId18"/>
    <p:sldId id="358" r:id="rId19"/>
    <p:sldId id="361" r:id="rId20"/>
    <p:sldId id="362" r:id="rId2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53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277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614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614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614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AA10178B-E359-4029-B738-87C2325AEFF8}"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471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71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71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471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69C2F7C2-CE42-4784-9FD3-B518FC6DD80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pPr>
              <a:defRPr/>
            </a:pPr>
            <a:fld id="{69C2F7C2-CE42-4784-9FD3-B518FC6DD80A}"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181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911811" name="Rectangle 3"/>
          <p:cNvSpPr>
            <a:spLocks noGrp="1" noChangeArrowheads="1"/>
          </p:cNvSpPr>
          <p:nvPr>
            <p:ph type="body" idx="1"/>
          </p:nvPr>
        </p:nvSpPr>
        <p:spPr bwMode="auto">
          <a:xfrm>
            <a:off x="685641" y="4342778"/>
            <a:ext cx="5486720" cy="4115752"/>
          </a:xfrm>
          <a:prstGeom prst="rect">
            <a:avLst/>
          </a:prstGeom>
          <a:noFill/>
          <a:ln>
            <a:miter lim="800000"/>
            <a:headEnd/>
            <a:tailEnd/>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187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871875" name="Rectangle 3"/>
          <p:cNvSpPr>
            <a:spLocks noGrp="1" noChangeArrowheads="1"/>
          </p:cNvSpPr>
          <p:nvPr>
            <p:ph type="body" idx="1"/>
          </p:nvPr>
        </p:nvSpPr>
        <p:spPr bwMode="auto">
          <a:xfrm>
            <a:off x="685641" y="4342778"/>
            <a:ext cx="5486720" cy="4115752"/>
          </a:xfrm>
          <a:prstGeom prst="rect">
            <a:avLst/>
          </a:prstGeom>
          <a:noFill/>
          <a:ln>
            <a:miter lim="800000"/>
            <a:headEnd/>
            <a:tailEnd/>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r>
              <a:rPr lang="en-GB" smtClean="0">
                <a:latin typeface="Arial" charset="0"/>
              </a:rPr>
              <a:t>12^5/12^4 = 12</a:t>
            </a:r>
            <a:endParaRPr lang="en-US" smtClean="0">
              <a:latin typeface="Arial" charset="0"/>
            </a:endParaRPr>
          </a:p>
        </p:txBody>
      </p:sp>
      <p:sp>
        <p:nvSpPr>
          <p:cNvPr id="48132" name="Slide Number Placeholder 3"/>
          <p:cNvSpPr>
            <a:spLocks noGrp="1"/>
          </p:cNvSpPr>
          <p:nvPr>
            <p:ph type="sldNum" sz="quarter" idx="5"/>
          </p:nvPr>
        </p:nvSpPr>
        <p:spPr>
          <a:noFill/>
        </p:spPr>
        <p:txBody>
          <a:bodyPr/>
          <a:lstStyle/>
          <a:p>
            <a:fld id="{82747E5F-B198-457B-BE80-1C138035F113}" type="slidenum">
              <a:rPr lang="en-US" smtClean="0">
                <a:latin typeface="Arial" charset="0"/>
              </a:rPr>
              <a:pPr/>
              <a:t>12</a:t>
            </a:fld>
            <a:endParaRPr 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5AC812E-CBE8-41BD-902C-C624EE134FF4}" type="slidenum">
              <a:rPr lang="en-US" smtClean="0">
                <a:latin typeface="Arial" charset="0"/>
              </a:rPr>
              <a:pPr/>
              <a:t>18</a:t>
            </a:fld>
            <a:endParaRPr lang="en-US" smtClean="0">
              <a:latin typeface="Arial"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GB" smtClean="0">
                <a:latin typeface="Arial" charset="0"/>
              </a:rPr>
              <a:t>Expected = 5% of 10 = 0.5 actives</a:t>
            </a:r>
          </a:p>
          <a:p>
            <a:r>
              <a:rPr lang="en-GB" smtClean="0">
                <a:latin typeface="Arial" charset="0"/>
              </a:rPr>
              <a:t>Enrichment = 2 / 0.5 = 4.0</a:t>
            </a:r>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BABA998-BE64-4F8D-B330-FF60BC23740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0E2D08D-888A-400F-937C-5D7AF58FF5A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94C51D6-E41C-4A70-BD0C-A846CC5F55A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DA54722-C9C9-46FE-AE2F-4EE0321B1DF6}"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6C6D731-DCFF-41E9-85D7-A90AE3E20DCC}"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7F5AA603-14AA-4AF6-BFDD-A6F18305476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428625" y="6715125"/>
            <a:ext cx="8286750" cy="0"/>
          </a:xfrm>
          <a:prstGeom prst="line">
            <a:avLst/>
          </a:prstGeom>
          <a:ln>
            <a:prstDash val="dash"/>
          </a:ln>
          <a:effectLst/>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428625" y="928688"/>
            <a:ext cx="8286750" cy="0"/>
          </a:xfrm>
          <a:prstGeom prst="line">
            <a:avLst/>
          </a:prstGeom>
          <a:ln>
            <a:prstDash val="dash"/>
          </a:ln>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85800" y="323848"/>
            <a:ext cx="7772400" cy="604822"/>
          </a:xfrm>
        </p:spPr>
        <p:txBody>
          <a:bodyPr/>
          <a:lstStyle>
            <a:lvl1pPr>
              <a:defRPr sz="3200" baseline="0">
                <a:latin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685800" y="1142984"/>
            <a:ext cx="7772400" cy="4953016"/>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Rectangle 4"/>
          <p:cNvSpPr>
            <a:spLocks noGrp="1" noChangeArrowheads="1"/>
          </p:cNvSpPr>
          <p:nvPr>
            <p:ph type="dt" sz="half" idx="10"/>
          </p:nvPr>
        </p:nvSpPr>
        <p:spPr/>
        <p:txBody>
          <a:bodyPr/>
          <a:lstStyle>
            <a:lvl1pPr>
              <a:defRPr/>
            </a:lvl1pPr>
          </a:lstStyle>
          <a:p>
            <a:pPr>
              <a:defRPr/>
            </a:pPr>
            <a:endParaRPr lang="en-US"/>
          </a:p>
        </p:txBody>
      </p:sp>
      <p:sp>
        <p:nvSpPr>
          <p:cNvPr id="7" name="Rectangle 5"/>
          <p:cNvSpPr>
            <a:spLocks noGrp="1" noChangeArrowheads="1"/>
          </p:cNvSpPr>
          <p:nvPr>
            <p:ph type="ftr" sz="quarter" idx="11"/>
          </p:nvPr>
        </p:nvSpPr>
        <p:spPr/>
        <p:txBody>
          <a:bodyPr/>
          <a:lstStyle>
            <a:lvl1pPr>
              <a:defRPr/>
            </a:lvl1pPr>
          </a:lstStyle>
          <a:p>
            <a:pPr>
              <a:defRPr/>
            </a:pPr>
            <a:endParaRPr lang="en-US"/>
          </a:p>
        </p:txBody>
      </p:sp>
      <p:sp>
        <p:nvSpPr>
          <p:cNvPr id="8" name="Rectangle 6"/>
          <p:cNvSpPr>
            <a:spLocks noGrp="1" noChangeArrowheads="1"/>
          </p:cNvSpPr>
          <p:nvPr>
            <p:ph type="sldNum" sz="quarter" idx="12"/>
          </p:nvPr>
        </p:nvSpPr>
        <p:spPr/>
        <p:txBody>
          <a:bodyPr/>
          <a:lstStyle>
            <a:lvl1pPr>
              <a:defRPr/>
            </a:lvl1pPr>
          </a:lstStyle>
          <a:p>
            <a:pPr>
              <a:defRPr/>
            </a:pPr>
            <a:fld id="{F6F1490C-4CD3-404C-8BF2-4029B189E0C0}"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75F63A-559E-424C-8B74-261CED4BE9B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F6AD39C-E44D-4575-9D85-5A0376A8CA3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925D22A-EC28-4245-9F11-DA80305B648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F1B9C20-0644-47B0-B0CD-A9216805677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6100317-7BD9-46C0-9FB8-26C9F434069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C43C451-E83C-483C-B347-B9224330246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A55E48C-6DDF-4D32-891E-3C16E5CA5A2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6443663" y="6237288"/>
            <a:ext cx="1905000" cy="457200"/>
          </a:xfrm>
          <a:prstGeom prst="rect">
            <a:avLst/>
          </a:prstGeom>
          <a:no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lvl1pPr algn="r">
              <a:defRPr sz="1400" b="1">
                <a:latin typeface="Arial" pitchFamily="34" charset="0"/>
              </a:defRPr>
            </a:lvl1pPr>
          </a:lstStyle>
          <a:p>
            <a:pPr>
              <a:defRPr/>
            </a:pPr>
            <a:fld id="{83936D4D-C1E3-41E7-8CA0-010754CE714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9" r:id="rId1"/>
    <p:sldLayoutId id="2147483752"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1">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Lst>
      </p:bldP>
    </p:bldLst>
  </p:timing>
  <p:txStyles>
    <p:titleStyle>
      <a:lvl1pPr algn="ctr" rtl="0" eaLnBrk="0" fontAlgn="base" hangingPunct="0">
        <a:spcBef>
          <a:spcPct val="0"/>
        </a:spcBef>
        <a:spcAft>
          <a:spcPct val="0"/>
        </a:spcAft>
        <a:defRPr sz="4400">
          <a:solidFill>
            <a:schemeClr val="tx2"/>
          </a:solidFill>
          <a:latin typeface="Arial" pitchFamily="34" charset="0"/>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Times New Roman" pitchFamily="18" charset="0"/>
          <a:cs typeface="Arial" charset="0"/>
        </a:defRPr>
      </a:lvl6pPr>
      <a:lvl7pPr marL="914400" algn="ctr" rtl="0" fontAlgn="base">
        <a:spcBef>
          <a:spcPct val="0"/>
        </a:spcBef>
        <a:spcAft>
          <a:spcPct val="0"/>
        </a:spcAft>
        <a:defRPr sz="4400">
          <a:solidFill>
            <a:schemeClr val="tx2"/>
          </a:solidFill>
          <a:latin typeface="Times New Roman" pitchFamily="18" charset="0"/>
          <a:cs typeface="Arial" charset="0"/>
        </a:defRPr>
      </a:lvl7pPr>
      <a:lvl8pPr marL="1371600" algn="ctr" rtl="0" fontAlgn="base">
        <a:spcBef>
          <a:spcPct val="0"/>
        </a:spcBef>
        <a:spcAft>
          <a:spcPct val="0"/>
        </a:spcAft>
        <a:defRPr sz="4400">
          <a:solidFill>
            <a:schemeClr val="tx2"/>
          </a:solidFill>
          <a:latin typeface="Times New Roman" pitchFamily="18" charset="0"/>
          <a:cs typeface="Arial" charset="0"/>
        </a:defRPr>
      </a:lvl8pPr>
      <a:lvl9pPr marL="1828800" algn="ctr" rtl="0" fontAlgn="base">
        <a:spcBef>
          <a:spcPct val="0"/>
        </a:spcBef>
        <a:spcAft>
          <a:spcPct val="0"/>
        </a:spcAft>
        <a:defRPr sz="4400">
          <a:solidFill>
            <a:schemeClr val="tx2"/>
          </a:solidFill>
          <a:latin typeface="Times New Roman" pitchFamily="18"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pitchFamily="34"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pitchFamily="34" charset="0"/>
          <a:cs typeface="+mn-cs"/>
        </a:defRPr>
      </a:lvl2pPr>
      <a:lvl3pPr marL="1143000" indent="-228600" algn="l" rtl="0" eaLnBrk="0" fontAlgn="base" hangingPunct="0">
        <a:spcBef>
          <a:spcPct val="20000"/>
        </a:spcBef>
        <a:spcAft>
          <a:spcPct val="0"/>
        </a:spcAft>
        <a:buChar char="•"/>
        <a:defRPr sz="2400">
          <a:solidFill>
            <a:schemeClr val="tx1"/>
          </a:solidFill>
          <a:latin typeface="Arial" pitchFamily="34" charset="0"/>
          <a:cs typeface="+mn-cs"/>
        </a:defRPr>
      </a:lvl3pPr>
      <a:lvl4pPr marL="1600200" indent="-228600" algn="l" rtl="0" eaLnBrk="0" fontAlgn="base" hangingPunct="0">
        <a:spcBef>
          <a:spcPct val="20000"/>
        </a:spcBef>
        <a:spcAft>
          <a:spcPct val="0"/>
        </a:spcAft>
        <a:buChar char="–"/>
        <a:defRPr sz="2000">
          <a:solidFill>
            <a:schemeClr val="tx1"/>
          </a:solidFill>
          <a:latin typeface="Arial" pitchFamily="34" charset="0"/>
          <a:cs typeface="+mn-cs"/>
        </a:defRPr>
      </a:lvl4pPr>
      <a:lvl5pPr marL="2057400" indent="-228600" algn="l" rtl="0" eaLnBrk="0" fontAlgn="base" hangingPunct="0">
        <a:spcBef>
          <a:spcPct val="20000"/>
        </a:spcBef>
        <a:spcAft>
          <a:spcPct val="0"/>
        </a:spcAft>
        <a:buChar char="»"/>
        <a:defRPr sz="2000">
          <a:solidFill>
            <a:schemeClr val="tx1"/>
          </a:solidFill>
          <a:latin typeface="Arial" pitchFamily="34"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ounded Rectangle 8"/>
          <p:cNvSpPr/>
          <p:nvPr/>
        </p:nvSpPr>
        <p:spPr>
          <a:xfrm>
            <a:off x="1714480" y="1071546"/>
            <a:ext cx="5786478" cy="100013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p>
        </p:txBody>
      </p:sp>
      <p:sp>
        <p:nvSpPr>
          <p:cNvPr id="3074" name="Rectangle 2"/>
          <p:cNvSpPr>
            <a:spLocks noGrp="1" noChangeArrowheads="1"/>
          </p:cNvSpPr>
          <p:nvPr>
            <p:ph type="ctrTitle"/>
          </p:nvPr>
        </p:nvSpPr>
        <p:spPr>
          <a:xfrm>
            <a:off x="2071702" y="857232"/>
            <a:ext cx="5857884" cy="1470025"/>
          </a:xfrm>
        </p:spPr>
        <p:txBody>
          <a:bodyPr/>
          <a:lstStyle/>
          <a:p>
            <a:pPr algn="l" eaLnBrk="1" hangingPunct="1"/>
            <a:r>
              <a:rPr lang="en-GB" sz="3200" dirty="0" smtClean="0">
                <a:solidFill>
                  <a:srgbClr val="00B050"/>
                </a:solidFill>
                <a:latin typeface="Arial" charset="0"/>
              </a:rPr>
              <a:t>Computational Drug Design</a:t>
            </a:r>
            <a:endParaRPr lang="en-US" sz="3200" dirty="0" smtClean="0">
              <a:solidFill>
                <a:srgbClr val="00B050"/>
              </a:solidFill>
              <a:latin typeface="Arial" charset="0"/>
            </a:endParaRPr>
          </a:p>
        </p:txBody>
      </p:sp>
      <p:sp>
        <p:nvSpPr>
          <p:cNvPr id="2051" name="Rectangle 3"/>
          <p:cNvSpPr>
            <a:spLocks noGrp="1" noChangeArrowheads="1"/>
          </p:cNvSpPr>
          <p:nvPr>
            <p:ph type="subTitle" idx="1"/>
          </p:nvPr>
        </p:nvSpPr>
        <p:spPr>
          <a:xfrm>
            <a:off x="1285852" y="5143512"/>
            <a:ext cx="6400800" cy="928688"/>
          </a:xfrm>
        </p:spPr>
        <p:txBody>
          <a:bodyPr/>
          <a:lstStyle/>
          <a:p>
            <a:pPr eaLnBrk="1" hangingPunct="1">
              <a:lnSpc>
                <a:spcPct val="80000"/>
              </a:lnSpc>
              <a:defRPr/>
            </a:pPr>
            <a:r>
              <a:rPr lang="en-IE" sz="2000" dirty="0" smtClean="0">
                <a:solidFill>
                  <a:schemeClr val="bg2"/>
                </a:solidFill>
                <a:latin typeface="Arial" charset="0"/>
              </a:rPr>
              <a:t>Apr 2010</a:t>
            </a:r>
          </a:p>
          <a:p>
            <a:pPr eaLnBrk="1" hangingPunct="1">
              <a:lnSpc>
                <a:spcPct val="80000"/>
              </a:lnSpc>
              <a:defRPr/>
            </a:pPr>
            <a:r>
              <a:rPr lang="en-IE" sz="2400" dirty="0" err="1" smtClean="0">
                <a:latin typeface="Arial" charset="0"/>
              </a:rPr>
              <a:t>Postgrad</a:t>
            </a:r>
            <a:r>
              <a:rPr lang="en-IE" sz="2400" dirty="0" smtClean="0">
                <a:latin typeface="Arial" charset="0"/>
              </a:rPr>
              <a:t> course on Comp </a:t>
            </a:r>
            <a:r>
              <a:rPr lang="en-IE" sz="2400" dirty="0" err="1" smtClean="0">
                <a:latin typeface="Arial" charset="0"/>
              </a:rPr>
              <a:t>Chem</a:t>
            </a:r>
            <a:endParaRPr lang="en-IE" sz="2400" dirty="0" smtClean="0">
              <a:latin typeface="Arial" charset="0"/>
            </a:endParaRPr>
          </a:p>
        </p:txBody>
      </p:sp>
      <p:sp>
        <p:nvSpPr>
          <p:cNvPr id="7" name="Rectangle 2"/>
          <p:cNvSpPr txBox="1">
            <a:spLocks noChangeArrowheads="1"/>
          </p:cNvSpPr>
          <p:nvPr/>
        </p:nvSpPr>
        <p:spPr bwMode="auto">
          <a:xfrm>
            <a:off x="928662" y="3071816"/>
            <a:ext cx="7429500" cy="857250"/>
          </a:xfrm>
          <a:prstGeom prst="rect">
            <a:avLst/>
          </a:prstGeom>
          <a:noFill/>
          <a:ln w="9525">
            <a:noFill/>
            <a:miter lim="800000"/>
            <a:headEnd/>
            <a:tailEnd/>
          </a:ln>
        </p:spPr>
        <p:txBody>
          <a:bodyPr anchor="ctr"/>
          <a:lstStyle/>
          <a:p>
            <a:pPr algn="ctr">
              <a:defRPr/>
            </a:pPr>
            <a:r>
              <a:rPr lang="en-GB" u="sng" kern="0" dirty="0">
                <a:solidFill>
                  <a:schemeClr val="tx2"/>
                </a:solidFill>
                <a:latin typeface="Arial" charset="0"/>
                <a:ea typeface="+mj-ea"/>
                <a:cs typeface="+mj-cs"/>
              </a:rPr>
              <a:t>Noel M. </a:t>
            </a:r>
            <a:r>
              <a:rPr lang="en-GB" u="sng" kern="0" dirty="0" smtClean="0">
                <a:solidFill>
                  <a:schemeClr val="tx2"/>
                </a:solidFill>
                <a:latin typeface="Arial" charset="0"/>
                <a:ea typeface="+mj-ea"/>
                <a:cs typeface="+mj-cs"/>
              </a:rPr>
              <a:t>O’Boyle</a:t>
            </a:r>
            <a:endParaRPr lang="en-US" kern="0" baseline="30000" dirty="0">
              <a:solidFill>
                <a:schemeClr val="tx2"/>
              </a:solidFill>
              <a:latin typeface="Arial" charset="0"/>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242" name="Picture 6" descr="C:\Documents and Settings\Noel\Desktop\PLComplex.png"/>
          <p:cNvPicPr>
            <a:picLocks noChangeAspect="1" noChangeArrowheads="1"/>
          </p:cNvPicPr>
          <p:nvPr/>
        </p:nvPicPr>
        <p:blipFill>
          <a:blip r:embed="rId2" cstate="print"/>
          <a:srcRect/>
          <a:stretch>
            <a:fillRect/>
          </a:stretch>
        </p:blipFill>
        <p:spPr bwMode="auto">
          <a:xfrm>
            <a:off x="5286375" y="3143250"/>
            <a:ext cx="3665538" cy="3500438"/>
          </a:xfrm>
          <a:prstGeom prst="rect">
            <a:avLst/>
          </a:prstGeom>
          <a:noFill/>
          <a:ln w="9525">
            <a:noFill/>
            <a:miter lim="800000"/>
            <a:headEnd/>
            <a:tailEnd/>
          </a:ln>
        </p:spPr>
      </p:pic>
      <p:sp>
        <p:nvSpPr>
          <p:cNvPr id="10243" name="Title 1"/>
          <p:cNvSpPr>
            <a:spLocks noGrp="1"/>
          </p:cNvSpPr>
          <p:nvPr>
            <p:ph type="title"/>
          </p:nvPr>
        </p:nvSpPr>
        <p:spPr>
          <a:xfrm>
            <a:off x="685800" y="323850"/>
            <a:ext cx="7772400" cy="604838"/>
          </a:xfrm>
        </p:spPr>
        <p:txBody>
          <a:bodyPr/>
          <a:lstStyle/>
          <a:p>
            <a:r>
              <a:rPr lang="en-GB" smtClean="0">
                <a:latin typeface="Arial" charset="0"/>
              </a:rPr>
              <a:t>Protein-ligand docking</a:t>
            </a:r>
          </a:p>
        </p:txBody>
      </p:sp>
      <p:pic>
        <p:nvPicPr>
          <p:cNvPr id="10244" name="Picture 3" descr="C:\Documents and Settings\Noel\Desktop\protein.png"/>
          <p:cNvPicPr>
            <a:picLocks noChangeAspect="1" noChangeArrowheads="1"/>
          </p:cNvPicPr>
          <p:nvPr/>
        </p:nvPicPr>
        <p:blipFill>
          <a:blip r:embed="rId3" cstate="print"/>
          <a:srcRect/>
          <a:stretch>
            <a:fillRect/>
          </a:stretch>
        </p:blipFill>
        <p:spPr bwMode="auto">
          <a:xfrm>
            <a:off x="571500" y="2643188"/>
            <a:ext cx="1968500" cy="1625600"/>
          </a:xfrm>
          <a:prstGeom prst="rect">
            <a:avLst/>
          </a:prstGeom>
          <a:noFill/>
          <a:ln w="9525">
            <a:noFill/>
            <a:miter lim="800000"/>
            <a:headEnd/>
            <a:tailEnd/>
          </a:ln>
        </p:spPr>
      </p:pic>
      <p:pic>
        <p:nvPicPr>
          <p:cNvPr id="10245" name="Picture 4" descr="C:\Documents and Settings\Noel\Desktop\ligand.png"/>
          <p:cNvPicPr>
            <a:picLocks noChangeAspect="1" noChangeArrowheads="1"/>
          </p:cNvPicPr>
          <p:nvPr/>
        </p:nvPicPr>
        <p:blipFill>
          <a:blip r:embed="rId4" cstate="print"/>
          <a:srcRect/>
          <a:stretch>
            <a:fillRect/>
          </a:stretch>
        </p:blipFill>
        <p:spPr bwMode="auto">
          <a:xfrm>
            <a:off x="4643438" y="2643188"/>
            <a:ext cx="952500" cy="1485900"/>
          </a:xfrm>
          <a:prstGeom prst="rect">
            <a:avLst/>
          </a:prstGeom>
          <a:noFill/>
          <a:ln w="9525">
            <a:noFill/>
            <a:miter lim="800000"/>
            <a:headEnd/>
            <a:tailEnd/>
          </a:ln>
        </p:spPr>
      </p:pic>
      <p:pic>
        <p:nvPicPr>
          <p:cNvPr id="10246" name="Picture 5" descr="C:\Documents and Settings\Noel\Desktop\bindingsite.png"/>
          <p:cNvPicPr>
            <a:picLocks noChangeAspect="1" noChangeArrowheads="1"/>
          </p:cNvPicPr>
          <p:nvPr/>
        </p:nvPicPr>
        <p:blipFill>
          <a:blip r:embed="rId5" cstate="print"/>
          <a:srcRect/>
          <a:stretch>
            <a:fillRect/>
          </a:stretch>
        </p:blipFill>
        <p:spPr bwMode="auto">
          <a:xfrm>
            <a:off x="2500313" y="2714625"/>
            <a:ext cx="2006600" cy="1612900"/>
          </a:xfrm>
          <a:prstGeom prst="rect">
            <a:avLst/>
          </a:prstGeom>
          <a:noFill/>
          <a:ln w="9525">
            <a:noFill/>
            <a:miter lim="800000"/>
            <a:headEnd/>
            <a:tailEnd/>
          </a:ln>
        </p:spPr>
      </p:pic>
      <p:sp>
        <p:nvSpPr>
          <p:cNvPr id="12" name="Rectangle 3"/>
          <p:cNvSpPr txBox="1">
            <a:spLocks noChangeArrowheads="1"/>
          </p:cNvSpPr>
          <p:nvPr/>
        </p:nvSpPr>
        <p:spPr bwMode="auto">
          <a:xfrm>
            <a:off x="642938" y="4572000"/>
            <a:ext cx="4214812" cy="2000250"/>
          </a:xfrm>
          <a:prstGeom prst="rect">
            <a:avLst/>
          </a:prstGeom>
          <a:noFill/>
          <a:ln w="9525">
            <a:noFill/>
            <a:miter lim="800000"/>
            <a:headEnd/>
            <a:tailEnd/>
          </a:ln>
        </p:spPr>
        <p:txBody>
          <a:bodyPr/>
          <a:lstStyle/>
          <a:p>
            <a:pPr marL="342900" indent="-342900" eaLnBrk="0" hangingPunct="0">
              <a:lnSpc>
                <a:spcPct val="90000"/>
              </a:lnSpc>
              <a:spcBef>
                <a:spcPct val="20000"/>
              </a:spcBef>
              <a:buFontTx/>
              <a:buChar char="•"/>
              <a:defRPr/>
            </a:pPr>
            <a:r>
              <a:rPr lang="en-US" sz="2000" b="1" kern="0" dirty="0">
                <a:latin typeface="Arial" pitchFamily="34" charset="0"/>
                <a:cs typeface="Arial" pitchFamily="34" charset="0"/>
              </a:rPr>
              <a:t>Predicts...</a:t>
            </a:r>
          </a:p>
          <a:p>
            <a:pPr marL="800100" lvl="1" indent="-342900" eaLnBrk="0" hangingPunct="0">
              <a:lnSpc>
                <a:spcPct val="90000"/>
              </a:lnSpc>
              <a:spcBef>
                <a:spcPct val="20000"/>
              </a:spcBef>
              <a:buFontTx/>
              <a:buChar char="•"/>
              <a:defRPr/>
            </a:pPr>
            <a:r>
              <a:rPr lang="en-US" sz="2000" kern="0" dirty="0">
                <a:latin typeface="Arial" pitchFamily="34" charset="0"/>
                <a:cs typeface="Arial" pitchFamily="34" charset="0"/>
              </a:rPr>
              <a:t>The </a:t>
            </a:r>
            <a:r>
              <a:rPr lang="en-US" sz="2000" b="1" kern="0" dirty="0">
                <a:solidFill>
                  <a:srgbClr val="FF0000"/>
                </a:solidFill>
                <a:latin typeface="Arial" pitchFamily="34" charset="0"/>
                <a:cs typeface="Arial" pitchFamily="34" charset="0"/>
              </a:rPr>
              <a:t>pose</a:t>
            </a:r>
            <a:r>
              <a:rPr lang="en-US" sz="2000" kern="0" dirty="0">
                <a:latin typeface="Arial" pitchFamily="34" charset="0"/>
                <a:cs typeface="Arial" pitchFamily="34" charset="0"/>
              </a:rPr>
              <a:t> of the molecule in the binding site</a:t>
            </a:r>
          </a:p>
          <a:p>
            <a:pPr marL="800100" lvl="1" indent="-342900" eaLnBrk="0" hangingPunct="0">
              <a:lnSpc>
                <a:spcPct val="90000"/>
              </a:lnSpc>
              <a:spcBef>
                <a:spcPct val="20000"/>
              </a:spcBef>
              <a:buFontTx/>
              <a:buChar char="•"/>
              <a:defRPr/>
            </a:pPr>
            <a:r>
              <a:rPr lang="en-US" sz="2000" kern="0" dirty="0">
                <a:latin typeface="Arial" pitchFamily="34" charset="0"/>
                <a:cs typeface="Arial" pitchFamily="34" charset="0"/>
              </a:rPr>
              <a:t>The binding affinity or a </a:t>
            </a:r>
            <a:r>
              <a:rPr lang="en-US" sz="2000" b="1" kern="0" dirty="0">
                <a:solidFill>
                  <a:srgbClr val="FF0000"/>
                </a:solidFill>
                <a:latin typeface="Arial" pitchFamily="34" charset="0"/>
                <a:cs typeface="Arial" pitchFamily="34" charset="0"/>
              </a:rPr>
              <a:t>score</a:t>
            </a:r>
            <a:r>
              <a:rPr lang="en-US" sz="2000" kern="0" dirty="0">
                <a:latin typeface="Arial" pitchFamily="34" charset="0"/>
                <a:cs typeface="Arial" pitchFamily="34" charset="0"/>
              </a:rPr>
              <a:t> representing the strength of </a:t>
            </a:r>
            <a:r>
              <a:rPr lang="en-US" sz="2000" kern="0" dirty="0" smtClean="0">
                <a:latin typeface="Arial" pitchFamily="34" charset="0"/>
                <a:cs typeface="Arial" pitchFamily="34" charset="0"/>
              </a:rPr>
              <a:t>binding</a:t>
            </a:r>
            <a:endParaRPr lang="en-IE" kern="0" dirty="0">
              <a:latin typeface="Arial" pitchFamily="34" charset="0"/>
              <a:cs typeface="Arial" pitchFamily="34" charset="0"/>
            </a:endParaRPr>
          </a:p>
        </p:txBody>
      </p:sp>
      <p:sp>
        <p:nvSpPr>
          <p:cNvPr id="6152" name="Rectangle 3"/>
          <p:cNvSpPr>
            <a:spLocks noGrp="1" noChangeArrowheads="1"/>
          </p:cNvSpPr>
          <p:nvPr>
            <p:ph idx="1"/>
          </p:nvPr>
        </p:nvSpPr>
        <p:spPr>
          <a:xfrm>
            <a:off x="685800" y="1071563"/>
            <a:ext cx="7772400" cy="1714500"/>
          </a:xfrm>
        </p:spPr>
        <p:txBody>
          <a:bodyPr/>
          <a:lstStyle/>
          <a:p>
            <a:pPr>
              <a:lnSpc>
                <a:spcPct val="90000"/>
              </a:lnSpc>
            </a:pPr>
            <a:r>
              <a:rPr lang="en-GB" sz="2000" dirty="0" smtClean="0">
                <a:latin typeface="Arial" charset="0"/>
                <a:cs typeface="Arial" charset="0"/>
              </a:rPr>
              <a:t>A Structure-Based Drug Design (SBDD) method</a:t>
            </a:r>
          </a:p>
          <a:p>
            <a:pPr lvl="1">
              <a:lnSpc>
                <a:spcPct val="90000"/>
              </a:lnSpc>
            </a:pPr>
            <a:r>
              <a:rPr lang="en-GB" sz="1800" dirty="0" smtClean="0">
                <a:latin typeface="Arial" charset="0"/>
                <a:cs typeface="Arial" charset="0"/>
              </a:rPr>
              <a:t>“structure” means “using protein structure”</a:t>
            </a:r>
          </a:p>
          <a:p>
            <a:pPr>
              <a:lnSpc>
                <a:spcPct val="90000"/>
              </a:lnSpc>
            </a:pPr>
            <a:r>
              <a:rPr lang="en-GB" sz="2000" dirty="0" smtClean="0">
                <a:latin typeface="Arial" charset="0"/>
                <a:cs typeface="Arial" charset="0"/>
              </a:rPr>
              <a:t>Computational method that mimics the binding of a </a:t>
            </a:r>
            <a:r>
              <a:rPr lang="en-GB" sz="2000" dirty="0" err="1" smtClean="0">
                <a:latin typeface="Arial" charset="0"/>
                <a:cs typeface="Arial" charset="0"/>
              </a:rPr>
              <a:t>ligand</a:t>
            </a:r>
            <a:r>
              <a:rPr lang="en-GB" sz="2000" dirty="0" smtClean="0">
                <a:latin typeface="Arial" charset="0"/>
                <a:cs typeface="Arial" charset="0"/>
              </a:rPr>
              <a:t> to a protein</a:t>
            </a:r>
          </a:p>
          <a:p>
            <a:pPr>
              <a:lnSpc>
                <a:spcPct val="90000"/>
              </a:lnSpc>
            </a:pPr>
            <a:r>
              <a:rPr lang="en-IE" sz="2000" b="1" dirty="0" smtClean="0">
                <a:latin typeface="Arial" charset="0"/>
                <a:cs typeface="Arial" charset="0"/>
              </a:rPr>
              <a:t>Given...</a:t>
            </a:r>
            <a:endParaRPr lang="en-IE" sz="2400" dirty="0" smtClean="0">
              <a:latin typeface="Arial" charset="0"/>
              <a:cs typeface="Arial" charset="0"/>
            </a:endParaRPr>
          </a:p>
          <a:p>
            <a:pPr>
              <a:lnSpc>
                <a:spcPct val="90000"/>
              </a:lnSpc>
            </a:pPr>
            <a:endParaRPr lang="en-IE" sz="2400" dirty="0" smtClean="0">
              <a:latin typeface="Arial" charset="0"/>
              <a:cs typeface="Arial" charset="0"/>
            </a:endParaRPr>
          </a:p>
        </p:txBody>
      </p:sp>
      <p:sp>
        <p:nvSpPr>
          <p:cNvPr id="13" name="Oval 12"/>
          <p:cNvSpPr/>
          <p:nvPr/>
        </p:nvSpPr>
        <p:spPr>
          <a:xfrm>
            <a:off x="3071813" y="3429000"/>
            <a:ext cx="785812" cy="571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cxnSp>
        <p:nvCxnSpPr>
          <p:cNvPr id="15" name="Straight Arrow Connector 14"/>
          <p:cNvCxnSpPr/>
          <p:nvPr/>
        </p:nvCxnSpPr>
        <p:spPr>
          <a:xfrm>
            <a:off x="5715000" y="3643313"/>
            <a:ext cx="1214438" cy="4286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5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5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5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15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85800" y="323850"/>
            <a:ext cx="7772400" cy="604838"/>
          </a:xfrm>
        </p:spPr>
        <p:txBody>
          <a:bodyPr/>
          <a:lstStyle/>
          <a:p>
            <a:r>
              <a:rPr lang="en-IE" dirty="0" smtClean="0">
                <a:latin typeface="Arial" charset="0"/>
              </a:rPr>
              <a:t>Protein-</a:t>
            </a:r>
            <a:r>
              <a:rPr lang="en-IE" dirty="0" err="1" smtClean="0">
                <a:latin typeface="Arial" charset="0"/>
              </a:rPr>
              <a:t>ligand</a:t>
            </a:r>
            <a:r>
              <a:rPr lang="en-IE" dirty="0" smtClean="0">
                <a:latin typeface="Arial" charset="0"/>
              </a:rPr>
              <a:t> docking II</a:t>
            </a:r>
            <a:endParaRPr lang="en-GB" dirty="0" smtClean="0">
              <a:latin typeface="Arial" charset="0"/>
            </a:endParaRPr>
          </a:p>
        </p:txBody>
      </p:sp>
      <p:sp>
        <p:nvSpPr>
          <p:cNvPr id="10243" name="Content Placeholder 2"/>
          <p:cNvSpPr>
            <a:spLocks noGrp="1"/>
          </p:cNvSpPr>
          <p:nvPr>
            <p:ph idx="1"/>
          </p:nvPr>
        </p:nvSpPr>
        <p:spPr>
          <a:xfrm>
            <a:off x="685800" y="1143000"/>
            <a:ext cx="7772400" cy="5715000"/>
          </a:xfrm>
        </p:spPr>
        <p:txBody>
          <a:bodyPr>
            <a:normAutofit fontScale="70000" lnSpcReduction="20000"/>
          </a:bodyPr>
          <a:lstStyle/>
          <a:p>
            <a:pPr>
              <a:lnSpc>
                <a:spcPct val="120000"/>
              </a:lnSpc>
            </a:pPr>
            <a:r>
              <a:rPr lang="en-GB" sz="2400" dirty="0" smtClean="0">
                <a:latin typeface="Arial" charset="0"/>
                <a:cs typeface="Arial" charset="0"/>
              </a:rPr>
              <a:t>Typically, protein-</a:t>
            </a:r>
            <a:r>
              <a:rPr lang="en-GB" sz="2400" dirty="0" err="1" smtClean="0">
                <a:latin typeface="Arial" charset="0"/>
                <a:cs typeface="Arial" charset="0"/>
              </a:rPr>
              <a:t>ligand</a:t>
            </a:r>
            <a:r>
              <a:rPr lang="en-GB" sz="2400" dirty="0" smtClean="0">
                <a:latin typeface="Arial" charset="0"/>
                <a:cs typeface="Arial" charset="0"/>
              </a:rPr>
              <a:t> docking software consist of two main components which work together:</a:t>
            </a:r>
          </a:p>
          <a:p>
            <a:pPr>
              <a:lnSpc>
                <a:spcPct val="120000"/>
              </a:lnSpc>
            </a:pPr>
            <a:r>
              <a:rPr lang="en-GB" sz="2400" b="1" dirty="0" smtClean="0">
                <a:solidFill>
                  <a:srgbClr val="FF0000"/>
                </a:solidFill>
                <a:latin typeface="Arial" charset="0"/>
                <a:cs typeface="Arial" charset="0"/>
              </a:rPr>
              <a:t>1. Search algorithm</a:t>
            </a:r>
          </a:p>
          <a:p>
            <a:pPr lvl="1">
              <a:lnSpc>
                <a:spcPct val="120000"/>
              </a:lnSpc>
            </a:pPr>
            <a:r>
              <a:rPr lang="en-GB" sz="2000" dirty="0" smtClean="0">
                <a:latin typeface="Arial" charset="0"/>
                <a:cs typeface="Arial" charset="0"/>
              </a:rPr>
              <a:t>Generates a large number of poses of a molecule in the binding site</a:t>
            </a:r>
          </a:p>
          <a:p>
            <a:pPr>
              <a:lnSpc>
                <a:spcPct val="120000"/>
              </a:lnSpc>
            </a:pPr>
            <a:r>
              <a:rPr lang="en-GB" sz="2400" b="1" dirty="0" smtClean="0">
                <a:solidFill>
                  <a:srgbClr val="FF0000"/>
                </a:solidFill>
                <a:latin typeface="Arial" charset="0"/>
                <a:cs typeface="Arial" charset="0"/>
              </a:rPr>
              <a:t>2. Scoring function</a:t>
            </a:r>
          </a:p>
          <a:p>
            <a:pPr lvl="1">
              <a:lnSpc>
                <a:spcPct val="120000"/>
              </a:lnSpc>
            </a:pPr>
            <a:r>
              <a:rPr lang="en-GB" sz="2000" dirty="0" smtClean="0">
                <a:latin typeface="Arial" charset="0"/>
                <a:cs typeface="Arial" charset="0"/>
              </a:rPr>
              <a:t>Calculates a score or binding affinity for a particular pose</a:t>
            </a:r>
          </a:p>
          <a:p>
            <a:pPr>
              <a:lnSpc>
                <a:spcPct val="120000"/>
              </a:lnSpc>
              <a:defRPr/>
            </a:pPr>
            <a:endParaRPr lang="en-US" sz="2400" dirty="0" smtClean="0">
              <a:latin typeface="Arial" charset="0"/>
              <a:cs typeface="Arial" charset="0"/>
            </a:endParaRPr>
          </a:p>
          <a:p>
            <a:pPr>
              <a:lnSpc>
                <a:spcPct val="120000"/>
              </a:lnSpc>
              <a:defRPr/>
            </a:pPr>
            <a:r>
              <a:rPr lang="en-US" sz="2400" dirty="0" smtClean="0">
                <a:latin typeface="Arial" charset="0"/>
                <a:cs typeface="Arial" charset="0"/>
              </a:rPr>
              <a:t>The difficulty with protein–ligand docking is in part due to the fact that it involves many degrees of freedom</a:t>
            </a:r>
          </a:p>
          <a:p>
            <a:pPr lvl="1">
              <a:lnSpc>
                <a:spcPct val="120000"/>
              </a:lnSpc>
              <a:defRPr/>
            </a:pPr>
            <a:r>
              <a:rPr lang="en-US" sz="2000" dirty="0" smtClean="0">
                <a:latin typeface="Arial" charset="0"/>
                <a:cs typeface="Arial" charset="0"/>
              </a:rPr>
              <a:t>The translation and rotation of one molecule relative to another involves six degrees of freedom</a:t>
            </a:r>
          </a:p>
          <a:p>
            <a:pPr lvl="1">
              <a:lnSpc>
                <a:spcPct val="120000"/>
              </a:lnSpc>
              <a:defRPr/>
            </a:pPr>
            <a:r>
              <a:rPr lang="en-US" sz="2000" dirty="0" smtClean="0">
                <a:latin typeface="Arial" charset="0"/>
                <a:cs typeface="Arial" charset="0"/>
              </a:rPr>
              <a:t>There are in addition the conformational degrees of freedom of both the ligand and the protein</a:t>
            </a:r>
          </a:p>
          <a:p>
            <a:pPr lvl="1">
              <a:lnSpc>
                <a:spcPct val="120000"/>
              </a:lnSpc>
              <a:defRPr/>
            </a:pPr>
            <a:r>
              <a:rPr lang="en-US" sz="2000" dirty="0" smtClean="0">
                <a:latin typeface="Arial" charset="0"/>
                <a:cs typeface="Arial" charset="0"/>
              </a:rPr>
              <a:t>The solvent may also play a significant role in determining the protein–</a:t>
            </a:r>
            <a:r>
              <a:rPr lang="en-US" sz="2000" dirty="0" err="1" smtClean="0">
                <a:latin typeface="Arial" charset="0"/>
                <a:cs typeface="Arial" charset="0"/>
              </a:rPr>
              <a:t>ligand</a:t>
            </a:r>
            <a:r>
              <a:rPr lang="en-US" sz="2000" dirty="0" smtClean="0">
                <a:latin typeface="Arial" charset="0"/>
                <a:cs typeface="Arial" charset="0"/>
              </a:rPr>
              <a:t> geometry</a:t>
            </a:r>
            <a:endParaRPr lang="en-US" sz="2000" dirty="0" smtClean="0">
              <a:solidFill>
                <a:schemeClr val="bg1">
                  <a:lumMod val="50000"/>
                </a:schemeClr>
              </a:solidFill>
              <a:latin typeface="Arial" charset="0"/>
              <a:cs typeface="Arial" charset="0"/>
            </a:endParaRPr>
          </a:p>
          <a:p>
            <a:pPr lvl="1">
              <a:lnSpc>
                <a:spcPct val="120000"/>
              </a:lnSpc>
              <a:defRPr/>
            </a:pPr>
            <a:endParaRPr lang="en-GB" sz="2400" dirty="0" smtClean="0">
              <a:latin typeface="Arial" charset="0"/>
              <a:cs typeface="Arial" charset="0"/>
            </a:endParaRPr>
          </a:p>
          <a:p>
            <a:pPr>
              <a:lnSpc>
                <a:spcPct val="120000"/>
              </a:lnSpc>
              <a:defRPr/>
            </a:pPr>
            <a:r>
              <a:rPr lang="en-GB" sz="2400" dirty="0" smtClean="0">
                <a:latin typeface="Arial" charset="0"/>
                <a:cs typeface="Arial" charset="0"/>
              </a:rPr>
              <a:t>The search algorithm generates poses, orientations of particular conformations of the molecule in the binding site</a:t>
            </a:r>
          </a:p>
          <a:p>
            <a:pPr lvl="1">
              <a:lnSpc>
                <a:spcPct val="120000"/>
              </a:lnSpc>
              <a:defRPr/>
            </a:pPr>
            <a:r>
              <a:rPr lang="en-GB" sz="2000" dirty="0" smtClean="0">
                <a:latin typeface="Arial" charset="0"/>
                <a:cs typeface="Arial" charset="0"/>
              </a:rPr>
              <a:t>Tries to cover the search space, if not exhaustively, then as extensively as possible</a:t>
            </a:r>
          </a:p>
          <a:p>
            <a:pPr lvl="1">
              <a:lnSpc>
                <a:spcPct val="120000"/>
              </a:lnSpc>
              <a:defRPr/>
            </a:pPr>
            <a:r>
              <a:rPr lang="en-IE" sz="2000" dirty="0" smtClean="0">
                <a:latin typeface="Arial" charset="0"/>
                <a:cs typeface="Arial" charset="0"/>
              </a:rPr>
              <a:t>There is a tradeoff between time and search space coverage</a:t>
            </a:r>
            <a:endParaRPr lang="en-GB"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323850"/>
            <a:ext cx="7772400" cy="604838"/>
          </a:xfrm>
        </p:spPr>
        <p:txBody>
          <a:bodyPr/>
          <a:lstStyle/>
          <a:p>
            <a:r>
              <a:rPr lang="en-IE" smtClean="0">
                <a:latin typeface="Arial" charset="0"/>
              </a:rPr>
              <a:t>Ligand conformations</a:t>
            </a:r>
            <a:endParaRPr lang="en-GB" smtClean="0">
              <a:latin typeface="Arial" charset="0"/>
            </a:endParaRPr>
          </a:p>
        </p:txBody>
      </p:sp>
      <p:sp>
        <p:nvSpPr>
          <p:cNvPr id="21507" name="Content Placeholder 2"/>
          <p:cNvSpPr>
            <a:spLocks noGrp="1"/>
          </p:cNvSpPr>
          <p:nvPr>
            <p:ph idx="1"/>
          </p:nvPr>
        </p:nvSpPr>
        <p:spPr>
          <a:xfrm>
            <a:off x="685800" y="1000125"/>
            <a:ext cx="7772400" cy="3929063"/>
          </a:xfrm>
        </p:spPr>
        <p:txBody>
          <a:bodyPr/>
          <a:lstStyle/>
          <a:p>
            <a:r>
              <a:rPr lang="en-US" sz="2000" dirty="0" smtClean="0">
                <a:latin typeface="Arial" charset="0"/>
                <a:cs typeface="Arial" charset="0"/>
              </a:rPr>
              <a:t>Conformations are different three-dimensional structures of molecules that result from rotation about single bonds</a:t>
            </a:r>
          </a:p>
          <a:p>
            <a:pPr lvl="1"/>
            <a:r>
              <a:rPr lang="en-US" sz="1600" dirty="0" smtClean="0">
                <a:latin typeface="Arial" charset="0"/>
                <a:cs typeface="Arial" charset="0"/>
              </a:rPr>
              <a:t>That is, they have the same bond lengths and angles but different torsion angles</a:t>
            </a:r>
          </a:p>
          <a:p>
            <a:pPr>
              <a:lnSpc>
                <a:spcPct val="80000"/>
              </a:lnSpc>
            </a:pPr>
            <a:r>
              <a:rPr lang="en-GB" sz="2000" dirty="0" smtClean="0">
                <a:latin typeface="Arial" charset="0"/>
                <a:cs typeface="Arial" charset="0"/>
              </a:rPr>
              <a:t>For a molecule with N rotatable bonds, if each torsion angle is rotated in increments of </a:t>
            </a:r>
            <a:r>
              <a:rPr lang="el-GR" sz="2000" dirty="0" smtClean="0">
                <a:latin typeface="Arial" charset="0"/>
                <a:cs typeface="Times New Roman" pitchFamily="18" charset="0"/>
              </a:rPr>
              <a:t>θ</a:t>
            </a:r>
            <a:r>
              <a:rPr lang="en-GB" sz="2000" dirty="0" smtClean="0">
                <a:latin typeface="Arial" charset="0"/>
                <a:cs typeface="Arial" charset="0"/>
              </a:rPr>
              <a:t> degrees, number of conformations is </a:t>
            </a:r>
            <a:r>
              <a:rPr lang="en-GB" sz="2000" dirty="0" smtClean="0">
                <a:latin typeface="Arial" charset="0"/>
                <a:cs typeface="Times New Roman" pitchFamily="18" charset="0"/>
              </a:rPr>
              <a:t>(360</a:t>
            </a:r>
            <a:r>
              <a:rPr lang="en-US" sz="2000" dirty="0" smtClean="0">
                <a:latin typeface="Arial" charset="0"/>
                <a:cs typeface="Times New Roman" pitchFamily="18" charset="0"/>
              </a:rPr>
              <a:t>º</a:t>
            </a:r>
            <a:r>
              <a:rPr lang="en-GB" sz="2000" dirty="0" smtClean="0">
                <a:latin typeface="Arial" charset="0"/>
                <a:cs typeface="Times New Roman" pitchFamily="18" charset="0"/>
              </a:rPr>
              <a:t>/ </a:t>
            </a:r>
            <a:r>
              <a:rPr lang="el-GR" sz="2000" dirty="0" smtClean="0">
                <a:latin typeface="Arial" charset="0"/>
                <a:cs typeface="Times New Roman" pitchFamily="18" charset="0"/>
              </a:rPr>
              <a:t>θ</a:t>
            </a:r>
            <a:r>
              <a:rPr lang="en-GB" sz="2000" dirty="0" smtClean="0">
                <a:latin typeface="Arial" charset="0"/>
                <a:cs typeface="Times New Roman" pitchFamily="18" charset="0"/>
              </a:rPr>
              <a:t>)</a:t>
            </a:r>
            <a:r>
              <a:rPr lang="en-GB" sz="2000" baseline="30000" dirty="0" smtClean="0">
                <a:latin typeface="Arial" charset="0"/>
                <a:cs typeface="Times New Roman" pitchFamily="18" charset="0"/>
              </a:rPr>
              <a:t>N</a:t>
            </a:r>
          </a:p>
          <a:p>
            <a:pPr>
              <a:lnSpc>
                <a:spcPct val="80000"/>
              </a:lnSpc>
            </a:pPr>
            <a:r>
              <a:rPr lang="en-GB" sz="2000" dirty="0" smtClean="0">
                <a:latin typeface="Arial" charset="0"/>
                <a:cs typeface="Times New Roman" pitchFamily="18" charset="0"/>
              </a:rPr>
              <a:t>Question</a:t>
            </a:r>
          </a:p>
          <a:p>
            <a:pPr lvl="1">
              <a:lnSpc>
                <a:spcPct val="80000"/>
              </a:lnSpc>
            </a:pPr>
            <a:r>
              <a:rPr lang="en-GB" sz="1800" dirty="0" smtClean="0">
                <a:latin typeface="Arial" charset="0"/>
                <a:cs typeface="Times New Roman" pitchFamily="18" charset="0"/>
              </a:rPr>
              <a:t>If the torsion angles are incremented in steps of 30</a:t>
            </a:r>
            <a:r>
              <a:rPr lang="en-US" sz="1800" dirty="0" smtClean="0">
                <a:latin typeface="Arial" charset="0"/>
                <a:cs typeface="Times New Roman" pitchFamily="18" charset="0"/>
              </a:rPr>
              <a:t>º, how many conformations does a molecule with 5 rotatable bonds have, compared to one with 4 rotatable bonds?</a:t>
            </a:r>
          </a:p>
          <a:p>
            <a:pPr>
              <a:lnSpc>
                <a:spcPct val="80000"/>
              </a:lnSpc>
            </a:pPr>
            <a:r>
              <a:rPr lang="en-US" sz="2200" dirty="0" smtClean="0">
                <a:latin typeface="Arial" charset="0"/>
                <a:cs typeface="Times New Roman" pitchFamily="18" charset="0"/>
              </a:rPr>
              <a:t>Having too many rotatable bonds results in “combinatorial explosion”</a:t>
            </a:r>
          </a:p>
          <a:p>
            <a:pPr>
              <a:lnSpc>
                <a:spcPct val="80000"/>
              </a:lnSpc>
            </a:pPr>
            <a:r>
              <a:rPr lang="en-US" sz="2200" dirty="0" smtClean="0">
                <a:latin typeface="Arial" charset="0"/>
                <a:cs typeface="Times New Roman" pitchFamily="18" charset="0"/>
              </a:rPr>
              <a:t>Also ring conformations</a:t>
            </a:r>
          </a:p>
          <a:p>
            <a:pPr>
              <a:lnSpc>
                <a:spcPct val="80000"/>
              </a:lnSpc>
            </a:pPr>
            <a:endParaRPr lang="en-GB" sz="2600" baseline="30000" dirty="0" smtClean="0">
              <a:latin typeface="Arial" charset="0"/>
              <a:cs typeface="Times New Roman" pitchFamily="18" charset="0"/>
            </a:endParaRPr>
          </a:p>
          <a:p>
            <a:endParaRPr lang="en-GB" sz="2400" dirty="0" smtClean="0">
              <a:latin typeface="Arial" charset="0"/>
              <a:cs typeface="Arial" charset="0"/>
            </a:endParaRPr>
          </a:p>
        </p:txBody>
      </p:sp>
      <p:pic>
        <p:nvPicPr>
          <p:cNvPr id="21508" name="Picture 9"/>
          <p:cNvPicPr>
            <a:picLocks noChangeAspect="1" noChangeArrowheads="1"/>
          </p:cNvPicPr>
          <p:nvPr/>
        </p:nvPicPr>
        <p:blipFill>
          <a:blip r:embed="rId3" cstate="print"/>
          <a:srcRect/>
          <a:stretch>
            <a:fillRect/>
          </a:stretch>
        </p:blipFill>
        <p:spPr bwMode="auto">
          <a:xfrm>
            <a:off x="5929313" y="4500563"/>
            <a:ext cx="2786062" cy="2149475"/>
          </a:xfrm>
          <a:prstGeom prst="rect">
            <a:avLst/>
          </a:prstGeom>
          <a:noFill/>
          <a:ln w="9525">
            <a:noFill/>
            <a:miter lim="800000"/>
            <a:headEnd/>
            <a:tailEnd/>
          </a:ln>
        </p:spPr>
      </p:pic>
      <p:pic>
        <p:nvPicPr>
          <p:cNvPr id="21509" name="Picture 14" descr="Taxol"/>
          <p:cNvPicPr>
            <a:picLocks noChangeAspect="1" noChangeArrowheads="1"/>
          </p:cNvPicPr>
          <p:nvPr/>
        </p:nvPicPr>
        <p:blipFill>
          <a:blip r:embed="rId4" cstate="print"/>
          <a:srcRect/>
          <a:stretch>
            <a:fillRect/>
          </a:stretch>
        </p:blipFill>
        <p:spPr bwMode="auto">
          <a:xfrm>
            <a:off x="3051175" y="4857750"/>
            <a:ext cx="2735263" cy="1849438"/>
          </a:xfrm>
          <a:prstGeom prst="rect">
            <a:avLst/>
          </a:prstGeom>
          <a:noFill/>
          <a:ln w="9525">
            <a:noFill/>
            <a:miter lim="800000"/>
            <a:headEnd/>
            <a:tailEnd/>
          </a:ln>
        </p:spPr>
      </p:pic>
      <p:pic>
        <p:nvPicPr>
          <p:cNvPr id="21510" name="Picture 6"/>
          <p:cNvPicPr>
            <a:picLocks noChangeAspect="1" noChangeArrowheads="1"/>
          </p:cNvPicPr>
          <p:nvPr/>
        </p:nvPicPr>
        <p:blipFill>
          <a:blip r:embed="rId5" cstate="print"/>
          <a:srcRect r="38533"/>
          <a:stretch>
            <a:fillRect/>
          </a:stretch>
        </p:blipFill>
        <p:spPr bwMode="auto">
          <a:xfrm>
            <a:off x="214313" y="5286375"/>
            <a:ext cx="2698750" cy="1114425"/>
          </a:xfrm>
          <a:prstGeom prst="rect">
            <a:avLst/>
          </a:prstGeom>
          <a:noFill/>
          <a:ln w="9525">
            <a:noFill/>
            <a:miter lim="800000"/>
            <a:headEnd/>
            <a:tailEnd/>
          </a:ln>
        </p:spPr>
      </p:pic>
      <p:sp>
        <p:nvSpPr>
          <p:cNvPr id="21511" name="TextBox 6"/>
          <p:cNvSpPr txBox="1">
            <a:spLocks noChangeArrowheads="1"/>
          </p:cNvSpPr>
          <p:nvPr/>
        </p:nvSpPr>
        <p:spPr bwMode="auto">
          <a:xfrm>
            <a:off x="4929188" y="4643438"/>
            <a:ext cx="1071562" cy="369887"/>
          </a:xfrm>
          <a:prstGeom prst="rect">
            <a:avLst/>
          </a:prstGeom>
          <a:noFill/>
          <a:ln w="9525">
            <a:noFill/>
            <a:miter lim="800000"/>
            <a:headEnd/>
            <a:tailEnd/>
          </a:ln>
        </p:spPr>
        <p:txBody>
          <a:bodyPr>
            <a:spAutoFit/>
          </a:bodyPr>
          <a:lstStyle/>
          <a:p>
            <a:r>
              <a:rPr lang="en-IE" sz="1800">
                <a:latin typeface="Arial" charset="0"/>
              </a:rPr>
              <a:t>Taxol</a:t>
            </a:r>
            <a:endParaRPr lang="en-GB" sz="1800">
              <a:latin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685800" y="323850"/>
            <a:ext cx="7772400" cy="604838"/>
          </a:xfrm>
        </p:spPr>
        <p:txBody>
          <a:bodyPr/>
          <a:lstStyle/>
          <a:p>
            <a:r>
              <a:rPr lang="en-IE" dirty="0" smtClean="0">
                <a:latin typeface="Arial" charset="0"/>
              </a:rPr>
              <a:t>Types of search algorithms</a:t>
            </a:r>
            <a:endParaRPr lang="en-GB" dirty="0" smtClean="0">
              <a:latin typeface="Arial" charset="0"/>
            </a:endParaRPr>
          </a:p>
        </p:txBody>
      </p:sp>
      <p:sp>
        <p:nvSpPr>
          <p:cNvPr id="26627" name="Content Placeholder 2"/>
          <p:cNvSpPr>
            <a:spLocks noGrp="1"/>
          </p:cNvSpPr>
          <p:nvPr>
            <p:ph idx="1"/>
          </p:nvPr>
        </p:nvSpPr>
        <p:spPr>
          <a:xfrm>
            <a:off x="642938" y="1071563"/>
            <a:ext cx="7772400" cy="5572147"/>
          </a:xfrm>
        </p:spPr>
        <p:txBody>
          <a:bodyPr>
            <a:normAutofit lnSpcReduction="10000"/>
          </a:bodyPr>
          <a:lstStyle/>
          <a:p>
            <a:pPr>
              <a:defRPr/>
            </a:pPr>
            <a:r>
              <a:rPr lang="en-US" sz="2400" dirty="0" smtClean="0">
                <a:latin typeface="Arial" charset="0"/>
                <a:cs typeface="Arial" charset="0"/>
              </a:rPr>
              <a:t>Classified based on the degrees of freedom that they consider</a:t>
            </a:r>
          </a:p>
          <a:p>
            <a:pPr>
              <a:defRPr/>
            </a:pPr>
            <a:r>
              <a:rPr lang="en-US" sz="2400" b="1" dirty="0" smtClean="0">
                <a:latin typeface="Arial" charset="0"/>
                <a:cs typeface="Arial" charset="0"/>
              </a:rPr>
              <a:t>Rigid docking</a:t>
            </a:r>
          </a:p>
          <a:p>
            <a:pPr lvl="1">
              <a:defRPr/>
            </a:pPr>
            <a:r>
              <a:rPr lang="en-US" sz="2000" dirty="0" smtClean="0">
                <a:latin typeface="Arial" charset="0"/>
                <a:cs typeface="Arial" charset="0"/>
              </a:rPr>
              <a:t>The </a:t>
            </a:r>
            <a:r>
              <a:rPr lang="en-US" sz="2000" dirty="0" err="1" smtClean="0">
                <a:latin typeface="Arial" charset="0"/>
                <a:cs typeface="Arial" charset="0"/>
              </a:rPr>
              <a:t>ligand</a:t>
            </a:r>
            <a:r>
              <a:rPr lang="en-US" sz="2000" dirty="0" smtClean="0">
                <a:latin typeface="Arial" charset="0"/>
                <a:cs typeface="Arial" charset="0"/>
              </a:rPr>
              <a:t> is treated as a rigid structure during the docking</a:t>
            </a:r>
          </a:p>
          <a:p>
            <a:pPr lvl="2">
              <a:defRPr/>
            </a:pPr>
            <a:r>
              <a:rPr lang="en-US" sz="1600" dirty="0" smtClean="0">
                <a:latin typeface="Arial" charset="0"/>
                <a:cs typeface="Arial" charset="0"/>
              </a:rPr>
              <a:t>Only the translational and rotational degrees of freedom are considered</a:t>
            </a:r>
          </a:p>
          <a:p>
            <a:pPr lvl="1">
              <a:defRPr/>
            </a:pPr>
            <a:r>
              <a:rPr lang="en-IE" sz="2000" dirty="0" smtClean="0">
                <a:latin typeface="Arial" charset="0"/>
                <a:cs typeface="Arial" charset="0"/>
              </a:rPr>
              <a:t>To deal with the problem of </a:t>
            </a:r>
            <a:r>
              <a:rPr lang="en-IE" sz="2000" dirty="0" err="1" smtClean="0">
                <a:latin typeface="Arial" charset="0"/>
                <a:cs typeface="Arial" charset="0"/>
              </a:rPr>
              <a:t>ligand</a:t>
            </a:r>
            <a:r>
              <a:rPr lang="en-IE" sz="2000" dirty="0" smtClean="0">
                <a:latin typeface="Arial" charset="0"/>
                <a:cs typeface="Arial" charset="0"/>
              </a:rPr>
              <a:t> conformations,</a:t>
            </a:r>
            <a:r>
              <a:rPr lang="en-GB" sz="2000" dirty="0" smtClean="0">
                <a:latin typeface="Arial" charset="0"/>
                <a:cs typeface="Arial" charset="0"/>
              </a:rPr>
              <a:t> a large number of conformations of each </a:t>
            </a:r>
            <a:r>
              <a:rPr lang="en-GB" sz="2000" dirty="0" err="1" smtClean="0">
                <a:latin typeface="Arial" charset="0"/>
                <a:cs typeface="Arial" charset="0"/>
              </a:rPr>
              <a:t>ligand</a:t>
            </a:r>
            <a:r>
              <a:rPr lang="en-GB" sz="2000" dirty="0" smtClean="0">
                <a:latin typeface="Arial" charset="0"/>
                <a:cs typeface="Arial" charset="0"/>
              </a:rPr>
              <a:t> are generated in advance and each is docked separately</a:t>
            </a:r>
            <a:endParaRPr lang="en-GB" sz="2000" b="1" dirty="0" smtClean="0">
              <a:solidFill>
                <a:srgbClr val="FF0000"/>
              </a:solidFill>
              <a:latin typeface="Arial" charset="0"/>
              <a:cs typeface="Arial" charset="0"/>
            </a:endParaRPr>
          </a:p>
          <a:p>
            <a:pPr>
              <a:lnSpc>
                <a:spcPct val="80000"/>
              </a:lnSpc>
            </a:pPr>
            <a:r>
              <a:rPr lang="en-GB" sz="2400" b="1" dirty="0" smtClean="0">
                <a:latin typeface="Arial" charset="0"/>
                <a:cs typeface="Arial" charset="0"/>
              </a:rPr>
              <a:t>Flexible docking</a:t>
            </a:r>
            <a:r>
              <a:rPr lang="en-GB" sz="2400" dirty="0" smtClean="0">
                <a:latin typeface="Arial" charset="0"/>
                <a:cs typeface="Arial" charset="0"/>
              </a:rPr>
              <a:t> is more common today</a:t>
            </a:r>
          </a:p>
          <a:p>
            <a:pPr lvl="1">
              <a:lnSpc>
                <a:spcPct val="80000"/>
              </a:lnSpc>
            </a:pPr>
            <a:r>
              <a:rPr lang="en-GB" sz="2000" dirty="0" smtClean="0">
                <a:latin typeface="Arial" charset="0"/>
                <a:cs typeface="Arial" charset="0"/>
              </a:rPr>
              <a:t>Conformations of each molecule are generated on-the-fly by the search algorithm during the docking process</a:t>
            </a:r>
          </a:p>
          <a:p>
            <a:pPr lvl="1">
              <a:lnSpc>
                <a:spcPct val="80000"/>
              </a:lnSpc>
            </a:pPr>
            <a:r>
              <a:rPr lang="en-IE" sz="2000" dirty="0" smtClean="0">
                <a:latin typeface="Arial" charset="0"/>
                <a:cs typeface="Arial" charset="0"/>
              </a:rPr>
              <a:t>Avoids considering conformations that do not fit</a:t>
            </a:r>
            <a:endParaRPr lang="en-GB" sz="2000" dirty="0" smtClean="0">
              <a:latin typeface="Arial" charset="0"/>
              <a:cs typeface="Arial" charset="0"/>
            </a:endParaRPr>
          </a:p>
          <a:p>
            <a:pPr lvl="1">
              <a:lnSpc>
                <a:spcPct val="80000"/>
              </a:lnSpc>
            </a:pPr>
            <a:r>
              <a:rPr lang="en-GB" sz="2000" dirty="0" smtClean="0">
                <a:latin typeface="Arial" charset="0"/>
                <a:cs typeface="Arial" charset="0"/>
              </a:rPr>
              <a:t>Exhaustive (systematic) searching computationally too expensive as the</a:t>
            </a:r>
            <a:r>
              <a:rPr lang="en-IE" sz="2000" dirty="0" smtClean="0">
                <a:latin typeface="Arial" charset="0"/>
                <a:cs typeface="Arial" charset="0"/>
              </a:rPr>
              <a:t> search space is very large</a:t>
            </a:r>
            <a:endParaRPr lang="en-GB" sz="2000" dirty="0" smtClean="0">
              <a:latin typeface="Arial" charset="0"/>
              <a:cs typeface="Arial" charset="0"/>
            </a:endParaRPr>
          </a:p>
          <a:p>
            <a:pPr lvl="1">
              <a:lnSpc>
                <a:spcPct val="80000"/>
              </a:lnSpc>
            </a:pPr>
            <a:r>
              <a:rPr lang="en-GB" sz="2000" dirty="0" smtClean="0">
                <a:latin typeface="Arial" charset="0"/>
                <a:cs typeface="Arial" charset="0"/>
              </a:rPr>
              <a:t>One common approach is to use </a:t>
            </a:r>
            <a:r>
              <a:rPr lang="en-GB" sz="2000" dirty="0" smtClean="0">
                <a:solidFill>
                  <a:srgbClr val="FF0000"/>
                </a:solidFill>
                <a:latin typeface="Arial" charset="0"/>
                <a:cs typeface="Arial" charset="0"/>
              </a:rPr>
              <a:t>stochastic search</a:t>
            </a:r>
            <a:r>
              <a:rPr lang="en-GB" sz="2000" dirty="0" smtClean="0">
                <a:latin typeface="Arial" charset="0"/>
                <a:cs typeface="Arial" charset="0"/>
              </a:rPr>
              <a:t> methods</a:t>
            </a:r>
          </a:p>
          <a:p>
            <a:pPr lvl="2">
              <a:lnSpc>
                <a:spcPct val="80000"/>
              </a:lnSpc>
            </a:pPr>
            <a:r>
              <a:rPr lang="en-GB" sz="1600" dirty="0" smtClean="0">
                <a:latin typeface="Arial" charset="0"/>
                <a:cs typeface="Arial" charset="0"/>
              </a:rPr>
              <a:t>These don’t guarantee optimum solution, but good solution within reasonable length of time</a:t>
            </a:r>
          </a:p>
          <a:p>
            <a:pPr lvl="2">
              <a:lnSpc>
                <a:spcPct val="80000"/>
              </a:lnSpc>
            </a:pPr>
            <a:r>
              <a:rPr lang="en-GB" sz="1600" dirty="0" smtClean="0">
                <a:latin typeface="Arial" charset="0"/>
                <a:cs typeface="Arial" charset="0"/>
              </a:rPr>
              <a:t>Stochastic means that they incorporate a degree of randomness</a:t>
            </a:r>
          </a:p>
          <a:p>
            <a:pPr lvl="2">
              <a:lnSpc>
                <a:spcPct val="80000"/>
              </a:lnSpc>
            </a:pPr>
            <a:r>
              <a:rPr lang="en-IE" sz="1600" dirty="0" smtClean="0">
                <a:latin typeface="Arial" charset="0"/>
                <a:cs typeface="Arial" charset="0"/>
              </a:rPr>
              <a:t>Includes </a:t>
            </a:r>
            <a:r>
              <a:rPr lang="en-GB" sz="1600" dirty="0" smtClean="0">
                <a:solidFill>
                  <a:srgbClr val="FF0000"/>
                </a:solidFill>
                <a:latin typeface="Arial" charset="0"/>
                <a:cs typeface="Arial" charset="0"/>
              </a:rPr>
              <a:t>genetic algorithms</a:t>
            </a:r>
            <a:r>
              <a:rPr lang="en-GB" sz="1600" dirty="0" smtClean="0">
                <a:latin typeface="Arial" charset="0"/>
                <a:cs typeface="Arial" charset="0"/>
              </a:rPr>
              <a:t> (GOLD), </a:t>
            </a:r>
            <a:r>
              <a:rPr lang="en-GB" sz="1600" dirty="0" smtClean="0">
                <a:solidFill>
                  <a:srgbClr val="FF0000"/>
                </a:solidFill>
                <a:latin typeface="Arial" charset="0"/>
                <a:cs typeface="Arial" charset="0"/>
              </a:rPr>
              <a:t>simulated annealing</a:t>
            </a:r>
            <a:r>
              <a:rPr lang="en-GB" sz="1600" dirty="0" smtClean="0">
                <a:latin typeface="Arial" charset="0"/>
                <a:cs typeface="Arial" charset="0"/>
              </a:rPr>
              <a:t> (</a:t>
            </a:r>
            <a:r>
              <a:rPr lang="en-GB" sz="1600" dirty="0" err="1" smtClean="0">
                <a:latin typeface="Arial" charset="0"/>
                <a:cs typeface="Arial" charset="0"/>
              </a:rPr>
              <a:t>AutoDock</a:t>
            </a:r>
            <a:r>
              <a:rPr lang="en-GB" sz="1600" dirty="0" smtClean="0">
                <a:latin typeface="Arial" charset="0"/>
                <a:cs typeface="Arial" charset="0"/>
              </a:rPr>
              <a:t>)</a:t>
            </a:r>
            <a:endParaRPr lang="en-IE" sz="1600"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Title 1"/>
          <p:cNvSpPr>
            <a:spLocks noGrp="1"/>
          </p:cNvSpPr>
          <p:nvPr>
            <p:ph type="title"/>
          </p:nvPr>
        </p:nvSpPr>
        <p:spPr>
          <a:xfrm>
            <a:off x="685800" y="323850"/>
            <a:ext cx="7772400" cy="604838"/>
          </a:xfrm>
        </p:spPr>
        <p:txBody>
          <a:bodyPr/>
          <a:lstStyle/>
          <a:p>
            <a:r>
              <a:rPr lang="en-IE" smtClean="0">
                <a:latin typeface="Arial" charset="0"/>
              </a:rPr>
              <a:t>Handling protein conformations</a:t>
            </a:r>
            <a:endParaRPr lang="en-GB" smtClean="0">
              <a:latin typeface="Arial" charset="0"/>
            </a:endParaRPr>
          </a:p>
        </p:txBody>
      </p:sp>
      <p:sp>
        <p:nvSpPr>
          <p:cNvPr id="18435" name="Content Placeholder 2"/>
          <p:cNvSpPr>
            <a:spLocks noGrp="1"/>
          </p:cNvSpPr>
          <p:nvPr>
            <p:ph idx="1"/>
          </p:nvPr>
        </p:nvSpPr>
        <p:spPr>
          <a:xfrm>
            <a:off x="357188" y="1000125"/>
            <a:ext cx="7772400" cy="2428875"/>
          </a:xfrm>
        </p:spPr>
        <p:txBody>
          <a:bodyPr/>
          <a:lstStyle/>
          <a:p>
            <a:pPr>
              <a:lnSpc>
                <a:spcPct val="80000"/>
              </a:lnSpc>
            </a:pPr>
            <a:r>
              <a:rPr lang="en-GB" sz="2400" smtClean="0">
                <a:latin typeface="Arial" charset="0"/>
                <a:cs typeface="Arial" charset="0"/>
              </a:rPr>
              <a:t>Most docking software treats the protein as rigid</a:t>
            </a:r>
          </a:p>
          <a:p>
            <a:pPr lvl="1">
              <a:lnSpc>
                <a:spcPct val="80000"/>
              </a:lnSpc>
            </a:pPr>
            <a:r>
              <a:rPr lang="en-IE" sz="2000" smtClean="0">
                <a:solidFill>
                  <a:srgbClr val="FF0000"/>
                </a:solidFill>
                <a:latin typeface="Arial" charset="0"/>
                <a:cs typeface="Arial" charset="0"/>
              </a:rPr>
              <a:t>Rigid Receptor Approximation</a:t>
            </a:r>
            <a:endParaRPr lang="en-GB" sz="2000" smtClean="0">
              <a:solidFill>
                <a:srgbClr val="FF0000"/>
              </a:solidFill>
              <a:latin typeface="Arial" charset="0"/>
              <a:cs typeface="Arial" charset="0"/>
            </a:endParaRPr>
          </a:p>
          <a:p>
            <a:pPr>
              <a:lnSpc>
                <a:spcPct val="80000"/>
              </a:lnSpc>
            </a:pPr>
            <a:r>
              <a:rPr lang="en-IE" sz="2400" smtClean="0">
                <a:latin typeface="Arial" charset="0"/>
                <a:cs typeface="Arial" charset="0"/>
              </a:rPr>
              <a:t>This approximation may be invalid for a particular protein-ligand complex as...</a:t>
            </a:r>
          </a:p>
          <a:p>
            <a:pPr lvl="1">
              <a:lnSpc>
                <a:spcPct val="80000"/>
              </a:lnSpc>
            </a:pPr>
            <a:r>
              <a:rPr lang="en-IE" sz="2000" smtClean="0">
                <a:latin typeface="Arial" charset="0"/>
                <a:cs typeface="Arial" charset="0"/>
              </a:rPr>
              <a:t>the protein may deform slightly to accommodate different ligands </a:t>
            </a:r>
            <a:r>
              <a:rPr lang="en-GB" sz="2000" smtClean="0">
                <a:latin typeface="Arial" charset="0"/>
                <a:cs typeface="Arial" charset="0"/>
              </a:rPr>
              <a:t>(</a:t>
            </a:r>
            <a:r>
              <a:rPr lang="en-GB" sz="2000" smtClean="0">
                <a:solidFill>
                  <a:srgbClr val="FF0000"/>
                </a:solidFill>
                <a:latin typeface="Arial" charset="0"/>
                <a:cs typeface="Arial" charset="0"/>
              </a:rPr>
              <a:t>ligand-induced fit</a:t>
            </a:r>
            <a:r>
              <a:rPr lang="en-GB" sz="2000" smtClean="0">
                <a:latin typeface="Arial" charset="0"/>
                <a:cs typeface="Arial" charset="0"/>
              </a:rPr>
              <a:t>)</a:t>
            </a:r>
          </a:p>
          <a:p>
            <a:pPr lvl="1">
              <a:lnSpc>
                <a:spcPct val="80000"/>
              </a:lnSpc>
            </a:pPr>
            <a:r>
              <a:rPr lang="en-IE" sz="2000" smtClean="0">
                <a:latin typeface="Arial" charset="0"/>
                <a:cs typeface="Arial" charset="0"/>
              </a:rPr>
              <a:t>protein side chains in the active site may adopt different conformations</a:t>
            </a:r>
          </a:p>
        </p:txBody>
      </p:sp>
      <p:pic>
        <p:nvPicPr>
          <p:cNvPr id="28676" name="Picture 2"/>
          <p:cNvPicPr>
            <a:picLocks noChangeAspect="1" noChangeArrowheads="1"/>
          </p:cNvPicPr>
          <p:nvPr/>
        </p:nvPicPr>
        <p:blipFill>
          <a:blip r:embed="rId2" cstate="print"/>
          <a:srcRect t="6277" r="49477"/>
          <a:stretch>
            <a:fillRect/>
          </a:stretch>
        </p:blipFill>
        <p:spPr bwMode="auto">
          <a:xfrm>
            <a:off x="6000750" y="3429000"/>
            <a:ext cx="2646363" cy="2687638"/>
          </a:xfrm>
          <a:prstGeom prst="rect">
            <a:avLst/>
          </a:prstGeom>
          <a:noFill/>
          <a:ln w="9525">
            <a:noFill/>
            <a:miter lim="800000"/>
            <a:headEnd/>
            <a:tailEnd/>
          </a:ln>
        </p:spPr>
      </p:pic>
      <p:sp>
        <p:nvSpPr>
          <p:cNvPr id="6" name="Content Placeholder 2"/>
          <p:cNvSpPr txBox="1">
            <a:spLocks/>
          </p:cNvSpPr>
          <p:nvPr/>
        </p:nvSpPr>
        <p:spPr bwMode="auto">
          <a:xfrm>
            <a:off x="357188" y="3429000"/>
            <a:ext cx="5233987" cy="3143250"/>
          </a:xfrm>
          <a:prstGeom prst="rect">
            <a:avLst/>
          </a:prstGeom>
          <a:noFill/>
          <a:ln w="9525">
            <a:noFill/>
            <a:miter lim="800000"/>
            <a:headEnd/>
            <a:tailEnd/>
          </a:ln>
        </p:spPr>
        <p:txBody>
          <a:bodyPr/>
          <a:lstStyle/>
          <a:p>
            <a:pPr marL="342900" indent="-342900" eaLnBrk="0" hangingPunct="0">
              <a:lnSpc>
                <a:spcPct val="80000"/>
              </a:lnSpc>
              <a:spcBef>
                <a:spcPct val="20000"/>
              </a:spcBef>
              <a:buFontTx/>
              <a:buChar char="•"/>
              <a:defRPr/>
            </a:pPr>
            <a:r>
              <a:rPr lang="en-GB" kern="0" dirty="0">
                <a:latin typeface="Arial" pitchFamily="34" charset="0"/>
                <a:cs typeface="Arial" pitchFamily="34" charset="0"/>
              </a:rPr>
              <a:t>Some docking programs allow protein side-chain flexibility</a:t>
            </a:r>
          </a:p>
          <a:p>
            <a:pPr marL="742950" lvl="1" indent="-285750" eaLnBrk="0" hangingPunct="0">
              <a:lnSpc>
                <a:spcPct val="80000"/>
              </a:lnSpc>
              <a:spcBef>
                <a:spcPct val="20000"/>
              </a:spcBef>
              <a:buFontTx/>
              <a:buChar char="–"/>
              <a:defRPr/>
            </a:pPr>
            <a:r>
              <a:rPr lang="en-GB" sz="2000" kern="0" dirty="0">
                <a:latin typeface="Arial" pitchFamily="34" charset="0"/>
                <a:cs typeface="Arial" pitchFamily="34" charset="0"/>
              </a:rPr>
              <a:t>For example, selected side chains are allowed to undergo torsional rotation around acyclic bonds</a:t>
            </a:r>
          </a:p>
          <a:p>
            <a:pPr marL="742950" lvl="1" indent="-285750" eaLnBrk="0" hangingPunct="0">
              <a:lnSpc>
                <a:spcPct val="80000"/>
              </a:lnSpc>
              <a:spcBef>
                <a:spcPct val="20000"/>
              </a:spcBef>
              <a:buFontTx/>
              <a:buChar char="–"/>
              <a:defRPr/>
            </a:pPr>
            <a:r>
              <a:rPr lang="en-IE" sz="2000" kern="0" dirty="0">
                <a:latin typeface="Arial" pitchFamily="34" charset="0"/>
                <a:cs typeface="Arial" pitchFamily="34" charset="0"/>
              </a:rPr>
              <a:t>Increases the search space</a:t>
            </a:r>
            <a:endParaRPr lang="en-GB" sz="2000" kern="0" dirty="0">
              <a:latin typeface="Arial" pitchFamily="34" charset="0"/>
              <a:cs typeface="Arial" pitchFamily="34" charset="0"/>
            </a:endParaRPr>
          </a:p>
          <a:p>
            <a:pPr marL="342900" indent="-342900" eaLnBrk="0" hangingPunct="0">
              <a:lnSpc>
                <a:spcPct val="80000"/>
              </a:lnSpc>
              <a:spcBef>
                <a:spcPct val="20000"/>
              </a:spcBef>
              <a:buFontTx/>
              <a:buChar char="•"/>
              <a:defRPr/>
            </a:pPr>
            <a:r>
              <a:rPr lang="en-GB" kern="0" dirty="0">
                <a:latin typeface="Arial" pitchFamily="34" charset="0"/>
                <a:cs typeface="Arial" pitchFamily="34" charset="0"/>
              </a:rPr>
              <a:t>Larger protein movements can only be handled by separate dockings to different protein </a:t>
            </a:r>
            <a:r>
              <a:rPr lang="en-GB" kern="0" dirty="0" smtClean="0">
                <a:latin typeface="Arial" pitchFamily="34" charset="0"/>
                <a:cs typeface="Arial" pitchFamily="34" charset="0"/>
              </a:rPr>
              <a:t>conformations</a:t>
            </a:r>
            <a:endParaRPr lang="en-GB" sz="3200" kern="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323850"/>
            <a:ext cx="7772400" cy="604838"/>
          </a:xfrm>
        </p:spPr>
        <p:txBody>
          <a:bodyPr/>
          <a:lstStyle/>
          <a:p>
            <a:r>
              <a:rPr lang="en-GB" smtClean="0">
                <a:latin typeface="Arial" charset="0"/>
              </a:rPr>
              <a:t>The perfect scoring function will…</a:t>
            </a:r>
            <a:endParaRPr lang="en-US" smtClean="0">
              <a:latin typeface="Arial" charset="0"/>
            </a:endParaRPr>
          </a:p>
        </p:txBody>
      </p:sp>
      <p:sp>
        <p:nvSpPr>
          <p:cNvPr id="8195" name="Rectangle 3"/>
          <p:cNvSpPr>
            <a:spLocks noGrp="1" noChangeArrowheads="1"/>
          </p:cNvSpPr>
          <p:nvPr>
            <p:ph type="body" idx="1"/>
          </p:nvPr>
        </p:nvSpPr>
        <p:spPr>
          <a:xfrm>
            <a:off x="685800" y="1143000"/>
            <a:ext cx="7772400" cy="5357813"/>
          </a:xfrm>
        </p:spPr>
        <p:txBody>
          <a:bodyPr>
            <a:normAutofit fontScale="92500" lnSpcReduction="20000"/>
          </a:bodyPr>
          <a:lstStyle/>
          <a:p>
            <a:pPr>
              <a:lnSpc>
                <a:spcPct val="80000"/>
              </a:lnSpc>
              <a:defRPr/>
            </a:pPr>
            <a:r>
              <a:rPr lang="en-GB" sz="2400" dirty="0" smtClean="0">
                <a:latin typeface="Arial" charset="0"/>
                <a:cs typeface="Arial" charset="0"/>
              </a:rPr>
              <a:t>Accurately calculate the </a:t>
            </a:r>
            <a:r>
              <a:rPr lang="en-GB" sz="2400" dirty="0" smtClean="0">
                <a:solidFill>
                  <a:srgbClr val="FF0000"/>
                </a:solidFill>
                <a:latin typeface="Arial" charset="0"/>
                <a:cs typeface="Arial" charset="0"/>
              </a:rPr>
              <a:t>binding affinity</a:t>
            </a:r>
          </a:p>
          <a:p>
            <a:pPr lvl="1">
              <a:lnSpc>
                <a:spcPct val="80000"/>
              </a:lnSpc>
              <a:defRPr/>
            </a:pPr>
            <a:r>
              <a:rPr lang="en-GB" sz="2000" dirty="0" smtClean="0">
                <a:solidFill>
                  <a:schemeClr val="bg1">
                    <a:lumMod val="50000"/>
                  </a:schemeClr>
                </a:solidFill>
                <a:latin typeface="Arial" charset="0"/>
                <a:cs typeface="Arial" charset="0"/>
              </a:rPr>
              <a:t>Will allow actives to be identified in a virtual screen</a:t>
            </a:r>
          </a:p>
          <a:p>
            <a:pPr lvl="1">
              <a:lnSpc>
                <a:spcPct val="80000"/>
              </a:lnSpc>
              <a:defRPr/>
            </a:pPr>
            <a:r>
              <a:rPr lang="en-GB" sz="2000" dirty="0" smtClean="0">
                <a:solidFill>
                  <a:schemeClr val="bg1">
                    <a:lumMod val="50000"/>
                  </a:schemeClr>
                </a:solidFill>
                <a:latin typeface="Arial" charset="0"/>
                <a:cs typeface="Arial" charset="0"/>
              </a:rPr>
              <a:t>Be able to rank actives in terms of affinity</a:t>
            </a:r>
            <a:endParaRPr lang="en-GB" sz="2000" dirty="0" smtClean="0">
              <a:latin typeface="Arial" charset="0"/>
              <a:cs typeface="Arial" charset="0"/>
            </a:endParaRPr>
          </a:p>
          <a:p>
            <a:pPr>
              <a:lnSpc>
                <a:spcPct val="80000"/>
              </a:lnSpc>
              <a:defRPr/>
            </a:pPr>
            <a:r>
              <a:rPr lang="en-GB" sz="2400" dirty="0" smtClean="0">
                <a:latin typeface="Arial" charset="0"/>
                <a:cs typeface="Arial" charset="0"/>
              </a:rPr>
              <a:t>Score the poses of an active higher than poses of an inactive</a:t>
            </a:r>
          </a:p>
          <a:p>
            <a:pPr lvl="1">
              <a:lnSpc>
                <a:spcPct val="80000"/>
              </a:lnSpc>
              <a:defRPr/>
            </a:pPr>
            <a:r>
              <a:rPr lang="en-GB" sz="2000" dirty="0" smtClean="0">
                <a:solidFill>
                  <a:schemeClr val="bg1">
                    <a:lumMod val="50000"/>
                  </a:schemeClr>
                </a:solidFill>
                <a:latin typeface="Arial" charset="0"/>
                <a:cs typeface="Arial" charset="0"/>
              </a:rPr>
              <a:t>Will rank actives higher than inactives in a virtual screen</a:t>
            </a:r>
            <a:endParaRPr lang="en-GB" sz="2000" dirty="0" smtClean="0">
              <a:latin typeface="Arial" charset="0"/>
              <a:cs typeface="Arial" charset="0"/>
            </a:endParaRPr>
          </a:p>
          <a:p>
            <a:pPr>
              <a:lnSpc>
                <a:spcPct val="80000"/>
              </a:lnSpc>
              <a:defRPr/>
            </a:pPr>
            <a:r>
              <a:rPr lang="en-GB" sz="2400" dirty="0" smtClean="0">
                <a:latin typeface="Arial" charset="0"/>
                <a:cs typeface="Arial" charset="0"/>
              </a:rPr>
              <a:t>Score the </a:t>
            </a:r>
            <a:r>
              <a:rPr lang="en-GB" sz="2400" dirty="0" smtClean="0">
                <a:solidFill>
                  <a:srgbClr val="FF0000"/>
                </a:solidFill>
                <a:latin typeface="Arial" charset="0"/>
                <a:cs typeface="Arial" charset="0"/>
              </a:rPr>
              <a:t>correct pose </a:t>
            </a:r>
            <a:r>
              <a:rPr lang="en-GB" sz="2400" dirty="0" smtClean="0">
                <a:latin typeface="Arial" charset="0"/>
                <a:cs typeface="Arial" charset="0"/>
              </a:rPr>
              <a:t>of the active higher than an incorrect pose of the active</a:t>
            </a:r>
          </a:p>
          <a:p>
            <a:pPr lvl="1">
              <a:lnSpc>
                <a:spcPct val="80000"/>
              </a:lnSpc>
              <a:defRPr/>
            </a:pPr>
            <a:r>
              <a:rPr lang="en-GB" sz="2000" dirty="0" smtClean="0">
                <a:solidFill>
                  <a:schemeClr val="bg1">
                    <a:lumMod val="50000"/>
                  </a:schemeClr>
                </a:solidFill>
                <a:latin typeface="Arial" charset="0"/>
                <a:cs typeface="Arial" charset="0"/>
              </a:rPr>
              <a:t>Will allow the correct pose of the active to be identified</a:t>
            </a:r>
          </a:p>
          <a:p>
            <a:pPr>
              <a:defRPr/>
            </a:pPr>
            <a:r>
              <a:rPr lang="en-IE" sz="2400" dirty="0" smtClean="0"/>
              <a:t>Broadly speaking, scoring functions can be divided into the following classes:</a:t>
            </a:r>
          </a:p>
          <a:p>
            <a:pPr lvl="1">
              <a:defRPr/>
            </a:pPr>
            <a:r>
              <a:rPr lang="en-IE" sz="2000" dirty="0" err="1" smtClean="0">
                <a:solidFill>
                  <a:srgbClr val="FF0000"/>
                </a:solidFill>
              </a:rPr>
              <a:t>Forcefield</a:t>
            </a:r>
            <a:r>
              <a:rPr lang="en-IE" sz="2000" dirty="0" smtClean="0">
                <a:solidFill>
                  <a:srgbClr val="FF0000"/>
                </a:solidFill>
              </a:rPr>
              <a:t>-based</a:t>
            </a:r>
          </a:p>
          <a:p>
            <a:pPr lvl="2">
              <a:defRPr/>
            </a:pPr>
            <a:r>
              <a:rPr lang="en-IE" sz="1800" dirty="0" smtClean="0"/>
              <a:t>Based on terms from molecular mechanics </a:t>
            </a:r>
            <a:r>
              <a:rPr lang="en-IE" sz="1800" dirty="0" err="1" smtClean="0"/>
              <a:t>forcefields</a:t>
            </a:r>
            <a:endParaRPr lang="en-IE" sz="1800" dirty="0" smtClean="0"/>
          </a:p>
          <a:p>
            <a:pPr lvl="2">
              <a:defRPr/>
            </a:pPr>
            <a:r>
              <a:rPr lang="en-IE" sz="1800" dirty="0" err="1" smtClean="0">
                <a:solidFill>
                  <a:schemeClr val="bg1">
                    <a:lumMod val="50000"/>
                  </a:schemeClr>
                </a:solidFill>
              </a:rPr>
              <a:t>GoldScore</a:t>
            </a:r>
            <a:r>
              <a:rPr lang="en-IE" sz="1800" dirty="0" smtClean="0">
                <a:solidFill>
                  <a:schemeClr val="bg1">
                    <a:lumMod val="50000"/>
                  </a:schemeClr>
                </a:solidFill>
              </a:rPr>
              <a:t>, DOCK, </a:t>
            </a:r>
            <a:r>
              <a:rPr lang="en-IE" sz="1800" dirty="0" err="1" smtClean="0">
                <a:solidFill>
                  <a:schemeClr val="bg1">
                    <a:lumMod val="50000"/>
                  </a:schemeClr>
                </a:solidFill>
              </a:rPr>
              <a:t>AutoDock</a:t>
            </a:r>
            <a:endParaRPr lang="en-IE" sz="1800" dirty="0" smtClean="0">
              <a:solidFill>
                <a:schemeClr val="bg1">
                  <a:lumMod val="50000"/>
                </a:schemeClr>
              </a:solidFill>
            </a:endParaRPr>
          </a:p>
          <a:p>
            <a:pPr lvl="1">
              <a:defRPr/>
            </a:pPr>
            <a:r>
              <a:rPr lang="en-IE" sz="2000" dirty="0" smtClean="0">
                <a:solidFill>
                  <a:srgbClr val="FF0000"/>
                </a:solidFill>
              </a:rPr>
              <a:t>Empirical</a:t>
            </a:r>
          </a:p>
          <a:p>
            <a:pPr lvl="2">
              <a:defRPr/>
            </a:pPr>
            <a:r>
              <a:rPr lang="en-IE" sz="1800" dirty="0" smtClean="0"/>
              <a:t>Parameterised against experimental binding affinities</a:t>
            </a:r>
          </a:p>
          <a:p>
            <a:pPr lvl="2">
              <a:defRPr/>
            </a:pPr>
            <a:r>
              <a:rPr lang="en-IE" sz="1800" dirty="0" err="1" smtClean="0">
                <a:solidFill>
                  <a:schemeClr val="bg1">
                    <a:lumMod val="50000"/>
                  </a:schemeClr>
                </a:solidFill>
              </a:rPr>
              <a:t>ChemScore</a:t>
            </a:r>
            <a:r>
              <a:rPr lang="en-IE" sz="1800" dirty="0" smtClean="0">
                <a:solidFill>
                  <a:schemeClr val="bg1">
                    <a:lumMod val="50000"/>
                  </a:schemeClr>
                </a:solidFill>
              </a:rPr>
              <a:t>, PLP, Glide SP/XP</a:t>
            </a:r>
          </a:p>
          <a:p>
            <a:pPr lvl="1">
              <a:defRPr/>
            </a:pPr>
            <a:r>
              <a:rPr lang="en-IE" sz="2000" dirty="0" smtClean="0">
                <a:solidFill>
                  <a:srgbClr val="FF0000"/>
                </a:solidFill>
              </a:rPr>
              <a:t>Knowledge-based potentials</a:t>
            </a:r>
          </a:p>
          <a:p>
            <a:pPr lvl="2">
              <a:defRPr/>
            </a:pPr>
            <a:r>
              <a:rPr lang="en-IE" sz="1800" dirty="0" smtClean="0"/>
              <a:t>Based on statistical analysis of observed </a:t>
            </a:r>
            <a:r>
              <a:rPr lang="en-IE" sz="1800" dirty="0" err="1" smtClean="0"/>
              <a:t>pairwise</a:t>
            </a:r>
            <a:r>
              <a:rPr lang="en-IE" sz="1800" dirty="0" smtClean="0"/>
              <a:t> distributions</a:t>
            </a:r>
          </a:p>
          <a:p>
            <a:pPr lvl="2">
              <a:defRPr/>
            </a:pPr>
            <a:r>
              <a:rPr lang="en-IE" sz="1800" dirty="0" smtClean="0">
                <a:solidFill>
                  <a:schemeClr val="bg1">
                    <a:lumMod val="50000"/>
                  </a:schemeClr>
                </a:solidFill>
              </a:rPr>
              <a:t>PMF, </a:t>
            </a:r>
            <a:r>
              <a:rPr lang="en-IE" sz="1800" dirty="0" err="1" smtClean="0">
                <a:solidFill>
                  <a:schemeClr val="bg1">
                    <a:lumMod val="50000"/>
                  </a:schemeClr>
                </a:solidFill>
              </a:rPr>
              <a:t>DrugScore</a:t>
            </a:r>
            <a:r>
              <a:rPr lang="en-IE" sz="1800" dirty="0" smtClean="0">
                <a:solidFill>
                  <a:schemeClr val="bg1">
                    <a:lumMod val="50000"/>
                  </a:schemeClr>
                </a:solidFill>
              </a:rPr>
              <a:t>, ASP</a:t>
            </a:r>
            <a:endParaRPr lang="en-GB" sz="2400" dirty="0" smtClean="0">
              <a:solidFill>
                <a:schemeClr val="bg1">
                  <a:lumMod val="50000"/>
                </a:schemeClr>
              </a:solidFill>
              <a:latin typeface="Arial" charset="0"/>
              <a:cs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685800" y="323850"/>
            <a:ext cx="7772400" cy="604838"/>
          </a:xfrm>
        </p:spPr>
        <p:txBody>
          <a:bodyPr/>
          <a:lstStyle/>
          <a:p>
            <a:r>
              <a:rPr lang="en-IE" dirty="0" err="1" smtClean="0">
                <a:latin typeface="Arial" charset="0"/>
              </a:rPr>
              <a:t>Böhm’s</a:t>
            </a:r>
            <a:r>
              <a:rPr lang="en-IE" dirty="0" smtClean="0">
                <a:latin typeface="Arial" charset="0"/>
              </a:rPr>
              <a:t> empirical scoring function</a:t>
            </a:r>
            <a:endParaRPr lang="en-GB" dirty="0" smtClean="0">
              <a:latin typeface="Arial" charset="0"/>
            </a:endParaRPr>
          </a:p>
        </p:txBody>
      </p:sp>
      <p:sp>
        <p:nvSpPr>
          <p:cNvPr id="31747" name="Content Placeholder 2"/>
          <p:cNvSpPr>
            <a:spLocks noGrp="1"/>
          </p:cNvSpPr>
          <p:nvPr>
            <p:ph idx="1"/>
          </p:nvPr>
        </p:nvSpPr>
        <p:spPr>
          <a:xfrm>
            <a:off x="571500" y="3357562"/>
            <a:ext cx="7772400" cy="3357585"/>
          </a:xfrm>
        </p:spPr>
        <p:txBody>
          <a:bodyPr/>
          <a:lstStyle/>
          <a:p>
            <a:pPr>
              <a:defRPr/>
            </a:pPr>
            <a:r>
              <a:rPr lang="en-US" sz="1600" dirty="0" smtClean="0">
                <a:latin typeface="Arial" charset="0"/>
                <a:cs typeface="Arial" charset="0"/>
              </a:rPr>
              <a:t>The </a:t>
            </a:r>
            <a:r>
              <a:rPr lang="en-US" sz="1600" b="1" dirty="0" smtClean="0">
                <a:latin typeface="Arial" charset="0"/>
                <a:cs typeface="Arial" charset="0"/>
              </a:rPr>
              <a:t>hydrogen bonding</a:t>
            </a:r>
            <a:r>
              <a:rPr lang="en-US" sz="1600" dirty="0" smtClean="0">
                <a:latin typeface="Arial" charset="0"/>
                <a:cs typeface="Arial" charset="0"/>
              </a:rPr>
              <a:t> and </a:t>
            </a:r>
            <a:r>
              <a:rPr lang="en-US" sz="1600" b="1" dirty="0" smtClean="0">
                <a:latin typeface="Arial" charset="0"/>
                <a:cs typeface="Arial" charset="0"/>
              </a:rPr>
              <a:t>ionic terms</a:t>
            </a:r>
            <a:r>
              <a:rPr lang="en-US" sz="1600" dirty="0" smtClean="0">
                <a:latin typeface="Arial" charset="0"/>
                <a:cs typeface="Arial" charset="0"/>
              </a:rPr>
              <a:t> are both dependent on the geometry of the interaction, with large deviations from ideal geometries (</a:t>
            </a:r>
            <a:r>
              <a:rPr lang="en-US" sz="1600" dirty="0" smtClean="0">
                <a:solidFill>
                  <a:schemeClr val="bg1">
                    <a:lumMod val="50000"/>
                  </a:schemeClr>
                </a:solidFill>
                <a:latin typeface="Arial" charset="0"/>
                <a:cs typeface="Arial" charset="0"/>
              </a:rPr>
              <a:t>ideal distance R, ideal angle </a:t>
            </a:r>
            <a:r>
              <a:rPr lang="el-GR" sz="1600" dirty="0" smtClean="0">
                <a:solidFill>
                  <a:schemeClr val="bg1">
                    <a:lumMod val="50000"/>
                  </a:schemeClr>
                </a:solidFill>
                <a:latin typeface="Arial" charset="0"/>
                <a:cs typeface="Arial" charset="0"/>
              </a:rPr>
              <a:t>α</a:t>
            </a:r>
            <a:r>
              <a:rPr lang="en-IE" sz="1600" dirty="0" smtClean="0">
                <a:latin typeface="Arial" charset="0"/>
                <a:cs typeface="Arial" charset="0"/>
              </a:rPr>
              <a:t>)</a:t>
            </a:r>
            <a:r>
              <a:rPr lang="en-US" sz="1600" dirty="0" smtClean="0">
                <a:latin typeface="Arial" charset="0"/>
                <a:cs typeface="Arial" charset="0"/>
              </a:rPr>
              <a:t> being penalised.</a:t>
            </a:r>
          </a:p>
          <a:p>
            <a:pPr>
              <a:defRPr/>
            </a:pPr>
            <a:r>
              <a:rPr lang="en-US" sz="1600" dirty="0" smtClean="0">
                <a:latin typeface="Arial" charset="0"/>
                <a:cs typeface="Arial" charset="0"/>
              </a:rPr>
              <a:t>The </a:t>
            </a:r>
            <a:r>
              <a:rPr lang="en-US" sz="1600" b="1" dirty="0" smtClean="0">
                <a:latin typeface="Arial" charset="0"/>
                <a:cs typeface="Arial" charset="0"/>
              </a:rPr>
              <a:t>lipophilic term</a:t>
            </a:r>
            <a:r>
              <a:rPr lang="en-US" sz="1600" dirty="0" smtClean="0">
                <a:latin typeface="Arial" charset="0"/>
                <a:cs typeface="Arial" charset="0"/>
              </a:rPr>
              <a:t> is proportional to the contact surface area (Alipo) between protein and ligand involving non-polar atoms.</a:t>
            </a:r>
          </a:p>
          <a:p>
            <a:pPr>
              <a:defRPr/>
            </a:pPr>
            <a:r>
              <a:rPr lang="en-US" sz="1600" dirty="0" smtClean="0">
                <a:latin typeface="Arial" charset="0"/>
                <a:cs typeface="Arial" charset="0"/>
              </a:rPr>
              <a:t>The </a:t>
            </a:r>
            <a:r>
              <a:rPr lang="en-US" sz="1600" b="1" dirty="0" smtClean="0">
                <a:latin typeface="Arial" charset="0"/>
                <a:cs typeface="Arial" charset="0"/>
              </a:rPr>
              <a:t>conformational entropy term</a:t>
            </a:r>
            <a:r>
              <a:rPr lang="en-US" sz="1600" dirty="0" smtClean="0">
                <a:latin typeface="Arial" charset="0"/>
                <a:cs typeface="Arial" charset="0"/>
              </a:rPr>
              <a:t> is the penalty associated with freezing internal rotations of the ligand. It is largely entropic in nature. Here the value is directly proportional to the number of rotatable bonds in the ligand </a:t>
            </a:r>
            <a:r>
              <a:rPr lang="en-GB" sz="1600" dirty="0" smtClean="0">
                <a:latin typeface="Arial" charset="0"/>
                <a:cs typeface="Arial" charset="0"/>
              </a:rPr>
              <a:t>(NROT).</a:t>
            </a:r>
          </a:p>
          <a:p>
            <a:pPr>
              <a:defRPr/>
            </a:pPr>
            <a:r>
              <a:rPr lang="en-US" sz="1600" dirty="0" smtClean="0">
                <a:latin typeface="Arial" charset="0"/>
                <a:cs typeface="Arial" charset="0"/>
              </a:rPr>
              <a:t>The ∆G values on the right of the equation are all constants determined using multiple linear regression on experimental binding data for 45 protein–</a:t>
            </a:r>
            <a:r>
              <a:rPr lang="en-US" sz="1600" dirty="0" err="1" smtClean="0">
                <a:latin typeface="Arial" charset="0"/>
                <a:cs typeface="Arial" charset="0"/>
              </a:rPr>
              <a:t>ligand</a:t>
            </a:r>
            <a:r>
              <a:rPr lang="en-US" sz="1600" dirty="0" smtClean="0">
                <a:latin typeface="Arial" charset="0"/>
                <a:cs typeface="Arial" charset="0"/>
              </a:rPr>
              <a:t> complexes</a:t>
            </a:r>
          </a:p>
          <a:p>
            <a:pPr lvl="1">
              <a:defRPr/>
            </a:pPr>
            <a:r>
              <a:rPr lang="en-US" sz="1200" dirty="0" smtClean="0">
                <a:latin typeface="Arial" charset="0"/>
                <a:cs typeface="Arial" charset="0"/>
              </a:rPr>
              <a:t>Hence “empirical”</a:t>
            </a:r>
            <a:endParaRPr lang="en-GB" sz="1200" dirty="0" smtClean="0">
              <a:latin typeface="Arial" charset="0"/>
              <a:cs typeface="Arial" charset="0"/>
            </a:endParaRPr>
          </a:p>
        </p:txBody>
      </p:sp>
      <p:pic>
        <p:nvPicPr>
          <p:cNvPr id="34820" name="Picture 2"/>
          <p:cNvPicPr>
            <a:picLocks noChangeAspect="1" noChangeArrowheads="1"/>
          </p:cNvPicPr>
          <p:nvPr/>
        </p:nvPicPr>
        <p:blipFill>
          <a:blip r:embed="rId2" cstate="print"/>
          <a:srcRect/>
          <a:stretch>
            <a:fillRect/>
          </a:stretch>
        </p:blipFill>
        <p:spPr bwMode="auto">
          <a:xfrm>
            <a:off x="5072063" y="1714500"/>
            <a:ext cx="3886200" cy="1571625"/>
          </a:xfrm>
          <a:prstGeom prst="rect">
            <a:avLst/>
          </a:prstGeom>
          <a:noFill/>
          <a:ln w="9525">
            <a:noFill/>
            <a:miter lim="800000"/>
            <a:headEnd/>
            <a:tailEnd/>
          </a:ln>
        </p:spPr>
      </p:pic>
      <p:sp>
        <p:nvSpPr>
          <p:cNvPr id="5" name="Content Placeholder 2"/>
          <p:cNvSpPr txBox="1">
            <a:spLocks/>
          </p:cNvSpPr>
          <p:nvPr/>
        </p:nvSpPr>
        <p:spPr bwMode="auto">
          <a:xfrm>
            <a:off x="571500" y="1000125"/>
            <a:ext cx="7772400" cy="1133475"/>
          </a:xfrm>
          <a:prstGeom prst="rect">
            <a:avLst/>
          </a:prstGeom>
          <a:noFill/>
          <a:ln w="9525">
            <a:noFill/>
            <a:miter lim="800000"/>
            <a:headEnd/>
            <a:tailEnd/>
          </a:ln>
        </p:spPr>
        <p:txBody>
          <a:bodyPr/>
          <a:lstStyle/>
          <a:p>
            <a:pPr marL="342900" indent="-342900" eaLnBrk="0" hangingPunct="0">
              <a:spcBef>
                <a:spcPct val="20000"/>
              </a:spcBef>
              <a:buFontTx/>
              <a:buChar char="•"/>
              <a:defRPr/>
            </a:pPr>
            <a:r>
              <a:rPr lang="en-US" sz="1600" kern="0" dirty="0">
                <a:latin typeface="Arial" pitchFamily="34" charset="0"/>
                <a:cs typeface="Arial" pitchFamily="34" charset="0"/>
              </a:rPr>
              <a:t>In general, scoring functions assume that the </a:t>
            </a:r>
            <a:r>
              <a:rPr lang="en-US" sz="1600" kern="0" dirty="0">
                <a:solidFill>
                  <a:srgbClr val="FF0000"/>
                </a:solidFill>
                <a:latin typeface="Arial" pitchFamily="34" charset="0"/>
                <a:cs typeface="Arial" pitchFamily="34" charset="0"/>
              </a:rPr>
              <a:t>free energy of binding </a:t>
            </a:r>
            <a:r>
              <a:rPr lang="en-US" sz="1600" kern="0" dirty="0">
                <a:latin typeface="Arial" pitchFamily="34" charset="0"/>
                <a:cs typeface="Arial" pitchFamily="34" charset="0"/>
              </a:rPr>
              <a:t>can be written as a </a:t>
            </a:r>
            <a:r>
              <a:rPr lang="en-US" sz="1600" kern="0" dirty="0">
                <a:solidFill>
                  <a:srgbClr val="FF0000"/>
                </a:solidFill>
                <a:latin typeface="Arial" pitchFamily="34" charset="0"/>
                <a:cs typeface="Arial" pitchFamily="34" charset="0"/>
              </a:rPr>
              <a:t>linear sum of terms </a:t>
            </a:r>
            <a:r>
              <a:rPr lang="en-US" sz="1600" kern="0" dirty="0">
                <a:latin typeface="Arial" pitchFamily="34" charset="0"/>
                <a:cs typeface="Arial" pitchFamily="34" charset="0"/>
              </a:rPr>
              <a:t>to reflect the various contributions to binding</a:t>
            </a:r>
            <a:endParaRPr lang="en-GB" sz="1600" kern="0" dirty="0">
              <a:latin typeface="Arial" pitchFamily="34" charset="0"/>
              <a:cs typeface="Arial" pitchFamily="34" charset="0"/>
            </a:endParaRPr>
          </a:p>
        </p:txBody>
      </p:sp>
      <p:sp>
        <p:nvSpPr>
          <p:cNvPr id="8" name="Content Placeholder 2"/>
          <p:cNvSpPr txBox="1">
            <a:spLocks/>
          </p:cNvSpPr>
          <p:nvPr/>
        </p:nvSpPr>
        <p:spPr bwMode="auto">
          <a:xfrm>
            <a:off x="571472" y="2000249"/>
            <a:ext cx="5143500" cy="1214437"/>
          </a:xfrm>
          <a:prstGeom prst="rect">
            <a:avLst/>
          </a:prstGeom>
          <a:noFill/>
          <a:ln w="9525">
            <a:noFill/>
            <a:miter lim="800000"/>
            <a:headEnd/>
            <a:tailEnd/>
          </a:ln>
        </p:spPr>
        <p:txBody>
          <a:bodyPr/>
          <a:lstStyle/>
          <a:p>
            <a:pPr marL="342900" indent="-342900" eaLnBrk="0" hangingPunct="0">
              <a:spcBef>
                <a:spcPct val="20000"/>
              </a:spcBef>
              <a:buFontTx/>
              <a:buChar char="•"/>
              <a:defRPr/>
            </a:pPr>
            <a:r>
              <a:rPr lang="en-US" sz="1600" kern="0" dirty="0" err="1" smtClean="0">
                <a:latin typeface="Arial" pitchFamily="34" charset="0"/>
                <a:cs typeface="Arial" pitchFamily="34" charset="0"/>
              </a:rPr>
              <a:t>Bohm</a:t>
            </a:r>
            <a:r>
              <a:rPr lang="en-US" sz="1600" kern="0" dirty="0" smtClean="0">
                <a:latin typeface="Arial" pitchFamily="34" charset="0"/>
                <a:cs typeface="Arial" pitchFamily="34" charset="0"/>
              </a:rPr>
              <a:t>, </a:t>
            </a:r>
            <a:r>
              <a:rPr lang="en-US" sz="1600" i="1" kern="0" dirty="0" smtClean="0">
                <a:latin typeface="Arial" pitchFamily="34" charset="0"/>
                <a:cs typeface="Arial" pitchFamily="34" charset="0"/>
              </a:rPr>
              <a:t>J. </a:t>
            </a:r>
            <a:r>
              <a:rPr lang="en-US" sz="1600" i="1" kern="0" dirty="0" err="1" smtClean="0">
                <a:latin typeface="Arial" pitchFamily="34" charset="0"/>
                <a:cs typeface="Arial" pitchFamily="34" charset="0"/>
              </a:rPr>
              <a:t>Comput</a:t>
            </a:r>
            <a:r>
              <a:rPr lang="en-US" sz="1600" i="1" kern="0" dirty="0" smtClean="0">
                <a:latin typeface="Arial" pitchFamily="34" charset="0"/>
                <a:cs typeface="Arial" pitchFamily="34" charset="0"/>
              </a:rPr>
              <a:t>.-Aided Mol. Des.</a:t>
            </a:r>
            <a:r>
              <a:rPr lang="en-US" sz="1600" kern="0" dirty="0" smtClean="0">
                <a:latin typeface="Arial" pitchFamily="34" charset="0"/>
                <a:cs typeface="Arial" pitchFamily="34" charset="0"/>
              </a:rPr>
              <a:t>, </a:t>
            </a:r>
            <a:r>
              <a:rPr lang="en-US" sz="1600" b="1" kern="0" dirty="0" smtClean="0">
                <a:latin typeface="Arial" pitchFamily="34" charset="0"/>
                <a:cs typeface="Arial" pitchFamily="34" charset="0"/>
              </a:rPr>
              <a:t>1994</a:t>
            </a:r>
            <a:r>
              <a:rPr lang="en-US" sz="1600" kern="0" dirty="0" smtClean="0">
                <a:latin typeface="Arial" pitchFamily="34" charset="0"/>
                <a:cs typeface="Arial" pitchFamily="34" charset="0"/>
              </a:rPr>
              <a:t>, </a:t>
            </a:r>
            <a:r>
              <a:rPr lang="en-US" sz="1600" i="1" kern="0" dirty="0" smtClean="0">
                <a:latin typeface="Arial" pitchFamily="34" charset="0"/>
                <a:cs typeface="Arial" pitchFamily="34" charset="0"/>
              </a:rPr>
              <a:t>8</a:t>
            </a:r>
            <a:r>
              <a:rPr lang="en-US" sz="1600" kern="0" dirty="0" smtClean="0">
                <a:latin typeface="Arial" pitchFamily="34" charset="0"/>
                <a:cs typeface="Arial" pitchFamily="34" charset="0"/>
              </a:rPr>
              <a:t>, 243</a:t>
            </a:r>
          </a:p>
          <a:p>
            <a:pPr marL="342900" indent="-342900" eaLnBrk="0" hangingPunct="0">
              <a:spcBef>
                <a:spcPct val="20000"/>
              </a:spcBef>
              <a:buFontTx/>
              <a:buChar char="•"/>
              <a:defRPr/>
            </a:pPr>
            <a:r>
              <a:rPr lang="en-US" sz="1600" kern="0" dirty="0" err="1" smtClean="0">
                <a:latin typeface="Arial" pitchFamily="34" charset="0"/>
                <a:cs typeface="Arial" pitchFamily="34" charset="0"/>
              </a:rPr>
              <a:t>Bohm’s</a:t>
            </a:r>
            <a:r>
              <a:rPr lang="en-US" sz="1600" kern="0" dirty="0" smtClean="0">
                <a:latin typeface="Arial" pitchFamily="34" charset="0"/>
                <a:cs typeface="Arial" pitchFamily="34" charset="0"/>
              </a:rPr>
              <a:t> </a:t>
            </a:r>
            <a:r>
              <a:rPr lang="en-US" sz="1600" kern="0" dirty="0">
                <a:latin typeface="Arial" pitchFamily="34" charset="0"/>
                <a:cs typeface="Arial" pitchFamily="34" charset="0"/>
              </a:rPr>
              <a:t>scoring function included contributions from hydrogen bonding, ionic interactions, lipophilic interactions and the loss of internal conformational freedom of the ligand.</a:t>
            </a:r>
          </a:p>
          <a:p>
            <a:pPr marL="342900" indent="-342900" eaLnBrk="0" hangingPunct="0">
              <a:spcBef>
                <a:spcPct val="20000"/>
              </a:spcBef>
              <a:buFontTx/>
              <a:buChar char="•"/>
              <a:defRPr/>
            </a:pPr>
            <a:endParaRPr lang="en-US" sz="1800" kern="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85800" y="323850"/>
            <a:ext cx="7772400" cy="604838"/>
          </a:xfrm>
        </p:spPr>
        <p:txBody>
          <a:bodyPr/>
          <a:lstStyle/>
          <a:p>
            <a:r>
              <a:rPr lang="en-GB" smtClean="0">
                <a:latin typeface="Arial" charset="0"/>
              </a:rPr>
              <a:t>Pose prediction accuracy</a:t>
            </a:r>
          </a:p>
        </p:txBody>
      </p:sp>
      <p:sp>
        <p:nvSpPr>
          <p:cNvPr id="37891" name="Rectangle 3"/>
          <p:cNvSpPr>
            <a:spLocks noGrp="1" noChangeArrowheads="1"/>
          </p:cNvSpPr>
          <p:nvPr>
            <p:ph idx="1"/>
          </p:nvPr>
        </p:nvSpPr>
        <p:spPr>
          <a:xfrm>
            <a:off x="685800" y="1143000"/>
            <a:ext cx="7772400" cy="5715000"/>
          </a:xfrm>
        </p:spPr>
        <p:txBody>
          <a:bodyPr/>
          <a:lstStyle/>
          <a:p>
            <a:pPr>
              <a:lnSpc>
                <a:spcPct val="90000"/>
              </a:lnSpc>
              <a:defRPr/>
            </a:pPr>
            <a:r>
              <a:rPr lang="en-GB" sz="2400" dirty="0" smtClean="0">
                <a:latin typeface="Arial" charset="0"/>
                <a:cs typeface="Arial" charset="0"/>
              </a:rPr>
              <a:t>Given a set of actives with known crystal poses, can they be docked accurately?</a:t>
            </a:r>
          </a:p>
          <a:p>
            <a:pPr>
              <a:lnSpc>
                <a:spcPct val="90000"/>
              </a:lnSpc>
              <a:defRPr/>
            </a:pPr>
            <a:r>
              <a:rPr lang="en-GB" sz="2400" dirty="0" smtClean="0">
                <a:latin typeface="Arial" charset="0"/>
                <a:cs typeface="Arial" charset="0"/>
              </a:rPr>
              <a:t>Accuracy measured by </a:t>
            </a:r>
            <a:r>
              <a:rPr lang="en-GB" sz="2400" dirty="0" smtClean="0">
                <a:solidFill>
                  <a:srgbClr val="FF0000"/>
                </a:solidFill>
                <a:latin typeface="Arial" charset="0"/>
                <a:cs typeface="Arial" charset="0"/>
              </a:rPr>
              <a:t>RMSD</a:t>
            </a:r>
            <a:r>
              <a:rPr lang="en-GB" sz="2400" dirty="0" smtClean="0">
                <a:latin typeface="Arial" charset="0"/>
                <a:cs typeface="Arial" charset="0"/>
              </a:rPr>
              <a:t> (root mean squared deviation) compared to known crystal structures</a:t>
            </a:r>
          </a:p>
          <a:p>
            <a:pPr lvl="1">
              <a:lnSpc>
                <a:spcPct val="90000"/>
              </a:lnSpc>
              <a:defRPr/>
            </a:pPr>
            <a:r>
              <a:rPr lang="en-GB" sz="2000" dirty="0" smtClean="0">
                <a:latin typeface="Arial" charset="0"/>
                <a:cs typeface="Arial" charset="0"/>
              </a:rPr>
              <a:t>RMSD = square root of the average of (the difference between a particular coordinate in the crystal and that coordinate in the pose)</a:t>
            </a:r>
            <a:r>
              <a:rPr lang="en-GB" sz="2000" baseline="30000" dirty="0" smtClean="0">
                <a:latin typeface="Arial" charset="0"/>
                <a:cs typeface="Arial" charset="0"/>
              </a:rPr>
              <a:t>2</a:t>
            </a:r>
            <a:endParaRPr lang="en-GB" sz="2000" dirty="0" smtClean="0">
              <a:latin typeface="Arial" charset="0"/>
              <a:cs typeface="Arial" charset="0"/>
            </a:endParaRPr>
          </a:p>
          <a:p>
            <a:pPr lvl="1">
              <a:lnSpc>
                <a:spcPct val="90000"/>
              </a:lnSpc>
              <a:defRPr/>
            </a:pPr>
            <a:r>
              <a:rPr lang="en-GB" sz="2000" dirty="0" smtClean="0">
                <a:latin typeface="Arial" charset="0"/>
                <a:cs typeface="Times New Roman" pitchFamily="18" charset="0"/>
              </a:rPr>
              <a:t>Within 2.0</a:t>
            </a:r>
            <a:r>
              <a:rPr lang="en-US" sz="2000" dirty="0" smtClean="0">
                <a:latin typeface="Arial" charset="0"/>
                <a:cs typeface="Times New Roman" pitchFamily="18" charset="0"/>
              </a:rPr>
              <a:t>Å</a:t>
            </a:r>
            <a:r>
              <a:rPr lang="en-GB" sz="2000" dirty="0" smtClean="0">
                <a:latin typeface="Arial" charset="0"/>
                <a:cs typeface="Times New Roman" pitchFamily="18" charset="0"/>
              </a:rPr>
              <a:t> RMSD considered cut-off for accuracy</a:t>
            </a:r>
          </a:p>
          <a:p>
            <a:pPr lvl="1">
              <a:lnSpc>
                <a:spcPct val="90000"/>
              </a:lnSpc>
              <a:defRPr/>
            </a:pPr>
            <a:r>
              <a:rPr lang="en-GB" sz="2000" dirty="0" smtClean="0">
                <a:solidFill>
                  <a:schemeClr val="bg1">
                    <a:lumMod val="50000"/>
                  </a:schemeClr>
                </a:solidFill>
                <a:latin typeface="Arial" charset="0"/>
                <a:cs typeface="Times New Roman" pitchFamily="18" charset="0"/>
              </a:rPr>
              <a:t>More sophisticated measures have been proposed, but are not widely adopted</a:t>
            </a:r>
          </a:p>
          <a:p>
            <a:pPr>
              <a:lnSpc>
                <a:spcPct val="90000"/>
              </a:lnSpc>
              <a:defRPr/>
            </a:pPr>
            <a:r>
              <a:rPr lang="en-GB" sz="2400" dirty="0" smtClean="0">
                <a:latin typeface="Arial" charset="0"/>
                <a:cs typeface="Arial" charset="0"/>
              </a:rPr>
              <a:t>In general, the best docking software predicts the correct pose about </a:t>
            </a:r>
            <a:r>
              <a:rPr lang="en-GB" sz="2400" dirty="0" smtClean="0">
                <a:solidFill>
                  <a:srgbClr val="FF0000"/>
                </a:solidFill>
                <a:latin typeface="Arial" charset="0"/>
                <a:cs typeface="Arial" charset="0"/>
              </a:rPr>
              <a:t>70%</a:t>
            </a:r>
            <a:r>
              <a:rPr lang="en-GB" sz="2400" dirty="0" smtClean="0">
                <a:latin typeface="Arial" charset="0"/>
                <a:cs typeface="Arial" charset="0"/>
              </a:rPr>
              <a:t> of the time</a:t>
            </a:r>
          </a:p>
          <a:p>
            <a:pPr>
              <a:lnSpc>
                <a:spcPct val="90000"/>
              </a:lnSpc>
              <a:defRPr/>
            </a:pPr>
            <a:r>
              <a:rPr lang="en-GB" sz="2400" dirty="0" smtClean="0">
                <a:latin typeface="Arial" charset="0"/>
                <a:cs typeface="Arial" charset="0"/>
              </a:rPr>
              <a:t>Note: it’s always easier to find the correct pose when docking back into the active’s own crystal structure</a:t>
            </a:r>
          </a:p>
          <a:p>
            <a:pPr lvl="1">
              <a:lnSpc>
                <a:spcPct val="90000"/>
              </a:lnSpc>
              <a:defRPr/>
            </a:pPr>
            <a:r>
              <a:rPr lang="en-GB" sz="2000" dirty="0" smtClean="0">
                <a:latin typeface="Arial" charset="0"/>
                <a:cs typeface="Arial" charset="0"/>
              </a:rPr>
              <a:t>More difficult to </a:t>
            </a:r>
            <a:r>
              <a:rPr lang="en-GB" sz="2000" dirty="0" smtClean="0">
                <a:solidFill>
                  <a:srgbClr val="FF0000"/>
                </a:solidFill>
                <a:latin typeface="Arial" charset="0"/>
                <a:cs typeface="Arial" charset="0"/>
              </a:rPr>
              <a:t>cross-dock</a:t>
            </a:r>
            <a:endParaRPr lang="en-US" sz="2400"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28625" y="260350"/>
            <a:ext cx="8286750" cy="596900"/>
          </a:xfrm>
        </p:spPr>
        <p:txBody>
          <a:bodyPr/>
          <a:lstStyle/>
          <a:p>
            <a:r>
              <a:rPr lang="en-GB" sz="3600" smtClean="0">
                <a:latin typeface="Arial" charset="0"/>
              </a:rPr>
              <a:t>Assess performance of a virtual screen</a:t>
            </a:r>
            <a:endParaRPr lang="en-US" sz="3600" smtClean="0">
              <a:latin typeface="Arial" charset="0"/>
            </a:endParaRPr>
          </a:p>
        </p:txBody>
      </p:sp>
      <p:sp>
        <p:nvSpPr>
          <p:cNvPr id="39939" name="Rectangle 3"/>
          <p:cNvSpPr>
            <a:spLocks noGrp="1" noChangeArrowheads="1"/>
          </p:cNvSpPr>
          <p:nvPr>
            <p:ph type="body" idx="1"/>
          </p:nvPr>
        </p:nvSpPr>
        <p:spPr>
          <a:xfrm>
            <a:off x="685800" y="1143000"/>
            <a:ext cx="7772400" cy="5238750"/>
          </a:xfrm>
        </p:spPr>
        <p:txBody>
          <a:bodyPr/>
          <a:lstStyle/>
          <a:p>
            <a:pPr>
              <a:lnSpc>
                <a:spcPct val="80000"/>
              </a:lnSpc>
              <a:defRPr/>
            </a:pPr>
            <a:r>
              <a:rPr lang="en-GB" sz="2400" dirty="0" smtClean="0">
                <a:latin typeface="Arial" charset="0"/>
                <a:cs typeface="Arial" charset="0"/>
              </a:rPr>
              <a:t>Need a dataset of N</a:t>
            </a:r>
            <a:r>
              <a:rPr lang="en-GB" sz="2400" baseline="-25000" dirty="0" smtClean="0">
                <a:latin typeface="Arial" charset="0"/>
                <a:cs typeface="Arial" charset="0"/>
              </a:rPr>
              <a:t>act</a:t>
            </a:r>
            <a:r>
              <a:rPr lang="en-GB" sz="2400" dirty="0" smtClean="0">
                <a:latin typeface="Arial" charset="0"/>
                <a:cs typeface="Arial" charset="0"/>
              </a:rPr>
              <a:t> known actives, and inactives</a:t>
            </a:r>
          </a:p>
          <a:p>
            <a:pPr>
              <a:lnSpc>
                <a:spcPct val="80000"/>
              </a:lnSpc>
              <a:defRPr/>
            </a:pPr>
            <a:r>
              <a:rPr lang="en-GB" sz="2400" dirty="0" smtClean="0">
                <a:latin typeface="Arial" charset="0"/>
                <a:cs typeface="Arial" charset="0"/>
              </a:rPr>
              <a:t>Dock all molecules, and rank each by score</a:t>
            </a:r>
          </a:p>
          <a:p>
            <a:pPr>
              <a:lnSpc>
                <a:spcPct val="80000"/>
              </a:lnSpc>
              <a:defRPr/>
            </a:pPr>
            <a:r>
              <a:rPr lang="en-GB" sz="2400" dirty="0" smtClean="0">
                <a:latin typeface="Arial" charset="0"/>
                <a:cs typeface="Arial" charset="0"/>
              </a:rPr>
              <a:t>Ideally, all actives would be at the top of the list</a:t>
            </a:r>
          </a:p>
          <a:p>
            <a:pPr lvl="1">
              <a:lnSpc>
                <a:spcPct val="80000"/>
              </a:lnSpc>
              <a:defRPr/>
            </a:pPr>
            <a:r>
              <a:rPr lang="en-GB" sz="2000" dirty="0" smtClean="0">
                <a:solidFill>
                  <a:schemeClr val="bg1">
                    <a:lumMod val="50000"/>
                  </a:schemeClr>
                </a:solidFill>
                <a:latin typeface="Arial" charset="0"/>
                <a:cs typeface="Arial" charset="0"/>
              </a:rPr>
              <a:t>In practice, we are interested in any improvement over what is expected by chance</a:t>
            </a:r>
          </a:p>
          <a:p>
            <a:pPr>
              <a:lnSpc>
                <a:spcPct val="80000"/>
              </a:lnSpc>
              <a:defRPr/>
            </a:pPr>
            <a:r>
              <a:rPr lang="en-GB" sz="2400" dirty="0" smtClean="0">
                <a:latin typeface="Arial" charset="0"/>
                <a:cs typeface="Arial" charset="0"/>
              </a:rPr>
              <a:t>Define </a:t>
            </a:r>
            <a:r>
              <a:rPr lang="en-GB" sz="2400" dirty="0" smtClean="0">
                <a:solidFill>
                  <a:srgbClr val="FF0000"/>
                </a:solidFill>
                <a:latin typeface="Arial" charset="0"/>
                <a:cs typeface="Arial" charset="0"/>
              </a:rPr>
              <a:t>enrichment</a:t>
            </a:r>
            <a:r>
              <a:rPr lang="en-GB" sz="2400" dirty="0" smtClean="0">
                <a:latin typeface="Arial" charset="0"/>
                <a:cs typeface="Arial" charset="0"/>
              </a:rPr>
              <a:t>, E, as the number of actives found (</a:t>
            </a:r>
            <a:r>
              <a:rPr lang="en-GB" sz="2400" dirty="0" smtClean="0">
                <a:solidFill>
                  <a:schemeClr val="bg1">
                    <a:lumMod val="50000"/>
                  </a:schemeClr>
                </a:solidFill>
                <a:latin typeface="Arial" charset="0"/>
                <a:cs typeface="Arial" charset="0"/>
              </a:rPr>
              <a:t>N</a:t>
            </a:r>
            <a:r>
              <a:rPr lang="en-GB" sz="2400" baseline="-25000" dirty="0" smtClean="0">
                <a:solidFill>
                  <a:schemeClr val="bg1">
                    <a:lumMod val="50000"/>
                  </a:schemeClr>
                </a:solidFill>
                <a:latin typeface="Arial" charset="0"/>
                <a:cs typeface="Arial" charset="0"/>
              </a:rPr>
              <a:t>found</a:t>
            </a:r>
            <a:r>
              <a:rPr lang="en-GB" sz="2400" dirty="0" smtClean="0">
                <a:latin typeface="Arial" charset="0"/>
                <a:cs typeface="Arial" charset="0"/>
              </a:rPr>
              <a:t>) in the top X% of scores (</a:t>
            </a:r>
            <a:r>
              <a:rPr lang="en-GB" sz="2000" dirty="0" smtClean="0">
                <a:solidFill>
                  <a:schemeClr val="bg1">
                    <a:lumMod val="50000"/>
                  </a:schemeClr>
                </a:solidFill>
                <a:latin typeface="Arial" charset="0"/>
                <a:cs typeface="Arial" charset="0"/>
              </a:rPr>
              <a:t>typically 1% or 5%</a:t>
            </a:r>
            <a:r>
              <a:rPr lang="en-GB" sz="2400" dirty="0" smtClean="0">
                <a:latin typeface="Arial" charset="0"/>
                <a:cs typeface="Arial" charset="0"/>
              </a:rPr>
              <a:t>), compared to how many expected by chance</a:t>
            </a:r>
          </a:p>
          <a:p>
            <a:pPr lvl="1">
              <a:lnSpc>
                <a:spcPct val="80000"/>
              </a:lnSpc>
              <a:defRPr/>
            </a:pPr>
            <a:r>
              <a:rPr lang="en-GB" sz="2000" dirty="0" smtClean="0">
                <a:latin typeface="Arial" charset="0"/>
                <a:cs typeface="Arial" charset="0"/>
              </a:rPr>
              <a:t>E = N</a:t>
            </a:r>
            <a:r>
              <a:rPr lang="en-GB" sz="2000" baseline="-25000" dirty="0" smtClean="0">
                <a:latin typeface="Arial" charset="0"/>
                <a:cs typeface="Arial" charset="0"/>
              </a:rPr>
              <a:t>found</a:t>
            </a:r>
            <a:r>
              <a:rPr lang="en-GB" sz="2000" dirty="0" smtClean="0">
                <a:latin typeface="Arial" charset="0"/>
                <a:cs typeface="Arial" charset="0"/>
              </a:rPr>
              <a:t> / (N</a:t>
            </a:r>
            <a:r>
              <a:rPr lang="en-GB" sz="2000" baseline="-25000" dirty="0" smtClean="0">
                <a:latin typeface="Arial" charset="0"/>
                <a:cs typeface="Arial" charset="0"/>
              </a:rPr>
              <a:t>act</a:t>
            </a:r>
            <a:r>
              <a:rPr lang="en-GB" sz="2000" dirty="0" smtClean="0">
                <a:latin typeface="Arial" charset="0"/>
                <a:cs typeface="Arial" charset="0"/>
              </a:rPr>
              <a:t> * X/100)</a:t>
            </a:r>
          </a:p>
          <a:p>
            <a:pPr lvl="1">
              <a:lnSpc>
                <a:spcPct val="80000"/>
              </a:lnSpc>
              <a:defRPr/>
            </a:pPr>
            <a:r>
              <a:rPr lang="en-GB" sz="2000" dirty="0" smtClean="0">
                <a:latin typeface="Arial" charset="0"/>
                <a:cs typeface="Arial" charset="0"/>
              </a:rPr>
              <a:t>E &gt; 1 implies “positive enrichment”, better than random</a:t>
            </a:r>
          </a:p>
          <a:p>
            <a:pPr lvl="1">
              <a:lnSpc>
                <a:spcPct val="80000"/>
              </a:lnSpc>
              <a:defRPr/>
            </a:pPr>
            <a:r>
              <a:rPr lang="en-GB" sz="2000" dirty="0" smtClean="0">
                <a:latin typeface="Arial" charset="0"/>
                <a:cs typeface="Arial" charset="0"/>
              </a:rPr>
              <a:t>E &lt; 1 implies “negative enrichment”, worse than random</a:t>
            </a:r>
          </a:p>
          <a:p>
            <a:pPr>
              <a:lnSpc>
                <a:spcPct val="80000"/>
              </a:lnSpc>
              <a:defRPr/>
            </a:pPr>
            <a:r>
              <a:rPr lang="en-GB" sz="2400" dirty="0" smtClean="0">
                <a:latin typeface="Arial" charset="0"/>
                <a:cs typeface="Arial" charset="0"/>
              </a:rPr>
              <a:t>Why use a cut-off instead of looking at the mean rank of the actives?</a:t>
            </a:r>
          </a:p>
          <a:p>
            <a:pPr lvl="1">
              <a:lnSpc>
                <a:spcPct val="80000"/>
              </a:lnSpc>
              <a:defRPr/>
            </a:pPr>
            <a:r>
              <a:rPr lang="en-GB" sz="2000" dirty="0" smtClean="0">
                <a:latin typeface="Arial" charset="0"/>
                <a:cs typeface="Arial" charset="0"/>
              </a:rPr>
              <a:t>Typically, the researchers might test only have the resources to experimentally test the top 1% or 5% of compounds</a:t>
            </a:r>
          </a:p>
          <a:p>
            <a:pPr>
              <a:lnSpc>
                <a:spcPct val="80000"/>
              </a:lnSpc>
              <a:defRPr/>
            </a:pPr>
            <a:r>
              <a:rPr lang="en-GB" sz="2400" dirty="0" smtClean="0">
                <a:solidFill>
                  <a:schemeClr val="bg1">
                    <a:lumMod val="50000"/>
                  </a:schemeClr>
                </a:solidFill>
                <a:latin typeface="Arial" charset="0"/>
                <a:cs typeface="Arial" charset="0"/>
              </a:rPr>
              <a:t>More sophisticated approaches have been developed (e.g. BEDROC) but enrichment is still widely used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itle 1"/>
          <p:cNvSpPr>
            <a:spLocks noGrp="1"/>
          </p:cNvSpPr>
          <p:nvPr>
            <p:ph type="title"/>
          </p:nvPr>
        </p:nvSpPr>
        <p:spPr>
          <a:xfrm>
            <a:off x="685800" y="323850"/>
            <a:ext cx="7772400" cy="604838"/>
          </a:xfrm>
        </p:spPr>
        <p:txBody>
          <a:bodyPr/>
          <a:lstStyle/>
          <a:p>
            <a:r>
              <a:rPr lang="en-GB" smtClean="0">
                <a:latin typeface="Arial" charset="0"/>
              </a:rPr>
              <a:t>Preparing the protein structure</a:t>
            </a:r>
          </a:p>
        </p:txBody>
      </p:sp>
      <p:sp>
        <p:nvSpPr>
          <p:cNvPr id="3077" name="Content Placeholder 2"/>
          <p:cNvSpPr>
            <a:spLocks noGrp="1"/>
          </p:cNvSpPr>
          <p:nvPr>
            <p:ph idx="1"/>
          </p:nvPr>
        </p:nvSpPr>
        <p:spPr>
          <a:xfrm>
            <a:off x="357188" y="1000125"/>
            <a:ext cx="8429625" cy="3214688"/>
          </a:xfrm>
        </p:spPr>
        <p:txBody>
          <a:bodyPr/>
          <a:lstStyle/>
          <a:p>
            <a:r>
              <a:rPr lang="en-GB" sz="2400" smtClean="0">
                <a:latin typeface="Arial" charset="0"/>
                <a:cs typeface="Arial" charset="0"/>
              </a:rPr>
              <a:t>The </a:t>
            </a:r>
            <a:r>
              <a:rPr lang="en-GB" sz="2400" b="1" smtClean="0">
                <a:solidFill>
                  <a:srgbClr val="FF0000"/>
                </a:solidFill>
                <a:latin typeface="Arial" charset="0"/>
                <a:cs typeface="Arial" charset="0"/>
              </a:rPr>
              <a:t>Protein Data Bank </a:t>
            </a:r>
            <a:r>
              <a:rPr lang="en-GB" sz="2400" smtClean="0">
                <a:latin typeface="Arial" charset="0"/>
                <a:cs typeface="Arial" charset="0"/>
              </a:rPr>
              <a:t>(PDB) is a repository of protein crystal structures, often in complexes with inhibitors</a:t>
            </a:r>
          </a:p>
          <a:p>
            <a:pPr>
              <a:lnSpc>
                <a:spcPct val="90000"/>
              </a:lnSpc>
            </a:pPr>
            <a:r>
              <a:rPr lang="en-GB" sz="2400" smtClean="0">
                <a:latin typeface="Arial" charset="0"/>
                <a:cs typeface="Arial" charset="0"/>
              </a:rPr>
              <a:t>PDB structures often contain water molecules</a:t>
            </a:r>
          </a:p>
          <a:p>
            <a:pPr lvl="1">
              <a:lnSpc>
                <a:spcPct val="90000"/>
              </a:lnSpc>
            </a:pPr>
            <a:r>
              <a:rPr lang="en-GB" sz="2000" smtClean="0">
                <a:latin typeface="Arial" charset="0"/>
                <a:cs typeface="Arial" charset="0"/>
              </a:rPr>
              <a:t>In general, </a:t>
            </a:r>
            <a:r>
              <a:rPr lang="en-GB" sz="2000" smtClean="0">
                <a:solidFill>
                  <a:srgbClr val="FF0000"/>
                </a:solidFill>
                <a:latin typeface="Arial" charset="0"/>
                <a:cs typeface="Arial" charset="0"/>
              </a:rPr>
              <a:t>all water molecules are removed </a:t>
            </a:r>
            <a:r>
              <a:rPr lang="en-GB" sz="2000" smtClean="0">
                <a:latin typeface="Arial" charset="0"/>
                <a:cs typeface="Arial" charset="0"/>
              </a:rPr>
              <a:t>except where it is known that they play an important role in coordinating to the ligand</a:t>
            </a:r>
          </a:p>
          <a:p>
            <a:pPr>
              <a:lnSpc>
                <a:spcPct val="90000"/>
              </a:lnSpc>
            </a:pPr>
            <a:r>
              <a:rPr lang="en-IE" sz="2400" smtClean="0">
                <a:latin typeface="Arial" charset="0"/>
                <a:cs typeface="Arial" charset="0"/>
              </a:rPr>
              <a:t>PDB structures are missing all </a:t>
            </a:r>
            <a:r>
              <a:rPr lang="en-IE" sz="2400" smtClean="0">
                <a:solidFill>
                  <a:srgbClr val="FF0000"/>
                </a:solidFill>
                <a:latin typeface="Arial" charset="0"/>
                <a:cs typeface="Arial" charset="0"/>
              </a:rPr>
              <a:t>hydrogen atoms</a:t>
            </a:r>
          </a:p>
          <a:p>
            <a:pPr lvl="1">
              <a:lnSpc>
                <a:spcPct val="90000"/>
              </a:lnSpc>
            </a:pPr>
            <a:r>
              <a:rPr lang="en-IE" sz="2000" smtClean="0">
                <a:latin typeface="Arial" charset="0"/>
                <a:cs typeface="Arial" charset="0"/>
              </a:rPr>
              <a:t>Many docking programs require the protein to have explicit hydrogens. In general these can be added unambiguously, except in the case of acidic/basic side chains</a:t>
            </a:r>
            <a:endParaRPr lang="en-IE" sz="2400" smtClean="0">
              <a:latin typeface="Arial" charset="0"/>
              <a:cs typeface="Arial" charset="0"/>
            </a:endParaRPr>
          </a:p>
          <a:p>
            <a:endParaRPr lang="en-GB" smtClean="0">
              <a:latin typeface="Arial" charset="0"/>
              <a:cs typeface="Arial" charset="0"/>
            </a:endParaRPr>
          </a:p>
        </p:txBody>
      </p:sp>
      <p:sp>
        <p:nvSpPr>
          <p:cNvPr id="5" name="Rectangle 3"/>
          <p:cNvSpPr txBox="1">
            <a:spLocks noChangeArrowheads="1"/>
          </p:cNvSpPr>
          <p:nvPr/>
        </p:nvSpPr>
        <p:spPr bwMode="auto">
          <a:xfrm>
            <a:off x="357188" y="4286250"/>
            <a:ext cx="5143500" cy="2571750"/>
          </a:xfrm>
          <a:prstGeom prst="rect">
            <a:avLst/>
          </a:prstGeom>
          <a:noFill/>
          <a:ln w="9525">
            <a:noFill/>
            <a:miter lim="800000"/>
            <a:headEnd/>
            <a:tailEnd/>
          </a:ln>
        </p:spPr>
        <p:txBody>
          <a:bodyPr/>
          <a:lstStyle/>
          <a:p>
            <a:pPr marL="342900" indent="-342900" eaLnBrk="0" hangingPunct="0">
              <a:lnSpc>
                <a:spcPct val="90000"/>
              </a:lnSpc>
              <a:spcBef>
                <a:spcPct val="20000"/>
              </a:spcBef>
              <a:buFontTx/>
              <a:buChar char="•"/>
              <a:defRPr/>
            </a:pPr>
            <a:r>
              <a:rPr lang="en-GB" sz="2000" kern="0" dirty="0">
                <a:latin typeface="Arial" pitchFamily="34" charset="0"/>
                <a:cs typeface="+mn-cs"/>
              </a:rPr>
              <a:t>An incorrect assignment of </a:t>
            </a:r>
            <a:r>
              <a:rPr lang="en-GB" sz="2000" kern="0" dirty="0">
                <a:solidFill>
                  <a:srgbClr val="FF0000"/>
                </a:solidFill>
                <a:latin typeface="Arial" pitchFamily="34" charset="0"/>
                <a:cs typeface="+mn-cs"/>
              </a:rPr>
              <a:t>protonation states</a:t>
            </a:r>
            <a:r>
              <a:rPr lang="en-GB" sz="2000" kern="0" dirty="0">
                <a:latin typeface="Arial" pitchFamily="34" charset="0"/>
                <a:cs typeface="+mn-cs"/>
              </a:rPr>
              <a:t> in the active site will give poor results</a:t>
            </a:r>
          </a:p>
          <a:p>
            <a:pPr marL="342900" indent="-342900" eaLnBrk="0" hangingPunct="0">
              <a:lnSpc>
                <a:spcPct val="90000"/>
              </a:lnSpc>
              <a:spcBef>
                <a:spcPct val="20000"/>
              </a:spcBef>
              <a:buFontTx/>
              <a:buChar char="•"/>
              <a:defRPr/>
            </a:pPr>
            <a:r>
              <a:rPr lang="en-GB" sz="2000" kern="0" dirty="0">
                <a:latin typeface="Arial" pitchFamily="34" charset="0"/>
                <a:cs typeface="+mn-cs"/>
              </a:rPr>
              <a:t>Glutamate, Aspartate have COO- or COOH</a:t>
            </a:r>
          </a:p>
          <a:p>
            <a:pPr marL="742950" lvl="1" indent="-285750" eaLnBrk="0" hangingPunct="0">
              <a:lnSpc>
                <a:spcPct val="90000"/>
              </a:lnSpc>
              <a:spcBef>
                <a:spcPct val="20000"/>
              </a:spcBef>
              <a:buFontTx/>
              <a:buChar char="–"/>
              <a:defRPr/>
            </a:pPr>
            <a:r>
              <a:rPr lang="en-GB" sz="1800" kern="0" dirty="0">
                <a:latin typeface="Arial" pitchFamily="34" charset="0"/>
                <a:cs typeface="+mn-cs"/>
              </a:rPr>
              <a:t>OH is hydrogen bond donor, O- is not</a:t>
            </a:r>
          </a:p>
          <a:p>
            <a:pPr marL="342900" indent="-342900" eaLnBrk="0" hangingPunct="0">
              <a:lnSpc>
                <a:spcPct val="90000"/>
              </a:lnSpc>
              <a:spcBef>
                <a:spcPct val="20000"/>
              </a:spcBef>
              <a:buFontTx/>
              <a:buChar char="•"/>
              <a:defRPr/>
            </a:pPr>
            <a:r>
              <a:rPr lang="en-GB" sz="2000" kern="0" dirty="0">
                <a:latin typeface="Arial" pitchFamily="34" charset="0"/>
                <a:cs typeface="+mn-cs"/>
              </a:rPr>
              <a:t>Histidine is a base and its neutral form has two </a:t>
            </a:r>
            <a:r>
              <a:rPr lang="en-GB" sz="2000" kern="0" dirty="0" err="1" smtClean="0">
                <a:latin typeface="Arial" pitchFamily="34" charset="0"/>
                <a:cs typeface="+mn-cs"/>
              </a:rPr>
              <a:t>tautomers</a:t>
            </a:r>
            <a:endParaRPr lang="en-GB" sz="2000" kern="0" dirty="0">
              <a:latin typeface="Arial" pitchFamily="34" charset="0"/>
              <a:cs typeface="+mn-cs"/>
            </a:endParaRPr>
          </a:p>
        </p:txBody>
      </p:sp>
      <p:graphicFrame>
        <p:nvGraphicFramePr>
          <p:cNvPr id="3074" name="Object 4"/>
          <p:cNvGraphicFramePr>
            <a:graphicFrameLocks noChangeAspect="1"/>
          </p:cNvGraphicFramePr>
          <p:nvPr/>
        </p:nvGraphicFramePr>
        <p:xfrm>
          <a:off x="7500938" y="4332288"/>
          <a:ext cx="1506537" cy="1589087"/>
        </p:xfrm>
        <a:graphic>
          <a:graphicData uri="http://schemas.openxmlformats.org/presentationml/2006/ole">
            <p:oleObj spid="_x0000_s2050" name="MDLDrawObject Class" r:id="rId3" imgW="729000" imgH="765000" progId="">
              <p:embed/>
            </p:oleObj>
          </a:graphicData>
        </a:graphic>
      </p:graphicFrame>
      <p:graphicFrame>
        <p:nvGraphicFramePr>
          <p:cNvPr id="3075" name="Object 5"/>
          <p:cNvGraphicFramePr>
            <a:graphicFrameLocks noChangeAspect="1"/>
          </p:cNvGraphicFramePr>
          <p:nvPr/>
        </p:nvGraphicFramePr>
        <p:xfrm>
          <a:off x="5843588" y="3676650"/>
          <a:ext cx="1427162" cy="3181350"/>
        </p:xfrm>
        <a:graphic>
          <a:graphicData uri="http://schemas.openxmlformats.org/presentationml/2006/ole">
            <p:oleObj spid="_x0000_s2051" name="MDLDrawObject Class" r:id="rId4" imgW="738000" imgH="16380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References</a:t>
            </a:r>
            <a:endParaRPr lang="en-IE" dirty="0"/>
          </a:p>
        </p:txBody>
      </p:sp>
      <p:sp>
        <p:nvSpPr>
          <p:cNvPr id="3" name="Content Placeholder 2"/>
          <p:cNvSpPr>
            <a:spLocks noGrp="1"/>
          </p:cNvSpPr>
          <p:nvPr>
            <p:ph idx="1"/>
          </p:nvPr>
        </p:nvSpPr>
        <p:spPr>
          <a:xfrm>
            <a:off x="685800" y="1428736"/>
            <a:ext cx="7772400" cy="4857784"/>
          </a:xfrm>
        </p:spPr>
        <p:txBody>
          <a:bodyPr>
            <a:normAutofit/>
          </a:bodyPr>
          <a:lstStyle/>
          <a:p>
            <a:r>
              <a:rPr lang="en-IE" dirty="0" smtClean="0"/>
              <a:t>Computational Drug Design, David C. Young</a:t>
            </a:r>
          </a:p>
          <a:p>
            <a:r>
              <a:rPr lang="en-IE" dirty="0" smtClean="0"/>
              <a:t>My EBI lecture on protein-</a:t>
            </a:r>
            <a:r>
              <a:rPr lang="en-IE" dirty="0" err="1" smtClean="0"/>
              <a:t>ligand</a:t>
            </a:r>
            <a:r>
              <a:rPr lang="en-IE" dirty="0" smtClean="0"/>
              <a:t> docking, http://slideshare.net/baoilleach</a:t>
            </a:r>
          </a:p>
          <a:p>
            <a:r>
              <a:rPr lang="en-IE" dirty="0" smtClean="0"/>
              <a:t>An Introduction to </a:t>
            </a:r>
            <a:r>
              <a:rPr lang="en-IE" dirty="0" err="1" smtClean="0"/>
              <a:t>Cheminformatics</a:t>
            </a:r>
            <a:r>
              <a:rPr lang="en-IE" dirty="0" smtClean="0"/>
              <a:t>, AR Leach, VJ </a:t>
            </a:r>
            <a:r>
              <a:rPr lang="en-IE" dirty="0" err="1" smtClean="0"/>
              <a:t>Gillet</a:t>
            </a:r>
            <a:endParaRPr lang="en-IE"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itle 1"/>
          <p:cNvSpPr>
            <a:spLocks noGrp="1"/>
          </p:cNvSpPr>
          <p:nvPr>
            <p:ph type="title"/>
          </p:nvPr>
        </p:nvSpPr>
        <p:spPr>
          <a:xfrm>
            <a:off x="685800" y="323850"/>
            <a:ext cx="7772400" cy="604838"/>
          </a:xfrm>
        </p:spPr>
        <p:txBody>
          <a:bodyPr/>
          <a:lstStyle/>
          <a:p>
            <a:r>
              <a:rPr lang="en-GB" smtClean="0">
                <a:latin typeface="Arial" charset="0"/>
              </a:rPr>
              <a:t>Preparing the protein structure</a:t>
            </a:r>
          </a:p>
        </p:txBody>
      </p:sp>
      <p:sp>
        <p:nvSpPr>
          <p:cNvPr id="4101" name="Content Placeholder 2"/>
          <p:cNvSpPr>
            <a:spLocks noGrp="1"/>
          </p:cNvSpPr>
          <p:nvPr>
            <p:ph idx="1"/>
          </p:nvPr>
        </p:nvSpPr>
        <p:spPr>
          <a:xfrm>
            <a:off x="285750" y="1000125"/>
            <a:ext cx="8429625" cy="5643563"/>
          </a:xfrm>
        </p:spPr>
        <p:txBody>
          <a:bodyPr/>
          <a:lstStyle/>
          <a:p>
            <a:r>
              <a:rPr lang="en-IE" sz="2400" smtClean="0">
                <a:latin typeface="Arial" charset="0"/>
                <a:cs typeface="Arial" charset="0"/>
              </a:rPr>
              <a:t>For particular protein side chains, the PDB structure can be incorrect</a:t>
            </a:r>
            <a:endParaRPr lang="en-GB" sz="2000" smtClean="0">
              <a:latin typeface="Arial" charset="0"/>
              <a:cs typeface="Arial" charset="0"/>
            </a:endParaRPr>
          </a:p>
          <a:p>
            <a:r>
              <a:rPr lang="en-GB" sz="2400" smtClean="0">
                <a:latin typeface="Arial" charset="0"/>
                <a:cs typeface="Arial" charset="0"/>
              </a:rPr>
              <a:t>Crystallography gives electron density, not molecular structure</a:t>
            </a:r>
          </a:p>
          <a:p>
            <a:pPr lvl="1"/>
            <a:r>
              <a:rPr lang="en-GB" sz="2000" smtClean="0">
                <a:latin typeface="Arial" charset="0"/>
                <a:cs typeface="Arial" charset="0"/>
              </a:rPr>
              <a:t>In poorly resolved crystal structures of proteins, </a:t>
            </a:r>
            <a:r>
              <a:rPr lang="en-GB" sz="2000" smtClean="0">
                <a:solidFill>
                  <a:srgbClr val="FF0000"/>
                </a:solidFill>
                <a:latin typeface="Arial" charset="0"/>
                <a:cs typeface="Arial" charset="0"/>
              </a:rPr>
              <a:t>isoelectronic groups</a:t>
            </a:r>
            <a:r>
              <a:rPr lang="en-GB" sz="2000" smtClean="0">
                <a:latin typeface="Arial" charset="0"/>
                <a:cs typeface="Arial" charset="0"/>
              </a:rPr>
              <a:t> can give make it difficult to deduce the correct structure</a:t>
            </a:r>
          </a:p>
          <a:p>
            <a:endParaRPr lang="en-GB" sz="2400" smtClean="0">
              <a:latin typeface="Arial" charset="0"/>
              <a:cs typeface="Arial" charset="0"/>
            </a:endParaRPr>
          </a:p>
          <a:p>
            <a:endParaRPr lang="en-GB" sz="2400" smtClean="0">
              <a:latin typeface="Arial" charset="0"/>
              <a:cs typeface="Arial" charset="0"/>
            </a:endParaRPr>
          </a:p>
          <a:p>
            <a:endParaRPr lang="en-GB" sz="2400" smtClean="0">
              <a:latin typeface="Arial" charset="0"/>
              <a:cs typeface="Arial" charset="0"/>
            </a:endParaRPr>
          </a:p>
          <a:p>
            <a:r>
              <a:rPr lang="en-GB" sz="2400" smtClean="0">
                <a:latin typeface="Arial" charset="0"/>
                <a:cs typeface="Arial" charset="0"/>
              </a:rPr>
              <a:t>Affects asparagine, glutamine, histidine</a:t>
            </a:r>
          </a:p>
          <a:p>
            <a:r>
              <a:rPr lang="en-GB" sz="2400" smtClean="0">
                <a:latin typeface="Arial" charset="0"/>
                <a:cs typeface="Arial" charset="0"/>
              </a:rPr>
              <a:t>Important? Affects hydrogen bonding pattern</a:t>
            </a:r>
          </a:p>
          <a:p>
            <a:r>
              <a:rPr lang="en-GB" sz="2400" smtClean="0">
                <a:latin typeface="Arial" charset="0"/>
                <a:cs typeface="Arial" charset="0"/>
              </a:rPr>
              <a:t>May need to </a:t>
            </a:r>
            <a:r>
              <a:rPr lang="en-GB" sz="2400" smtClean="0">
                <a:solidFill>
                  <a:srgbClr val="FF0000"/>
                </a:solidFill>
                <a:latin typeface="Arial" charset="0"/>
                <a:cs typeface="Arial" charset="0"/>
              </a:rPr>
              <a:t>flip amide or imidazole</a:t>
            </a:r>
          </a:p>
          <a:p>
            <a:pPr lvl="1"/>
            <a:r>
              <a:rPr lang="en-GB" sz="2000" smtClean="0">
                <a:latin typeface="Arial" charset="0"/>
                <a:cs typeface="Arial" charset="0"/>
              </a:rPr>
              <a:t>How to decide? Look at hydrogen bonding pattern in crystal structures containing ligands</a:t>
            </a:r>
            <a:endParaRPr lang="en-US" sz="2000" smtClean="0">
              <a:latin typeface="Arial" charset="0"/>
              <a:cs typeface="Arial" charset="0"/>
            </a:endParaRPr>
          </a:p>
        </p:txBody>
      </p:sp>
      <p:graphicFrame>
        <p:nvGraphicFramePr>
          <p:cNvPr id="4098" name="Object 2"/>
          <p:cNvGraphicFramePr>
            <a:graphicFrameLocks noChangeAspect="1"/>
          </p:cNvGraphicFramePr>
          <p:nvPr/>
        </p:nvGraphicFramePr>
        <p:xfrm>
          <a:off x="542925" y="3357563"/>
          <a:ext cx="3529013" cy="1331912"/>
        </p:xfrm>
        <a:graphic>
          <a:graphicData uri="http://schemas.openxmlformats.org/presentationml/2006/ole">
            <p:oleObj spid="_x0000_s3074" name="MDLDrawObject Class" r:id="rId3" imgW="1692000" imgH="639000" progId="">
              <p:embed/>
            </p:oleObj>
          </a:graphicData>
        </a:graphic>
      </p:graphicFrame>
      <p:graphicFrame>
        <p:nvGraphicFramePr>
          <p:cNvPr id="4099" name="Object 3"/>
          <p:cNvGraphicFramePr>
            <a:graphicFrameLocks noChangeAspect="1"/>
          </p:cNvGraphicFramePr>
          <p:nvPr/>
        </p:nvGraphicFramePr>
        <p:xfrm>
          <a:off x="4251325" y="3286125"/>
          <a:ext cx="4321175" cy="1365250"/>
        </p:xfrm>
        <a:graphic>
          <a:graphicData uri="http://schemas.openxmlformats.org/presentationml/2006/ole">
            <p:oleObj spid="_x0000_s3075" name="MDLDrawObject Class" r:id="rId4" imgW="1881000" imgH="594000" progId="">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0786" name="Rectangle 2"/>
          <p:cNvSpPr>
            <a:spLocks noGrp="1" noChangeArrowheads="1"/>
          </p:cNvSpPr>
          <p:nvPr>
            <p:ph type="title"/>
          </p:nvPr>
        </p:nvSpPr>
        <p:spPr/>
        <p:txBody>
          <a:bodyPr/>
          <a:lstStyle/>
          <a:p>
            <a:r>
              <a:rPr lang="en-GB" dirty="0"/>
              <a:t>Rational Drug Design</a:t>
            </a:r>
            <a:endParaRPr lang="en-US" dirty="0"/>
          </a:p>
        </p:txBody>
      </p:sp>
      <p:sp>
        <p:nvSpPr>
          <p:cNvPr id="1910787" name="Rectangle 3"/>
          <p:cNvSpPr>
            <a:spLocks noGrp="1" noChangeArrowheads="1"/>
          </p:cNvSpPr>
          <p:nvPr>
            <p:ph type="body" idx="1"/>
          </p:nvPr>
        </p:nvSpPr>
        <p:spPr>
          <a:xfrm>
            <a:off x="755650" y="1142985"/>
            <a:ext cx="7772400" cy="5454666"/>
          </a:xfrm>
        </p:spPr>
        <p:txBody>
          <a:bodyPr/>
          <a:lstStyle/>
          <a:p>
            <a:pPr>
              <a:lnSpc>
                <a:spcPct val="80000"/>
              </a:lnSpc>
            </a:pPr>
            <a:r>
              <a:rPr lang="en-GB" sz="2400" dirty="0"/>
              <a:t>Use knowledge of protein or </a:t>
            </a:r>
            <a:r>
              <a:rPr lang="en-GB" sz="2400" dirty="0" err="1"/>
              <a:t>ligand</a:t>
            </a:r>
            <a:r>
              <a:rPr lang="en-GB" sz="2400" dirty="0"/>
              <a:t> structures</a:t>
            </a:r>
          </a:p>
          <a:p>
            <a:pPr lvl="1">
              <a:lnSpc>
                <a:spcPct val="80000"/>
              </a:lnSpc>
            </a:pPr>
            <a:r>
              <a:rPr lang="en-GB" sz="2000" dirty="0"/>
              <a:t>Does not rely on trial-and-error or screening</a:t>
            </a:r>
          </a:p>
          <a:p>
            <a:pPr lvl="1">
              <a:lnSpc>
                <a:spcPct val="80000"/>
              </a:lnSpc>
            </a:pPr>
            <a:r>
              <a:rPr lang="en-GB" sz="2000" dirty="0"/>
              <a:t>Computer-aided drug design (CADD) now plays an important role in rational design</a:t>
            </a:r>
          </a:p>
          <a:p>
            <a:pPr>
              <a:lnSpc>
                <a:spcPct val="80000"/>
              </a:lnSpc>
            </a:pPr>
            <a:r>
              <a:rPr lang="en-GB" sz="2400" dirty="0"/>
              <a:t>Structure-based drug design</a:t>
            </a:r>
          </a:p>
          <a:p>
            <a:pPr lvl="1">
              <a:lnSpc>
                <a:spcPct val="80000"/>
              </a:lnSpc>
            </a:pPr>
            <a:r>
              <a:rPr lang="en-GB" sz="2000" dirty="0"/>
              <a:t>Uses protein structure directly</a:t>
            </a:r>
          </a:p>
          <a:p>
            <a:pPr lvl="1">
              <a:lnSpc>
                <a:spcPct val="80000"/>
              </a:lnSpc>
            </a:pPr>
            <a:r>
              <a:rPr lang="en-GB" sz="2000" dirty="0"/>
              <a:t>CADD: </a:t>
            </a:r>
            <a:r>
              <a:rPr lang="en-GB" sz="2000" b="1" dirty="0">
                <a:solidFill>
                  <a:srgbClr val="FF0000"/>
                </a:solidFill>
              </a:rPr>
              <a:t>Protein-</a:t>
            </a:r>
            <a:r>
              <a:rPr lang="en-GB" sz="2000" b="1" dirty="0" err="1">
                <a:solidFill>
                  <a:srgbClr val="FF0000"/>
                </a:solidFill>
              </a:rPr>
              <a:t>ligand</a:t>
            </a:r>
            <a:r>
              <a:rPr lang="en-GB" sz="2000" b="1" dirty="0">
                <a:solidFill>
                  <a:srgbClr val="FF0000"/>
                </a:solidFill>
              </a:rPr>
              <a:t> docking</a:t>
            </a:r>
          </a:p>
          <a:p>
            <a:pPr>
              <a:lnSpc>
                <a:spcPct val="80000"/>
              </a:lnSpc>
            </a:pPr>
            <a:r>
              <a:rPr lang="en-GB" sz="2400" dirty="0" err="1"/>
              <a:t>Ligand</a:t>
            </a:r>
            <a:r>
              <a:rPr lang="en-GB" sz="2400" dirty="0"/>
              <a:t>-based drug design</a:t>
            </a:r>
          </a:p>
          <a:p>
            <a:pPr lvl="1">
              <a:lnSpc>
                <a:spcPct val="80000"/>
              </a:lnSpc>
            </a:pPr>
            <a:r>
              <a:rPr lang="en-GB" sz="2000" dirty="0"/>
              <a:t>Derive information from </a:t>
            </a:r>
            <a:r>
              <a:rPr lang="en-GB" sz="2000" dirty="0" err="1"/>
              <a:t>ligand</a:t>
            </a:r>
            <a:r>
              <a:rPr lang="en-GB" sz="2000" dirty="0"/>
              <a:t> structures</a:t>
            </a:r>
          </a:p>
          <a:p>
            <a:pPr lvl="1">
              <a:lnSpc>
                <a:spcPct val="80000"/>
              </a:lnSpc>
            </a:pPr>
            <a:r>
              <a:rPr lang="en-GB" sz="2000" dirty="0"/>
              <a:t>Protein structure not always available</a:t>
            </a:r>
          </a:p>
          <a:p>
            <a:pPr lvl="2">
              <a:lnSpc>
                <a:spcPct val="80000"/>
              </a:lnSpc>
            </a:pPr>
            <a:r>
              <a:rPr lang="en-GB" sz="1800" dirty="0"/>
              <a:t>40% of all prescription pharmaceuticals target GPCRs</a:t>
            </a:r>
          </a:p>
          <a:p>
            <a:pPr lvl="1">
              <a:lnSpc>
                <a:spcPct val="80000"/>
              </a:lnSpc>
            </a:pPr>
            <a:r>
              <a:rPr lang="en-GB" sz="2000" dirty="0"/>
              <a:t>Protein structure has large degree of flexibility</a:t>
            </a:r>
          </a:p>
          <a:p>
            <a:pPr lvl="2">
              <a:lnSpc>
                <a:spcPct val="80000"/>
              </a:lnSpc>
            </a:pPr>
            <a:r>
              <a:rPr lang="en-GB" sz="1800" dirty="0"/>
              <a:t>Structure deforms to accommodate </a:t>
            </a:r>
            <a:r>
              <a:rPr lang="en-GB" sz="1800" dirty="0" err="1"/>
              <a:t>ligands</a:t>
            </a:r>
            <a:r>
              <a:rPr lang="en-GB" sz="1800" dirty="0"/>
              <a:t> or gross movements occur on binding</a:t>
            </a:r>
          </a:p>
          <a:p>
            <a:pPr lvl="1">
              <a:lnSpc>
                <a:spcPct val="80000"/>
              </a:lnSpc>
            </a:pPr>
            <a:r>
              <a:rPr lang="en-GB" sz="2000" dirty="0"/>
              <a:t>CADD: </a:t>
            </a:r>
            <a:r>
              <a:rPr lang="en-GB" sz="2000" b="1" dirty="0" err="1">
                <a:solidFill>
                  <a:srgbClr val="FF0000"/>
                </a:solidFill>
              </a:rPr>
              <a:t>Pharmacophore</a:t>
            </a:r>
            <a:r>
              <a:rPr lang="en-GB" sz="2000" b="1" dirty="0">
                <a:solidFill>
                  <a:srgbClr val="FF0000"/>
                </a:solidFill>
              </a:rPr>
              <a:t> approach</a:t>
            </a:r>
            <a:r>
              <a:rPr lang="en-GB" sz="2000" dirty="0"/>
              <a:t>, Quantitative structure-activity relationship (QSAR</a:t>
            </a:r>
            <a:r>
              <a:rPr lang="en-GB" sz="2000" dirty="0" smtClean="0"/>
              <a:t>)</a:t>
            </a:r>
            <a:endParaRPr lang="en-GB"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85800" y="323850"/>
            <a:ext cx="7772400" cy="604838"/>
          </a:xfrm>
        </p:spPr>
        <p:txBody>
          <a:bodyPr/>
          <a:lstStyle/>
          <a:p>
            <a:r>
              <a:rPr lang="en-IE" smtClean="0">
                <a:latin typeface="Arial" charset="0"/>
              </a:rPr>
              <a:t>Computer-aided drug design (CADD)</a:t>
            </a:r>
            <a:endParaRPr lang="en-GB" smtClean="0">
              <a:latin typeface="Arial" charset="0"/>
            </a:endParaRPr>
          </a:p>
        </p:txBody>
      </p:sp>
      <p:cxnSp>
        <p:nvCxnSpPr>
          <p:cNvPr id="9" name="Straight Connector 8"/>
          <p:cNvCxnSpPr/>
          <p:nvPr/>
        </p:nvCxnSpPr>
        <p:spPr>
          <a:xfrm rot="5400000">
            <a:off x="2786063" y="3786188"/>
            <a:ext cx="48577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57187" y="3786188"/>
            <a:ext cx="48577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85875" y="1643063"/>
            <a:ext cx="61436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357313" y="3571875"/>
            <a:ext cx="6072187" cy="0"/>
          </a:xfrm>
          <a:prstGeom prst="line">
            <a:avLst/>
          </a:prstGeom>
        </p:spPr>
        <p:style>
          <a:lnRef idx="1">
            <a:schemeClr val="accent1"/>
          </a:lnRef>
          <a:fillRef idx="0">
            <a:schemeClr val="accent1"/>
          </a:fillRef>
          <a:effectRef idx="0">
            <a:schemeClr val="accent1"/>
          </a:effectRef>
          <a:fontRef idx="minor">
            <a:schemeClr val="tx1"/>
          </a:fontRef>
        </p:style>
      </p:cxnSp>
      <p:sp>
        <p:nvSpPr>
          <p:cNvPr id="13319" name="TextBox 17"/>
          <p:cNvSpPr txBox="1">
            <a:spLocks noChangeArrowheads="1"/>
          </p:cNvSpPr>
          <p:nvPr/>
        </p:nvSpPr>
        <p:spPr bwMode="auto">
          <a:xfrm>
            <a:off x="2714625" y="1214438"/>
            <a:ext cx="1857375" cy="369887"/>
          </a:xfrm>
          <a:prstGeom prst="rect">
            <a:avLst/>
          </a:prstGeom>
          <a:noFill/>
          <a:ln w="9525">
            <a:noFill/>
            <a:miter lim="800000"/>
            <a:headEnd/>
            <a:tailEnd/>
          </a:ln>
        </p:spPr>
        <p:txBody>
          <a:bodyPr>
            <a:spAutoFit/>
          </a:bodyPr>
          <a:lstStyle/>
          <a:p>
            <a:r>
              <a:rPr lang="en-IE" sz="1800">
                <a:latin typeface="Arial" charset="0"/>
              </a:rPr>
              <a:t>Known ligand(s)</a:t>
            </a:r>
            <a:endParaRPr lang="en-GB" sz="1800">
              <a:latin typeface="Arial" charset="0"/>
            </a:endParaRPr>
          </a:p>
        </p:txBody>
      </p:sp>
      <p:sp>
        <p:nvSpPr>
          <p:cNvPr id="13320" name="TextBox 18"/>
          <p:cNvSpPr txBox="1">
            <a:spLocks noChangeArrowheads="1"/>
          </p:cNvSpPr>
          <p:nvPr/>
        </p:nvSpPr>
        <p:spPr bwMode="auto">
          <a:xfrm>
            <a:off x="5429250" y="1214438"/>
            <a:ext cx="2000250" cy="369887"/>
          </a:xfrm>
          <a:prstGeom prst="rect">
            <a:avLst/>
          </a:prstGeom>
          <a:noFill/>
          <a:ln w="9525">
            <a:noFill/>
            <a:miter lim="800000"/>
            <a:headEnd/>
            <a:tailEnd/>
          </a:ln>
        </p:spPr>
        <p:txBody>
          <a:bodyPr>
            <a:spAutoFit/>
          </a:bodyPr>
          <a:lstStyle/>
          <a:p>
            <a:r>
              <a:rPr lang="en-IE" sz="1800" dirty="0">
                <a:latin typeface="Arial" charset="0"/>
              </a:rPr>
              <a:t>No known </a:t>
            </a:r>
            <a:r>
              <a:rPr lang="en-IE" sz="1800" dirty="0" err="1">
                <a:latin typeface="Arial" charset="0"/>
              </a:rPr>
              <a:t>ligand</a:t>
            </a:r>
            <a:endParaRPr lang="en-GB" sz="1800" dirty="0">
              <a:latin typeface="Arial" charset="0"/>
            </a:endParaRPr>
          </a:p>
        </p:txBody>
      </p:sp>
      <p:sp>
        <p:nvSpPr>
          <p:cNvPr id="13321" name="TextBox 19"/>
          <p:cNvSpPr txBox="1">
            <a:spLocks noChangeArrowheads="1"/>
          </p:cNvSpPr>
          <p:nvPr/>
        </p:nvSpPr>
        <p:spPr bwMode="auto">
          <a:xfrm rot="-5400000">
            <a:off x="748506" y="2177257"/>
            <a:ext cx="1857375" cy="646112"/>
          </a:xfrm>
          <a:prstGeom prst="rect">
            <a:avLst/>
          </a:prstGeom>
          <a:noFill/>
          <a:ln w="9525">
            <a:noFill/>
            <a:miter lim="800000"/>
            <a:headEnd/>
            <a:tailEnd/>
          </a:ln>
        </p:spPr>
        <p:txBody>
          <a:bodyPr>
            <a:spAutoFit/>
          </a:bodyPr>
          <a:lstStyle/>
          <a:p>
            <a:r>
              <a:rPr lang="en-IE" sz="1800">
                <a:latin typeface="Arial" charset="0"/>
              </a:rPr>
              <a:t>Known protein structure</a:t>
            </a:r>
          </a:p>
        </p:txBody>
      </p:sp>
      <p:sp>
        <p:nvSpPr>
          <p:cNvPr id="13322" name="TextBox 20"/>
          <p:cNvSpPr txBox="1">
            <a:spLocks noChangeArrowheads="1"/>
          </p:cNvSpPr>
          <p:nvPr/>
        </p:nvSpPr>
        <p:spPr bwMode="auto">
          <a:xfrm rot="-5400000">
            <a:off x="748506" y="4534695"/>
            <a:ext cx="1857375" cy="646112"/>
          </a:xfrm>
          <a:prstGeom prst="rect">
            <a:avLst/>
          </a:prstGeom>
          <a:noFill/>
          <a:ln w="9525">
            <a:noFill/>
            <a:miter lim="800000"/>
            <a:headEnd/>
            <a:tailEnd/>
          </a:ln>
        </p:spPr>
        <p:txBody>
          <a:bodyPr>
            <a:spAutoFit/>
          </a:bodyPr>
          <a:lstStyle/>
          <a:p>
            <a:r>
              <a:rPr lang="en-IE" sz="1800">
                <a:latin typeface="Arial" charset="0"/>
              </a:rPr>
              <a:t>Unknown protein structure</a:t>
            </a:r>
          </a:p>
        </p:txBody>
      </p:sp>
      <p:sp>
        <p:nvSpPr>
          <p:cNvPr id="13323" name="TextBox 21"/>
          <p:cNvSpPr txBox="1">
            <a:spLocks noChangeArrowheads="1"/>
          </p:cNvSpPr>
          <p:nvPr/>
        </p:nvSpPr>
        <p:spPr bwMode="auto">
          <a:xfrm>
            <a:off x="2286000" y="1785938"/>
            <a:ext cx="2571750" cy="1077912"/>
          </a:xfrm>
          <a:prstGeom prst="rect">
            <a:avLst/>
          </a:prstGeom>
          <a:noFill/>
          <a:ln w="9525">
            <a:noFill/>
            <a:miter lim="800000"/>
            <a:headEnd/>
            <a:tailEnd/>
          </a:ln>
        </p:spPr>
        <p:txBody>
          <a:bodyPr>
            <a:spAutoFit/>
          </a:bodyPr>
          <a:lstStyle/>
          <a:p>
            <a:r>
              <a:rPr lang="en-IE" sz="1600" b="1">
                <a:latin typeface="Arial" charset="0"/>
              </a:rPr>
              <a:t>Structure-based drug design (SBDD)</a:t>
            </a:r>
          </a:p>
          <a:p>
            <a:endParaRPr lang="en-IE" sz="1600" b="1">
              <a:latin typeface="Arial" charset="0"/>
            </a:endParaRPr>
          </a:p>
          <a:p>
            <a:r>
              <a:rPr lang="en-IE" sz="1600">
                <a:latin typeface="Arial" charset="0"/>
              </a:rPr>
              <a:t>Protein-ligand docking</a:t>
            </a:r>
            <a:endParaRPr lang="en-GB" sz="1600">
              <a:latin typeface="Arial" charset="0"/>
            </a:endParaRPr>
          </a:p>
        </p:txBody>
      </p:sp>
      <p:sp>
        <p:nvSpPr>
          <p:cNvPr id="3084" name="TextBox 26"/>
          <p:cNvSpPr txBox="1">
            <a:spLocks noChangeArrowheads="1"/>
          </p:cNvSpPr>
          <p:nvPr/>
        </p:nvSpPr>
        <p:spPr bwMode="auto">
          <a:xfrm>
            <a:off x="2214563" y="3714750"/>
            <a:ext cx="3071812" cy="2308225"/>
          </a:xfrm>
          <a:prstGeom prst="rect">
            <a:avLst/>
          </a:prstGeom>
          <a:noFill/>
          <a:ln w="9525">
            <a:noFill/>
            <a:miter lim="800000"/>
            <a:headEnd/>
            <a:tailEnd/>
          </a:ln>
        </p:spPr>
        <p:txBody>
          <a:bodyPr>
            <a:spAutoFit/>
          </a:bodyPr>
          <a:lstStyle/>
          <a:p>
            <a:pPr>
              <a:defRPr/>
            </a:pPr>
            <a:r>
              <a:rPr lang="en-IE" sz="1600" b="1" dirty="0">
                <a:latin typeface="Arial" charset="0"/>
              </a:rPr>
              <a:t>Ligand-based drug design (LBDD)</a:t>
            </a:r>
          </a:p>
          <a:p>
            <a:pPr>
              <a:defRPr/>
            </a:pPr>
            <a:r>
              <a:rPr lang="en-IE" sz="1600" i="1" dirty="0">
                <a:solidFill>
                  <a:schemeClr val="bg1">
                    <a:lumMod val="50000"/>
                  </a:schemeClr>
                </a:solidFill>
                <a:latin typeface="Arial" charset="0"/>
              </a:rPr>
              <a:t>1 or more ligands</a:t>
            </a:r>
          </a:p>
          <a:p>
            <a:pPr>
              <a:buFont typeface="Arial" charset="0"/>
              <a:buChar char="•"/>
              <a:defRPr/>
            </a:pPr>
            <a:r>
              <a:rPr lang="en-IE" sz="1600" dirty="0">
                <a:latin typeface="Arial" charset="0"/>
              </a:rPr>
              <a:t> Similarity searching</a:t>
            </a:r>
          </a:p>
          <a:p>
            <a:pPr>
              <a:defRPr/>
            </a:pPr>
            <a:r>
              <a:rPr lang="en-IE" sz="1600" i="1" dirty="0">
                <a:solidFill>
                  <a:schemeClr val="bg1">
                    <a:lumMod val="50000"/>
                  </a:schemeClr>
                </a:solidFill>
                <a:latin typeface="Arial" charset="0"/>
              </a:rPr>
              <a:t>Several ligands</a:t>
            </a:r>
          </a:p>
          <a:p>
            <a:pPr>
              <a:buFont typeface="Arial" charset="0"/>
              <a:buChar char="•"/>
              <a:defRPr/>
            </a:pPr>
            <a:r>
              <a:rPr lang="en-IE" sz="1600" dirty="0">
                <a:latin typeface="Arial" charset="0"/>
              </a:rPr>
              <a:t> Pharmacophore searching</a:t>
            </a:r>
          </a:p>
          <a:p>
            <a:pPr>
              <a:defRPr/>
            </a:pPr>
            <a:r>
              <a:rPr lang="en-IE" sz="1600" i="1" dirty="0">
                <a:solidFill>
                  <a:schemeClr val="bg1">
                    <a:lumMod val="50000"/>
                  </a:schemeClr>
                </a:solidFill>
                <a:latin typeface="Arial" charset="0"/>
              </a:rPr>
              <a:t>Many ligands (20+)</a:t>
            </a:r>
          </a:p>
          <a:p>
            <a:pPr>
              <a:buFont typeface="Arial" charset="0"/>
              <a:buChar char="•"/>
              <a:defRPr/>
            </a:pPr>
            <a:r>
              <a:rPr lang="en-IE" sz="1600" dirty="0">
                <a:latin typeface="Arial" charset="0"/>
              </a:rPr>
              <a:t> Quantitative Structure-Activity Relationships (QSAR)</a:t>
            </a:r>
          </a:p>
        </p:txBody>
      </p:sp>
      <p:sp>
        <p:nvSpPr>
          <p:cNvPr id="13325" name="TextBox 27"/>
          <p:cNvSpPr txBox="1">
            <a:spLocks noChangeArrowheads="1"/>
          </p:cNvSpPr>
          <p:nvPr/>
        </p:nvSpPr>
        <p:spPr bwMode="auto">
          <a:xfrm>
            <a:off x="5572125" y="1928813"/>
            <a:ext cx="2071688" cy="338137"/>
          </a:xfrm>
          <a:prstGeom prst="rect">
            <a:avLst/>
          </a:prstGeom>
          <a:noFill/>
          <a:ln w="9525">
            <a:noFill/>
            <a:miter lim="800000"/>
            <a:headEnd/>
            <a:tailEnd/>
          </a:ln>
        </p:spPr>
        <p:txBody>
          <a:bodyPr>
            <a:spAutoFit/>
          </a:bodyPr>
          <a:lstStyle/>
          <a:p>
            <a:r>
              <a:rPr lang="en-IE" sz="1600" b="1" i="1">
                <a:latin typeface="Arial" charset="0"/>
              </a:rPr>
              <a:t>De novo</a:t>
            </a:r>
            <a:r>
              <a:rPr lang="en-IE" sz="1600" b="1">
                <a:latin typeface="Arial" charset="0"/>
              </a:rPr>
              <a:t> design</a:t>
            </a:r>
          </a:p>
        </p:txBody>
      </p:sp>
      <p:sp>
        <p:nvSpPr>
          <p:cNvPr id="13326" name="TextBox 29"/>
          <p:cNvSpPr txBox="1">
            <a:spLocks noChangeArrowheads="1"/>
          </p:cNvSpPr>
          <p:nvPr/>
        </p:nvSpPr>
        <p:spPr bwMode="auto">
          <a:xfrm>
            <a:off x="5500694" y="4143380"/>
            <a:ext cx="2286016" cy="1569660"/>
          </a:xfrm>
          <a:prstGeom prst="rect">
            <a:avLst/>
          </a:prstGeom>
          <a:noFill/>
          <a:ln w="9525">
            <a:noFill/>
            <a:miter lim="800000"/>
            <a:headEnd/>
            <a:tailEnd/>
          </a:ln>
        </p:spPr>
        <p:txBody>
          <a:bodyPr wrap="square">
            <a:spAutoFit/>
          </a:bodyPr>
          <a:lstStyle/>
          <a:p>
            <a:r>
              <a:rPr lang="en-IE" sz="1600" b="1" dirty="0">
                <a:latin typeface="Arial" charset="0"/>
              </a:rPr>
              <a:t>CADD of no use</a:t>
            </a:r>
          </a:p>
          <a:p>
            <a:r>
              <a:rPr lang="en-IE" sz="1600" dirty="0">
                <a:latin typeface="Arial" charset="0"/>
              </a:rPr>
              <a:t>Need experimental data of some </a:t>
            </a:r>
            <a:r>
              <a:rPr lang="en-IE" sz="1600" dirty="0" smtClean="0">
                <a:latin typeface="Arial" charset="0"/>
              </a:rPr>
              <a:t>sort</a:t>
            </a:r>
          </a:p>
          <a:p>
            <a:endParaRPr lang="en-IE" sz="1600" dirty="0" smtClean="0">
              <a:latin typeface="Arial" charset="0"/>
            </a:endParaRPr>
          </a:p>
          <a:p>
            <a:r>
              <a:rPr lang="en-IE" sz="1600" dirty="0" smtClean="0">
                <a:latin typeface="Arial" charset="0"/>
              </a:rPr>
              <a:t>Can apply ADMET filters</a:t>
            </a:r>
            <a:endParaRPr lang="en-GB" sz="1600" dirty="0">
              <a:latin typeface="Arial" charset="0"/>
            </a:endParaRPr>
          </a:p>
        </p:txBody>
      </p:sp>
      <p:cxnSp>
        <p:nvCxnSpPr>
          <p:cNvPr id="20" name="Straight Connector 19"/>
          <p:cNvCxnSpPr/>
          <p:nvPr/>
        </p:nvCxnSpPr>
        <p:spPr>
          <a:xfrm>
            <a:off x="428625" y="928688"/>
            <a:ext cx="8286750" cy="0"/>
          </a:xfrm>
          <a:prstGeom prst="line">
            <a:avLst/>
          </a:prstGeom>
          <a:ln>
            <a:prstDash val="dash"/>
          </a:ln>
          <a:effectLst/>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28625" y="6715125"/>
            <a:ext cx="8286750" cy="0"/>
          </a:xfrm>
          <a:prstGeom prst="line">
            <a:avLst/>
          </a:prstGeom>
          <a:ln>
            <a:prstDash val="dash"/>
          </a:ln>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85800" y="323850"/>
            <a:ext cx="7772400" cy="604838"/>
          </a:xfrm>
        </p:spPr>
        <p:txBody>
          <a:bodyPr/>
          <a:lstStyle/>
          <a:p>
            <a:r>
              <a:rPr lang="en-IE" smtClean="0">
                <a:latin typeface="Arial" charset="0"/>
              </a:rPr>
              <a:t>Virtual screening</a:t>
            </a:r>
            <a:endParaRPr lang="en-GB" smtClean="0">
              <a:latin typeface="Arial" charset="0"/>
            </a:endParaRPr>
          </a:p>
        </p:txBody>
      </p:sp>
      <p:sp>
        <p:nvSpPr>
          <p:cNvPr id="4099" name="Content Placeholder 2"/>
          <p:cNvSpPr>
            <a:spLocks noGrp="1"/>
          </p:cNvSpPr>
          <p:nvPr>
            <p:ph idx="1"/>
          </p:nvPr>
        </p:nvSpPr>
        <p:spPr>
          <a:xfrm>
            <a:off x="685800" y="1143000"/>
            <a:ext cx="7772400" cy="4953000"/>
          </a:xfrm>
        </p:spPr>
        <p:txBody>
          <a:bodyPr/>
          <a:lstStyle/>
          <a:p>
            <a:pPr>
              <a:defRPr/>
            </a:pPr>
            <a:r>
              <a:rPr lang="en-US" sz="2400" dirty="0" smtClean="0">
                <a:latin typeface="Arial" charset="0"/>
                <a:cs typeface="Arial" charset="0"/>
              </a:rPr>
              <a:t>Virtual screening is the computational or </a:t>
            </a:r>
            <a:r>
              <a:rPr lang="en-US" sz="2400" i="1" dirty="0" smtClean="0">
                <a:latin typeface="Arial" charset="0"/>
                <a:cs typeface="Arial" charset="0"/>
              </a:rPr>
              <a:t>in silico </a:t>
            </a:r>
            <a:r>
              <a:rPr lang="en-US" sz="2400" dirty="0" smtClean="0">
                <a:latin typeface="Arial" charset="0"/>
                <a:cs typeface="Arial" charset="0"/>
              </a:rPr>
              <a:t>analogue of biological screening</a:t>
            </a:r>
          </a:p>
          <a:p>
            <a:pPr>
              <a:defRPr/>
            </a:pPr>
            <a:endParaRPr lang="en-US" sz="2400" dirty="0" smtClean="0">
              <a:latin typeface="Arial" charset="0"/>
              <a:cs typeface="Arial" charset="0"/>
            </a:endParaRPr>
          </a:p>
          <a:p>
            <a:pPr>
              <a:defRPr/>
            </a:pPr>
            <a:r>
              <a:rPr lang="en-US" sz="2400" dirty="0" smtClean="0">
                <a:latin typeface="Arial" charset="0"/>
                <a:cs typeface="Arial" charset="0"/>
              </a:rPr>
              <a:t>The aim is to </a:t>
            </a:r>
            <a:r>
              <a:rPr lang="en-US" sz="2400" b="1" dirty="0" smtClean="0">
                <a:solidFill>
                  <a:srgbClr val="FF0000"/>
                </a:solidFill>
                <a:latin typeface="Arial" charset="0"/>
                <a:cs typeface="Arial" charset="0"/>
              </a:rPr>
              <a:t>score</a:t>
            </a:r>
            <a:r>
              <a:rPr lang="en-US" sz="2400" dirty="0" smtClean="0">
                <a:latin typeface="Arial" charset="0"/>
                <a:cs typeface="Arial" charset="0"/>
              </a:rPr>
              <a:t>, </a:t>
            </a:r>
            <a:r>
              <a:rPr lang="en-US" sz="2400" b="1" dirty="0" smtClean="0">
                <a:solidFill>
                  <a:srgbClr val="FF0000"/>
                </a:solidFill>
                <a:latin typeface="Arial" charset="0"/>
                <a:cs typeface="Arial" charset="0"/>
              </a:rPr>
              <a:t>rank</a:t>
            </a:r>
            <a:r>
              <a:rPr lang="en-US" sz="2400" dirty="0" smtClean="0">
                <a:latin typeface="Arial" charset="0"/>
                <a:cs typeface="Arial" charset="0"/>
              </a:rPr>
              <a:t> or </a:t>
            </a:r>
            <a:r>
              <a:rPr lang="en-US" sz="2400" b="1" dirty="0" smtClean="0">
                <a:solidFill>
                  <a:srgbClr val="FF0000"/>
                </a:solidFill>
                <a:latin typeface="Arial" charset="0"/>
                <a:cs typeface="Arial" charset="0"/>
              </a:rPr>
              <a:t>filter</a:t>
            </a:r>
            <a:r>
              <a:rPr lang="en-US" sz="2400" dirty="0" smtClean="0">
                <a:latin typeface="Arial" charset="0"/>
                <a:cs typeface="Arial" charset="0"/>
              </a:rPr>
              <a:t> a set of structures using one or more computational procedures</a:t>
            </a:r>
            <a:endParaRPr lang="en-US" sz="2000" dirty="0" smtClean="0">
              <a:solidFill>
                <a:schemeClr val="bg1">
                  <a:lumMod val="50000"/>
                </a:schemeClr>
              </a:solidFill>
              <a:latin typeface="Arial" charset="0"/>
              <a:cs typeface="Arial" charset="0"/>
            </a:endParaRPr>
          </a:p>
          <a:p>
            <a:pPr>
              <a:defRPr/>
            </a:pPr>
            <a:endParaRPr lang="en-US" sz="2400" dirty="0" smtClean="0">
              <a:latin typeface="Arial" charset="0"/>
              <a:cs typeface="Arial" charset="0"/>
            </a:endParaRPr>
          </a:p>
          <a:p>
            <a:pPr>
              <a:defRPr/>
            </a:pPr>
            <a:r>
              <a:rPr lang="en-US" sz="2400" dirty="0" smtClean="0">
                <a:latin typeface="Arial" charset="0"/>
                <a:cs typeface="Arial" charset="0"/>
              </a:rPr>
              <a:t>It can be used</a:t>
            </a:r>
          </a:p>
          <a:p>
            <a:pPr lvl="1">
              <a:defRPr/>
            </a:pPr>
            <a:r>
              <a:rPr lang="en-US" sz="2000" dirty="0" smtClean="0">
                <a:latin typeface="Arial" charset="0"/>
                <a:cs typeface="Arial" charset="0"/>
              </a:rPr>
              <a:t>to help decide which compounds to screen (experimentally)</a:t>
            </a:r>
          </a:p>
          <a:p>
            <a:pPr lvl="1">
              <a:defRPr/>
            </a:pPr>
            <a:r>
              <a:rPr lang="en-US" sz="2000" dirty="0" smtClean="0">
                <a:latin typeface="Arial" charset="0"/>
                <a:cs typeface="Arial" charset="0"/>
              </a:rPr>
              <a:t>which libraries to synthesise</a:t>
            </a:r>
          </a:p>
          <a:p>
            <a:pPr lvl="1">
              <a:defRPr/>
            </a:pPr>
            <a:r>
              <a:rPr lang="en-US" sz="2000" dirty="0" smtClean="0">
                <a:latin typeface="Arial" charset="0"/>
                <a:cs typeface="Arial" charset="0"/>
              </a:rPr>
              <a:t>which compounds to purchase from an external company</a:t>
            </a:r>
          </a:p>
          <a:p>
            <a:pPr lvl="1">
              <a:defRPr/>
            </a:pPr>
            <a:r>
              <a:rPr lang="en-US" sz="2000" dirty="0" smtClean="0">
                <a:latin typeface="Arial" charset="0"/>
                <a:cs typeface="Arial" charset="0"/>
              </a:rPr>
              <a:t>to analyse the results of an experiment, such as a HTS run</a:t>
            </a:r>
            <a:endParaRPr lang="en-GB" sz="2000"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85800" y="323850"/>
            <a:ext cx="7772400" cy="604838"/>
          </a:xfrm>
        </p:spPr>
        <p:txBody>
          <a:bodyPr/>
          <a:lstStyle/>
          <a:p>
            <a:r>
              <a:rPr lang="en-IE" smtClean="0">
                <a:latin typeface="Arial" charset="0"/>
              </a:rPr>
              <a:t>Virtual screening</a:t>
            </a:r>
            <a:endParaRPr lang="en-GB" smtClean="0">
              <a:latin typeface="Arial" charset="0"/>
            </a:endParaRPr>
          </a:p>
        </p:txBody>
      </p:sp>
      <p:sp>
        <p:nvSpPr>
          <p:cNvPr id="16387" name="Content Placeholder 2"/>
          <p:cNvSpPr>
            <a:spLocks noGrp="1"/>
          </p:cNvSpPr>
          <p:nvPr>
            <p:ph idx="1"/>
          </p:nvPr>
        </p:nvSpPr>
        <p:spPr>
          <a:xfrm>
            <a:off x="685800" y="1143000"/>
            <a:ext cx="7772400" cy="4953000"/>
          </a:xfrm>
        </p:spPr>
        <p:txBody>
          <a:bodyPr/>
          <a:lstStyle/>
          <a:p>
            <a:endParaRPr lang="en-GB" smtClean="0">
              <a:latin typeface="Arial" charset="0"/>
              <a:cs typeface="Arial" charset="0"/>
            </a:endParaRPr>
          </a:p>
        </p:txBody>
      </p:sp>
      <p:pic>
        <p:nvPicPr>
          <p:cNvPr id="16388" name="Picture 3"/>
          <p:cNvPicPr>
            <a:picLocks noChangeAspect="1" noChangeArrowheads="1"/>
          </p:cNvPicPr>
          <p:nvPr/>
        </p:nvPicPr>
        <p:blipFill>
          <a:blip r:embed="rId2" cstate="print"/>
          <a:srcRect/>
          <a:stretch>
            <a:fillRect/>
          </a:stretch>
        </p:blipFill>
        <p:spPr bwMode="auto">
          <a:xfrm>
            <a:off x="857250" y="1020763"/>
            <a:ext cx="7072313" cy="5480050"/>
          </a:xfrm>
          <a:prstGeom prst="rect">
            <a:avLst/>
          </a:prstGeom>
          <a:noFill/>
          <a:ln w="9525">
            <a:noFill/>
            <a:miter lim="800000"/>
            <a:headEnd/>
            <a:tailEnd/>
          </a:ln>
        </p:spPr>
      </p:pic>
      <p:sp>
        <p:nvSpPr>
          <p:cNvPr id="5" name="TextBox 4"/>
          <p:cNvSpPr txBox="1"/>
          <p:nvPr/>
        </p:nvSpPr>
        <p:spPr>
          <a:xfrm>
            <a:off x="3429000" y="6376988"/>
            <a:ext cx="5500688" cy="338137"/>
          </a:xfrm>
          <a:prstGeom prst="rect">
            <a:avLst/>
          </a:prstGeom>
          <a:noFill/>
        </p:spPr>
        <p:txBody>
          <a:bodyPr>
            <a:spAutoFit/>
          </a:bodyPr>
          <a:lstStyle/>
          <a:p>
            <a:pPr>
              <a:defRPr/>
            </a:pPr>
            <a:r>
              <a:rPr lang="en-IE" sz="1600" dirty="0">
                <a:solidFill>
                  <a:schemeClr val="bg1">
                    <a:lumMod val="50000"/>
                  </a:schemeClr>
                </a:solidFill>
                <a:latin typeface="Arial" pitchFamily="34" charset="0"/>
                <a:cs typeface="Arial" pitchFamily="34" charset="0"/>
              </a:rPr>
              <a:t>AR Leach, VJ Gillet, An Introduction to Cheminformatics</a:t>
            </a:r>
            <a:endParaRPr lang="en-GB" sz="1600" dirty="0">
              <a:solidFill>
                <a:schemeClr val="bg1">
                  <a:lumMod val="50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2" cstate="print"/>
          <a:srcRect/>
          <a:stretch>
            <a:fillRect/>
          </a:stretch>
        </p:blipFill>
        <p:spPr>
          <a:xfrm>
            <a:off x="611188" y="2786084"/>
            <a:ext cx="5178425" cy="3786188"/>
          </a:xfrm>
          <a:prstGeom prst="rect">
            <a:avLst/>
          </a:prstGeom>
          <a:noFill/>
          <a:ln/>
        </p:spPr>
      </p:pic>
      <p:sp>
        <p:nvSpPr>
          <p:cNvPr id="2" name="Title 1"/>
          <p:cNvSpPr>
            <a:spLocks noGrp="1"/>
          </p:cNvSpPr>
          <p:nvPr>
            <p:ph type="title"/>
          </p:nvPr>
        </p:nvSpPr>
        <p:spPr/>
        <p:txBody>
          <a:bodyPr/>
          <a:lstStyle/>
          <a:p>
            <a:r>
              <a:rPr lang="en-GB" dirty="0" smtClean="0"/>
              <a:t>What is a </a:t>
            </a:r>
            <a:r>
              <a:rPr lang="en-GB" dirty="0" err="1" smtClean="0"/>
              <a:t>Pharmacophore</a:t>
            </a:r>
            <a:r>
              <a:rPr lang="en-GB" dirty="0" smtClean="0"/>
              <a:t>?</a:t>
            </a:r>
            <a:endParaRPr lang="en-IE" dirty="0"/>
          </a:p>
        </p:txBody>
      </p:sp>
      <p:sp>
        <p:nvSpPr>
          <p:cNvPr id="5" name="Rectangle 3"/>
          <p:cNvSpPr txBox="1">
            <a:spLocks noChangeArrowheads="1"/>
          </p:cNvSpPr>
          <p:nvPr/>
        </p:nvSpPr>
        <p:spPr bwMode="auto">
          <a:xfrm>
            <a:off x="395288" y="1071546"/>
            <a:ext cx="8569325" cy="15716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GB" sz="2000" b="0" i="0" u="none" strike="noStrike" kern="0" cap="none" spc="0" normalizeH="0" baseline="0" noProof="0" dirty="0" smtClean="0">
                <a:ln>
                  <a:noFill/>
                </a:ln>
                <a:solidFill>
                  <a:schemeClr val="tx1"/>
                </a:solidFill>
                <a:effectLst/>
                <a:uLnTx/>
                <a:uFillTx/>
                <a:latin typeface="Arial" pitchFamily="34" charset="0"/>
                <a:ea typeface="+mn-ea"/>
                <a:cs typeface="Arial" pitchFamily="34" charset="0"/>
              </a:rPr>
              <a:t>Two</a:t>
            </a:r>
            <a:r>
              <a:rPr kumimoji="0" lang="en-GB" sz="2000" b="0" i="0" u="none" strike="noStrike" kern="0" cap="none" spc="0" normalizeH="0" noProof="0" dirty="0" smtClean="0">
                <a:ln>
                  <a:noFill/>
                </a:ln>
                <a:solidFill>
                  <a:schemeClr val="tx1"/>
                </a:solidFill>
                <a:effectLst/>
                <a:uLnTx/>
                <a:uFillTx/>
                <a:latin typeface="Arial" pitchFamily="34" charset="0"/>
                <a:ea typeface="+mn-ea"/>
                <a:cs typeface="Arial" pitchFamily="34" charset="0"/>
              </a:rPr>
              <a:t> somewhat distinct usages:</a:t>
            </a:r>
          </a:p>
          <a:p>
            <a:pPr marL="800100" lvl="1" indent="-342900" eaLnBrk="0" hangingPunct="0">
              <a:spcBef>
                <a:spcPct val="20000"/>
              </a:spcBef>
              <a:buFontTx/>
              <a:buChar char="•"/>
            </a:pPr>
            <a:r>
              <a:rPr lang="en-GB" sz="1800" kern="0" dirty="0" smtClean="0">
                <a:latin typeface="Arial" pitchFamily="34" charset="0"/>
                <a:cs typeface="Arial" pitchFamily="34" charset="0"/>
              </a:rPr>
              <a:t>That substructure of a molecule that is responsible for its pharmacological activity (c.f. </a:t>
            </a:r>
            <a:r>
              <a:rPr lang="en-GB" sz="1800" kern="0" dirty="0" err="1" smtClean="0">
                <a:latin typeface="Arial" pitchFamily="34" charset="0"/>
                <a:cs typeface="Arial" pitchFamily="34" charset="0"/>
              </a:rPr>
              <a:t>chromophore</a:t>
            </a:r>
            <a:r>
              <a:rPr lang="en-GB" sz="1800" kern="0" dirty="0" smtClean="0">
                <a:latin typeface="Arial" pitchFamily="34" charset="0"/>
                <a:cs typeface="Arial" pitchFamily="34" charset="0"/>
              </a:rPr>
              <a:t>)</a:t>
            </a:r>
          </a:p>
          <a:p>
            <a:pPr marL="800100" lvl="1" indent="-342900" eaLnBrk="0" hangingPunct="0">
              <a:spcBef>
                <a:spcPct val="20000"/>
              </a:spcBef>
              <a:buFontTx/>
              <a:buChar char="•"/>
            </a:pPr>
            <a:r>
              <a:rPr kumimoji="0" lang="en-GB" sz="1800" b="1" i="0" u="none" strike="noStrike" kern="0" cap="none" spc="0" normalizeH="0" baseline="0" noProof="0" dirty="0" smtClean="0">
                <a:ln>
                  <a:noFill/>
                </a:ln>
                <a:solidFill>
                  <a:srgbClr val="FF0000"/>
                </a:solidFill>
                <a:effectLst/>
                <a:uLnTx/>
                <a:uFillTx/>
                <a:latin typeface="Arial" pitchFamily="34" charset="0"/>
                <a:ea typeface="+mn-ea"/>
                <a:cs typeface="Arial" pitchFamily="34" charset="0"/>
              </a:rPr>
              <a:t>A set of geometrical constraints</a:t>
            </a:r>
            <a:r>
              <a:rPr kumimoji="0" lang="en-GB" sz="1800" b="0" i="0" u="none" strike="noStrike" kern="0" cap="none" spc="0" normalizeH="0" baseline="0" noProof="0" dirty="0" smtClean="0">
                <a:ln>
                  <a:noFill/>
                </a:ln>
                <a:solidFill>
                  <a:schemeClr val="tx1"/>
                </a:solidFill>
                <a:effectLst/>
                <a:uLnTx/>
                <a:uFillTx/>
                <a:latin typeface="Arial" pitchFamily="34" charset="0"/>
                <a:ea typeface="+mn-ea"/>
                <a:cs typeface="Arial" pitchFamily="34" charset="0"/>
              </a:rPr>
              <a:t> between specific functional groups that enable the molecule to have biological activity</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GB" sz="2000" b="0" i="0" u="none" strike="noStrike" kern="0" cap="none" spc="0" normalizeH="0" baseline="-25000" noProof="0" dirty="0" smtClean="0">
              <a:ln>
                <a:noFill/>
              </a:ln>
              <a:solidFill>
                <a:schemeClr val="tx1"/>
              </a:solidFill>
              <a:effectLst/>
              <a:uLnTx/>
              <a:uFillTx/>
              <a:latin typeface="Arial" pitchFamily="34" charset="0"/>
              <a:ea typeface="+mn-ea"/>
              <a:cs typeface="Arial" pitchFamily="34" charset="0"/>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endParaRPr kumimoji="0" lang="en-US" sz="1800" b="0" i="0" u="none" strike="noStrike" kern="0" cap="none" spc="0" normalizeH="0" baseline="0" noProof="0" dirty="0">
              <a:ln>
                <a:noFill/>
              </a:ln>
              <a:solidFill>
                <a:schemeClr val="tx1"/>
              </a:solidFill>
              <a:effectLst/>
              <a:uLnTx/>
              <a:uFillTx/>
              <a:latin typeface="Arial" pitchFamily="34" charset="0"/>
              <a:cs typeface="Arial" pitchFamily="34" charset="0"/>
            </a:endParaRPr>
          </a:p>
        </p:txBody>
      </p:sp>
      <p:sp>
        <p:nvSpPr>
          <p:cNvPr id="7" name="Text Box 6"/>
          <p:cNvSpPr txBox="1">
            <a:spLocks noChangeArrowheads="1"/>
          </p:cNvSpPr>
          <p:nvPr/>
        </p:nvSpPr>
        <p:spPr bwMode="auto">
          <a:xfrm>
            <a:off x="5795963" y="4856163"/>
            <a:ext cx="3095625" cy="457200"/>
          </a:xfrm>
          <a:prstGeom prst="rect">
            <a:avLst/>
          </a:prstGeom>
          <a:noFill/>
          <a:ln w="9525" algn="ctr">
            <a:noFill/>
            <a:miter lim="800000"/>
            <a:headEnd/>
            <a:tailEnd/>
          </a:ln>
          <a:effectLst/>
        </p:spPr>
        <p:txBody>
          <a:bodyPr lIns="92075" tIns="46038" rIns="92075" bIns="46038">
            <a:spAutoFit/>
          </a:bodyPr>
          <a:lstStyle/>
          <a:p>
            <a:pPr>
              <a:spcBef>
                <a:spcPct val="50000"/>
              </a:spcBef>
              <a:buFontTx/>
              <a:buNone/>
            </a:pPr>
            <a:r>
              <a:rPr lang="en-GB" sz="1200"/>
              <a:t>Bojarski, </a:t>
            </a:r>
            <a:r>
              <a:rPr lang="en-GB" sz="1200" i="1"/>
              <a:t>Curr. Top. Med. Chem</a:t>
            </a:r>
            <a:r>
              <a:rPr lang="en-GB" sz="1200"/>
              <a:t>. </a:t>
            </a:r>
            <a:r>
              <a:rPr lang="en-GB" sz="1200" b="1"/>
              <a:t>2006</a:t>
            </a:r>
            <a:r>
              <a:rPr lang="en-GB" sz="1200"/>
              <a:t>, </a:t>
            </a:r>
            <a:r>
              <a:rPr lang="en-GB" sz="1200" i="1"/>
              <a:t>6</a:t>
            </a:r>
            <a:r>
              <a:rPr lang="en-GB" sz="1200"/>
              <a:t>, 2005.</a:t>
            </a:r>
            <a:endParaRPr lang="en-US" sz="12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0850" name="Rectangle 2"/>
          <p:cNvSpPr>
            <a:spLocks noGrp="1" noChangeArrowheads="1"/>
          </p:cNvSpPr>
          <p:nvPr>
            <p:ph type="title"/>
          </p:nvPr>
        </p:nvSpPr>
        <p:spPr/>
        <p:txBody>
          <a:bodyPr/>
          <a:lstStyle/>
          <a:p>
            <a:r>
              <a:rPr lang="en-GB" sz="2400"/>
              <a:t>Overview of Pharmacophore-based Drug Design</a:t>
            </a:r>
            <a:endParaRPr lang="en-US" sz="2400"/>
          </a:p>
        </p:txBody>
      </p:sp>
      <p:pic>
        <p:nvPicPr>
          <p:cNvPr id="1870857" name="Picture 9"/>
          <p:cNvPicPr>
            <a:picLocks noChangeAspect="1" noChangeArrowheads="1"/>
          </p:cNvPicPr>
          <p:nvPr/>
        </p:nvPicPr>
        <p:blipFill>
          <a:blip r:embed="rId3" cstate="print"/>
          <a:srcRect/>
          <a:stretch>
            <a:fillRect/>
          </a:stretch>
        </p:blipFill>
        <p:spPr bwMode="auto">
          <a:xfrm>
            <a:off x="5075238" y="1142983"/>
            <a:ext cx="3508375" cy="1924050"/>
          </a:xfrm>
          <a:prstGeom prst="rect">
            <a:avLst/>
          </a:prstGeom>
          <a:noFill/>
          <a:ln w="12700">
            <a:noFill/>
            <a:miter lim="800000"/>
            <a:headEnd type="none" w="sm" len="sm"/>
            <a:tailEnd type="none" w="sm" len="sm"/>
          </a:ln>
          <a:effectLst/>
        </p:spPr>
      </p:pic>
      <p:pic>
        <p:nvPicPr>
          <p:cNvPr id="1870861" name="Picture 13"/>
          <p:cNvPicPr>
            <a:picLocks noChangeAspect="1" noChangeArrowheads="1"/>
          </p:cNvPicPr>
          <p:nvPr/>
        </p:nvPicPr>
        <p:blipFill>
          <a:blip r:embed="rId4" cstate="print"/>
          <a:srcRect/>
          <a:stretch>
            <a:fillRect/>
          </a:stretch>
        </p:blipFill>
        <p:spPr bwMode="auto">
          <a:xfrm>
            <a:off x="5219700" y="3592495"/>
            <a:ext cx="3514725" cy="2133600"/>
          </a:xfrm>
          <a:prstGeom prst="rect">
            <a:avLst/>
          </a:prstGeom>
          <a:noFill/>
          <a:ln w="12700">
            <a:noFill/>
            <a:miter lim="800000"/>
            <a:headEnd type="none" w="sm" len="sm"/>
            <a:tailEnd type="none" w="sm" len="sm"/>
          </a:ln>
          <a:effectLst/>
        </p:spPr>
      </p:pic>
      <p:sp>
        <p:nvSpPr>
          <p:cNvPr id="1870864" name="Text Box 16"/>
          <p:cNvSpPr txBox="1">
            <a:spLocks noChangeArrowheads="1"/>
          </p:cNvSpPr>
          <p:nvPr/>
        </p:nvSpPr>
        <p:spPr bwMode="auto">
          <a:xfrm>
            <a:off x="971550" y="1287445"/>
            <a:ext cx="1728788" cy="396875"/>
          </a:xfrm>
          <a:prstGeom prst="rect">
            <a:avLst/>
          </a:prstGeom>
          <a:noFill/>
          <a:ln w="12700">
            <a:noFill/>
            <a:miter lim="800000"/>
            <a:headEnd type="none" w="sm" len="sm"/>
            <a:tailEnd type="none" w="sm" len="sm"/>
          </a:ln>
          <a:effectLst/>
        </p:spPr>
        <p:txBody>
          <a:bodyPr>
            <a:spAutoFit/>
          </a:bodyPr>
          <a:lstStyle/>
          <a:p>
            <a:pPr>
              <a:spcBef>
                <a:spcPct val="50000"/>
              </a:spcBef>
              <a:spcAft>
                <a:spcPct val="0"/>
              </a:spcAft>
              <a:buClrTx/>
              <a:buFontTx/>
              <a:buNone/>
            </a:pPr>
            <a:r>
              <a:rPr lang="en-GB" sz="2000" b="1">
                <a:latin typeface="Times New Roman" pitchFamily="18" charset="0"/>
              </a:rPr>
              <a:t>Activity data</a:t>
            </a:r>
            <a:endParaRPr lang="en-US" sz="2000" b="1">
              <a:latin typeface="Times New Roman" pitchFamily="18" charset="0"/>
            </a:endParaRPr>
          </a:p>
        </p:txBody>
      </p:sp>
      <p:sp>
        <p:nvSpPr>
          <p:cNvPr id="1870867" name="Text Box 19"/>
          <p:cNvSpPr txBox="1">
            <a:spLocks noChangeArrowheads="1"/>
          </p:cNvSpPr>
          <p:nvPr/>
        </p:nvSpPr>
        <p:spPr bwMode="auto">
          <a:xfrm>
            <a:off x="4394200" y="3448033"/>
            <a:ext cx="2482850" cy="701675"/>
          </a:xfrm>
          <a:prstGeom prst="rect">
            <a:avLst/>
          </a:prstGeom>
          <a:noFill/>
          <a:ln w="12700">
            <a:noFill/>
            <a:miter lim="800000"/>
            <a:headEnd type="none" w="sm" len="sm"/>
            <a:tailEnd type="none" w="sm" len="sm"/>
          </a:ln>
          <a:effectLst/>
        </p:spPr>
        <p:txBody>
          <a:bodyPr>
            <a:spAutoFit/>
          </a:bodyPr>
          <a:lstStyle/>
          <a:p>
            <a:pPr>
              <a:spcBef>
                <a:spcPct val="50000"/>
              </a:spcBef>
              <a:spcAft>
                <a:spcPct val="0"/>
              </a:spcAft>
              <a:buClrTx/>
              <a:buFontTx/>
              <a:buNone/>
            </a:pPr>
            <a:r>
              <a:rPr lang="en-GB" sz="2000" b="1">
                <a:latin typeface="Times New Roman" pitchFamily="18" charset="0"/>
              </a:rPr>
              <a:t>Search compound library for actives</a:t>
            </a:r>
            <a:endParaRPr lang="en-US" sz="2000" b="1">
              <a:latin typeface="Times New Roman" pitchFamily="18" charset="0"/>
            </a:endParaRPr>
          </a:p>
        </p:txBody>
      </p:sp>
      <p:sp>
        <p:nvSpPr>
          <p:cNvPr id="1870868" name="Text Box 20"/>
          <p:cNvSpPr txBox="1">
            <a:spLocks noChangeArrowheads="1"/>
          </p:cNvSpPr>
          <p:nvPr/>
        </p:nvSpPr>
        <p:spPr bwMode="auto">
          <a:xfrm>
            <a:off x="4716463" y="1090595"/>
            <a:ext cx="2266950" cy="701675"/>
          </a:xfrm>
          <a:prstGeom prst="rect">
            <a:avLst/>
          </a:prstGeom>
          <a:noFill/>
          <a:ln w="12700">
            <a:noFill/>
            <a:miter lim="800000"/>
            <a:headEnd type="none" w="sm" len="sm"/>
            <a:tailEnd type="none" w="sm" len="sm"/>
          </a:ln>
          <a:effectLst/>
        </p:spPr>
        <p:txBody>
          <a:bodyPr>
            <a:spAutoFit/>
          </a:bodyPr>
          <a:lstStyle/>
          <a:p>
            <a:pPr>
              <a:spcBef>
                <a:spcPct val="50000"/>
              </a:spcBef>
              <a:spcAft>
                <a:spcPct val="0"/>
              </a:spcAft>
              <a:buClrTx/>
              <a:buFontTx/>
              <a:buNone/>
            </a:pPr>
            <a:r>
              <a:rPr lang="en-GB" sz="2000" b="1">
                <a:latin typeface="Times New Roman" pitchFamily="18" charset="0"/>
              </a:rPr>
              <a:t>Generate pharmacophore</a:t>
            </a:r>
            <a:endParaRPr lang="en-US" sz="2000" b="1">
              <a:latin typeface="Times New Roman" pitchFamily="18" charset="0"/>
            </a:endParaRPr>
          </a:p>
        </p:txBody>
      </p:sp>
      <p:sp>
        <p:nvSpPr>
          <p:cNvPr id="1870870" name="Text Box 22"/>
          <p:cNvSpPr txBox="1">
            <a:spLocks noChangeArrowheads="1"/>
          </p:cNvSpPr>
          <p:nvPr/>
        </p:nvSpPr>
        <p:spPr bwMode="auto">
          <a:xfrm>
            <a:off x="971550" y="3162283"/>
            <a:ext cx="1800225" cy="396875"/>
          </a:xfrm>
          <a:prstGeom prst="rect">
            <a:avLst/>
          </a:prstGeom>
          <a:noFill/>
          <a:ln w="12700">
            <a:noFill/>
            <a:miter lim="800000"/>
            <a:headEnd type="none" w="sm" len="sm"/>
            <a:tailEnd type="none" w="sm" len="sm"/>
          </a:ln>
          <a:effectLst/>
        </p:spPr>
        <p:txBody>
          <a:bodyPr>
            <a:spAutoFit/>
          </a:bodyPr>
          <a:lstStyle/>
          <a:p>
            <a:pPr>
              <a:spcBef>
                <a:spcPct val="50000"/>
              </a:spcBef>
              <a:spcAft>
                <a:spcPct val="0"/>
              </a:spcAft>
              <a:buClrTx/>
              <a:buFontTx/>
              <a:buNone/>
            </a:pPr>
            <a:r>
              <a:rPr lang="en-GB" sz="2000" b="1">
                <a:latin typeface="Times New Roman" pitchFamily="18" charset="0"/>
              </a:rPr>
              <a:t>Test activity</a:t>
            </a:r>
            <a:endParaRPr lang="en-US" sz="2000" b="1">
              <a:latin typeface="Times New Roman" pitchFamily="18" charset="0"/>
            </a:endParaRPr>
          </a:p>
        </p:txBody>
      </p:sp>
      <p:sp>
        <p:nvSpPr>
          <p:cNvPr id="1870871" name="AutoShape 23"/>
          <p:cNvSpPr>
            <a:spLocks noChangeArrowheads="1"/>
          </p:cNvSpPr>
          <p:nvPr/>
        </p:nvSpPr>
        <p:spPr bwMode="auto">
          <a:xfrm>
            <a:off x="3132138" y="1216008"/>
            <a:ext cx="1439862" cy="433387"/>
          </a:xfrm>
          <a:prstGeom prst="rightArrow">
            <a:avLst>
              <a:gd name="adj1" fmla="val 50000"/>
              <a:gd name="adj2" fmla="val 83059"/>
            </a:avLst>
          </a:prstGeom>
          <a:solidFill>
            <a:schemeClr val="accent1"/>
          </a:solidFill>
          <a:ln w="12700">
            <a:solidFill>
              <a:schemeClr val="tx1"/>
            </a:solidFill>
            <a:miter lim="800000"/>
            <a:headEnd type="none" w="sm" len="sm"/>
            <a:tailEnd type="none" w="sm" len="sm"/>
          </a:ln>
          <a:effectLst/>
        </p:spPr>
        <p:txBody>
          <a:bodyPr wrap="none" anchor="ctr"/>
          <a:lstStyle/>
          <a:p>
            <a:endParaRPr lang="en-IE"/>
          </a:p>
        </p:txBody>
      </p:sp>
      <p:sp>
        <p:nvSpPr>
          <p:cNvPr id="1870872" name="AutoShape 24"/>
          <p:cNvSpPr>
            <a:spLocks noChangeArrowheads="1"/>
          </p:cNvSpPr>
          <p:nvPr/>
        </p:nvSpPr>
        <p:spPr bwMode="auto">
          <a:xfrm rot="16200000">
            <a:off x="1224757" y="2258201"/>
            <a:ext cx="1079500" cy="433387"/>
          </a:xfrm>
          <a:prstGeom prst="rightArrow">
            <a:avLst>
              <a:gd name="adj1" fmla="val 50000"/>
              <a:gd name="adj2" fmla="val 62271"/>
            </a:avLst>
          </a:prstGeom>
          <a:solidFill>
            <a:schemeClr val="accent1"/>
          </a:solidFill>
          <a:ln w="12700">
            <a:solidFill>
              <a:schemeClr val="tx1"/>
            </a:solidFill>
            <a:miter lim="800000"/>
            <a:headEnd type="none" w="sm" len="sm"/>
            <a:tailEnd type="none" w="sm" len="sm"/>
          </a:ln>
          <a:effectLst/>
        </p:spPr>
        <p:txBody>
          <a:bodyPr wrap="none" anchor="ctr"/>
          <a:lstStyle/>
          <a:p>
            <a:endParaRPr lang="en-IE"/>
          </a:p>
        </p:txBody>
      </p:sp>
      <p:sp>
        <p:nvSpPr>
          <p:cNvPr id="1870874" name="Text Box 26"/>
          <p:cNvSpPr txBox="1">
            <a:spLocks noChangeArrowheads="1"/>
          </p:cNvSpPr>
          <p:nvPr/>
        </p:nvSpPr>
        <p:spPr bwMode="auto">
          <a:xfrm>
            <a:off x="395288" y="4706920"/>
            <a:ext cx="2736850" cy="396875"/>
          </a:xfrm>
          <a:prstGeom prst="rect">
            <a:avLst/>
          </a:prstGeom>
          <a:noFill/>
          <a:ln w="12700">
            <a:noFill/>
            <a:miter lim="800000"/>
            <a:headEnd type="none" w="sm" len="sm"/>
            <a:tailEnd type="none" w="sm" len="sm"/>
          </a:ln>
          <a:effectLst/>
        </p:spPr>
        <p:txBody>
          <a:bodyPr>
            <a:spAutoFit/>
          </a:bodyPr>
          <a:lstStyle/>
          <a:p>
            <a:pPr algn="ctr">
              <a:spcBef>
                <a:spcPct val="50000"/>
              </a:spcBef>
              <a:spcAft>
                <a:spcPct val="0"/>
              </a:spcAft>
              <a:buClrTx/>
              <a:buFontTx/>
              <a:buNone/>
            </a:pPr>
            <a:r>
              <a:rPr lang="en-GB" sz="2000" b="1">
                <a:latin typeface="Times New Roman" pitchFamily="18" charset="0"/>
              </a:rPr>
              <a:t>Buy or synthesise ‘hits’</a:t>
            </a:r>
            <a:endParaRPr lang="en-US" sz="2000" b="1">
              <a:latin typeface="Times New Roman" pitchFamily="18" charset="0"/>
            </a:endParaRPr>
          </a:p>
        </p:txBody>
      </p:sp>
      <p:sp>
        <p:nvSpPr>
          <p:cNvPr id="1870875" name="AutoShape 27"/>
          <p:cNvSpPr>
            <a:spLocks noChangeArrowheads="1"/>
          </p:cNvSpPr>
          <p:nvPr/>
        </p:nvSpPr>
        <p:spPr bwMode="auto">
          <a:xfrm rot="16200000">
            <a:off x="1331912" y="3952858"/>
            <a:ext cx="862013" cy="433388"/>
          </a:xfrm>
          <a:prstGeom prst="rightArrow">
            <a:avLst>
              <a:gd name="adj1" fmla="val 50000"/>
              <a:gd name="adj2" fmla="val 49725"/>
            </a:avLst>
          </a:prstGeom>
          <a:solidFill>
            <a:schemeClr val="accent1"/>
          </a:solidFill>
          <a:ln w="12700">
            <a:solidFill>
              <a:schemeClr val="tx1"/>
            </a:solidFill>
            <a:miter lim="800000"/>
            <a:headEnd type="none" w="sm" len="sm"/>
            <a:tailEnd type="none" w="sm" len="sm"/>
          </a:ln>
          <a:effectLst/>
        </p:spPr>
        <p:txBody>
          <a:bodyPr wrap="none" anchor="ctr"/>
          <a:lstStyle/>
          <a:p>
            <a:endParaRPr lang="en-IE"/>
          </a:p>
        </p:txBody>
      </p:sp>
      <p:sp>
        <p:nvSpPr>
          <p:cNvPr id="1870876" name="AutoShape 28"/>
          <p:cNvSpPr>
            <a:spLocks noChangeArrowheads="1"/>
          </p:cNvSpPr>
          <p:nvPr/>
        </p:nvSpPr>
        <p:spPr bwMode="auto">
          <a:xfrm>
            <a:off x="250825" y="1071545"/>
            <a:ext cx="3313113" cy="4392613"/>
          </a:xfrm>
          <a:prstGeom prst="flowChartAlternateProcess">
            <a:avLst/>
          </a:prstGeom>
          <a:noFill/>
          <a:ln w="9525" algn="ctr">
            <a:solidFill>
              <a:schemeClr val="bg2"/>
            </a:solidFill>
            <a:miter lim="800000"/>
            <a:headEnd/>
            <a:tailEnd/>
          </a:ln>
          <a:effectLst/>
        </p:spPr>
        <p:txBody>
          <a:bodyPr wrap="none" lIns="92075" tIns="46038" rIns="92075" bIns="46038" anchor="ctr"/>
          <a:lstStyle/>
          <a:p>
            <a:endParaRPr lang="en-IE"/>
          </a:p>
        </p:txBody>
      </p:sp>
      <p:sp>
        <p:nvSpPr>
          <p:cNvPr id="1870877" name="AutoShape 29"/>
          <p:cNvSpPr>
            <a:spLocks noChangeArrowheads="1"/>
          </p:cNvSpPr>
          <p:nvPr/>
        </p:nvSpPr>
        <p:spPr bwMode="auto">
          <a:xfrm flipH="1">
            <a:off x="3059113" y="4743433"/>
            <a:ext cx="1296987" cy="433387"/>
          </a:xfrm>
          <a:prstGeom prst="rightArrow">
            <a:avLst>
              <a:gd name="adj1" fmla="val 50000"/>
              <a:gd name="adj2" fmla="val 74817"/>
            </a:avLst>
          </a:prstGeom>
          <a:solidFill>
            <a:schemeClr val="accent1"/>
          </a:solidFill>
          <a:ln w="12700">
            <a:solidFill>
              <a:schemeClr val="tx1"/>
            </a:solidFill>
            <a:miter lim="800000"/>
            <a:headEnd type="none" w="sm" len="sm"/>
            <a:tailEnd type="none" w="sm" len="sm"/>
          </a:ln>
          <a:effectLst/>
        </p:spPr>
        <p:txBody>
          <a:bodyPr wrap="none" anchor="ctr"/>
          <a:lstStyle/>
          <a:p>
            <a:endParaRPr lang="en-IE"/>
          </a:p>
        </p:txBody>
      </p:sp>
      <p:sp>
        <p:nvSpPr>
          <p:cNvPr id="1870878" name="AutoShape 30"/>
          <p:cNvSpPr>
            <a:spLocks noChangeArrowheads="1"/>
          </p:cNvSpPr>
          <p:nvPr/>
        </p:nvSpPr>
        <p:spPr bwMode="auto">
          <a:xfrm rot="5400000" flipV="1">
            <a:off x="7773988" y="3411520"/>
            <a:ext cx="938212" cy="433388"/>
          </a:xfrm>
          <a:prstGeom prst="rightArrow">
            <a:avLst>
              <a:gd name="adj1" fmla="val 50000"/>
              <a:gd name="adj2" fmla="val 54121"/>
            </a:avLst>
          </a:prstGeom>
          <a:solidFill>
            <a:schemeClr val="bg1"/>
          </a:solidFill>
          <a:ln w="12700">
            <a:solidFill>
              <a:schemeClr val="tx1"/>
            </a:solidFill>
            <a:miter lim="800000"/>
            <a:headEnd type="none" w="sm" len="sm"/>
            <a:tailEnd type="none" w="sm" len="sm"/>
          </a:ln>
          <a:effectLst/>
        </p:spPr>
        <p:txBody>
          <a:bodyPr wrap="none" anchor="ctr"/>
          <a:lstStyle/>
          <a:p>
            <a:endParaRPr lang="en-IE"/>
          </a:p>
        </p:txBody>
      </p:sp>
      <p:sp>
        <p:nvSpPr>
          <p:cNvPr id="1870879" name="AutoShape 31"/>
          <p:cNvSpPr>
            <a:spLocks noChangeArrowheads="1"/>
          </p:cNvSpPr>
          <p:nvPr/>
        </p:nvSpPr>
        <p:spPr bwMode="auto">
          <a:xfrm>
            <a:off x="3924300" y="1000108"/>
            <a:ext cx="5040313" cy="4824412"/>
          </a:xfrm>
          <a:prstGeom prst="flowChartAlternateProcess">
            <a:avLst/>
          </a:prstGeom>
          <a:noFill/>
          <a:ln w="9525" algn="ctr">
            <a:solidFill>
              <a:schemeClr val="bg2"/>
            </a:solidFill>
            <a:miter lim="800000"/>
            <a:headEnd/>
            <a:tailEnd/>
          </a:ln>
          <a:effectLst/>
        </p:spPr>
        <p:txBody>
          <a:bodyPr wrap="none" lIns="92075" tIns="46038" rIns="92075" bIns="46038" anchor="ctr"/>
          <a:lstStyle/>
          <a:p>
            <a:endParaRPr lang="en-IE"/>
          </a:p>
        </p:txBody>
      </p:sp>
      <p:sp>
        <p:nvSpPr>
          <p:cNvPr id="17" name="TextBox 16"/>
          <p:cNvSpPr txBox="1"/>
          <p:nvPr/>
        </p:nvSpPr>
        <p:spPr>
          <a:xfrm>
            <a:off x="571472" y="6039169"/>
            <a:ext cx="8001056" cy="461665"/>
          </a:xfrm>
          <a:prstGeom prst="rect">
            <a:avLst/>
          </a:prstGeom>
          <a:noFill/>
        </p:spPr>
        <p:txBody>
          <a:bodyPr wrap="square" rtlCol="0">
            <a:spAutoFit/>
          </a:bodyPr>
          <a:lstStyle/>
          <a:p>
            <a:r>
              <a:rPr lang="en-IE" dirty="0" smtClean="0">
                <a:latin typeface="Arial" pitchFamily="34" charset="0"/>
                <a:cs typeface="Arial" pitchFamily="34" charset="0"/>
              </a:rPr>
              <a:t>See also John Van </a:t>
            </a:r>
            <a:r>
              <a:rPr lang="en-IE" dirty="0" err="1" smtClean="0">
                <a:latin typeface="Arial" pitchFamily="34" charset="0"/>
                <a:cs typeface="Arial" pitchFamily="34" charset="0"/>
              </a:rPr>
              <a:t>Drie’s</a:t>
            </a:r>
            <a:r>
              <a:rPr lang="en-IE" dirty="0" smtClean="0">
                <a:latin typeface="Arial" pitchFamily="34" charset="0"/>
                <a:cs typeface="Arial" pitchFamily="34" charset="0"/>
              </a:rPr>
              <a:t> http://pharmacophore.org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Pharmacophore</a:t>
            </a:r>
            <a:r>
              <a:rPr lang="en-IE" dirty="0" smtClean="0"/>
              <a:t> generation and searching</a:t>
            </a:r>
            <a:endParaRPr lang="en-IE" dirty="0"/>
          </a:p>
        </p:txBody>
      </p:sp>
      <p:sp>
        <p:nvSpPr>
          <p:cNvPr id="3" name="Content Placeholder 2"/>
          <p:cNvSpPr>
            <a:spLocks noGrp="1"/>
          </p:cNvSpPr>
          <p:nvPr>
            <p:ph idx="1"/>
          </p:nvPr>
        </p:nvSpPr>
        <p:spPr>
          <a:xfrm>
            <a:off x="685800" y="1142984"/>
            <a:ext cx="7772400" cy="5500726"/>
          </a:xfrm>
        </p:spPr>
        <p:txBody>
          <a:bodyPr>
            <a:normAutofit fontScale="70000" lnSpcReduction="20000"/>
          </a:bodyPr>
          <a:lstStyle/>
          <a:p>
            <a:r>
              <a:rPr lang="en-IE" dirty="0" smtClean="0"/>
              <a:t>Protein structure not required</a:t>
            </a:r>
          </a:p>
          <a:p>
            <a:pPr lvl="1"/>
            <a:r>
              <a:rPr lang="en-IE" dirty="0" smtClean="0"/>
              <a:t>There are also approaches that create </a:t>
            </a:r>
            <a:r>
              <a:rPr lang="en-IE" dirty="0" err="1" smtClean="0"/>
              <a:t>pharmacophores</a:t>
            </a:r>
            <a:r>
              <a:rPr lang="en-IE" dirty="0" smtClean="0"/>
              <a:t> from the active site</a:t>
            </a:r>
          </a:p>
          <a:p>
            <a:r>
              <a:rPr lang="en-IE" dirty="0" smtClean="0"/>
              <a:t>Assumes that all (or the majority) of the known actives bind to the same location</a:t>
            </a:r>
          </a:p>
          <a:p>
            <a:r>
              <a:rPr lang="en-IE" dirty="0" err="1" smtClean="0"/>
              <a:t>Pharmacophore</a:t>
            </a:r>
            <a:r>
              <a:rPr lang="en-IE" dirty="0" smtClean="0"/>
              <a:t> generation</a:t>
            </a:r>
          </a:p>
          <a:p>
            <a:pPr lvl="1"/>
            <a:r>
              <a:rPr lang="en-IE" dirty="0" smtClean="0"/>
              <a:t>Identify </a:t>
            </a:r>
            <a:r>
              <a:rPr lang="en-IE" dirty="0" err="1" smtClean="0"/>
              <a:t>pharmacophoric</a:t>
            </a:r>
            <a:r>
              <a:rPr lang="en-IE" dirty="0" smtClean="0"/>
              <a:t> features (hydrogen bond donors and acceptors, </a:t>
            </a:r>
            <a:r>
              <a:rPr lang="en-IE" dirty="0" err="1" smtClean="0"/>
              <a:t>lipophilic</a:t>
            </a:r>
            <a:r>
              <a:rPr lang="en-IE" dirty="0" smtClean="0"/>
              <a:t> groups, charges)</a:t>
            </a:r>
          </a:p>
          <a:p>
            <a:pPr lvl="1"/>
            <a:r>
              <a:rPr lang="en-IE" dirty="0" smtClean="0"/>
              <a:t>Find a geometrical arrangement of </a:t>
            </a:r>
            <a:r>
              <a:rPr lang="en-IE" dirty="0" err="1" smtClean="0"/>
              <a:t>pharmacophoric</a:t>
            </a:r>
            <a:r>
              <a:rPr lang="en-IE" dirty="0" smtClean="0"/>
              <a:t> features that all actives that match with a low-energy conformation</a:t>
            </a:r>
          </a:p>
          <a:p>
            <a:r>
              <a:rPr lang="en-IE" dirty="0" err="1" smtClean="0"/>
              <a:t>Pharmacophore</a:t>
            </a:r>
            <a:r>
              <a:rPr lang="en-IE" dirty="0" smtClean="0"/>
              <a:t> searching</a:t>
            </a:r>
          </a:p>
          <a:p>
            <a:pPr lvl="1"/>
            <a:r>
              <a:rPr lang="en-IE" dirty="0" smtClean="0"/>
              <a:t>Given a </a:t>
            </a:r>
            <a:r>
              <a:rPr lang="en-IE" dirty="0" err="1" smtClean="0"/>
              <a:t>pharmacophore</a:t>
            </a:r>
            <a:r>
              <a:rPr lang="en-IE" dirty="0" smtClean="0"/>
              <a:t>, find all molecules in a database that can match it in a low-energy conformation</a:t>
            </a:r>
          </a:p>
          <a:p>
            <a:pPr lvl="2"/>
            <a:r>
              <a:rPr lang="en-IE" dirty="0" smtClean="0"/>
              <a:t>Some </a:t>
            </a:r>
            <a:r>
              <a:rPr lang="en-IE" dirty="0" err="1" smtClean="0"/>
              <a:t>pharmacophore</a:t>
            </a:r>
            <a:r>
              <a:rPr lang="en-IE" dirty="0" smtClean="0"/>
              <a:t> software gives an estimate of activity, but most just give true or false for a match</a:t>
            </a:r>
          </a:p>
          <a:p>
            <a:pPr lvl="1"/>
            <a:r>
              <a:rPr lang="en-IE" dirty="0" smtClean="0"/>
              <a:t>Scaffold-hopping possible</a:t>
            </a:r>
          </a:p>
          <a:p>
            <a:pPr lvl="2"/>
            <a:r>
              <a:rPr lang="en-IE" dirty="0" smtClean="0"/>
              <a:t>Doesn’t require structural similarity</a:t>
            </a:r>
          </a:p>
          <a:p>
            <a:pPr lvl="2"/>
            <a:r>
              <a:rPr lang="en-IE" dirty="0" smtClean="0"/>
              <a:t>Just needs to match the </a:t>
            </a:r>
            <a:r>
              <a:rPr lang="en-IE" dirty="0" err="1" smtClean="0"/>
              <a:t>pharmacophore</a:t>
            </a:r>
            <a:endParaRPr lang="en-IE" dirty="0" smtClean="0"/>
          </a:p>
          <a:p>
            <a:pPr lvl="1"/>
            <a:endParaRPr lang="en-IE"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Arial" pitchFamily="34" charset="0"/>
            <a:cs typeface="Arial" pitchFamily="34" charset="0"/>
          </a:defRPr>
        </a:defPPr>
      </a:lstStyle>
    </a:tx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11754</TotalTime>
  <Words>1907</Words>
  <Application>Microsoft Office PowerPoint</Application>
  <PresentationFormat>On-screen Show (4:3)</PresentationFormat>
  <Paragraphs>210</Paragraphs>
  <Slides>20</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Default Design</vt:lpstr>
      <vt:lpstr>MDLDrawObject Class</vt:lpstr>
      <vt:lpstr>Computational Drug Design</vt:lpstr>
      <vt:lpstr>References</vt:lpstr>
      <vt:lpstr>Rational Drug Design</vt:lpstr>
      <vt:lpstr>Computer-aided drug design (CADD)</vt:lpstr>
      <vt:lpstr>Virtual screening</vt:lpstr>
      <vt:lpstr>Virtual screening</vt:lpstr>
      <vt:lpstr>What is a Pharmacophore?</vt:lpstr>
      <vt:lpstr>Overview of Pharmacophore-based Drug Design</vt:lpstr>
      <vt:lpstr>Pharmacophore generation and searching</vt:lpstr>
      <vt:lpstr>Protein-ligand docking</vt:lpstr>
      <vt:lpstr>Protein-ligand docking II</vt:lpstr>
      <vt:lpstr>Ligand conformations</vt:lpstr>
      <vt:lpstr>Types of search algorithms</vt:lpstr>
      <vt:lpstr>Handling protein conformations</vt:lpstr>
      <vt:lpstr>The perfect scoring function will…</vt:lpstr>
      <vt:lpstr>Böhm’s empirical scoring function</vt:lpstr>
      <vt:lpstr>Pose prediction accuracy</vt:lpstr>
      <vt:lpstr>Assess performance of a virtual screen</vt:lpstr>
      <vt:lpstr>Preparing the protein structure</vt:lpstr>
      <vt:lpstr>Preparing the protein structure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Noel</cp:lastModifiedBy>
  <cp:revision>490</cp:revision>
  <dcterms:created xsi:type="dcterms:W3CDTF">1601-01-01T00:00:00Z</dcterms:created>
  <dcterms:modified xsi:type="dcterms:W3CDTF">2010-04-27T11:16:24Z</dcterms:modified>
</cp:coreProperties>
</file>