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46" r:id="rId3"/>
    <p:sldId id="336" r:id="rId4"/>
    <p:sldId id="337" r:id="rId5"/>
    <p:sldId id="339" r:id="rId6"/>
    <p:sldId id="340" r:id="rId7"/>
    <p:sldId id="347" r:id="rId8"/>
    <p:sldId id="344" r:id="rId9"/>
    <p:sldId id="366" r:id="rId10"/>
    <p:sldId id="348" r:id="rId11"/>
    <p:sldId id="342" r:id="rId12"/>
    <p:sldId id="343" r:id="rId13"/>
    <p:sldId id="350" r:id="rId14"/>
    <p:sldId id="355" r:id="rId15"/>
    <p:sldId id="322" r:id="rId16"/>
    <p:sldId id="354" r:id="rId17"/>
    <p:sldId id="358" r:id="rId18"/>
    <p:sldId id="359" r:id="rId19"/>
    <p:sldId id="357" r:id="rId20"/>
    <p:sldId id="352" r:id="rId21"/>
    <p:sldId id="360" r:id="rId22"/>
    <p:sldId id="361" r:id="rId23"/>
    <p:sldId id="362" r:id="rId24"/>
    <p:sldId id="363" r:id="rId25"/>
    <p:sldId id="364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77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A10178B-E359-4029-B738-87C2325AEF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9C2F7C2-CE42-4784-9FD3-B518FC6DD8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BA998-BE64-4F8D-B330-FF60BC2374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2D08D-888A-400F-937C-5D7AF58FF5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C51D6-E41C-4A70-BD0C-A846CC5F55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54722-C9C9-46FE-AE2F-4EE0321B1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6D731-DCFF-41E9-85D7-A90AE3E20D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AA603-14AA-4AF6-BFDD-A6F1830547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28625" y="6715125"/>
            <a:ext cx="8286750" cy="0"/>
          </a:xfrm>
          <a:prstGeom prst="line">
            <a:avLst/>
          </a:prstGeom>
          <a:ln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428625" y="928688"/>
            <a:ext cx="8286750" cy="0"/>
          </a:xfrm>
          <a:prstGeom prst="line">
            <a:avLst/>
          </a:prstGeom>
          <a:ln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3848"/>
            <a:ext cx="7772400" cy="604822"/>
          </a:xfrm>
        </p:spPr>
        <p:txBody>
          <a:bodyPr/>
          <a:lstStyle>
            <a:lvl1pPr>
              <a:defRPr sz="3200" baseline="0"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2984"/>
            <a:ext cx="7772400" cy="4953016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1490C-4CD3-404C-8BF2-4029B189E0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5F63A-559E-424C-8B74-261CED4BE9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AD39C-E44D-4575-9D85-5A0376A8CA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5D22A-EC28-4245-9F11-DA80305B64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B9C20-0644-47B0-B0CD-A921680567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00317-7BD9-46C0-9FB8-26C9F43406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3C451-E83C-483C-B347-B922433024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5E48C-6DDF-4D32-891E-3C16E5CA5A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43663" y="6237288"/>
            <a:ext cx="1905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fld id="{83936D4D-C1E3-41E7-8CA0-010754CE7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52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714480" y="1071546"/>
            <a:ext cx="5786478" cy="10001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43074" y="857232"/>
            <a:ext cx="5857884" cy="1470025"/>
          </a:xfrm>
        </p:spPr>
        <p:txBody>
          <a:bodyPr/>
          <a:lstStyle/>
          <a:p>
            <a:pPr eaLnBrk="1" hangingPunct="1"/>
            <a:r>
              <a:rPr lang="en-GB" sz="3200" dirty="0" smtClean="0">
                <a:solidFill>
                  <a:srgbClr val="00B050"/>
                </a:solidFill>
                <a:latin typeface="Arial" charset="0"/>
              </a:rPr>
              <a:t>Quantum Mechanics Calculations II</a:t>
            </a:r>
            <a:endParaRPr lang="en-US" sz="3200" dirty="0" smtClean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85852" y="5143512"/>
            <a:ext cx="6400800" cy="9286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IE" sz="2000" dirty="0" smtClean="0">
                <a:solidFill>
                  <a:schemeClr val="bg2"/>
                </a:solidFill>
                <a:latin typeface="Arial" charset="0"/>
              </a:rPr>
              <a:t>Apr 2010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sz="2400" dirty="0" err="1" smtClean="0">
                <a:latin typeface="Arial" charset="0"/>
              </a:rPr>
              <a:t>Postgrad</a:t>
            </a:r>
            <a:r>
              <a:rPr lang="en-IE" sz="2400" dirty="0" smtClean="0">
                <a:latin typeface="Arial" charset="0"/>
              </a:rPr>
              <a:t> course on Comp </a:t>
            </a:r>
            <a:r>
              <a:rPr lang="en-IE" sz="2400" dirty="0" err="1" smtClean="0">
                <a:latin typeface="Arial" charset="0"/>
              </a:rPr>
              <a:t>Chem</a:t>
            </a:r>
            <a:endParaRPr lang="en-IE" sz="2400" dirty="0" smtClean="0">
              <a:latin typeface="Arial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28662" y="3071816"/>
            <a:ext cx="74295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GB" u="sng" kern="0" dirty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Noel M. </a:t>
            </a:r>
            <a:r>
              <a:rPr lang="en-GB" u="sng" kern="0" dirty="0" smtClea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O’Boyle</a:t>
            </a:r>
            <a:endParaRPr lang="en-US" kern="0" baseline="30000" dirty="0">
              <a:solidFill>
                <a:schemeClr val="tx2"/>
              </a:solidFill>
              <a:latin typeface="Arial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Overview of QM methods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2928926" y="2418702"/>
            <a:ext cx="29289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mtClean="0">
                <a:latin typeface="Arial" pitchFamily="34" charset="0"/>
                <a:cs typeface="Arial" pitchFamily="34" charset="0"/>
              </a:rPr>
              <a:t>Including correlation</a:t>
            </a:r>
          </a:p>
          <a:p>
            <a:endParaRPr lang="en-IE" smtClean="0">
              <a:latin typeface="Arial" pitchFamily="34" charset="0"/>
              <a:cs typeface="Arial" pitchFamily="34" charset="0"/>
            </a:endParaRPr>
          </a:p>
          <a:p>
            <a:r>
              <a:rPr lang="en-IE" smtClean="0">
                <a:latin typeface="Arial" pitchFamily="34" charset="0"/>
                <a:cs typeface="Arial" pitchFamily="34" charset="0"/>
              </a:rPr>
              <a:t>HF (“ab initio”)</a:t>
            </a:r>
          </a:p>
          <a:p>
            <a:endParaRPr lang="en-IE" smtClean="0">
              <a:latin typeface="Arial" pitchFamily="34" charset="0"/>
              <a:cs typeface="Arial" pitchFamily="34" charset="0"/>
            </a:endParaRPr>
          </a:p>
          <a:p>
            <a:r>
              <a:rPr lang="en-IE" smtClean="0">
                <a:latin typeface="Arial" pitchFamily="34" charset="0"/>
                <a:cs typeface="Arial" pitchFamily="34" charset="0"/>
              </a:rPr>
              <a:t>Semi-empirical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4348" y="6110607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mtClean="0">
                <a:latin typeface="Arial" pitchFamily="34" charset="0"/>
                <a:cs typeface="Arial" pitchFamily="34" charset="0"/>
              </a:rPr>
              <a:t>Forcefields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12" y="3143248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mtClean="0">
                <a:latin typeface="Arial" pitchFamily="34" charset="0"/>
                <a:cs typeface="Arial" pitchFamily="34" charset="0"/>
              </a:rPr>
              <a:t>DFT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-1195278" y="4805522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smtClean="0">
                <a:latin typeface="Arial" pitchFamily="34" charset="0"/>
                <a:cs typeface="Arial" pitchFamily="34" charset="0"/>
              </a:rPr>
              <a:t>Speed/Accuracy</a:t>
            </a:r>
            <a:endParaRPr lang="en-IE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Down Arrow 8"/>
          <p:cNvSpPr/>
          <p:nvPr/>
        </p:nvSpPr>
        <p:spPr>
          <a:xfrm rot="10800000">
            <a:off x="230634" y="3132231"/>
            <a:ext cx="285752" cy="7858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TextBox 9"/>
          <p:cNvSpPr txBox="1"/>
          <p:nvPr/>
        </p:nvSpPr>
        <p:spPr>
          <a:xfrm>
            <a:off x="857224" y="1142984"/>
            <a:ext cx="2000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Molecular mechanics</a:t>
            </a:r>
            <a:endParaRPr lang="en-IE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28926" y="1142984"/>
            <a:ext cx="2286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Quantum mechanics</a:t>
            </a:r>
          </a:p>
          <a:p>
            <a:r>
              <a:rPr lang="en-IE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(wavefunction)</a:t>
            </a:r>
            <a:endParaRPr lang="en-IE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86512" y="1142984"/>
            <a:ext cx="2714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Quantum mechanics</a:t>
            </a:r>
          </a:p>
          <a:p>
            <a:r>
              <a:rPr lang="en-IE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(electron density)</a:t>
            </a:r>
            <a:endParaRPr lang="en-IE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Density Functional Theory (DFT)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2984"/>
            <a:ext cx="7772400" cy="5429288"/>
          </a:xfrm>
        </p:spPr>
        <p:txBody>
          <a:bodyPr>
            <a:normAutofit fontScale="70000" lnSpcReduction="20000"/>
          </a:bodyPr>
          <a:lstStyle/>
          <a:p>
            <a:r>
              <a:rPr lang="en-IE" dirty="0" smtClean="0"/>
              <a:t>Walter Kohn - Nobel Prize in Chemistry 1998</a:t>
            </a:r>
          </a:p>
          <a:p>
            <a:pPr lvl="1"/>
            <a:r>
              <a:rPr lang="en-IE" dirty="0" smtClean="0"/>
              <a:t>"for his development of the density-functional theory“</a:t>
            </a:r>
          </a:p>
          <a:p>
            <a:r>
              <a:rPr lang="en-IE" dirty="0" smtClean="0"/>
              <a:t>Based on the electron density rather than the </a:t>
            </a:r>
            <a:r>
              <a:rPr lang="en-IE" dirty="0" err="1" smtClean="0"/>
              <a:t>wavefunction</a:t>
            </a:r>
            <a:endParaRPr lang="en-IE" dirty="0" smtClean="0"/>
          </a:p>
          <a:p>
            <a:pPr lvl="1"/>
            <a:r>
              <a:rPr lang="en-IE" dirty="0" smtClean="0"/>
              <a:t>DFT optimises the electron density while MO theory (HF, etc.) optimises the </a:t>
            </a:r>
            <a:r>
              <a:rPr lang="en-IE" dirty="0" err="1" smtClean="0"/>
              <a:t>wavefunction</a:t>
            </a:r>
            <a:endParaRPr lang="en-IE" dirty="0" smtClean="0"/>
          </a:p>
          <a:p>
            <a:r>
              <a:rPr lang="en-IE" dirty="0" smtClean="0"/>
              <a:t>Components of the </a:t>
            </a:r>
            <a:r>
              <a:rPr lang="en-IE" dirty="0" err="1" smtClean="0"/>
              <a:t>Hamilitonian</a:t>
            </a:r>
            <a:r>
              <a:rPr lang="en-IE" dirty="0" smtClean="0"/>
              <a:t> are expressed as a function of the electron density (</a:t>
            </a:r>
            <a:r>
              <a:rPr lang="el-GR" b="1" dirty="0" smtClean="0"/>
              <a:t>ρ</a:t>
            </a:r>
            <a:r>
              <a:rPr lang="en-IE" dirty="0" smtClean="0"/>
              <a:t>), itself a function of </a:t>
            </a:r>
            <a:r>
              <a:rPr lang="en-IE" b="1" dirty="0" smtClean="0"/>
              <a:t>r</a:t>
            </a:r>
          </a:p>
          <a:p>
            <a:pPr lvl="1"/>
            <a:r>
              <a:rPr lang="en-IE" dirty="0" smtClean="0"/>
              <a:t>Function of a function = “functional”</a:t>
            </a:r>
          </a:p>
          <a:p>
            <a:pPr lvl="1"/>
            <a:r>
              <a:rPr lang="en-IE" dirty="0" smtClean="0"/>
              <a:t>Composed of an </a:t>
            </a:r>
            <a:r>
              <a:rPr lang="en-IE" b="1" dirty="0" smtClean="0"/>
              <a:t>exchange functional</a:t>
            </a:r>
            <a:r>
              <a:rPr lang="en-IE" dirty="0" smtClean="0"/>
              <a:t> and a </a:t>
            </a:r>
            <a:r>
              <a:rPr lang="en-IE" b="1" dirty="0" smtClean="0"/>
              <a:t>correlation functional</a:t>
            </a:r>
          </a:p>
          <a:p>
            <a:r>
              <a:rPr lang="en-IE" dirty="0" err="1" smtClean="0"/>
              <a:t>Variational</a:t>
            </a:r>
            <a:r>
              <a:rPr lang="en-IE" dirty="0" smtClean="0"/>
              <a:t> principle can also be shown to hold</a:t>
            </a:r>
          </a:p>
          <a:p>
            <a:pPr lvl="1"/>
            <a:r>
              <a:rPr lang="en-IE" dirty="0" err="1" smtClean="0"/>
              <a:t>Hohenberg</a:t>
            </a:r>
            <a:r>
              <a:rPr lang="en-IE" dirty="0" smtClean="0"/>
              <a:t>-Kohn </a:t>
            </a:r>
            <a:r>
              <a:rPr lang="en-IE" dirty="0" err="1" smtClean="0"/>
              <a:t>Variational</a:t>
            </a:r>
            <a:r>
              <a:rPr lang="en-IE" dirty="0" smtClean="0"/>
              <a:t> Theorem</a:t>
            </a:r>
          </a:p>
          <a:p>
            <a:pPr lvl="1"/>
            <a:r>
              <a:rPr lang="en-IE" dirty="0" smtClean="0"/>
              <a:t>The correct electron density will have the lowest energy</a:t>
            </a:r>
          </a:p>
          <a:p>
            <a:r>
              <a:rPr lang="en-IE" dirty="0" smtClean="0"/>
              <a:t>The approach used to solve for the density is the Kohn-Sham (KS) Self-consistent Field (SCF) methodology</a:t>
            </a:r>
          </a:p>
          <a:p>
            <a:endParaRPr lang="en-IE" dirty="0" smtClean="0"/>
          </a:p>
          <a:p>
            <a:endParaRPr lang="en-I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Density Functional Theory (DFT)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00108"/>
            <a:ext cx="7772400" cy="5643602"/>
          </a:xfrm>
        </p:spPr>
        <p:txBody>
          <a:bodyPr>
            <a:normAutofit fontScale="70000" lnSpcReduction="20000"/>
          </a:bodyPr>
          <a:lstStyle/>
          <a:p>
            <a:r>
              <a:rPr lang="en-IE" dirty="0" smtClean="0"/>
              <a:t>Local spin density approximation (LSDA)</a:t>
            </a:r>
          </a:p>
          <a:p>
            <a:pPr lvl="1"/>
            <a:r>
              <a:rPr lang="en-IE" dirty="0" smtClean="0"/>
              <a:t>Functional values can be calculated from the value of </a:t>
            </a:r>
            <a:r>
              <a:rPr lang="el-GR" dirty="0" smtClean="0"/>
              <a:t>ρ</a:t>
            </a:r>
            <a:r>
              <a:rPr lang="en-IE" dirty="0" smtClean="0"/>
              <a:t> at a point</a:t>
            </a:r>
          </a:p>
          <a:p>
            <a:pPr lvl="1"/>
            <a:r>
              <a:rPr lang="en-IE" dirty="0" smtClean="0"/>
              <a:t>Exchange </a:t>
            </a:r>
            <a:r>
              <a:rPr lang="en-IE" dirty="0" err="1" smtClean="0"/>
              <a:t>functionals</a:t>
            </a:r>
            <a:r>
              <a:rPr lang="en-IE" dirty="0" smtClean="0"/>
              <a:t>: LDA, Slater (S), X</a:t>
            </a:r>
            <a:r>
              <a:rPr lang="el-GR" dirty="0" smtClean="0"/>
              <a:t>α</a:t>
            </a:r>
            <a:endParaRPr lang="en-IE" dirty="0" smtClean="0"/>
          </a:p>
          <a:p>
            <a:pPr lvl="1"/>
            <a:r>
              <a:rPr lang="en-IE" dirty="0" smtClean="0"/>
              <a:t>Correlation </a:t>
            </a:r>
            <a:r>
              <a:rPr lang="en-IE" dirty="0" err="1" smtClean="0"/>
              <a:t>functionals</a:t>
            </a:r>
            <a:r>
              <a:rPr lang="en-IE" dirty="0" smtClean="0"/>
              <a:t>: VWN</a:t>
            </a:r>
          </a:p>
          <a:p>
            <a:r>
              <a:rPr lang="en-IE" dirty="0" smtClean="0"/>
              <a:t>Generalised gradient approximation (GGA)</a:t>
            </a:r>
          </a:p>
          <a:p>
            <a:pPr lvl="1"/>
            <a:r>
              <a:rPr lang="en-IE" dirty="0" smtClean="0"/>
              <a:t>Functional values use gradient of </a:t>
            </a:r>
            <a:r>
              <a:rPr lang="el-GR" dirty="0" smtClean="0"/>
              <a:t>ρ</a:t>
            </a:r>
            <a:endParaRPr lang="en-IE" dirty="0" smtClean="0"/>
          </a:p>
          <a:p>
            <a:pPr lvl="1"/>
            <a:r>
              <a:rPr lang="en-IE" dirty="0" smtClean="0"/>
              <a:t>Exchange </a:t>
            </a:r>
            <a:r>
              <a:rPr lang="en-IE" dirty="0" err="1" smtClean="0"/>
              <a:t>functionals</a:t>
            </a:r>
            <a:r>
              <a:rPr lang="en-IE" dirty="0" smtClean="0"/>
              <a:t>: B (</a:t>
            </a:r>
            <a:r>
              <a:rPr lang="en-IE" dirty="0" err="1" smtClean="0"/>
              <a:t>Becke</a:t>
            </a:r>
            <a:r>
              <a:rPr lang="en-IE" dirty="0" smtClean="0"/>
              <a:t>), B86, PBE</a:t>
            </a:r>
          </a:p>
          <a:p>
            <a:pPr lvl="1"/>
            <a:r>
              <a:rPr lang="en-IE" dirty="0" smtClean="0"/>
              <a:t>Correlation </a:t>
            </a:r>
            <a:r>
              <a:rPr lang="en-IE" dirty="0" err="1" smtClean="0"/>
              <a:t>functionals</a:t>
            </a:r>
            <a:r>
              <a:rPr lang="en-IE" dirty="0" smtClean="0"/>
              <a:t>: P86, PW91, </a:t>
            </a:r>
            <a:r>
              <a:rPr lang="en-IE" b="1" dirty="0" smtClean="0"/>
              <a:t>LYP</a:t>
            </a:r>
            <a:r>
              <a:rPr lang="en-IE" dirty="0" smtClean="0"/>
              <a:t> (Lee, Yang, Parr)</a:t>
            </a:r>
          </a:p>
          <a:p>
            <a:r>
              <a:rPr lang="en-IE" dirty="0" smtClean="0"/>
              <a:t>Name of DFT method is made by joining the exchange and correlation </a:t>
            </a:r>
            <a:r>
              <a:rPr lang="en-IE" dirty="0" err="1" smtClean="0"/>
              <a:t>functionals</a:t>
            </a:r>
            <a:r>
              <a:rPr lang="en-IE" dirty="0" smtClean="0"/>
              <a:t> into one word</a:t>
            </a:r>
          </a:p>
          <a:p>
            <a:pPr lvl="1"/>
            <a:r>
              <a:rPr lang="en-IE" dirty="0" smtClean="0"/>
              <a:t>E.g. B + PW91 = BPW91</a:t>
            </a:r>
          </a:p>
          <a:p>
            <a:r>
              <a:rPr lang="en-IE" dirty="0" smtClean="0"/>
              <a:t>Hybrid DFT methods</a:t>
            </a:r>
          </a:p>
          <a:p>
            <a:pPr lvl="1"/>
            <a:r>
              <a:rPr lang="en-IE" dirty="0" smtClean="0"/>
              <a:t>Includes some HF exchange – not “pure” DFT</a:t>
            </a:r>
          </a:p>
          <a:p>
            <a:pPr lvl="1"/>
            <a:r>
              <a:rPr lang="en-IE" b="1" dirty="0" smtClean="0"/>
              <a:t>B3</a:t>
            </a:r>
            <a:r>
              <a:rPr lang="en-IE" dirty="0" smtClean="0"/>
              <a:t> </a:t>
            </a:r>
            <a:r>
              <a:rPr lang="en-IE" b="1" dirty="0" smtClean="0"/>
              <a:t>- </a:t>
            </a:r>
            <a:r>
              <a:rPr lang="en-IE" dirty="0" err="1" smtClean="0"/>
              <a:t>Becke’s</a:t>
            </a:r>
            <a:r>
              <a:rPr lang="en-IE" dirty="0" smtClean="0"/>
              <a:t> 3-parameter functional for exchange (includes some HF, LDA and B)</a:t>
            </a:r>
          </a:p>
          <a:p>
            <a:pPr lvl="1"/>
            <a:r>
              <a:rPr lang="en-IE" dirty="0" smtClean="0"/>
              <a:t>Also some one-parameter models: B1, PBE1, </a:t>
            </a:r>
            <a:r>
              <a:rPr lang="en-IE" i="1" dirty="0" smtClean="0"/>
              <a:t>m</a:t>
            </a:r>
            <a:r>
              <a:rPr lang="en-IE" dirty="0" smtClean="0"/>
              <a:t>PW1</a:t>
            </a:r>
          </a:p>
          <a:p>
            <a:r>
              <a:rPr lang="en-IE" b="1" dirty="0" smtClean="0">
                <a:solidFill>
                  <a:srgbClr val="FF0000"/>
                </a:solidFill>
              </a:rPr>
              <a:t>B3LYP</a:t>
            </a:r>
            <a:r>
              <a:rPr lang="en-IE" dirty="0" smtClean="0"/>
              <a:t> is the most popular DFT functional to date</a:t>
            </a:r>
            <a:endParaRPr lang="en-I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DFT compared to MO theory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2984"/>
            <a:ext cx="7772400" cy="5357850"/>
          </a:xfrm>
        </p:spPr>
        <p:txBody>
          <a:bodyPr>
            <a:normAutofit fontScale="85000" lnSpcReduction="20000"/>
          </a:bodyPr>
          <a:lstStyle/>
          <a:p>
            <a:r>
              <a:rPr lang="en-IE" dirty="0" smtClean="0"/>
              <a:t>DFT is an exact theory (unlike HF which neglects electron correlation) but the </a:t>
            </a:r>
            <a:r>
              <a:rPr lang="en-IE" dirty="0" err="1" smtClean="0"/>
              <a:t>functionals</a:t>
            </a:r>
            <a:r>
              <a:rPr lang="en-IE" dirty="0" smtClean="0"/>
              <a:t> used are approximate </a:t>
            </a:r>
          </a:p>
          <a:p>
            <a:r>
              <a:rPr lang="en-IE" dirty="0" smtClean="0"/>
              <a:t>DFT calculations scale as N</a:t>
            </a:r>
            <a:r>
              <a:rPr lang="en-IE" baseline="30000" dirty="0" smtClean="0"/>
              <a:t>3</a:t>
            </a:r>
          </a:p>
          <a:p>
            <a:r>
              <a:rPr lang="en-IE" dirty="0" smtClean="0"/>
              <a:t>More rapid basis-set convergence</a:t>
            </a:r>
          </a:p>
          <a:p>
            <a:r>
              <a:rPr lang="en-IE" dirty="0" smtClean="0"/>
              <a:t>Much better for transition metal complexes</a:t>
            </a:r>
          </a:p>
          <a:p>
            <a:r>
              <a:rPr lang="en-IE" dirty="0" smtClean="0"/>
              <a:t>Known problems with DFT</a:t>
            </a:r>
          </a:p>
          <a:p>
            <a:pPr lvl="1"/>
            <a:r>
              <a:rPr lang="en-IE" dirty="0" smtClean="0"/>
              <a:t>Not good at dispersion (van </a:t>
            </a:r>
            <a:r>
              <a:rPr lang="en-IE" dirty="0" err="1" smtClean="0"/>
              <a:t>der</a:t>
            </a:r>
            <a:r>
              <a:rPr lang="en-IE" dirty="0" smtClean="0"/>
              <a:t> Waals)</a:t>
            </a:r>
          </a:p>
          <a:p>
            <a:pPr lvl="1"/>
            <a:r>
              <a:rPr lang="en-IE" dirty="0" smtClean="0"/>
              <a:t>H-bonds are somewhat too short</a:t>
            </a:r>
          </a:p>
          <a:p>
            <a:pPr lvl="1"/>
            <a:r>
              <a:rPr lang="en-IE" dirty="0" err="1" smtClean="0"/>
              <a:t>overdelocalises</a:t>
            </a:r>
            <a:r>
              <a:rPr lang="en-IE" dirty="0" smtClean="0"/>
              <a:t> structures</a:t>
            </a:r>
          </a:p>
          <a:p>
            <a:r>
              <a:rPr lang="en-IE" dirty="0" smtClean="0"/>
              <a:t>Hard to know how to systematically improve DFT results</a:t>
            </a:r>
          </a:p>
          <a:p>
            <a:pPr lvl="1"/>
            <a:r>
              <a:rPr lang="en-IE" dirty="0" smtClean="0"/>
              <a:t>In MO, can keep increasing the basis set and level of theory</a:t>
            </a:r>
            <a:endParaRPr lang="en-I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Handling very heavy elements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57298"/>
            <a:ext cx="7772400" cy="4857784"/>
          </a:xfrm>
        </p:spPr>
        <p:txBody>
          <a:bodyPr>
            <a:normAutofit fontScale="55000" lnSpcReduction="20000"/>
          </a:bodyPr>
          <a:lstStyle/>
          <a:p>
            <a:r>
              <a:rPr lang="en-IE" smtClean="0"/>
              <a:t>Two </a:t>
            </a:r>
            <a:r>
              <a:rPr lang="en-IE" dirty="0" smtClean="0"/>
              <a:t>main problems handling very </a:t>
            </a:r>
            <a:r>
              <a:rPr lang="en-IE" smtClean="0"/>
              <a:t>heavy elements</a:t>
            </a:r>
          </a:p>
          <a:p>
            <a:pPr lvl="1"/>
            <a:r>
              <a:rPr lang="en-IE" smtClean="0"/>
              <a:t>Lots </a:t>
            </a:r>
            <a:r>
              <a:rPr lang="en-IE" dirty="0" smtClean="0"/>
              <a:t>of electrons =&gt; lots of basis functions (remember, HF scales as N</a:t>
            </a:r>
            <a:r>
              <a:rPr lang="en-IE" baseline="30000" dirty="0" smtClean="0"/>
              <a:t>4</a:t>
            </a:r>
            <a:r>
              <a:rPr lang="en-IE" dirty="0" smtClean="0"/>
              <a:t>)</a:t>
            </a:r>
          </a:p>
          <a:p>
            <a:pPr lvl="2"/>
            <a:r>
              <a:rPr lang="en-IE" smtClean="0"/>
              <a:t>C </a:t>
            </a:r>
            <a:r>
              <a:rPr lang="en-IE" dirty="0" smtClean="0"/>
              <a:t>has 6 electrons, Au has 79</a:t>
            </a:r>
          </a:p>
          <a:p>
            <a:pPr lvl="1"/>
            <a:r>
              <a:rPr lang="en-IE" dirty="0" smtClean="0"/>
              <a:t>Relativistic effects start to come into play</a:t>
            </a:r>
          </a:p>
          <a:p>
            <a:r>
              <a:rPr lang="en-IE" dirty="0" smtClean="0"/>
              <a:t>Solution</a:t>
            </a:r>
          </a:p>
          <a:p>
            <a:pPr lvl="1"/>
            <a:r>
              <a:rPr lang="en-IE" dirty="0" smtClean="0"/>
              <a:t>Replace the core electrons with a single function that represents reasonably accurately (but much more efficiently) the combined nuclear-electronic core to the remaining electrons</a:t>
            </a:r>
          </a:p>
          <a:p>
            <a:pPr lvl="1"/>
            <a:r>
              <a:rPr lang="en-IE" dirty="0" smtClean="0"/>
              <a:t>Effective Core Potential (ECP), or “</a:t>
            </a:r>
            <a:r>
              <a:rPr lang="en-IE" dirty="0" err="1" smtClean="0"/>
              <a:t>pseudopotential</a:t>
            </a:r>
            <a:r>
              <a:rPr lang="en-IE" dirty="0" smtClean="0"/>
              <a:t>”</a:t>
            </a:r>
          </a:p>
          <a:p>
            <a:pPr lvl="1"/>
            <a:r>
              <a:rPr lang="en-IE" dirty="0" smtClean="0"/>
              <a:t>Relativistic effects can be folded into the ECP</a:t>
            </a:r>
          </a:p>
          <a:p>
            <a:r>
              <a:rPr lang="en-IE" dirty="0" smtClean="0"/>
              <a:t>Large-core ECPs include everything but the outermost valence shell</a:t>
            </a:r>
          </a:p>
          <a:p>
            <a:pPr lvl="1"/>
            <a:r>
              <a:rPr lang="en-IE" dirty="0" smtClean="0"/>
              <a:t>The remaining electrons are handled with basis functions as before</a:t>
            </a:r>
          </a:p>
          <a:p>
            <a:r>
              <a:rPr lang="en-IE" dirty="0" smtClean="0"/>
              <a:t>Small-core ECPs include everything but the two outermost valence shells (more accurate)</a:t>
            </a:r>
          </a:p>
          <a:p>
            <a:r>
              <a:rPr lang="en-IE" dirty="0" smtClean="0"/>
              <a:t>Examples:</a:t>
            </a:r>
          </a:p>
          <a:p>
            <a:pPr lvl="1"/>
            <a:r>
              <a:rPr lang="en-IE" dirty="0" smtClean="0"/>
              <a:t>LANL (Hay, </a:t>
            </a:r>
            <a:r>
              <a:rPr lang="en-IE" dirty="0" err="1" smtClean="0"/>
              <a:t>Wadt</a:t>
            </a:r>
            <a:r>
              <a:rPr lang="en-IE" dirty="0" smtClean="0"/>
              <a:t>, 1985), Stuttgart/Dresden (</a:t>
            </a:r>
            <a:r>
              <a:rPr lang="en-IE" dirty="0" err="1" smtClean="0"/>
              <a:t>Dolg</a:t>
            </a:r>
            <a:r>
              <a:rPr lang="en-IE" dirty="0" smtClean="0"/>
              <a:t> et al, 2002)</a:t>
            </a:r>
          </a:p>
          <a:p>
            <a:r>
              <a:rPr lang="en-IE" dirty="0" smtClean="0"/>
              <a:t>When used in practice, the basis functions are also specified, e.g.</a:t>
            </a:r>
          </a:p>
          <a:p>
            <a:pPr lvl="1"/>
            <a:r>
              <a:rPr lang="en-IE" dirty="0" smtClean="0"/>
              <a:t>LANL2DZ – implies the LANL ECP with a </a:t>
            </a:r>
            <a:r>
              <a:rPr lang="en-IE" b="1" dirty="0" smtClean="0"/>
              <a:t>d</a:t>
            </a:r>
            <a:r>
              <a:rPr lang="en-IE" dirty="0" smtClean="0"/>
              <a:t>ouble-</a:t>
            </a:r>
            <a:r>
              <a:rPr lang="en-IE" b="1" dirty="0" smtClean="0"/>
              <a:t>z</a:t>
            </a:r>
            <a:r>
              <a:rPr lang="en-IE" dirty="0" smtClean="0"/>
              <a:t>eta (split-valence) basis set</a:t>
            </a:r>
          </a:p>
          <a:p>
            <a:pPr lvl="1"/>
            <a:r>
              <a:rPr lang="en-IE" dirty="0" smtClean="0"/>
              <a:t>LANL2MB – implies the LANL ECP with a </a:t>
            </a:r>
            <a:r>
              <a:rPr lang="en-IE" b="1" dirty="0" smtClean="0"/>
              <a:t>m</a:t>
            </a:r>
            <a:r>
              <a:rPr lang="en-IE" dirty="0" smtClean="0"/>
              <a:t>inimal </a:t>
            </a:r>
            <a:r>
              <a:rPr lang="en-IE" b="1" dirty="0" smtClean="0"/>
              <a:t>b</a:t>
            </a:r>
            <a:r>
              <a:rPr lang="en-IE" dirty="0" smtClean="0"/>
              <a:t>asis set (single-zeta)</a:t>
            </a:r>
          </a:p>
          <a:p>
            <a:endParaRPr lang="en-I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Geometry Optimisation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2984"/>
            <a:ext cx="7772400" cy="5500726"/>
          </a:xfrm>
        </p:spPr>
        <p:txBody>
          <a:bodyPr>
            <a:normAutofit fontScale="55000" lnSpcReduction="20000"/>
          </a:bodyPr>
          <a:lstStyle/>
          <a:p>
            <a:r>
              <a:rPr lang="en-IE" dirty="0" smtClean="0"/>
              <a:t>“Energy minimisation”</a:t>
            </a:r>
          </a:p>
          <a:p>
            <a:r>
              <a:rPr lang="en-IE" dirty="0" smtClean="0"/>
              <a:t>E = f(x</a:t>
            </a:r>
            <a:r>
              <a:rPr lang="en-IE" baseline="-25000" dirty="0" smtClean="0"/>
              <a:t>1</a:t>
            </a:r>
            <a:r>
              <a:rPr lang="en-IE" dirty="0" smtClean="0"/>
              <a:t>, y</a:t>
            </a:r>
            <a:r>
              <a:rPr lang="en-IE" baseline="-25000" dirty="0" smtClean="0"/>
              <a:t>1</a:t>
            </a:r>
            <a:r>
              <a:rPr lang="en-IE" dirty="0" smtClean="0"/>
              <a:t>, z</a:t>
            </a:r>
            <a:r>
              <a:rPr lang="en-IE" baseline="-25000" dirty="0" smtClean="0"/>
              <a:t>1</a:t>
            </a:r>
            <a:r>
              <a:rPr lang="en-IE" dirty="0" smtClean="0"/>
              <a:t>, ..., </a:t>
            </a:r>
            <a:r>
              <a:rPr lang="en-IE" dirty="0" err="1" smtClean="0"/>
              <a:t>x</a:t>
            </a:r>
            <a:r>
              <a:rPr lang="en-IE" baseline="-25000" dirty="0" err="1" smtClean="0"/>
              <a:t>n</a:t>
            </a:r>
            <a:r>
              <a:rPr lang="en-IE" dirty="0" smtClean="0"/>
              <a:t>, </a:t>
            </a:r>
            <a:r>
              <a:rPr lang="en-IE" dirty="0" err="1" smtClean="0"/>
              <a:t>y</a:t>
            </a:r>
            <a:r>
              <a:rPr lang="en-IE" baseline="-25000" dirty="0" err="1" smtClean="0"/>
              <a:t>n</a:t>
            </a:r>
            <a:r>
              <a:rPr lang="en-IE" dirty="0" smtClean="0"/>
              <a:t>, </a:t>
            </a:r>
            <a:r>
              <a:rPr lang="en-IE" dirty="0" err="1" smtClean="0"/>
              <a:t>z</a:t>
            </a:r>
            <a:r>
              <a:rPr lang="en-IE" baseline="-25000" dirty="0" err="1" smtClean="0"/>
              <a:t>n</a:t>
            </a:r>
            <a:r>
              <a:rPr lang="en-IE" dirty="0" smtClean="0"/>
              <a:t>)</a:t>
            </a:r>
          </a:p>
          <a:p>
            <a:r>
              <a:rPr lang="en-IE" dirty="0" smtClean="0"/>
              <a:t>General principal:</a:t>
            </a:r>
          </a:p>
          <a:p>
            <a:pPr lvl="1"/>
            <a:r>
              <a:rPr lang="en-IE" dirty="0" smtClean="0"/>
              <a:t>Starting from an initial geometry, find the molecular geometry that minimises the energy of the molecule</a:t>
            </a:r>
          </a:p>
          <a:p>
            <a:r>
              <a:rPr lang="en-IE" dirty="0" smtClean="0"/>
              <a:t>Note: local optimisation (not global)</a:t>
            </a:r>
          </a:p>
          <a:p>
            <a:pPr lvl="1"/>
            <a:r>
              <a:rPr lang="en-IE" dirty="0" smtClean="0"/>
              <a:t>Only goes downhill along PES (potential energy surface) from the initial geometry</a:t>
            </a:r>
          </a:p>
          <a:p>
            <a:pPr lvl="1"/>
            <a:r>
              <a:rPr lang="en-IE" dirty="0" smtClean="0"/>
              <a:t>This implies, for example, that a </a:t>
            </a:r>
            <a:r>
              <a:rPr lang="en-IE" dirty="0" err="1" smtClean="0"/>
              <a:t>cyclohexane</a:t>
            </a:r>
            <a:r>
              <a:rPr lang="en-IE" dirty="0" smtClean="0"/>
              <a:t> boat conformation won’t optimise to a chair (although the latter is the more stable form)</a:t>
            </a:r>
          </a:p>
          <a:p>
            <a:r>
              <a:rPr lang="en-IE" dirty="0" smtClean="0"/>
              <a:t>Minimisation of a multivariate function is a well-studied problem</a:t>
            </a:r>
          </a:p>
          <a:p>
            <a:pPr lvl="1"/>
            <a:r>
              <a:rPr lang="en-IE" dirty="0" smtClean="0"/>
              <a:t>Use the slope (1</a:t>
            </a:r>
            <a:r>
              <a:rPr lang="en-IE" baseline="30000" dirty="0" smtClean="0"/>
              <a:t>st</a:t>
            </a:r>
            <a:r>
              <a:rPr lang="en-IE" dirty="0" smtClean="0"/>
              <a:t> derivative of E) to determine in which direction to move: Steepest descent, Conjugate gradients</a:t>
            </a:r>
          </a:p>
          <a:p>
            <a:pPr lvl="1"/>
            <a:r>
              <a:rPr lang="en-IE" dirty="0" smtClean="0"/>
              <a:t>Some methods also use the 2</a:t>
            </a:r>
            <a:r>
              <a:rPr lang="en-IE" baseline="30000" dirty="0" smtClean="0"/>
              <a:t>nd</a:t>
            </a:r>
            <a:r>
              <a:rPr lang="en-IE" dirty="0" smtClean="0"/>
              <a:t> derivative: Newton-</a:t>
            </a:r>
            <a:r>
              <a:rPr lang="en-IE" dirty="0" err="1" smtClean="0"/>
              <a:t>Raphson</a:t>
            </a:r>
            <a:endParaRPr lang="en-IE" dirty="0" smtClean="0"/>
          </a:p>
          <a:p>
            <a:r>
              <a:rPr lang="en-IE" dirty="0" smtClean="0"/>
              <a:t>When you get to a point where the 1</a:t>
            </a:r>
            <a:r>
              <a:rPr lang="en-IE" baseline="30000" dirty="0" smtClean="0"/>
              <a:t>st</a:t>
            </a:r>
            <a:r>
              <a:rPr lang="en-IE" dirty="0" smtClean="0"/>
              <a:t> derivative is zero, you need to verify that it’s not a saddle-point</a:t>
            </a:r>
          </a:p>
          <a:p>
            <a:pPr lvl="1"/>
            <a:r>
              <a:rPr lang="en-IE" dirty="0" smtClean="0"/>
              <a:t>Calculate the </a:t>
            </a:r>
            <a:r>
              <a:rPr lang="en-IE" dirty="0" err="1" smtClean="0"/>
              <a:t>vibrational</a:t>
            </a:r>
            <a:r>
              <a:rPr lang="en-IE" dirty="0" smtClean="0"/>
              <a:t> frequencies and check that none is imaginary</a:t>
            </a:r>
          </a:p>
          <a:p>
            <a:r>
              <a:rPr lang="en-IE" dirty="0" smtClean="0"/>
              <a:t>Also methods to find transition structures (saddle points), and methods to identify a reaction path between reactant,  transition state and product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Vibrational</a:t>
            </a:r>
            <a:r>
              <a:rPr lang="en-IE" dirty="0" smtClean="0"/>
              <a:t> frequency calculation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2984"/>
            <a:ext cx="7772400" cy="5429288"/>
          </a:xfrm>
        </p:spPr>
        <p:txBody>
          <a:bodyPr>
            <a:normAutofit fontScale="77500" lnSpcReduction="20000"/>
          </a:bodyPr>
          <a:lstStyle/>
          <a:p>
            <a:pPr marL="342900" lvl="1" indent="-342900">
              <a:buFontTx/>
              <a:buChar char="•"/>
            </a:pPr>
            <a:r>
              <a:rPr lang="en-IE" sz="2200" dirty="0" smtClean="0"/>
              <a:t>For a particular molecular geometry, there is a particular energy</a:t>
            </a:r>
          </a:p>
          <a:p>
            <a:pPr lvl="1"/>
            <a:r>
              <a:rPr lang="en-IE" sz="1800" dirty="0" smtClean="0"/>
              <a:t>Potential energy surface (PES)</a:t>
            </a:r>
          </a:p>
          <a:p>
            <a:r>
              <a:rPr lang="en-IE" sz="2200" dirty="0" smtClean="0"/>
              <a:t>It’s possible to solve Schrodinger’s equation for nuclear motion (instead of electronic motion)</a:t>
            </a:r>
          </a:p>
          <a:p>
            <a:r>
              <a:rPr lang="en-IE" sz="2200" dirty="0" smtClean="0"/>
              <a:t>Harmonic oscillator approximation</a:t>
            </a:r>
          </a:p>
          <a:p>
            <a:pPr lvl="1"/>
            <a:r>
              <a:rPr lang="en-IE" sz="1800" dirty="0" smtClean="0"/>
              <a:t>Represent molecular vibrations as perfect springs (restoring force is proportional to distance from equilibrium)</a:t>
            </a:r>
          </a:p>
          <a:p>
            <a:r>
              <a:rPr lang="en-IE" sz="2200" dirty="0" smtClean="0"/>
              <a:t>With this approximation, Schrodinger’s equation</a:t>
            </a:r>
          </a:p>
          <a:p>
            <a:pPr lvl="1"/>
            <a:r>
              <a:rPr lang="en-IE" sz="1800" dirty="0" smtClean="0"/>
              <a:t>Gives frequencies and normal modes</a:t>
            </a:r>
          </a:p>
          <a:p>
            <a:pPr lvl="1"/>
            <a:r>
              <a:rPr lang="en-IE" sz="1800" dirty="0" smtClean="0"/>
              <a:t>Force constants of frequencies calculate from second derivative of the energy with respect to the </a:t>
            </a:r>
            <a:r>
              <a:rPr lang="en-IE" sz="1800" dirty="0" err="1" smtClean="0"/>
              <a:t>vibrational</a:t>
            </a:r>
            <a:r>
              <a:rPr lang="en-IE" sz="1800" dirty="0" smtClean="0"/>
              <a:t> motion</a:t>
            </a:r>
          </a:p>
          <a:p>
            <a:pPr lvl="1"/>
            <a:r>
              <a:rPr lang="en-IE" sz="1800" dirty="0" smtClean="0"/>
              <a:t>Can visualise the molecular vibrations that give rise to particular peaks in the IR (or Raman)</a:t>
            </a:r>
          </a:p>
          <a:p>
            <a:r>
              <a:rPr lang="en-IE" sz="2200" dirty="0" smtClean="0"/>
              <a:t>Real vibrations are not harmonic oscillators</a:t>
            </a:r>
          </a:p>
          <a:p>
            <a:pPr lvl="1"/>
            <a:r>
              <a:rPr lang="en-IE" sz="1800" dirty="0" smtClean="0"/>
              <a:t>The calculated frequencies are usually too large by a largely constant factor</a:t>
            </a:r>
          </a:p>
          <a:p>
            <a:pPr lvl="1"/>
            <a:r>
              <a:rPr lang="en-IE" sz="1800" dirty="0" smtClean="0"/>
              <a:t>The value of the factor has been determined for several LOTs and BSs and can be used to scale the calculated frequencies</a:t>
            </a:r>
          </a:p>
          <a:p>
            <a:r>
              <a:rPr lang="en-IE" sz="2200" dirty="0" smtClean="0"/>
              <a:t>If you are not at a minimum on the PES, you will obtain one or more imaginary frequencies (vibrations with a negative force constant)</a:t>
            </a:r>
          </a:p>
          <a:p>
            <a:pPr lvl="1"/>
            <a:r>
              <a:rPr lang="en-IE" sz="1800" dirty="0" smtClean="0"/>
              <a:t>Thus it’s a good idea to carry out a frequency calculation after a geometry optimisation to verify you are at a true minimum and not at a ....</a:t>
            </a:r>
          </a:p>
          <a:p>
            <a:pPr lvl="1"/>
            <a:r>
              <a:rPr lang="en-IE" sz="1800" dirty="0" smtClean="0"/>
              <a:t>Transition states have a single imaginary frequency (i.e. they are a minimum in every direction except the one that joins the reactant and product, where they are at a maximum – see picture on next page)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2051" name="Picture 3" descr="C:\Work\BackedUp\Lectures\CompChemApr10\not-backed-up\PE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057463"/>
            <a:ext cx="7572428" cy="4871867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1071538" y="6110607"/>
            <a:ext cx="76438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 smtClean="0"/>
              <a:t>http://cse-online.net/twiki/bin/view/Main/KineticTheory</a:t>
            </a:r>
            <a:endParaRPr lang="en-I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Zero-point </a:t>
            </a:r>
            <a:r>
              <a:rPr lang="en-IE" dirty="0" err="1" smtClean="0"/>
              <a:t>vibrational</a:t>
            </a:r>
            <a:r>
              <a:rPr lang="en-IE" dirty="0" smtClean="0"/>
              <a:t> energy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When comparing the energies of different molecules, you need to correct for ZPVE</a:t>
            </a:r>
          </a:p>
          <a:p>
            <a:r>
              <a:rPr lang="en-IE" dirty="0" smtClean="0"/>
              <a:t>ZPVE is the internal energy a molecule has (even at the zero-point, 0K) due to its vibrations</a:t>
            </a:r>
          </a:p>
          <a:p>
            <a:pPr lvl="1"/>
            <a:r>
              <a:rPr lang="en-IE" dirty="0" smtClean="0"/>
              <a:t>This can be calculated from the </a:t>
            </a:r>
            <a:r>
              <a:rPr lang="en-IE" dirty="0" err="1" smtClean="0"/>
              <a:t>vibrational</a:t>
            </a:r>
            <a:r>
              <a:rPr lang="en-IE" dirty="0" smtClean="0"/>
              <a:t> frequencies</a:t>
            </a:r>
          </a:p>
          <a:p>
            <a:pPr lvl="2"/>
            <a:r>
              <a:rPr lang="en-IE" dirty="0" smtClean="0"/>
              <a:t>In other words, you need to carry out a frequency calculation</a:t>
            </a:r>
          </a:p>
          <a:p>
            <a:pPr lvl="1"/>
            <a:r>
              <a:rPr lang="en-IE" dirty="0" smtClean="0"/>
              <a:t>To the extent that the harmonic oscillator approximation affects </a:t>
            </a:r>
            <a:r>
              <a:rPr lang="en-IE" dirty="0" err="1" smtClean="0"/>
              <a:t>vibrational</a:t>
            </a:r>
            <a:r>
              <a:rPr lang="en-IE" dirty="0" smtClean="0"/>
              <a:t> frequencies, the ZPVE is also affected (and similarly, scaling can also improve the results)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323848"/>
            <a:ext cx="8858280" cy="604822"/>
          </a:xfrm>
        </p:spPr>
        <p:txBody>
          <a:bodyPr/>
          <a:lstStyle/>
          <a:p>
            <a:r>
              <a:rPr lang="en-IE" sz="2800" dirty="0" smtClean="0"/>
              <a:t>Calculating Ionisation Potential and Electron </a:t>
            </a:r>
            <a:r>
              <a:rPr lang="en-IE" sz="2800" dirty="0" err="1" smtClean="0"/>
              <a:t>Affinitiy</a:t>
            </a:r>
            <a:endParaRPr lang="en-IE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2066"/>
            <a:ext cx="7772400" cy="4953016"/>
          </a:xfrm>
        </p:spPr>
        <p:txBody>
          <a:bodyPr>
            <a:normAutofit fontScale="85000" lnSpcReduction="20000"/>
          </a:bodyPr>
          <a:lstStyle/>
          <a:p>
            <a:r>
              <a:rPr lang="en-IE" dirty="0" smtClean="0"/>
              <a:t>Koopmans’ theorem: IP is the negative of the energy of the HOMO</a:t>
            </a:r>
          </a:p>
          <a:p>
            <a:pPr lvl="1"/>
            <a:r>
              <a:rPr lang="en-IE" dirty="0" smtClean="0"/>
              <a:t>Note: The energies of the occupied </a:t>
            </a:r>
            <a:r>
              <a:rPr lang="en-IE" dirty="0" err="1" smtClean="0"/>
              <a:t>orbitals</a:t>
            </a:r>
            <a:r>
              <a:rPr lang="en-IE" dirty="0" smtClean="0"/>
              <a:t> are always negative - the HOMO is the least negative</a:t>
            </a:r>
          </a:p>
          <a:p>
            <a:r>
              <a:rPr lang="en-IE" dirty="0" smtClean="0"/>
              <a:t>Something of an approximation but works quite well</a:t>
            </a:r>
          </a:p>
          <a:p>
            <a:pPr lvl="1"/>
            <a:r>
              <a:rPr lang="en-IE" dirty="0" smtClean="0"/>
              <a:t>Ignores the effect of electron relaxation in the ionised product</a:t>
            </a:r>
          </a:p>
          <a:p>
            <a:r>
              <a:rPr lang="en-IE" dirty="0" smtClean="0"/>
              <a:t>Can use Koopmans’ theorem for EA also</a:t>
            </a:r>
          </a:p>
          <a:p>
            <a:pPr lvl="1"/>
            <a:r>
              <a:rPr lang="en-IE" dirty="0" smtClean="0"/>
              <a:t>EA is the negative of the energy of the LUMO</a:t>
            </a:r>
          </a:p>
          <a:p>
            <a:pPr lvl="1"/>
            <a:r>
              <a:rPr lang="en-IE" dirty="0" smtClean="0"/>
              <a:t>But the error is greater here, and a better approach is the “</a:t>
            </a:r>
            <a:r>
              <a:rPr lang="el-GR" dirty="0" smtClean="0"/>
              <a:t>Δ</a:t>
            </a:r>
            <a:r>
              <a:rPr lang="en-IE" dirty="0" smtClean="0"/>
              <a:t>SCF approach”</a:t>
            </a:r>
          </a:p>
          <a:p>
            <a:pPr lvl="2"/>
            <a:r>
              <a:rPr lang="en-IE" dirty="0" smtClean="0"/>
              <a:t>Calculate the difference between the energy of the molecule with and without the </a:t>
            </a:r>
            <a:r>
              <a:rPr lang="en-IE" smtClean="0"/>
              <a:t>extra electron</a:t>
            </a:r>
            <a:endParaRPr lang="en-IE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Overview of QM methods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2928926" y="2418702"/>
            <a:ext cx="29289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>
                <a:latin typeface="Arial" pitchFamily="34" charset="0"/>
                <a:cs typeface="Arial" pitchFamily="34" charset="0"/>
              </a:rPr>
              <a:t>Including correlation</a:t>
            </a:r>
          </a:p>
          <a:p>
            <a:endParaRPr lang="en-IE" dirty="0" smtClean="0">
              <a:latin typeface="Arial" pitchFamily="34" charset="0"/>
              <a:cs typeface="Arial" pitchFamily="34" charset="0"/>
            </a:endParaRPr>
          </a:p>
          <a:p>
            <a:r>
              <a:rPr lang="en-IE" dirty="0" smtClean="0">
                <a:latin typeface="Arial" pitchFamily="34" charset="0"/>
                <a:cs typeface="Arial" pitchFamily="34" charset="0"/>
              </a:rPr>
              <a:t>HF (“</a:t>
            </a:r>
            <a:r>
              <a:rPr lang="en-IE" dirty="0" err="1" smtClean="0">
                <a:latin typeface="Arial" pitchFamily="34" charset="0"/>
                <a:cs typeface="Arial" pitchFamily="34" charset="0"/>
              </a:rPr>
              <a:t>ab</a:t>
            </a:r>
            <a:r>
              <a:rPr lang="en-IE" dirty="0" smtClean="0">
                <a:latin typeface="Arial" pitchFamily="34" charset="0"/>
                <a:cs typeface="Arial" pitchFamily="34" charset="0"/>
              </a:rPr>
              <a:t> initio”)</a:t>
            </a:r>
          </a:p>
          <a:p>
            <a:endParaRPr lang="en-IE" dirty="0" smtClean="0">
              <a:latin typeface="Arial" pitchFamily="34" charset="0"/>
              <a:cs typeface="Arial" pitchFamily="34" charset="0"/>
            </a:endParaRPr>
          </a:p>
          <a:p>
            <a:r>
              <a:rPr lang="en-IE" dirty="0" smtClean="0">
                <a:latin typeface="Arial" pitchFamily="34" charset="0"/>
                <a:cs typeface="Arial" pitchFamily="34" charset="0"/>
              </a:rPr>
              <a:t>Semi-empirical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4348" y="6110607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mtClean="0">
                <a:latin typeface="Arial" pitchFamily="34" charset="0"/>
                <a:cs typeface="Arial" pitchFamily="34" charset="0"/>
              </a:rPr>
              <a:t>Forcefields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12" y="3143248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mtClean="0">
                <a:latin typeface="Arial" pitchFamily="34" charset="0"/>
                <a:cs typeface="Arial" pitchFamily="34" charset="0"/>
              </a:rPr>
              <a:t>DFT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-1195278" y="4805522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smtClean="0">
                <a:latin typeface="Arial" pitchFamily="34" charset="0"/>
                <a:cs typeface="Arial" pitchFamily="34" charset="0"/>
              </a:rPr>
              <a:t>Speed/Accuracy</a:t>
            </a:r>
            <a:endParaRPr lang="en-IE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Down Arrow 8"/>
          <p:cNvSpPr/>
          <p:nvPr/>
        </p:nvSpPr>
        <p:spPr>
          <a:xfrm rot="10800000">
            <a:off x="230634" y="3132231"/>
            <a:ext cx="285752" cy="7858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TextBox 9"/>
          <p:cNvSpPr txBox="1"/>
          <p:nvPr/>
        </p:nvSpPr>
        <p:spPr>
          <a:xfrm>
            <a:off x="857224" y="1142984"/>
            <a:ext cx="2000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Molecular mechanics</a:t>
            </a:r>
            <a:endParaRPr lang="en-IE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28926" y="1142984"/>
            <a:ext cx="2286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Quantum mechanics</a:t>
            </a:r>
          </a:p>
          <a:p>
            <a:r>
              <a:rPr lang="en-IE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(wavefunction)</a:t>
            </a:r>
            <a:endParaRPr lang="en-IE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86512" y="1142984"/>
            <a:ext cx="2714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Quantum mechanics</a:t>
            </a:r>
          </a:p>
          <a:p>
            <a:r>
              <a:rPr lang="en-IE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(electron density)</a:t>
            </a:r>
            <a:endParaRPr lang="en-IE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Virtual </a:t>
            </a:r>
            <a:r>
              <a:rPr lang="en-IE" dirty="0" err="1" smtClean="0"/>
              <a:t>orbitals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2984"/>
            <a:ext cx="7772400" cy="5214974"/>
          </a:xfrm>
        </p:spPr>
        <p:txBody>
          <a:bodyPr>
            <a:normAutofit fontScale="77500" lnSpcReduction="20000"/>
          </a:bodyPr>
          <a:lstStyle/>
          <a:p>
            <a:r>
              <a:rPr lang="en-IE" dirty="0" smtClean="0"/>
              <a:t>These are the high energy unoccupied </a:t>
            </a:r>
            <a:r>
              <a:rPr lang="en-IE" dirty="0" err="1" smtClean="0"/>
              <a:t>orbitals</a:t>
            </a:r>
            <a:r>
              <a:rPr lang="en-IE" dirty="0" smtClean="0"/>
              <a:t> that arise in a comp </a:t>
            </a:r>
            <a:r>
              <a:rPr lang="en-IE" dirty="0" err="1" smtClean="0"/>
              <a:t>chem</a:t>
            </a:r>
            <a:r>
              <a:rPr lang="en-IE" dirty="0" smtClean="0"/>
              <a:t> calculation</a:t>
            </a:r>
          </a:p>
          <a:p>
            <a:r>
              <a:rPr lang="en-IE" dirty="0" smtClean="0"/>
              <a:t>As they do not contain electrons, they do not contribute to the overall energy of the molecule</a:t>
            </a:r>
          </a:p>
          <a:p>
            <a:pPr lvl="1"/>
            <a:r>
              <a:rPr lang="en-IE" dirty="0" smtClean="0"/>
              <a:t>Hence, neither their shapes nor their energies were optimised during the SCF procedure</a:t>
            </a:r>
          </a:p>
          <a:p>
            <a:r>
              <a:rPr lang="en-IE" dirty="0" smtClean="0"/>
              <a:t>Despite this, they can be used for quantitative arguments</a:t>
            </a:r>
          </a:p>
          <a:p>
            <a:r>
              <a:rPr lang="en-IE" dirty="0" smtClean="0"/>
              <a:t>HF and DFT virtual </a:t>
            </a:r>
            <a:r>
              <a:rPr lang="en-IE" dirty="0" err="1" smtClean="0"/>
              <a:t>orbitals</a:t>
            </a:r>
            <a:r>
              <a:rPr lang="en-IE" dirty="0" smtClean="0"/>
              <a:t> tend to have the same shape but their energies differ</a:t>
            </a:r>
          </a:p>
          <a:p>
            <a:pPr lvl="1"/>
            <a:r>
              <a:rPr lang="en-IE" dirty="0" smtClean="0"/>
              <a:t>HF virtual </a:t>
            </a:r>
            <a:r>
              <a:rPr lang="en-IE" dirty="0" err="1" smtClean="0"/>
              <a:t>orbitals</a:t>
            </a:r>
            <a:r>
              <a:rPr lang="en-IE" dirty="0" smtClean="0"/>
              <a:t> experience the potential that would be felt by an extra electron being added to molecule</a:t>
            </a:r>
          </a:p>
          <a:p>
            <a:pPr lvl="1"/>
            <a:r>
              <a:rPr lang="en-IE" dirty="0" smtClean="0"/>
              <a:t>As a result, they tend to be too high in energy and diffuse compared to KS virtual </a:t>
            </a:r>
            <a:r>
              <a:rPr lang="en-IE" dirty="0" err="1" smtClean="0"/>
              <a:t>orbitals</a:t>
            </a:r>
            <a:r>
              <a:rPr lang="en-IE" dirty="0" smtClean="0"/>
              <a:t> (from </a:t>
            </a:r>
            <a:r>
              <a:rPr lang="en-IE" smtClean="0"/>
              <a:t>DFT)</a:t>
            </a:r>
            <a:endParaRPr lang="en-IE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Examples from this week’s JACS</a:t>
            </a:r>
            <a:endParaRPr lang="en-IE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1600" dirty="0" err="1" smtClean="0"/>
              <a:t>Zheng</a:t>
            </a:r>
            <a:r>
              <a:rPr lang="en-IE" sz="1600" dirty="0" smtClean="0"/>
              <a:t> et al, </a:t>
            </a:r>
            <a:r>
              <a:rPr lang="en-IE" sz="1600" i="1" dirty="0" smtClean="0"/>
              <a:t>J. Am. Chem. Soc.</a:t>
            </a:r>
            <a:r>
              <a:rPr lang="en-IE" sz="1600" dirty="0" smtClean="0"/>
              <a:t>, </a:t>
            </a:r>
            <a:r>
              <a:rPr lang="en-IE" sz="1600" b="1" dirty="0" smtClean="0"/>
              <a:t>2010</a:t>
            </a:r>
            <a:r>
              <a:rPr lang="en-IE" sz="1600" dirty="0" smtClean="0"/>
              <a:t>, </a:t>
            </a:r>
            <a:r>
              <a:rPr lang="en-IE" sz="1600" i="1" dirty="0" smtClean="0"/>
              <a:t>132</a:t>
            </a:r>
            <a:r>
              <a:rPr lang="en-IE" sz="1600" dirty="0" smtClean="0"/>
              <a:t>, 5394.</a:t>
            </a:r>
            <a:endParaRPr lang="en-IE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000240"/>
            <a:ext cx="728662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1600" dirty="0" err="1" smtClean="0"/>
              <a:t>Sarma</a:t>
            </a:r>
            <a:r>
              <a:rPr lang="en-IE" sz="1600" dirty="0" smtClean="0"/>
              <a:t>, Manna, Minoura, </a:t>
            </a:r>
            <a:r>
              <a:rPr lang="en-IE" sz="1600" dirty="0" err="1" smtClean="0"/>
              <a:t>Mugesh</a:t>
            </a:r>
            <a:r>
              <a:rPr lang="en-IE" sz="1600" dirty="0" smtClean="0"/>
              <a:t>, </a:t>
            </a:r>
            <a:r>
              <a:rPr lang="en-IE" sz="1600" i="1" dirty="0" smtClean="0"/>
              <a:t>J. Am. Chem. Soc.</a:t>
            </a:r>
            <a:r>
              <a:rPr lang="en-IE" sz="1600" dirty="0" smtClean="0"/>
              <a:t>, </a:t>
            </a:r>
            <a:r>
              <a:rPr lang="en-IE" sz="1600" b="1" dirty="0" smtClean="0"/>
              <a:t>2010</a:t>
            </a:r>
            <a:r>
              <a:rPr lang="en-IE" sz="1600" dirty="0" smtClean="0"/>
              <a:t>, </a:t>
            </a:r>
            <a:r>
              <a:rPr lang="en-IE" sz="1600" i="1" dirty="0" smtClean="0"/>
              <a:t>132</a:t>
            </a:r>
            <a:r>
              <a:rPr lang="en-IE" sz="1600" dirty="0" smtClean="0"/>
              <a:t>, 5364.</a:t>
            </a:r>
            <a:endParaRPr lang="en-IE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4388" y="1266842"/>
            <a:ext cx="7515225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1600" dirty="0" smtClean="0"/>
              <a:t>Hong, </a:t>
            </a:r>
            <a:r>
              <a:rPr lang="en-IE" sz="1600" dirty="0" err="1" smtClean="0"/>
              <a:t>Tanillo</a:t>
            </a:r>
            <a:r>
              <a:rPr lang="en-IE" sz="1600" dirty="0" smtClean="0"/>
              <a:t> </a:t>
            </a:r>
            <a:r>
              <a:rPr lang="en-IE" sz="1600" i="1" dirty="0" smtClean="0"/>
              <a:t>J. Am. Chem. Soc.</a:t>
            </a:r>
            <a:r>
              <a:rPr lang="en-IE" sz="1600" dirty="0" smtClean="0"/>
              <a:t>, </a:t>
            </a:r>
            <a:r>
              <a:rPr lang="en-IE" sz="1600" b="1" dirty="0" smtClean="0"/>
              <a:t>2010</a:t>
            </a:r>
            <a:r>
              <a:rPr lang="en-IE" sz="1600" dirty="0" smtClean="0"/>
              <a:t>, </a:t>
            </a:r>
            <a:r>
              <a:rPr lang="en-IE" sz="1600" i="1" dirty="0" smtClean="0"/>
              <a:t>132</a:t>
            </a:r>
            <a:r>
              <a:rPr lang="en-IE" sz="1600" dirty="0" smtClean="0"/>
              <a:t>, 5375.</a:t>
            </a:r>
            <a:endParaRPr lang="en-IE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825" y="1071546"/>
            <a:ext cx="737235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t="5639"/>
          <a:stretch>
            <a:fillRect/>
          </a:stretch>
        </p:blipFill>
        <p:spPr bwMode="auto">
          <a:xfrm>
            <a:off x="985863" y="3876658"/>
            <a:ext cx="7229475" cy="119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1713" y="5105402"/>
            <a:ext cx="741997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1600" dirty="0" smtClean="0"/>
              <a:t>Epping et al, J. Am. Chem. Soc., 2010, 132, 5443.</a:t>
            </a:r>
            <a:endParaRPr lang="en-IE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1357298"/>
            <a:ext cx="55149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0123" y="2023165"/>
            <a:ext cx="549592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Semi-empirical methods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2984"/>
            <a:ext cx="7772400" cy="5357850"/>
          </a:xfrm>
        </p:spPr>
        <p:txBody>
          <a:bodyPr>
            <a:normAutofit fontScale="77500" lnSpcReduction="20000"/>
          </a:bodyPr>
          <a:lstStyle/>
          <a:p>
            <a:r>
              <a:rPr lang="en-IE" smtClean="0"/>
              <a:t>Time required for HF scales as N</a:t>
            </a:r>
            <a:r>
              <a:rPr lang="en-IE" baseline="30000" smtClean="0"/>
              <a:t>4</a:t>
            </a:r>
          </a:p>
          <a:p>
            <a:pPr lvl="1"/>
            <a:r>
              <a:rPr lang="en-IE" smtClean="0"/>
              <a:t>calculation of one-electron and two-electron integrals</a:t>
            </a:r>
            <a:endParaRPr lang="en-IE" baseline="30000" smtClean="0"/>
          </a:p>
          <a:p>
            <a:r>
              <a:rPr lang="en-IE" smtClean="0"/>
              <a:t>Semi-empirical methods speed things up by</a:t>
            </a:r>
          </a:p>
          <a:p>
            <a:pPr lvl="1"/>
            <a:r>
              <a:rPr lang="en-IE" smtClean="0"/>
              <a:t>Considering only the valence electrons</a:t>
            </a:r>
          </a:p>
          <a:p>
            <a:pPr lvl="1"/>
            <a:r>
              <a:rPr lang="en-IE" smtClean="0"/>
              <a:t>Using only a minimal basis set</a:t>
            </a:r>
          </a:p>
          <a:p>
            <a:pPr lvl="1"/>
            <a:r>
              <a:rPr lang="en-IE" smtClean="0"/>
              <a:t>Setting some integrals to zero, only N</a:t>
            </a:r>
            <a:r>
              <a:rPr lang="en-IE" baseline="30000" smtClean="0"/>
              <a:t>2</a:t>
            </a:r>
            <a:r>
              <a:rPr lang="en-IE" smtClean="0"/>
              <a:t> to evalute</a:t>
            </a:r>
          </a:p>
          <a:p>
            <a:pPr lvl="1"/>
            <a:r>
              <a:rPr lang="en-IE" smtClean="0"/>
              <a:t>Use simple formulae to estimate the values of the remaining integrals</a:t>
            </a:r>
          </a:p>
          <a:p>
            <a:r>
              <a:rPr lang="en-IE" smtClean="0"/>
              <a:t>The evaluated integrals are parameterised based on calculations or experimental results (hence “semi-empirical”)</a:t>
            </a:r>
          </a:p>
          <a:p>
            <a:pPr lvl="1"/>
            <a:r>
              <a:rPr lang="en-IE" smtClean="0"/>
              <a:t>This compensates (to some extent) for the simplifications employed</a:t>
            </a:r>
          </a:p>
          <a:p>
            <a:pPr lvl="1"/>
            <a:r>
              <a:rPr lang="en-IE" smtClean="0"/>
              <a:t>Implicitly includes electron correlation neglected by HF</a:t>
            </a:r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Semi-empirical methods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2984"/>
            <a:ext cx="7772400" cy="5500726"/>
          </a:xfrm>
        </p:spPr>
        <p:txBody>
          <a:bodyPr>
            <a:normAutofit fontScale="70000" lnSpcReduction="20000"/>
          </a:bodyPr>
          <a:lstStyle/>
          <a:p>
            <a:r>
              <a:rPr lang="en-IE" b="1" smtClean="0"/>
              <a:t>CNDO</a:t>
            </a:r>
            <a:r>
              <a:rPr lang="en-IE" smtClean="0"/>
              <a:t> (Complete Neglect of Differential Overlap)</a:t>
            </a:r>
          </a:p>
          <a:p>
            <a:pPr lvl="1"/>
            <a:r>
              <a:rPr lang="en-IE" smtClean="0"/>
              <a:t>CNDO (Pople, 1965)</a:t>
            </a:r>
          </a:p>
          <a:p>
            <a:r>
              <a:rPr lang="en-IE" b="1" smtClean="0"/>
              <a:t>INDO</a:t>
            </a:r>
            <a:r>
              <a:rPr lang="en-IE" smtClean="0"/>
              <a:t> (Intermediate Neglect of Differential Overlap)</a:t>
            </a:r>
          </a:p>
          <a:p>
            <a:pPr lvl="1"/>
            <a:r>
              <a:rPr lang="en-IE" smtClean="0"/>
              <a:t>INDO (Pople, Beveridge, Dobosh, 1967)</a:t>
            </a:r>
          </a:p>
          <a:p>
            <a:pPr lvl="1"/>
            <a:r>
              <a:rPr lang="en-IE" b="1" smtClean="0">
                <a:solidFill>
                  <a:srgbClr val="FF0000"/>
                </a:solidFill>
              </a:rPr>
              <a:t>INDO/S</a:t>
            </a:r>
            <a:r>
              <a:rPr lang="en-IE" smtClean="0"/>
              <a:t>, “ZINDO/S” (Ridley, Zerner, 1973)</a:t>
            </a:r>
          </a:p>
          <a:p>
            <a:pPr lvl="1"/>
            <a:r>
              <a:rPr lang="en-IE" smtClean="0"/>
              <a:t>MINDO/3 (Bingham, Dewar, Lo, 1973)</a:t>
            </a:r>
          </a:p>
          <a:p>
            <a:pPr lvl="1"/>
            <a:r>
              <a:rPr lang="en-IE" smtClean="0"/>
              <a:t>SINDO1 (Nanda, Jug, 1980)</a:t>
            </a:r>
          </a:p>
          <a:p>
            <a:r>
              <a:rPr lang="en-IE" b="1" smtClean="0"/>
              <a:t>NDDO</a:t>
            </a:r>
            <a:r>
              <a:rPr lang="en-IE" smtClean="0"/>
              <a:t> (Neglect of Diatomic Differential Overlap)</a:t>
            </a:r>
          </a:p>
          <a:p>
            <a:pPr lvl="1"/>
            <a:r>
              <a:rPr lang="en-IE" smtClean="0"/>
              <a:t>MNDO (Dewar, Thiel, 1977)</a:t>
            </a:r>
          </a:p>
          <a:p>
            <a:pPr lvl="1"/>
            <a:r>
              <a:rPr lang="en-IE" b="1" smtClean="0">
                <a:solidFill>
                  <a:srgbClr val="FF0000"/>
                </a:solidFill>
              </a:rPr>
              <a:t>AM1</a:t>
            </a:r>
            <a:r>
              <a:rPr lang="en-IE" smtClean="0"/>
              <a:t> (Dewar, ..., Stewart, 1985)</a:t>
            </a:r>
          </a:p>
          <a:p>
            <a:pPr lvl="1"/>
            <a:r>
              <a:rPr lang="en-IE" b="1" smtClean="0">
                <a:solidFill>
                  <a:srgbClr val="FF0000"/>
                </a:solidFill>
              </a:rPr>
              <a:t>PM3</a:t>
            </a:r>
            <a:r>
              <a:rPr lang="en-IE" smtClean="0"/>
              <a:t> (Stewart, 1989)</a:t>
            </a:r>
          </a:p>
          <a:p>
            <a:pPr lvl="1"/>
            <a:r>
              <a:rPr lang="en-IE" smtClean="0"/>
              <a:t>SAM1 (Dewar, Jie, Yu, 1993)</a:t>
            </a:r>
          </a:p>
          <a:p>
            <a:pPr lvl="1"/>
            <a:r>
              <a:rPr lang="en-IE" smtClean="0"/>
              <a:t>MNDO/d (Thiel, Voityuk, 1996)</a:t>
            </a:r>
          </a:p>
          <a:p>
            <a:pPr lvl="1"/>
            <a:r>
              <a:rPr lang="en-IE" smtClean="0"/>
              <a:t>AM1/d (Voityuk, Rosch, 2000)</a:t>
            </a:r>
          </a:p>
          <a:p>
            <a:pPr lvl="1"/>
            <a:r>
              <a:rPr lang="en-IE" smtClean="0"/>
              <a:t>RM1 (Rocha, ..., Stewart, 2006)</a:t>
            </a:r>
          </a:p>
          <a:p>
            <a:pPr lvl="1"/>
            <a:r>
              <a:rPr lang="en-IE" b="1" smtClean="0">
                <a:solidFill>
                  <a:srgbClr val="FF0000"/>
                </a:solidFill>
              </a:rPr>
              <a:t>PM6</a:t>
            </a:r>
            <a:r>
              <a:rPr lang="en-IE" smtClean="0"/>
              <a:t> (Stewart, 2007)</a:t>
            </a:r>
          </a:p>
          <a:p>
            <a:endParaRPr lang="en-I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INDO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2984"/>
            <a:ext cx="7772400" cy="5286412"/>
          </a:xfrm>
        </p:spPr>
        <p:txBody>
          <a:bodyPr>
            <a:normAutofit fontScale="70000" lnSpcReduction="20000"/>
          </a:bodyPr>
          <a:lstStyle/>
          <a:p>
            <a:r>
              <a:rPr lang="en-IE" smtClean="0"/>
              <a:t>Compared to CNDO, INDO allows different values for the one-centre two-electron integrals depending on the orbital types involved (s, p, d, etc.)</a:t>
            </a:r>
          </a:p>
          <a:p>
            <a:r>
              <a:rPr lang="en-IE" smtClean="0"/>
              <a:t>INDO more accurate than CNDO at predicting valence bond angles</a:t>
            </a:r>
          </a:p>
          <a:p>
            <a:pPr lvl="1"/>
            <a:r>
              <a:rPr lang="en-IE" smtClean="0"/>
              <a:t>but tends to be poor overall at predicting molecular geometry</a:t>
            </a:r>
          </a:p>
          <a:p>
            <a:r>
              <a:rPr lang="en-IE" smtClean="0"/>
              <a:t>ZINDO/S is a parameterisation of INDO using spectroscopic data</a:t>
            </a:r>
          </a:p>
          <a:p>
            <a:pPr lvl="1"/>
            <a:r>
              <a:rPr lang="en-IE" smtClean="0"/>
              <a:t>First described by Ridley, Zerner (1973)</a:t>
            </a:r>
          </a:p>
          <a:p>
            <a:pPr lvl="1"/>
            <a:r>
              <a:rPr lang="en-IE" smtClean="0"/>
              <a:t>Since then, Zerner and co-workers extended to include most of the elements in the periodic table</a:t>
            </a:r>
          </a:p>
          <a:p>
            <a:pPr lvl="1"/>
            <a:r>
              <a:rPr lang="en-IE" smtClean="0"/>
              <a:t>ZINDO/S still widely used however for prediction of electronic transition energies and oscillator strengths, particularly in transition metal complexes (UV-vis spectrum)</a:t>
            </a:r>
          </a:p>
          <a:p>
            <a:r>
              <a:rPr lang="en-IE" smtClean="0"/>
              <a:t>ZINDO/S results can be of comparable accuracy to those obtained with the more rigorous (slower) TD-DFT method</a:t>
            </a:r>
            <a:endParaRPr lang="en-I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NNDO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00108"/>
            <a:ext cx="7772400" cy="3786214"/>
          </a:xfrm>
        </p:spPr>
        <p:txBody>
          <a:bodyPr>
            <a:normAutofit fontScale="62500" lnSpcReduction="20000"/>
          </a:bodyPr>
          <a:lstStyle/>
          <a:p>
            <a:r>
              <a:rPr lang="en-IE" smtClean="0"/>
              <a:t>Compared to INDO, NNDO allows different values for the two-centre two-electron integrals depending on the orbital types involved (s, p, d, etc.)</a:t>
            </a:r>
          </a:p>
          <a:p>
            <a:r>
              <a:rPr lang="en-IE" smtClean="0"/>
              <a:t>AM1 “Austin Model 1”</a:t>
            </a:r>
          </a:p>
          <a:p>
            <a:pPr lvl="1"/>
            <a:r>
              <a:rPr lang="en-IE" smtClean="0"/>
              <a:t>Dewar, Zoebisch, Healy, Stewart (1985)</a:t>
            </a:r>
          </a:p>
          <a:p>
            <a:r>
              <a:rPr lang="en-IE" smtClean="0"/>
              <a:t>PM3 – “Parameterised Model 3”</a:t>
            </a:r>
          </a:p>
          <a:p>
            <a:pPr lvl="1"/>
            <a:r>
              <a:rPr lang="en-IE" smtClean="0"/>
              <a:t>Stewart (1989)</a:t>
            </a:r>
          </a:p>
          <a:p>
            <a:pPr lvl="1"/>
            <a:r>
              <a:rPr lang="en-IE" smtClean="0"/>
              <a:t>Essentially AM1 with an improved parameterisation (automatic rather than manual, large training set)</a:t>
            </a:r>
          </a:p>
          <a:p>
            <a:r>
              <a:rPr lang="en-IE" smtClean="0"/>
              <a:t>Both AM1 and PM3 are still widely used</a:t>
            </a:r>
          </a:p>
          <a:p>
            <a:r>
              <a:rPr lang="en-IE" smtClean="0"/>
              <a:t>PM6 – Stewart (2007)</a:t>
            </a:r>
          </a:p>
          <a:p>
            <a:pPr lvl="1"/>
            <a:r>
              <a:rPr lang="en-IE" smtClean="0"/>
              <a:t>Main objective to improve handling of hydrogen bonds</a:t>
            </a:r>
          </a:p>
          <a:p>
            <a:pPr lvl="1"/>
            <a:r>
              <a:rPr lang="en-IE" smtClean="0"/>
              <a:t>PM6 was included in Gaussian09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4643446"/>
            <a:ext cx="543877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714612" y="6286520"/>
            <a:ext cx="3714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400" smtClean="0">
                <a:latin typeface="Arial" pitchFamily="34" charset="0"/>
                <a:cs typeface="Arial" pitchFamily="34" charset="0"/>
              </a:rPr>
              <a:t>http://openmopac.net/Manual/accuracy.html</a:t>
            </a:r>
            <a:endParaRPr lang="en-IE" sz="14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Overview of QM methods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2928926" y="2418702"/>
            <a:ext cx="29289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mtClean="0">
                <a:latin typeface="Arial" pitchFamily="34" charset="0"/>
                <a:cs typeface="Arial" pitchFamily="34" charset="0"/>
              </a:rPr>
              <a:t>Including correlation</a:t>
            </a:r>
          </a:p>
          <a:p>
            <a:endParaRPr lang="en-IE" smtClean="0">
              <a:latin typeface="Arial" pitchFamily="34" charset="0"/>
              <a:cs typeface="Arial" pitchFamily="34" charset="0"/>
            </a:endParaRPr>
          </a:p>
          <a:p>
            <a:r>
              <a:rPr lang="en-IE" smtClean="0">
                <a:latin typeface="Arial" pitchFamily="34" charset="0"/>
                <a:cs typeface="Arial" pitchFamily="34" charset="0"/>
              </a:rPr>
              <a:t>HF (“ab initio”)</a:t>
            </a:r>
          </a:p>
          <a:p>
            <a:endParaRPr lang="en-IE" smtClean="0">
              <a:latin typeface="Arial" pitchFamily="34" charset="0"/>
              <a:cs typeface="Arial" pitchFamily="34" charset="0"/>
            </a:endParaRPr>
          </a:p>
          <a:p>
            <a:r>
              <a:rPr lang="en-IE" smtClean="0">
                <a:latin typeface="Arial" pitchFamily="34" charset="0"/>
                <a:cs typeface="Arial" pitchFamily="34" charset="0"/>
              </a:rPr>
              <a:t>Semi-empirical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4348" y="6110607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mtClean="0">
                <a:latin typeface="Arial" pitchFamily="34" charset="0"/>
                <a:cs typeface="Arial" pitchFamily="34" charset="0"/>
              </a:rPr>
              <a:t>Forcefields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12" y="3143248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mtClean="0">
                <a:latin typeface="Arial" pitchFamily="34" charset="0"/>
                <a:cs typeface="Arial" pitchFamily="34" charset="0"/>
              </a:rPr>
              <a:t>DFT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-1195278" y="4805522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smtClean="0">
                <a:latin typeface="Arial" pitchFamily="34" charset="0"/>
                <a:cs typeface="Arial" pitchFamily="34" charset="0"/>
              </a:rPr>
              <a:t>Speed/Accuracy</a:t>
            </a:r>
            <a:endParaRPr lang="en-IE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Down Arrow 8"/>
          <p:cNvSpPr/>
          <p:nvPr/>
        </p:nvSpPr>
        <p:spPr>
          <a:xfrm rot="10800000">
            <a:off x="230634" y="3132231"/>
            <a:ext cx="285752" cy="7858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TextBox 9"/>
          <p:cNvSpPr txBox="1"/>
          <p:nvPr/>
        </p:nvSpPr>
        <p:spPr>
          <a:xfrm>
            <a:off x="857224" y="1142984"/>
            <a:ext cx="2000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Molecular mechanics</a:t>
            </a:r>
            <a:endParaRPr lang="en-IE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28926" y="1142984"/>
            <a:ext cx="2286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Quantum mechanics</a:t>
            </a:r>
          </a:p>
          <a:p>
            <a:r>
              <a:rPr lang="en-IE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(wavefunction)</a:t>
            </a:r>
            <a:endParaRPr lang="en-IE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86512" y="1142984"/>
            <a:ext cx="2714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Quantum mechanics</a:t>
            </a:r>
          </a:p>
          <a:p>
            <a:r>
              <a:rPr lang="en-IE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(electron density)</a:t>
            </a:r>
            <a:endParaRPr lang="en-IE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14348" y="2643182"/>
            <a:ext cx="7338575" cy="3806845"/>
            <a:chOff x="928662" y="2571744"/>
            <a:chExt cx="7338575" cy="3806845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42976" y="2857496"/>
              <a:ext cx="7124261" cy="35210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928662" y="2571744"/>
              <a:ext cx="500066" cy="307183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Handling electron correlation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71546"/>
            <a:ext cx="7772400" cy="5429288"/>
          </a:xfrm>
        </p:spPr>
        <p:txBody>
          <a:bodyPr>
            <a:normAutofit/>
          </a:bodyPr>
          <a:lstStyle/>
          <a:p>
            <a:r>
              <a:rPr lang="en-IE" sz="1800" dirty="0" err="1" smtClean="0"/>
              <a:t>Hartree-Fock</a:t>
            </a:r>
            <a:r>
              <a:rPr lang="en-IE" sz="1800" dirty="0" smtClean="0"/>
              <a:t> (HF) theory</a:t>
            </a:r>
          </a:p>
          <a:p>
            <a:pPr lvl="1"/>
            <a:r>
              <a:rPr lang="en-IE" sz="1600" dirty="0" smtClean="0"/>
              <a:t>HF theory </a:t>
            </a:r>
            <a:r>
              <a:rPr lang="en-IE" sz="1600" b="1" dirty="0" smtClean="0">
                <a:solidFill>
                  <a:srgbClr val="FF0000"/>
                </a:solidFill>
              </a:rPr>
              <a:t>neglects electron correlation </a:t>
            </a:r>
            <a:r>
              <a:rPr lang="en-IE" sz="1600" dirty="0" smtClean="0"/>
              <a:t>in multi-electron systems</a:t>
            </a:r>
          </a:p>
          <a:p>
            <a:pPr lvl="1"/>
            <a:r>
              <a:rPr lang="en-IE" sz="1600" dirty="0" smtClean="0"/>
              <a:t>Instead, we imagine each electron interacting with a static field of all of the other electrons</a:t>
            </a:r>
          </a:p>
          <a:p>
            <a:r>
              <a:rPr lang="en-IE" sz="1800" dirty="0" smtClean="0"/>
              <a:t>Electron correlation can be handled by including multi-determinants</a:t>
            </a:r>
          </a:p>
          <a:p>
            <a:pPr lvl="1"/>
            <a:r>
              <a:rPr lang="en-IE" sz="1400" dirty="0" smtClean="0"/>
              <a:t>Construct the </a:t>
            </a:r>
            <a:r>
              <a:rPr lang="en-IE" sz="1400" dirty="0" err="1" smtClean="0"/>
              <a:t>wavefunction</a:t>
            </a:r>
            <a:r>
              <a:rPr lang="en-IE" sz="1400" dirty="0" smtClean="0"/>
              <a:t> from some linear combination of the HF ground state, plus the singly excited determinants (S), the doubly excited (D), the triply excited (T), </a:t>
            </a:r>
            <a:r>
              <a:rPr lang="en-IE" sz="1400" smtClean="0"/>
              <a:t>etc.</a:t>
            </a:r>
            <a:endParaRPr lang="en-IE" sz="1400" dirty="0" smtClean="0"/>
          </a:p>
        </p:txBody>
      </p:sp>
      <p:sp>
        <p:nvSpPr>
          <p:cNvPr id="7" name="TextBox 5"/>
          <p:cNvSpPr txBox="1"/>
          <p:nvPr/>
        </p:nvSpPr>
        <p:spPr>
          <a:xfrm>
            <a:off x="642910" y="6345816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en-IE" sz="1600" dirty="0" smtClean="0">
                <a:latin typeface="Arial" pitchFamily="34" charset="0"/>
                <a:cs typeface="Arial" pitchFamily="34" charset="0"/>
              </a:rPr>
              <a:t>Image Credit: Introduction to Computational Chemistry, Frank Jensen, Wiley, 2</a:t>
            </a:r>
            <a:r>
              <a:rPr lang="en-IE" sz="1600" baseline="30000" dirty="0" smtClean="0">
                <a:latin typeface="Arial" pitchFamily="34" charset="0"/>
                <a:cs typeface="Arial" pitchFamily="34" charset="0"/>
              </a:rPr>
              <a:t>nd</a:t>
            </a:r>
            <a:r>
              <a:rPr lang="en-I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E" sz="1600" dirty="0" err="1" smtClean="0">
                <a:latin typeface="Arial" pitchFamily="34" charset="0"/>
                <a:cs typeface="Arial" pitchFamily="34" charset="0"/>
              </a:rPr>
              <a:t>Edn</a:t>
            </a:r>
            <a:r>
              <a:rPr lang="en-IE" sz="18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Handling electron correlation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2984"/>
            <a:ext cx="7772400" cy="5429288"/>
          </a:xfrm>
        </p:spPr>
        <p:txBody>
          <a:bodyPr>
            <a:normAutofit lnSpcReduction="10000"/>
          </a:bodyPr>
          <a:lstStyle/>
          <a:p>
            <a:r>
              <a:rPr lang="en-IE" sz="2000" smtClean="0"/>
              <a:t>Configuration </a:t>
            </a:r>
            <a:r>
              <a:rPr lang="en-IE" sz="2000" dirty="0" smtClean="0"/>
              <a:t>interaction (CI)</a:t>
            </a:r>
          </a:p>
          <a:p>
            <a:pPr lvl="1"/>
            <a:r>
              <a:rPr lang="en-IE" sz="1600" dirty="0" smtClean="0"/>
              <a:t>Use the </a:t>
            </a:r>
            <a:r>
              <a:rPr lang="en-IE" sz="1600" dirty="0" err="1" smtClean="0"/>
              <a:t>variational</a:t>
            </a:r>
            <a:r>
              <a:rPr lang="en-IE" sz="1600" dirty="0" smtClean="0"/>
              <a:t> principle to determine the coefficients that minimise the energy of the multi-determinant </a:t>
            </a:r>
            <a:r>
              <a:rPr lang="en-IE" sz="1600" dirty="0" err="1" smtClean="0"/>
              <a:t>wavefunction</a:t>
            </a:r>
            <a:endParaRPr lang="en-IE" sz="1600" dirty="0" smtClean="0"/>
          </a:p>
          <a:p>
            <a:pPr lvl="1"/>
            <a:r>
              <a:rPr lang="en-IE" sz="1600" dirty="0" smtClean="0"/>
              <a:t>Full CI =&gt; use all possible determinants (100% of correlation energy found, but too expensive for all but the smallest system)</a:t>
            </a:r>
          </a:p>
          <a:p>
            <a:pPr lvl="1"/>
            <a:r>
              <a:rPr lang="en-IE" sz="1600" dirty="0" smtClean="0"/>
              <a:t>CI with Singles and Doubles (</a:t>
            </a:r>
            <a:r>
              <a:rPr lang="en-IE" sz="1600" b="1" dirty="0" smtClean="0">
                <a:solidFill>
                  <a:srgbClr val="FF0000"/>
                </a:solidFill>
              </a:rPr>
              <a:t>CISD</a:t>
            </a:r>
            <a:r>
              <a:rPr lang="en-IE" sz="1600" dirty="0" smtClean="0"/>
              <a:t>) – scales as N</a:t>
            </a:r>
            <a:r>
              <a:rPr lang="en-IE" sz="1600" baseline="30000" dirty="0" smtClean="0"/>
              <a:t>6</a:t>
            </a:r>
            <a:r>
              <a:rPr lang="en-IE" sz="1600" dirty="0" smtClean="0"/>
              <a:t> – can be used with medium size molecules and recovers 80-90% of the correlation energy</a:t>
            </a:r>
          </a:p>
          <a:p>
            <a:r>
              <a:rPr lang="en-IE" sz="1800" dirty="0" err="1" smtClean="0"/>
              <a:t>Moller</a:t>
            </a:r>
            <a:r>
              <a:rPr lang="en-IE" sz="1800" dirty="0" smtClean="0"/>
              <a:t> and </a:t>
            </a:r>
            <a:r>
              <a:rPr lang="en-IE" sz="1800" dirty="0" err="1" smtClean="0"/>
              <a:t>Plesset</a:t>
            </a:r>
            <a:r>
              <a:rPr lang="en-IE" sz="1800" dirty="0" smtClean="0"/>
              <a:t> used Many Body Perturbation Theory</a:t>
            </a:r>
          </a:p>
          <a:p>
            <a:pPr lvl="1"/>
            <a:r>
              <a:rPr lang="en-IE" sz="1500" dirty="0" smtClean="0"/>
              <a:t>The unperturbed state is the HF energy, while higher order perturbations involve corrections to the unperturbed state to greater and greater accuracy</a:t>
            </a:r>
          </a:p>
          <a:p>
            <a:pPr lvl="1"/>
            <a:r>
              <a:rPr lang="en-IE" sz="1500" b="1" dirty="0" smtClean="0">
                <a:solidFill>
                  <a:srgbClr val="FF0000"/>
                </a:solidFill>
              </a:rPr>
              <a:t>MP2</a:t>
            </a:r>
            <a:r>
              <a:rPr lang="en-IE" sz="1500" dirty="0" smtClean="0"/>
              <a:t> is the first correction, then MP3, </a:t>
            </a:r>
            <a:r>
              <a:rPr lang="en-IE" sz="1500" smtClean="0"/>
              <a:t>etc. - scales as N</a:t>
            </a:r>
            <a:r>
              <a:rPr lang="en-IE" sz="1500" baseline="30000" smtClean="0"/>
              <a:t>5</a:t>
            </a:r>
            <a:r>
              <a:rPr lang="en-IE" sz="1500" smtClean="0"/>
              <a:t> for MP2, N</a:t>
            </a:r>
            <a:r>
              <a:rPr lang="en-IE" sz="1500" baseline="30000" smtClean="0"/>
              <a:t>6</a:t>
            </a:r>
            <a:r>
              <a:rPr lang="en-IE" sz="1500" smtClean="0"/>
              <a:t> for MP3, etc.</a:t>
            </a:r>
            <a:endParaRPr lang="en-IE" sz="1500" dirty="0" smtClean="0"/>
          </a:p>
          <a:p>
            <a:pPr lvl="1"/>
            <a:r>
              <a:rPr lang="en-IE" sz="1500" dirty="0" smtClean="0"/>
              <a:t>Not </a:t>
            </a:r>
            <a:r>
              <a:rPr lang="en-IE" sz="1500" dirty="0" err="1" smtClean="0"/>
              <a:t>variational</a:t>
            </a:r>
            <a:r>
              <a:rPr lang="en-IE" sz="1500" dirty="0" smtClean="0"/>
              <a:t> (can overestimate the correlation energy) and does not converge smoothly with higher order (oscillates)</a:t>
            </a:r>
          </a:p>
          <a:p>
            <a:r>
              <a:rPr lang="en-IE" sz="1900" smtClean="0"/>
              <a:t>Other </a:t>
            </a:r>
            <a:r>
              <a:rPr lang="en-IE" sz="1900" dirty="0" smtClean="0"/>
              <a:t>methods: Multi-configuration SCF, Coupled-cluster theory</a:t>
            </a:r>
          </a:p>
          <a:p>
            <a:r>
              <a:rPr lang="en-IE" sz="1900" dirty="0" smtClean="0"/>
              <a:t>HF &lt;&lt; MP2 &lt; CISD &lt; MP4 (SDQ) &lt; ~CCSD &lt; MP4 &lt; </a:t>
            </a:r>
            <a:r>
              <a:rPr lang="en-IE" sz="1900" smtClean="0"/>
              <a:t>CCSD(T)</a:t>
            </a:r>
          </a:p>
          <a:p>
            <a:r>
              <a:rPr lang="en-IE" sz="1800" smtClean="0"/>
              <a:t>Dunning et al developed basis sets specifically for recovering correlation energy</a:t>
            </a:r>
            <a:endParaRPr lang="en-IE" sz="1500" smtClean="0"/>
          </a:p>
          <a:p>
            <a:pPr lvl="1"/>
            <a:r>
              <a:rPr lang="en-IE" sz="1500" smtClean="0"/>
              <a:t>cc-pVDZ, cc-pVTZ, cc-pVQZ, cc-pV5Z (Valence Double Zeta, Triple, etc...)</a:t>
            </a:r>
          </a:p>
          <a:p>
            <a:pPr lvl="1"/>
            <a:r>
              <a:rPr lang="en-IE" sz="1500" smtClean="0"/>
              <a:t>“cc” for correlation consistent, p for polarised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12835</TotalTime>
  <Words>2204</Words>
  <Application>Microsoft Office PowerPoint</Application>
  <PresentationFormat>On-screen Show (4:3)</PresentationFormat>
  <Paragraphs>232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Default Design</vt:lpstr>
      <vt:lpstr>Quantum Mechanics Calculations II</vt:lpstr>
      <vt:lpstr>Overview of QM methods</vt:lpstr>
      <vt:lpstr>Semi-empirical methods</vt:lpstr>
      <vt:lpstr>Semi-empirical methods</vt:lpstr>
      <vt:lpstr>INDO</vt:lpstr>
      <vt:lpstr>NNDO</vt:lpstr>
      <vt:lpstr>Overview of QM methods</vt:lpstr>
      <vt:lpstr>Handling electron correlation</vt:lpstr>
      <vt:lpstr>Handling electron correlation</vt:lpstr>
      <vt:lpstr>Overview of QM methods</vt:lpstr>
      <vt:lpstr>Density Functional Theory (DFT)</vt:lpstr>
      <vt:lpstr>Density Functional Theory (DFT)</vt:lpstr>
      <vt:lpstr>DFT compared to MO theory</vt:lpstr>
      <vt:lpstr>Handling very heavy elements</vt:lpstr>
      <vt:lpstr>Geometry Optimisation</vt:lpstr>
      <vt:lpstr>Vibrational frequency calculation</vt:lpstr>
      <vt:lpstr>Slide 17</vt:lpstr>
      <vt:lpstr>Zero-point vibrational energy</vt:lpstr>
      <vt:lpstr>Calculating Ionisation Potential and Electron Affinitiy</vt:lpstr>
      <vt:lpstr>Virtual orbitals</vt:lpstr>
      <vt:lpstr>Examples from this week’s JACS</vt:lpstr>
      <vt:lpstr>Zheng et al, J. Am. Chem. Soc., 2010, 132, 5394.</vt:lpstr>
      <vt:lpstr>Sarma, Manna, Minoura, Mugesh, J. Am. Chem. Soc., 2010, 132, 5364.</vt:lpstr>
      <vt:lpstr>Hong, Tanillo J. Am. Chem. Soc., 2010, 132, 5375.</vt:lpstr>
      <vt:lpstr>Epping et al, J. Am. Chem. Soc., 2010, 132, 5443.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Noel</cp:lastModifiedBy>
  <cp:revision>609</cp:revision>
  <dcterms:created xsi:type="dcterms:W3CDTF">1601-01-01T00:00:00Z</dcterms:created>
  <dcterms:modified xsi:type="dcterms:W3CDTF">2010-04-29T14:42:06Z</dcterms:modified>
</cp:coreProperties>
</file>