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6" r:id="rId3"/>
    <p:sldId id="338" r:id="rId4"/>
    <p:sldId id="369" r:id="rId5"/>
    <p:sldId id="368" r:id="rId6"/>
    <p:sldId id="349" r:id="rId7"/>
    <p:sldId id="367" r:id="rId8"/>
    <p:sldId id="32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lecularmodelingbasics.blogspot.com/2009/07/typical-set-of-gamess-calculations.html" TargetMode="External"/><Relationship Id="rId2" Type="http://schemas.openxmlformats.org/officeDocument/2006/relationships/hyperlink" Target="http://molecularmodelingbasics.blogspot.com/2009/07/building-complicated-molecule-2d-to-3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lecularmodelingbasics.blogspot.com/2009/08/finding-transition-state-sn2-reac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4480" y="1071546"/>
            <a:ext cx="5786478" cy="10001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74" y="857232"/>
            <a:ext cx="5857884" cy="1470025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Quantum Mechanics </a:t>
            </a:r>
            <a:r>
              <a:rPr lang="en-GB" sz="3200" smtClean="0">
                <a:solidFill>
                  <a:srgbClr val="00B050"/>
                </a:solidFill>
                <a:latin typeface="Arial" charset="0"/>
              </a:rPr>
              <a:t>Calculations III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err="1" smtClean="0">
                <a:latin typeface="Arial" charset="0"/>
              </a:rPr>
              <a:t>Postgrad</a:t>
            </a:r>
            <a:r>
              <a:rPr lang="en-IE" sz="2400" dirty="0" smtClean="0">
                <a:latin typeface="Arial" charset="0"/>
              </a:rPr>
              <a:t> course on Comp </a:t>
            </a:r>
            <a:r>
              <a:rPr lang="en-IE" sz="2400" dirty="0" err="1" smtClean="0">
                <a:latin typeface="Arial" charset="0"/>
              </a:rPr>
              <a:t>Chem</a:t>
            </a:r>
            <a:endParaRPr lang="en-IE" sz="24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307181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HF (“</a:t>
            </a:r>
            <a:r>
              <a:rPr lang="en-IE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 initio”)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Carrying out calculations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47500" lnSpcReduction="20000"/>
          </a:bodyPr>
          <a:lstStyle/>
          <a:p>
            <a:r>
              <a:rPr lang="en-IE" dirty="0" smtClean="0"/>
              <a:t>http://en.wikipedia.org/wiki/List_of_quantum_chemistry_and_solid_state_physics_software</a:t>
            </a:r>
          </a:p>
          <a:p>
            <a:r>
              <a:rPr lang="en-IE" dirty="0" smtClean="0"/>
              <a:t>Gaussian (commercial)</a:t>
            </a:r>
          </a:p>
          <a:p>
            <a:pPr lvl="1"/>
            <a:r>
              <a:rPr lang="en-IE" dirty="0" smtClean="0"/>
              <a:t>The most widely used </a:t>
            </a:r>
            <a:r>
              <a:rPr lang="en-IE" dirty="0" smtClean="0"/>
              <a:t>package</a:t>
            </a:r>
            <a:endParaRPr lang="en-IE" dirty="0" smtClean="0"/>
          </a:p>
          <a:p>
            <a:pPr lvl="1"/>
            <a:r>
              <a:rPr lang="en-IE" dirty="0" smtClean="0"/>
              <a:t>Can do most everything, and is pretty robust. Presumably not the fastest (the only software whose license prohibits published comparisons).</a:t>
            </a:r>
          </a:p>
          <a:p>
            <a:pPr lvl="1"/>
            <a:r>
              <a:rPr lang="en-IE" dirty="0" smtClean="0"/>
              <a:t>Gaussian09 available through ICHEC, also faster (8-CPU machines)</a:t>
            </a:r>
          </a:p>
          <a:p>
            <a:r>
              <a:rPr lang="en-IE" dirty="0" smtClean="0"/>
              <a:t>ORCA (free for academics)</a:t>
            </a:r>
          </a:p>
          <a:p>
            <a:pPr lvl="1"/>
            <a:r>
              <a:rPr lang="en-IE" dirty="0" smtClean="0"/>
              <a:t>General purpose</a:t>
            </a:r>
          </a:p>
          <a:p>
            <a:pPr lvl="1"/>
            <a:r>
              <a:rPr lang="en-IE" dirty="0" smtClean="0"/>
              <a:t>http://www.thch.uni-bonn.de/tc/orca/</a:t>
            </a:r>
          </a:p>
          <a:p>
            <a:r>
              <a:rPr lang="en-IE" dirty="0" smtClean="0"/>
              <a:t>Lots of other commercial packages: ADF (for DFT), Jaguar</a:t>
            </a:r>
          </a:p>
          <a:p>
            <a:r>
              <a:rPr lang="en-IE" dirty="0" smtClean="0"/>
              <a:t>MOPAC2009 (commercial but free for academics)</a:t>
            </a:r>
          </a:p>
          <a:p>
            <a:pPr lvl="1"/>
            <a:r>
              <a:rPr lang="en-IE" dirty="0" smtClean="0"/>
              <a:t>Semi-empirical calculations, Stewart</a:t>
            </a:r>
          </a:p>
          <a:p>
            <a:r>
              <a:rPr lang="en-IE" dirty="0" err="1" smtClean="0"/>
              <a:t>NWChem</a:t>
            </a:r>
            <a:r>
              <a:rPr lang="en-IE" dirty="0" smtClean="0"/>
              <a:t> (free for academics)</a:t>
            </a:r>
          </a:p>
          <a:p>
            <a:pPr lvl="1"/>
            <a:r>
              <a:rPr lang="en-IE" dirty="0" smtClean="0"/>
              <a:t>General purpose</a:t>
            </a:r>
          </a:p>
          <a:p>
            <a:pPr lvl="1"/>
            <a:r>
              <a:rPr lang="en-IE" dirty="0" smtClean="0"/>
              <a:t>http://www.emsl.pnl.gov/capabilities/computing/nwchem/</a:t>
            </a:r>
          </a:p>
          <a:p>
            <a:r>
              <a:rPr lang="en-IE" dirty="0" smtClean="0"/>
              <a:t>GAMESS (available for free)</a:t>
            </a:r>
          </a:p>
          <a:p>
            <a:pPr lvl="1"/>
            <a:r>
              <a:rPr lang="en-IE" dirty="0" smtClean="0"/>
              <a:t>General purpose calculations. (See next page)</a:t>
            </a:r>
          </a:p>
          <a:p>
            <a:r>
              <a:rPr lang="en-IE" dirty="0" smtClean="0"/>
              <a:t>Firefly</a:t>
            </a:r>
          </a:p>
          <a:p>
            <a:pPr lvl="1"/>
            <a:r>
              <a:rPr lang="en-IE" dirty="0" smtClean="0"/>
              <a:t>Fork of GAMESS, formerly “PC GAMESS”</a:t>
            </a:r>
          </a:p>
          <a:p>
            <a:pPr lvl="1"/>
            <a:r>
              <a:rPr lang="en-IE" dirty="0" smtClean="0"/>
              <a:t>Faster than GAMESS (especially on Windows)</a:t>
            </a:r>
          </a:p>
          <a:p>
            <a:r>
              <a:rPr lang="en-IE" dirty="0" smtClean="0"/>
              <a:t>PSI3 (Open Source)</a:t>
            </a:r>
          </a:p>
          <a:p>
            <a:pPr lvl="1"/>
            <a:r>
              <a:rPr lang="en-IE" dirty="0" smtClean="0"/>
              <a:t>HF and higher level</a:t>
            </a:r>
          </a:p>
          <a:p>
            <a:pPr lvl="1"/>
            <a:r>
              <a:rPr lang="en-IE" dirty="0" smtClean="0"/>
              <a:t>http://www.psicode.org/, no Windows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Once you have the QM software...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3504"/>
            <a:ext cx="7772400" cy="4953016"/>
          </a:xfrm>
        </p:spPr>
        <p:txBody>
          <a:bodyPr>
            <a:normAutofit fontScale="92500" lnSpcReduction="20000"/>
          </a:bodyPr>
          <a:lstStyle/>
          <a:p>
            <a:r>
              <a:rPr lang="en-IE" smtClean="0"/>
              <a:t>Set up calculations</a:t>
            </a:r>
          </a:p>
          <a:p>
            <a:pPr lvl="1"/>
            <a:r>
              <a:rPr lang="en-IE" smtClean="0"/>
              <a:t>Avogadro (OS, http://avogadro.sf.net)</a:t>
            </a:r>
          </a:p>
          <a:p>
            <a:pPr lvl="1"/>
            <a:r>
              <a:rPr lang="en-IE" smtClean="0"/>
              <a:t>GaussView (commercial, available when buying Gaussian)</a:t>
            </a:r>
          </a:p>
          <a:p>
            <a:r>
              <a:rPr lang="en-IE" smtClean="0"/>
              <a:t>Analyse results</a:t>
            </a:r>
          </a:p>
          <a:p>
            <a:pPr lvl="1"/>
            <a:r>
              <a:rPr lang="en-IE" smtClean="0"/>
              <a:t>Avogadro</a:t>
            </a:r>
          </a:p>
          <a:p>
            <a:pPr lvl="1"/>
            <a:r>
              <a:rPr lang="en-IE" smtClean="0"/>
              <a:t>Molekel (OS, http://molekel.cscs.ch)</a:t>
            </a:r>
          </a:p>
          <a:p>
            <a:pPr lvl="1"/>
            <a:r>
              <a:rPr lang="en-IE" smtClean="0"/>
              <a:t>GaussSum (OS, http://gausssum.sf.net, by me)</a:t>
            </a:r>
          </a:p>
          <a:p>
            <a:pPr lvl="1"/>
            <a:r>
              <a:rPr lang="en-IE" smtClean="0"/>
              <a:t>MacMolPlt (free, http://www.scl.ameslab.gov/MacMolPlt/)</a:t>
            </a:r>
          </a:p>
          <a:p>
            <a:pPr lvl="1"/>
            <a:r>
              <a:rPr lang="en-IE" smtClean="0"/>
              <a:t>...and many others</a:t>
            </a:r>
          </a:p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Get GAMESS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857784"/>
          </a:xfrm>
        </p:spPr>
        <p:txBody>
          <a:bodyPr>
            <a:normAutofit fontScale="47500" lnSpcReduction="20000"/>
          </a:bodyPr>
          <a:lstStyle/>
          <a:p>
            <a:r>
              <a:rPr lang="en-IE" smtClean="0"/>
              <a:t>GAMESS is free (but not open-source) software developed by the Gordon Group and collaborators</a:t>
            </a:r>
          </a:p>
          <a:p>
            <a:r>
              <a:rPr lang="en-IE" smtClean="0"/>
              <a:t>To get it...</a:t>
            </a:r>
          </a:p>
          <a:p>
            <a:pPr lvl="1"/>
            <a:r>
              <a:rPr lang="en-IE" smtClean="0"/>
              <a:t>Go to http://www.msg.ameslab.gov/GAMESS/</a:t>
            </a:r>
          </a:p>
          <a:p>
            <a:pPr lvl="1"/>
            <a:r>
              <a:rPr lang="en-IE" smtClean="0"/>
              <a:t>Click on “How to get GAMESS”</a:t>
            </a:r>
          </a:p>
          <a:p>
            <a:pPr lvl="1"/>
            <a:r>
              <a:rPr lang="en-IE" smtClean="0"/>
              <a:t>Click “Obtaining GAMESS”</a:t>
            </a:r>
          </a:p>
          <a:p>
            <a:pPr lvl="1"/>
            <a:r>
              <a:rPr lang="en-IE" smtClean="0"/>
              <a:t>Click “I agree”</a:t>
            </a:r>
          </a:p>
          <a:p>
            <a:pPr lvl="1"/>
            <a:r>
              <a:rPr lang="en-IE" smtClean="0"/>
              <a:t>Enter email address, and tick box for “GAMESS version January 12, 2009 R3 for Microsoft Windows” (also a ChemOffice version – haven’t tried it)</a:t>
            </a:r>
          </a:p>
          <a:p>
            <a:pPr lvl="1"/>
            <a:r>
              <a:rPr lang="en-IE" smtClean="0"/>
              <a:t>Click “Submit request”</a:t>
            </a:r>
          </a:p>
          <a:p>
            <a:pPr lvl="1"/>
            <a:r>
              <a:rPr lang="en-IE" smtClean="0"/>
              <a:t>You will receive an email with a link, and a username and password</a:t>
            </a:r>
          </a:p>
          <a:p>
            <a:pPr lvl="1"/>
            <a:r>
              <a:rPr lang="en-IE" smtClean="0"/>
              <a:t>Follow the link to download the installer and enter the username and password when requested</a:t>
            </a:r>
          </a:p>
          <a:p>
            <a:r>
              <a:rPr lang="en-IE" smtClean="0"/>
              <a:t>To install it...</a:t>
            </a:r>
          </a:p>
          <a:p>
            <a:pPr lvl="1"/>
            <a:r>
              <a:rPr lang="en-IE" smtClean="0"/>
              <a:t>Run the installer</a:t>
            </a:r>
          </a:p>
          <a:p>
            <a:pPr lvl="1"/>
            <a:r>
              <a:rPr lang="en-IE" smtClean="0"/>
              <a:t>Click Next a few times</a:t>
            </a:r>
          </a:p>
          <a:p>
            <a:pPr lvl="1"/>
            <a:r>
              <a:rPr lang="en-IE" smtClean="0"/>
              <a:t>It installs to C:\WinGAMESS</a:t>
            </a:r>
          </a:p>
          <a:p>
            <a:r>
              <a:rPr lang="en-IE" smtClean="0"/>
              <a:t>To use it...</a:t>
            </a:r>
          </a:p>
          <a:p>
            <a:pPr lvl="1"/>
            <a:r>
              <a:rPr lang="en-IE" smtClean="0"/>
              <a:t>Documentation is in C:\WinGAMESS\manuals</a:t>
            </a:r>
          </a:p>
          <a:p>
            <a:pPr lvl="1"/>
            <a:r>
              <a:rPr lang="en-IE" smtClean="0"/>
              <a:t>Following C:\WinGAMESS\manuals\WinGAMESS.pdf we can...</a:t>
            </a:r>
          </a:p>
          <a:p>
            <a:pPr lvl="2"/>
            <a:r>
              <a:rPr lang="en-IE" smtClean="0"/>
              <a:t>Create a shortcut to C:\WinGAMESS\WG_DDE.bat on the desktop</a:t>
            </a:r>
          </a:p>
          <a:p>
            <a:pPr lvl="2"/>
            <a:r>
              <a:rPr lang="en-IE" smtClean="0"/>
              <a:t>Drag-and-drop GAMESS input files onto this shortcut</a:t>
            </a:r>
          </a:p>
          <a:p>
            <a:r>
              <a:rPr lang="en-IE" smtClean="0"/>
              <a:t>How do we create an input file?</a:t>
            </a:r>
          </a:p>
          <a:p>
            <a:pPr lvl="1"/>
            <a:r>
              <a:rPr lang="en-IE" smtClean="0"/>
              <a:t>Install Avogadro and MacMolPlt</a:t>
            </a:r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Input for a calculation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15370" cy="5429288"/>
          </a:xfrm>
        </p:spPr>
        <p:txBody>
          <a:bodyPr>
            <a:normAutofit fontScale="85000" lnSpcReduction="20000"/>
          </a:bodyPr>
          <a:lstStyle/>
          <a:p>
            <a:r>
              <a:rPr lang="en-IE" smtClean="0"/>
              <a:t>What type of calculation to do</a:t>
            </a:r>
          </a:p>
          <a:p>
            <a:r>
              <a:rPr lang="en-IE" smtClean="0"/>
              <a:t>Location </a:t>
            </a:r>
            <a:r>
              <a:rPr lang="en-IE" dirty="0" smtClean="0"/>
              <a:t>and atomic number of atoms</a:t>
            </a:r>
          </a:p>
          <a:p>
            <a:r>
              <a:rPr lang="en-IE" dirty="0" smtClean="0"/>
              <a:t>Charge on molecule</a:t>
            </a:r>
          </a:p>
          <a:p>
            <a:r>
              <a:rPr lang="en-IE" dirty="0" smtClean="0"/>
              <a:t>Multiplicity of molecule</a:t>
            </a:r>
          </a:p>
          <a:p>
            <a:endParaRPr lang="en-IE" dirty="0" smtClean="0"/>
          </a:p>
          <a:p>
            <a:r>
              <a:rPr lang="en-IE" dirty="0" smtClean="0"/>
              <a:t>No need for bond orders</a:t>
            </a:r>
          </a:p>
          <a:p>
            <a:r>
              <a:rPr lang="en-IE" dirty="0" smtClean="0"/>
              <a:t>No need to say where the charge is</a:t>
            </a:r>
          </a:p>
          <a:p>
            <a:pPr lvl="1"/>
            <a:r>
              <a:rPr lang="en-IE" dirty="0" smtClean="0"/>
              <a:t>The charge is simply used to calculate the total number of electrons</a:t>
            </a:r>
          </a:p>
          <a:p>
            <a:r>
              <a:rPr lang="en-IE" dirty="0" smtClean="0"/>
              <a:t>Typical calculations are </a:t>
            </a:r>
            <a:r>
              <a:rPr lang="en-IE" i="1" dirty="0" smtClean="0"/>
              <a:t>in </a:t>
            </a:r>
            <a:r>
              <a:rPr lang="en-IE" i="1" dirty="0" err="1" smtClean="0"/>
              <a:t>vacuo</a:t>
            </a:r>
            <a:endParaRPr lang="en-IE" i="1" dirty="0" smtClean="0"/>
          </a:p>
          <a:p>
            <a:pPr lvl="1"/>
            <a:r>
              <a:rPr lang="en-IE" dirty="0" smtClean="0"/>
              <a:t>i.e. not in solid or liquid state, or in solvent</a:t>
            </a:r>
          </a:p>
          <a:p>
            <a:pPr lvl="1"/>
            <a:r>
              <a:rPr lang="en-IE" dirty="0" smtClean="0"/>
              <a:t>If required, there is software for handling bulk solids, and there are methods to include solvent effects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Jan Jensen’s GAMESS </a:t>
            </a:r>
            <a:r>
              <a:rPr lang="en-IE" dirty="0" err="1" smtClean="0"/>
              <a:t>Screencasts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47500" lnSpcReduction="20000"/>
          </a:bodyPr>
          <a:lstStyle/>
          <a:p>
            <a:r>
              <a:rPr lang="en-IE" dirty="0" smtClean="0"/>
              <a:t>http://molecularmodelingbasics.blogspot.com/</a:t>
            </a:r>
          </a:p>
          <a:p>
            <a:endParaRPr lang="en-IE" dirty="0" smtClean="0"/>
          </a:p>
          <a:p>
            <a:r>
              <a:rPr lang="en-IE" dirty="0" smtClean="0"/>
              <a:t>Look at all of Jan’s </a:t>
            </a:r>
            <a:r>
              <a:rPr lang="en-IE" dirty="0" err="1" smtClean="0"/>
              <a:t>screencasts</a:t>
            </a:r>
            <a:r>
              <a:rPr lang="en-IE" dirty="0" smtClean="0"/>
              <a:t> and posts starting from the oldest</a:t>
            </a:r>
          </a:p>
          <a:p>
            <a:pPr lvl="1"/>
            <a:r>
              <a:rPr lang="en-IE" dirty="0" smtClean="0"/>
              <a:t>On the right-hand side, see under Blog Archive</a:t>
            </a:r>
          </a:p>
          <a:p>
            <a:endParaRPr lang="en-IE" dirty="0" smtClean="0"/>
          </a:p>
          <a:p>
            <a:r>
              <a:rPr lang="en-IE" dirty="0" smtClean="0"/>
              <a:t>Tools of the trade (all free, some open source)</a:t>
            </a:r>
          </a:p>
          <a:p>
            <a:pPr lvl="1"/>
            <a:r>
              <a:rPr lang="en-IE" dirty="0" smtClean="0"/>
              <a:t>http://molecularmodelingbasics.blogspot.com/2009/06/tools-of-trade.html</a:t>
            </a:r>
          </a:p>
          <a:p>
            <a:r>
              <a:rPr lang="en-IE" dirty="0" smtClean="0"/>
              <a:t>Building a molecule</a:t>
            </a:r>
          </a:p>
          <a:p>
            <a:pPr lvl="1"/>
            <a:r>
              <a:rPr lang="en-IE" dirty="0" smtClean="0">
                <a:hlinkClick r:id="rId2"/>
              </a:rPr>
              <a:t>http://molecularmodelingbasics.blogspot.com/2009/07/building-complicated-molecule-2d-to-3d.html</a:t>
            </a:r>
            <a:endParaRPr lang="en-IE" dirty="0" smtClean="0"/>
          </a:p>
          <a:p>
            <a:r>
              <a:rPr lang="en-IE" dirty="0" smtClean="0"/>
              <a:t>Finding the lowest energy conformer</a:t>
            </a:r>
          </a:p>
          <a:p>
            <a:pPr lvl="1"/>
            <a:r>
              <a:rPr lang="en-IE" dirty="0" smtClean="0"/>
              <a:t>http://molecularmodelingbasics.blogspot.com/2009/07/building-complicated-molecule-and.html</a:t>
            </a:r>
          </a:p>
          <a:p>
            <a:r>
              <a:rPr lang="en-IE" dirty="0" smtClean="0"/>
              <a:t>Look at the GAMESS input file</a:t>
            </a:r>
          </a:p>
          <a:p>
            <a:pPr lvl="1"/>
            <a:r>
              <a:rPr lang="en-IE" dirty="0" smtClean="0"/>
              <a:t>http://molecularmodelingbasics.blogspot.com/2009/07/some-gamess-input-basics_24.html</a:t>
            </a:r>
          </a:p>
          <a:p>
            <a:r>
              <a:rPr lang="en-IE" dirty="0" smtClean="0"/>
              <a:t>Set up a calculation using Avogadro</a:t>
            </a:r>
          </a:p>
          <a:p>
            <a:pPr lvl="1"/>
            <a:r>
              <a:rPr lang="en-IE" dirty="0" smtClean="0">
                <a:hlinkClick r:id="rId3"/>
              </a:rPr>
              <a:t>http://molecularmodelingbasics.blogspot.com/2009/07/typical-set-of-gamess-calculations.html</a:t>
            </a:r>
            <a:endParaRPr lang="en-IE" dirty="0" smtClean="0"/>
          </a:p>
          <a:p>
            <a:r>
              <a:rPr lang="en-IE" dirty="0" smtClean="0"/>
              <a:t>Finding a transition state</a:t>
            </a:r>
          </a:p>
          <a:p>
            <a:pPr lvl="1"/>
            <a:r>
              <a:rPr lang="en-IE" dirty="0" smtClean="0">
                <a:hlinkClick r:id="rId4"/>
              </a:rPr>
              <a:t>http://molecularmodelingbasics.blogspot.com/2009/08/finding-transition-state-sn2-reaction.html</a:t>
            </a:r>
            <a:endParaRPr lang="en-IE" dirty="0" smtClean="0"/>
          </a:p>
          <a:p>
            <a:r>
              <a:rPr lang="en-IE" dirty="0" smtClean="0"/>
              <a:t>Finding the path connecting reactant to product (intrinsic reaction coordinate)</a:t>
            </a:r>
          </a:p>
          <a:p>
            <a:pPr lvl="1"/>
            <a:r>
              <a:rPr lang="en-IE" dirty="0" smtClean="0"/>
              <a:t>http://molecularmodelingbasics.blogspot.com/2009/10/get-reaction-intrinsic-reaction.html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Practical tips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sz="1800" smtClean="0"/>
              <a:t>To </a:t>
            </a:r>
            <a:r>
              <a:rPr lang="en-IE" sz="1800" dirty="0" smtClean="0"/>
              <a:t>speed up a geometry optimization, you can optimise first with a smaller basis set and then continue from there</a:t>
            </a:r>
          </a:p>
          <a:p>
            <a:pPr>
              <a:defRPr/>
            </a:pPr>
            <a:r>
              <a:rPr lang="en-IE" sz="1800" dirty="0" smtClean="0"/>
              <a:t>If you have trouble with SCF convergence, it can be a good idea to try converging it with a smaller basis set first and then projecting from that as the initial guess</a:t>
            </a:r>
          </a:p>
          <a:p>
            <a:pPr>
              <a:defRPr/>
            </a:pPr>
            <a:r>
              <a:rPr lang="en-IE" sz="1800" dirty="0" smtClean="0"/>
              <a:t>Molecules with geometrical symmetry will be corresponding faster (on the other hand, if you require symmetry to be broken during the calculation, you should turn off symmetry perception)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12929</TotalTime>
  <Words>695</Words>
  <Application>Microsoft Office PowerPoint</Application>
  <PresentationFormat>On-screen Show (4:3)</PresentationFormat>
  <Paragraphs>110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Quantum Mechanics Calculations III</vt:lpstr>
      <vt:lpstr>Overview of QM methods</vt:lpstr>
      <vt:lpstr>Carrying out calculations</vt:lpstr>
      <vt:lpstr>Once you have the QM software...</vt:lpstr>
      <vt:lpstr>Get GAMESS</vt:lpstr>
      <vt:lpstr>Input for a calculation</vt:lpstr>
      <vt:lpstr>Jan Jensen’s GAMESS Screencasts</vt:lpstr>
      <vt:lpstr>Practical tips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625</cp:revision>
  <dcterms:created xsi:type="dcterms:W3CDTF">1601-01-01T00:00:00Z</dcterms:created>
  <dcterms:modified xsi:type="dcterms:W3CDTF">2010-04-29T14:41:51Z</dcterms:modified>
</cp:coreProperties>
</file>