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3" r:id="rId3"/>
    <p:sldId id="323" r:id="rId4"/>
    <p:sldId id="334" r:id="rId5"/>
    <p:sldId id="320" r:id="rId6"/>
    <p:sldId id="327" r:id="rId7"/>
    <p:sldId id="349" r:id="rId8"/>
    <p:sldId id="326" r:id="rId9"/>
    <p:sldId id="330" r:id="rId10"/>
    <p:sldId id="324" r:id="rId11"/>
    <p:sldId id="331" r:id="rId12"/>
    <p:sldId id="332" r:id="rId13"/>
    <p:sldId id="325" r:id="rId14"/>
    <p:sldId id="341" r:id="rId15"/>
    <p:sldId id="335" r:id="rId16"/>
    <p:sldId id="328" r:id="rId17"/>
    <p:sldId id="34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490C-4CD3-404C-8BF2-4029B189E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237288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14480" y="1071546"/>
            <a:ext cx="5786478" cy="10001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3074" y="857232"/>
            <a:ext cx="5857884" cy="1470025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B050"/>
                </a:solidFill>
                <a:latin typeface="Arial" charset="0"/>
              </a:rPr>
              <a:t>Quantum Mechanics Calculations</a:t>
            </a:r>
            <a:endParaRPr lang="en-US" sz="3200" dirty="0" smtClean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5143512"/>
            <a:ext cx="6400800" cy="928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Apr 2010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400" dirty="0" err="1" smtClean="0">
                <a:latin typeface="Arial" charset="0"/>
              </a:rPr>
              <a:t>Postgrad</a:t>
            </a:r>
            <a:r>
              <a:rPr lang="en-IE" sz="2400" dirty="0" smtClean="0">
                <a:latin typeface="Arial" charset="0"/>
              </a:rPr>
              <a:t> course on Comp </a:t>
            </a:r>
            <a:r>
              <a:rPr lang="en-IE" sz="2400" dirty="0" err="1" smtClean="0">
                <a:latin typeface="Arial" charset="0"/>
              </a:rPr>
              <a:t>Chem</a:t>
            </a:r>
            <a:endParaRPr lang="en-IE" sz="2400" dirty="0" smtClean="0"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28662" y="3071816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  <a:endParaRPr lang="en-US" kern="0" baseline="3000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Basis 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5715040"/>
          </a:xfrm>
        </p:spPr>
        <p:txBody>
          <a:bodyPr>
            <a:noAutofit/>
          </a:bodyPr>
          <a:lstStyle/>
          <a:p>
            <a:r>
              <a:rPr lang="en-IE" sz="2000" dirty="0" smtClean="0"/>
              <a:t>Any set of mathematical functions can be used as </a:t>
            </a:r>
            <a:r>
              <a:rPr lang="en-IE" sz="2000" smtClean="0"/>
              <a:t>a basis</a:t>
            </a:r>
          </a:p>
          <a:p>
            <a:pPr lvl="1"/>
            <a:r>
              <a:rPr lang="en-IE" sz="1600" smtClean="0"/>
              <a:t>How many functions should we use? Which functions should we use?</a:t>
            </a:r>
          </a:p>
          <a:p>
            <a:r>
              <a:rPr lang="en-IE" sz="2000" smtClean="0"/>
              <a:t>The larger (i.e. the more components in) the basis set...</a:t>
            </a:r>
          </a:p>
          <a:p>
            <a:pPr lvl="1"/>
            <a:r>
              <a:rPr lang="en-IE" sz="1600" smtClean="0"/>
              <a:t>The better the wavefunction can be described</a:t>
            </a:r>
          </a:p>
          <a:p>
            <a:pPr lvl="2"/>
            <a:r>
              <a:rPr lang="en-IE" sz="1400" smtClean="0"/>
              <a:t>And the closer the energy converges towards the limit of that method</a:t>
            </a:r>
          </a:p>
          <a:p>
            <a:pPr lvl="1"/>
            <a:r>
              <a:rPr lang="en-IE" sz="1600" smtClean="0"/>
              <a:t>The slower the calculation – N</a:t>
            </a:r>
            <a:r>
              <a:rPr lang="en-IE" sz="1600" baseline="30000" smtClean="0"/>
              <a:t>4</a:t>
            </a:r>
            <a:r>
              <a:rPr lang="en-IE" sz="1600" smtClean="0"/>
              <a:t> integrals (bottleneck)</a:t>
            </a:r>
          </a:p>
          <a:p>
            <a:r>
              <a:rPr lang="en-IE" sz="2000" smtClean="0"/>
              <a:t>We </a:t>
            </a:r>
            <a:r>
              <a:rPr lang="en-IE" sz="2000" dirty="0" smtClean="0"/>
              <a:t>would like to use </a:t>
            </a:r>
            <a:r>
              <a:rPr lang="en-IE" sz="2000" smtClean="0"/>
              <a:t>as small a basis set </a:t>
            </a:r>
            <a:r>
              <a:rPr lang="en-IE" sz="2000" dirty="0" smtClean="0"/>
              <a:t>as possible and still describe the </a:t>
            </a:r>
            <a:r>
              <a:rPr lang="en-IE" sz="2000" dirty="0" err="1" smtClean="0"/>
              <a:t>wavefunction</a:t>
            </a:r>
            <a:r>
              <a:rPr lang="en-IE" sz="2000" dirty="0" smtClean="0"/>
              <a:t> well</a:t>
            </a:r>
          </a:p>
          <a:p>
            <a:pPr lvl="1"/>
            <a:r>
              <a:rPr lang="en-IE" sz="1600" dirty="0" smtClean="0"/>
              <a:t>A good solution is to use functions that have shape similar to s, p, d and f </a:t>
            </a:r>
            <a:r>
              <a:rPr lang="en-IE" sz="1600" dirty="0" err="1" smtClean="0"/>
              <a:t>orbitals</a:t>
            </a:r>
            <a:r>
              <a:rPr lang="en-IE" sz="1600" dirty="0" smtClean="0"/>
              <a:t> and are </a:t>
            </a:r>
            <a:r>
              <a:rPr lang="en-IE" sz="1600" dirty="0" err="1" smtClean="0"/>
              <a:t>centered</a:t>
            </a:r>
            <a:r>
              <a:rPr lang="en-IE" sz="1600" dirty="0" smtClean="0"/>
              <a:t> on each of the atoms</a:t>
            </a:r>
          </a:p>
          <a:p>
            <a:pPr lvl="1"/>
            <a:r>
              <a:rPr lang="en-IE" sz="1600" dirty="0" smtClean="0"/>
              <a:t>Slater-Type </a:t>
            </a:r>
            <a:r>
              <a:rPr lang="en-IE" sz="1600" dirty="0" err="1" smtClean="0"/>
              <a:t>Orbitals</a:t>
            </a:r>
            <a:r>
              <a:rPr lang="en-IE" sz="1600" dirty="0" smtClean="0"/>
              <a:t> (STOs)</a:t>
            </a:r>
          </a:p>
          <a:p>
            <a:pPr lvl="2"/>
            <a:r>
              <a:rPr lang="en-IE" sz="1400" dirty="0" smtClean="0"/>
              <a:t>Radial decay follows e</a:t>
            </a:r>
            <a:r>
              <a:rPr lang="en-IE" sz="1400" baseline="30000" dirty="0" smtClean="0"/>
              <a:t>-r</a:t>
            </a:r>
          </a:p>
          <a:p>
            <a:r>
              <a:rPr lang="en-IE" sz="2000" smtClean="0"/>
              <a:t>We </a:t>
            </a:r>
            <a:r>
              <a:rPr lang="en-IE" sz="2000" dirty="0" smtClean="0"/>
              <a:t>would like to be able to calculate all of the integrals efficiently</a:t>
            </a:r>
          </a:p>
          <a:p>
            <a:pPr lvl="1"/>
            <a:r>
              <a:rPr lang="en-IE" sz="1600" dirty="0" smtClean="0"/>
              <a:t>Gaussian-Type </a:t>
            </a:r>
            <a:r>
              <a:rPr lang="en-IE" sz="1600" dirty="0" err="1" smtClean="0"/>
              <a:t>Orbitals</a:t>
            </a:r>
            <a:r>
              <a:rPr lang="en-IE" sz="1600" dirty="0" smtClean="0"/>
              <a:t> (GTOs) are similar to STOs but have a radial term following e</a:t>
            </a:r>
            <a:r>
              <a:rPr lang="en-IE" sz="1600" baseline="30000" dirty="0" smtClean="0"/>
              <a:t>-r^2</a:t>
            </a:r>
          </a:p>
          <a:p>
            <a:pPr lvl="2"/>
            <a:r>
              <a:rPr lang="en-IE" sz="1400" dirty="0" smtClean="0"/>
              <a:t>More efficient to calculate </a:t>
            </a:r>
            <a:r>
              <a:rPr lang="en-IE" sz="1400" smtClean="0"/>
              <a:t>in integrals but </a:t>
            </a:r>
            <a:r>
              <a:rPr lang="en-IE" sz="1400" dirty="0" smtClean="0"/>
              <a:t>have the wrong shape so...</a:t>
            </a:r>
          </a:p>
          <a:p>
            <a:pPr lvl="1"/>
            <a:r>
              <a:rPr lang="en-IE" sz="1600" dirty="0" smtClean="0"/>
              <a:t>Replace each </a:t>
            </a:r>
            <a:r>
              <a:rPr lang="en-IE" sz="1600" smtClean="0"/>
              <a:t>STO with a sum of </a:t>
            </a:r>
            <a:r>
              <a:rPr lang="en-IE" sz="1600" dirty="0" smtClean="0"/>
              <a:t>3 Gaussian-Type </a:t>
            </a:r>
            <a:r>
              <a:rPr lang="en-IE" sz="1600" dirty="0" err="1" smtClean="0"/>
              <a:t>Orbitals</a:t>
            </a:r>
            <a:r>
              <a:rPr lang="en-IE" sz="1600" dirty="0" smtClean="0"/>
              <a:t> </a:t>
            </a:r>
            <a:r>
              <a:rPr lang="en-IE" sz="1600" smtClean="0"/>
              <a:t>(GTOs)</a:t>
            </a:r>
            <a:endParaRPr lang="en-I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Radial decay of GTO vs STO</a:t>
            </a:r>
            <a:endParaRPr lang="en-IE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r="2214"/>
          <a:stretch>
            <a:fillRect/>
          </a:stretch>
        </p:blipFill>
        <p:spPr bwMode="auto">
          <a:xfrm>
            <a:off x="333430" y="1506533"/>
            <a:ext cx="8239098" cy="449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01024" y="1428736"/>
            <a:ext cx="1000132" cy="31432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571472" y="620294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Image Credit: Essentials of Computational Chemistry, Chris Cramer, Wiley, 2</a:t>
            </a:r>
            <a:r>
              <a:rPr lang="en-IE" sz="16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dirty="0" err="1" smtClean="0">
                <a:latin typeface="Arial" pitchFamily="34" charset="0"/>
                <a:cs typeface="Arial" pitchFamily="34" charset="0"/>
              </a:rPr>
              <a:t>Edn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IE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400" smtClean="0"/>
              <a:t>How a sum of three GTOs can approximate a STO</a:t>
            </a:r>
            <a:endParaRPr lang="en-IE" sz="24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2160" y="1142984"/>
            <a:ext cx="6758088" cy="417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1472" y="620294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>
                <a:latin typeface="Arial" pitchFamily="34" charset="0"/>
                <a:cs typeface="Arial" pitchFamily="34" charset="0"/>
              </a:rPr>
              <a:t>Image Credit: Essentials of Computational Chemistry, Chris Cramer, Wiley, 2</a:t>
            </a:r>
            <a:r>
              <a:rPr lang="en-IE" sz="16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IE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E" sz="1600" dirty="0" err="1" smtClean="0">
                <a:latin typeface="Arial" pitchFamily="34" charset="0"/>
                <a:cs typeface="Arial" pitchFamily="34" charset="0"/>
              </a:rPr>
              <a:t>Edn</a:t>
            </a:r>
            <a:r>
              <a:rPr lang="en-IE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IE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STO-3G Basis 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500726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 minimal basis set, i.e. it has one basis function per orbital</a:t>
            </a:r>
          </a:p>
          <a:p>
            <a:pPr lvl="1"/>
            <a:r>
              <a:rPr lang="en-IE" dirty="0" smtClean="0"/>
              <a:t>Example: for Li-H, there would be 6 basis functions in total</a:t>
            </a:r>
          </a:p>
          <a:p>
            <a:pPr lvl="2"/>
            <a:r>
              <a:rPr lang="en-IE" dirty="0" smtClean="0"/>
              <a:t>1s on H &amp; 1s, 2s, 2px, 2py and 2pz on the Li</a:t>
            </a:r>
          </a:p>
          <a:p>
            <a:r>
              <a:rPr lang="en-IE" dirty="0" smtClean="0"/>
              <a:t>Each basis function is a fixed sum of 3 Gaussian functions whose coefficients are optimised to match a STO</a:t>
            </a:r>
          </a:p>
          <a:p>
            <a:pPr lvl="1"/>
            <a:r>
              <a:rPr lang="en-IE" dirty="0" smtClean="0"/>
              <a:t>Hence the name</a:t>
            </a:r>
          </a:p>
          <a:p>
            <a:r>
              <a:rPr lang="en-IE" dirty="0" smtClean="0"/>
              <a:t>A minimal basis set is not sufficient to describe the </a:t>
            </a:r>
            <a:r>
              <a:rPr lang="en-IE" dirty="0" err="1" smtClean="0"/>
              <a:t>wavefunction</a:t>
            </a:r>
            <a:endParaRPr lang="en-IE" dirty="0" smtClean="0"/>
          </a:p>
          <a:p>
            <a:pPr lvl="1"/>
            <a:r>
              <a:rPr lang="en-IE" dirty="0" smtClean="0"/>
              <a:t>However, it may be useful to do a quick initial geometry optimisation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Pople’s</a:t>
            </a:r>
            <a:r>
              <a:rPr lang="en-IE" dirty="0" smtClean="0"/>
              <a:t> split-valence basis 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5715040"/>
          </a:xfrm>
        </p:spPr>
        <p:txBody>
          <a:bodyPr>
            <a:noAutofit/>
          </a:bodyPr>
          <a:lstStyle/>
          <a:p>
            <a:r>
              <a:rPr lang="en-IE" sz="1600" dirty="0" smtClean="0"/>
              <a:t>Core </a:t>
            </a:r>
            <a:r>
              <a:rPr lang="en-IE" sz="1600" dirty="0" err="1" smtClean="0"/>
              <a:t>orbitals</a:t>
            </a:r>
            <a:r>
              <a:rPr lang="en-IE" sz="1600" dirty="0" smtClean="0"/>
              <a:t> are only weakly affected by binding, whereas valence </a:t>
            </a:r>
            <a:r>
              <a:rPr lang="en-IE" sz="1600" dirty="0" err="1" smtClean="0"/>
              <a:t>orbitals</a:t>
            </a:r>
            <a:r>
              <a:rPr lang="en-IE" sz="1600" dirty="0" smtClean="0"/>
              <a:t> can vary widely</a:t>
            </a:r>
          </a:p>
          <a:p>
            <a:pPr lvl="1"/>
            <a:r>
              <a:rPr lang="en-IE" sz="1400" dirty="0" smtClean="0"/>
              <a:t>So we should enable additional flexibility for representing valence </a:t>
            </a:r>
            <a:r>
              <a:rPr lang="en-IE" sz="1400" dirty="0" err="1" smtClean="0"/>
              <a:t>orbitals</a:t>
            </a:r>
            <a:endParaRPr lang="en-IE" sz="1400" dirty="0" smtClean="0"/>
          </a:p>
          <a:p>
            <a:r>
              <a:rPr lang="en-IE" sz="1600" b="1" dirty="0" smtClean="0"/>
              <a:t>Split-valence basis sets</a:t>
            </a:r>
            <a:r>
              <a:rPr lang="en-IE" sz="1600" dirty="0" smtClean="0"/>
              <a:t>: </a:t>
            </a:r>
            <a:r>
              <a:rPr lang="en-IE" sz="1400" b="1" dirty="0" smtClean="0"/>
              <a:t>3-21G</a:t>
            </a:r>
            <a:r>
              <a:rPr lang="en-IE" sz="1400" dirty="0" smtClean="0"/>
              <a:t>, </a:t>
            </a:r>
            <a:r>
              <a:rPr lang="en-IE" sz="1400" strike="sngStrike" dirty="0" smtClean="0"/>
              <a:t>6-21G, 4-31G,</a:t>
            </a:r>
            <a:r>
              <a:rPr lang="en-IE" sz="1400" dirty="0" smtClean="0"/>
              <a:t> </a:t>
            </a:r>
            <a:r>
              <a:rPr lang="en-IE" sz="1400" b="1" dirty="0" smtClean="0"/>
              <a:t>6-31G</a:t>
            </a:r>
            <a:r>
              <a:rPr lang="en-IE" sz="1400" dirty="0" smtClean="0"/>
              <a:t>, 6-311G</a:t>
            </a:r>
          </a:p>
          <a:p>
            <a:pPr lvl="1"/>
            <a:r>
              <a:rPr lang="en-IE" sz="1400" dirty="0" smtClean="0"/>
              <a:t>“3-21G” implies that each core orbital is  represented by single basis function (a sum of 3 GTOs as for STO-3G) but each valence orbital is represented by two basis functions (the first a sum of 2 GTOs, the other a single GTO)</a:t>
            </a:r>
          </a:p>
          <a:p>
            <a:r>
              <a:rPr lang="en-IE" sz="1600" dirty="0" smtClean="0"/>
              <a:t>In general, molecular </a:t>
            </a:r>
            <a:r>
              <a:rPr lang="en-IE" sz="1600" dirty="0" err="1" smtClean="0"/>
              <a:t>orbitals</a:t>
            </a:r>
            <a:r>
              <a:rPr lang="en-IE" sz="1600" dirty="0" smtClean="0"/>
              <a:t> cannot be described just in terms of the atomic </a:t>
            </a:r>
            <a:r>
              <a:rPr lang="en-IE" sz="1600" dirty="0" err="1" smtClean="0"/>
              <a:t>orbitals</a:t>
            </a:r>
            <a:r>
              <a:rPr lang="en-IE" sz="1600" dirty="0" smtClean="0"/>
              <a:t> of the atoms</a:t>
            </a:r>
          </a:p>
          <a:p>
            <a:pPr lvl="1"/>
            <a:r>
              <a:rPr lang="en-IE" sz="1400" dirty="0" smtClean="0"/>
              <a:t>E.g. A HF calculation for NH</a:t>
            </a:r>
            <a:r>
              <a:rPr lang="en-IE" sz="1400" baseline="-25000" dirty="0" smtClean="0"/>
              <a:t>3</a:t>
            </a:r>
            <a:r>
              <a:rPr lang="en-IE" sz="1400" dirty="0" smtClean="0"/>
              <a:t> with an infinite basis set just consisting of s and p functions predicts that the planar geometry is a minimum</a:t>
            </a:r>
          </a:p>
          <a:p>
            <a:r>
              <a:rPr lang="en-IE" sz="1600" b="1" dirty="0" smtClean="0"/>
              <a:t>Polarisation functions</a:t>
            </a:r>
            <a:r>
              <a:rPr lang="en-IE" sz="1600" dirty="0" smtClean="0"/>
              <a:t> need to be added, corresponding to atomic </a:t>
            </a:r>
            <a:r>
              <a:rPr lang="en-IE" sz="1600" dirty="0" err="1" smtClean="0"/>
              <a:t>orbitals</a:t>
            </a:r>
            <a:r>
              <a:rPr lang="en-IE" sz="1600" dirty="0" smtClean="0"/>
              <a:t> of higher angular momentum (e.g. d, f, etc.)</a:t>
            </a:r>
          </a:p>
          <a:p>
            <a:pPr lvl="1"/>
            <a:r>
              <a:rPr lang="en-IE" sz="1400" b="1" dirty="0" smtClean="0">
                <a:solidFill>
                  <a:srgbClr val="FF0000"/>
                </a:solidFill>
              </a:rPr>
              <a:t>6-31G(d)</a:t>
            </a:r>
            <a:r>
              <a:rPr lang="en-IE" sz="1400" dirty="0" smtClean="0"/>
              <a:t> (“6-31G*”), indicates that d </a:t>
            </a:r>
            <a:r>
              <a:rPr lang="en-IE" sz="1400" dirty="0" err="1" smtClean="0"/>
              <a:t>orbitals</a:t>
            </a:r>
            <a:r>
              <a:rPr lang="en-IE" sz="1400" dirty="0" smtClean="0"/>
              <a:t> are added to heavy atoms</a:t>
            </a:r>
          </a:p>
          <a:p>
            <a:pPr lvl="2"/>
            <a:r>
              <a:rPr lang="en-IE" sz="1200" dirty="0" smtClean="0"/>
              <a:t>This basis set is a sort of standard for general purpose calculations</a:t>
            </a:r>
          </a:p>
          <a:p>
            <a:pPr lvl="1"/>
            <a:r>
              <a:rPr lang="en-IE" sz="1400" dirty="0" smtClean="0"/>
              <a:t>6-31G(3d2fg, 2pd) would indicate that that heavy atoms were polarised by 3 functions, 2 f, one g, while hydrogen atoms were polarised by 2 p and one d.</a:t>
            </a:r>
          </a:p>
          <a:p>
            <a:r>
              <a:rPr lang="en-IE" sz="1600" dirty="0" smtClean="0"/>
              <a:t>Highest energy MOs of anions and highly excited electronic states tend to be very diffuse (tail off very slowly as the distance to the molecules increases)</a:t>
            </a:r>
          </a:p>
          <a:p>
            <a:pPr lvl="1"/>
            <a:r>
              <a:rPr lang="en-IE" sz="1400" dirty="0" smtClean="0"/>
              <a:t>Add </a:t>
            </a:r>
            <a:r>
              <a:rPr lang="en-IE" sz="1400" b="1" dirty="0" smtClean="0"/>
              <a:t>diffuse basis functions</a:t>
            </a:r>
            <a:r>
              <a:rPr lang="en-IE" sz="1400" dirty="0" smtClean="0"/>
              <a:t>: 6-31+G(d), 6-311++G(3df,2pd)</a:t>
            </a:r>
          </a:p>
          <a:p>
            <a:pPr lvl="1"/>
            <a:r>
              <a:rPr lang="en-IE" sz="1400" dirty="0" smtClean="0"/>
              <a:t>A single “+” indicates that heavy atoms have been augmented with an additional diffuse s and a set of diffuse p basis functions; another “+” indicates that hydrogen atoms have also been augmented</a:t>
            </a:r>
            <a:endParaRPr lang="en-I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Handling open-shell systems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500726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Restricted </a:t>
            </a:r>
            <a:r>
              <a:rPr lang="en-IE" dirty="0" err="1" smtClean="0"/>
              <a:t>Hartree-Fock</a:t>
            </a:r>
            <a:r>
              <a:rPr lang="en-IE" dirty="0" smtClean="0"/>
              <a:t> (</a:t>
            </a:r>
            <a:r>
              <a:rPr lang="en-IE" b="1" dirty="0" smtClean="0">
                <a:solidFill>
                  <a:srgbClr val="FF0000"/>
                </a:solidFill>
              </a:rPr>
              <a:t>RHF</a:t>
            </a:r>
            <a:r>
              <a:rPr lang="en-IE" dirty="0" smtClean="0"/>
              <a:t> or just HF)</a:t>
            </a:r>
          </a:p>
          <a:p>
            <a:pPr lvl="1"/>
            <a:r>
              <a:rPr lang="en-IE" dirty="0" smtClean="0"/>
              <a:t>Closed-shell systems, all electrons paired</a:t>
            </a:r>
          </a:p>
          <a:p>
            <a:r>
              <a:rPr lang="en-IE" dirty="0" smtClean="0"/>
              <a:t>Two approaches to handle unpaired electrons</a:t>
            </a:r>
          </a:p>
          <a:p>
            <a:r>
              <a:rPr lang="en-IE" dirty="0" smtClean="0"/>
              <a:t>Restricted Open-shell HF (</a:t>
            </a:r>
            <a:r>
              <a:rPr lang="en-IE" b="1" dirty="0" smtClean="0"/>
              <a:t>ROHF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An approximation that reuses the RHF code but handle the unpaired electron using two paired ½ electrons</a:t>
            </a:r>
          </a:p>
          <a:p>
            <a:pPr lvl="1"/>
            <a:r>
              <a:rPr lang="en-IE" dirty="0" smtClean="0"/>
              <a:t>Fails to account for spin polarization</a:t>
            </a:r>
          </a:p>
          <a:p>
            <a:r>
              <a:rPr lang="en-IE" dirty="0" smtClean="0"/>
              <a:t>Unrestricted HF (</a:t>
            </a:r>
            <a:r>
              <a:rPr lang="en-IE" b="1" dirty="0" smtClean="0">
                <a:solidFill>
                  <a:srgbClr val="FF0000"/>
                </a:solidFill>
              </a:rPr>
              <a:t>UHF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The SCF is carried out separately for all electrons of one spin</a:t>
            </a:r>
          </a:p>
          <a:p>
            <a:pPr lvl="1"/>
            <a:r>
              <a:rPr lang="en-IE" dirty="0" smtClean="0"/>
              <a:t>Corresponding </a:t>
            </a:r>
            <a:r>
              <a:rPr lang="el-GR" dirty="0" smtClean="0"/>
              <a:t>α</a:t>
            </a:r>
            <a:r>
              <a:rPr lang="en-IE" dirty="0" smtClean="0"/>
              <a:t> and </a:t>
            </a:r>
            <a:r>
              <a:rPr lang="el-GR" dirty="0" smtClean="0"/>
              <a:t>β</a:t>
            </a:r>
            <a:r>
              <a:rPr lang="en-IE" dirty="0" smtClean="0"/>
              <a:t> electrons will have different spatial distribution</a:t>
            </a:r>
          </a:p>
          <a:p>
            <a:pPr lvl="1"/>
            <a:r>
              <a:rPr lang="en-IE" dirty="0" smtClean="0"/>
              <a:t>Calculations take twice as long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LOT/BS</a:t>
            </a:r>
          </a:p>
          <a:p>
            <a:pPr lvl="1"/>
            <a:r>
              <a:rPr lang="en-IE" dirty="0" smtClean="0"/>
              <a:t>Level of Theory/Basis set</a:t>
            </a:r>
          </a:p>
          <a:p>
            <a:pPr lvl="1"/>
            <a:r>
              <a:rPr lang="en-IE" sz="2400" dirty="0" smtClean="0"/>
              <a:t>Where “Level of Theory” simply means the type of calculation</a:t>
            </a:r>
          </a:p>
          <a:p>
            <a:pPr lvl="1"/>
            <a:r>
              <a:rPr lang="en-IE" dirty="0" smtClean="0"/>
              <a:t>E.g. HF/3-21G or UHF/6-31G(d)</a:t>
            </a:r>
          </a:p>
          <a:p>
            <a:r>
              <a:rPr lang="en-IE" dirty="0" smtClean="0"/>
              <a:t>Compared to energies, geometry is much less sensitive to the theoretical level</a:t>
            </a:r>
          </a:p>
          <a:p>
            <a:pPr lvl="1"/>
            <a:r>
              <a:rPr lang="en-IE" dirty="0" smtClean="0"/>
              <a:t>So high-level calculations are often carried out at geometries optimised at a lower level (faster)</a:t>
            </a:r>
          </a:p>
          <a:p>
            <a:pPr lvl="1"/>
            <a:r>
              <a:rPr lang="en-IE" dirty="0" smtClean="0"/>
              <a:t>LOT</a:t>
            </a:r>
            <a:r>
              <a:rPr lang="en-IE" baseline="-25000" dirty="0" smtClean="0"/>
              <a:t>2</a:t>
            </a:r>
            <a:r>
              <a:rPr lang="en-IE" dirty="0" smtClean="0"/>
              <a:t>/BS</a:t>
            </a:r>
            <a:r>
              <a:rPr lang="en-IE" baseline="-25000" dirty="0" smtClean="0"/>
              <a:t>2</a:t>
            </a:r>
            <a:r>
              <a:rPr lang="en-IE" b="1" dirty="0" smtClean="0"/>
              <a:t>//</a:t>
            </a:r>
            <a:r>
              <a:rPr lang="en-IE" dirty="0" smtClean="0"/>
              <a:t>LOT</a:t>
            </a:r>
            <a:r>
              <a:rPr lang="en-IE" baseline="-25000" dirty="0" smtClean="0"/>
              <a:t>1</a:t>
            </a:r>
            <a:r>
              <a:rPr lang="en-IE" dirty="0" smtClean="0"/>
              <a:t>/BS</a:t>
            </a:r>
            <a:r>
              <a:rPr lang="en-IE" baseline="-25000" dirty="0" smtClean="0"/>
              <a:t>1</a:t>
            </a:r>
          </a:p>
          <a:p>
            <a:pPr lvl="1"/>
            <a:r>
              <a:rPr lang="en-IE" dirty="0" smtClean="0"/>
              <a:t>E.g. HF/6-311+G(d)//HF/6-31G</a:t>
            </a:r>
          </a:p>
          <a:p>
            <a:pPr lvl="1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 of QM methods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2418702"/>
            <a:ext cx="2928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Including correlation</a:t>
            </a:r>
          </a:p>
          <a:p>
            <a:endParaRPr lang="en-IE" smtClean="0">
              <a:latin typeface="Arial" pitchFamily="34" charset="0"/>
              <a:cs typeface="Arial" pitchFamily="34" charset="0"/>
            </a:endParaRPr>
          </a:p>
          <a:p>
            <a:r>
              <a:rPr lang="en-IE" smtClean="0">
                <a:latin typeface="Arial" pitchFamily="34" charset="0"/>
                <a:cs typeface="Arial" pitchFamily="34" charset="0"/>
              </a:rPr>
              <a:t>HF (“ab initio”)</a:t>
            </a:r>
          </a:p>
          <a:p>
            <a:endParaRPr lang="en-IE" smtClean="0">
              <a:latin typeface="Arial" pitchFamily="34" charset="0"/>
              <a:cs typeface="Arial" pitchFamily="34" charset="0"/>
            </a:endParaRPr>
          </a:p>
          <a:p>
            <a:r>
              <a:rPr lang="en-IE" smtClean="0">
                <a:latin typeface="Arial" pitchFamily="34" charset="0"/>
                <a:cs typeface="Arial" pitchFamily="34" charset="0"/>
              </a:rPr>
              <a:t>Semi-empirical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6110607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Forcefields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12" y="314324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DFT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195278" y="480552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Speed/Accuracy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230634" y="3132231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857224" y="1142984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Molecular mechanics</a:t>
            </a:r>
            <a:endParaRPr lang="en-I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1142984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(wavefunction)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1142984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(electron density)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 of QM methods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2418702"/>
            <a:ext cx="2928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Including correlation</a:t>
            </a:r>
          </a:p>
          <a:p>
            <a:endParaRPr lang="en-IE" smtClean="0">
              <a:latin typeface="Arial" pitchFamily="34" charset="0"/>
              <a:cs typeface="Arial" pitchFamily="34" charset="0"/>
            </a:endParaRPr>
          </a:p>
          <a:p>
            <a:r>
              <a:rPr lang="en-IE" smtClean="0">
                <a:latin typeface="Arial" pitchFamily="34" charset="0"/>
                <a:cs typeface="Arial" pitchFamily="34" charset="0"/>
              </a:rPr>
              <a:t>HF (“ab initio”)</a:t>
            </a:r>
          </a:p>
          <a:p>
            <a:endParaRPr lang="en-IE" smtClean="0">
              <a:latin typeface="Arial" pitchFamily="34" charset="0"/>
              <a:cs typeface="Arial" pitchFamily="34" charset="0"/>
            </a:endParaRPr>
          </a:p>
          <a:p>
            <a:r>
              <a:rPr lang="en-IE" smtClean="0">
                <a:latin typeface="Arial" pitchFamily="34" charset="0"/>
                <a:cs typeface="Arial" pitchFamily="34" charset="0"/>
              </a:rPr>
              <a:t>Semi-empirical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6110607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Forcefields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12" y="314324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DFT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195278" y="480552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latin typeface="Arial" pitchFamily="34" charset="0"/>
                <a:cs typeface="Arial" pitchFamily="34" charset="0"/>
              </a:rPr>
              <a:t>Speed/Accuracy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230634" y="3132231"/>
            <a:ext cx="285752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857224" y="1142984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Molecular mechanics</a:t>
            </a:r>
            <a:endParaRPr lang="en-IE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1142984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(wavefunction)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1142984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Quantum mechanics</a:t>
            </a:r>
          </a:p>
          <a:p>
            <a:r>
              <a:rPr lang="en-IE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(electron density)</a:t>
            </a:r>
            <a:endParaRPr lang="en-IE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What can be calculated?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860"/>
            <a:ext cx="7772400" cy="5286412"/>
          </a:xfrm>
        </p:spPr>
        <p:txBody>
          <a:bodyPr>
            <a:normAutofit fontScale="55000" lnSpcReduction="20000"/>
          </a:bodyPr>
          <a:lstStyle/>
          <a:p>
            <a:r>
              <a:rPr lang="en-IE" smtClean="0"/>
              <a:t>Molecular orbitals and their energies</a:t>
            </a:r>
          </a:p>
          <a:p>
            <a:r>
              <a:rPr lang="en-IE" smtClean="0"/>
              <a:t>Electron density</a:t>
            </a:r>
          </a:p>
          <a:p>
            <a:r>
              <a:rPr lang="en-IE" smtClean="0"/>
              <a:t>Molecular geometry</a:t>
            </a:r>
          </a:p>
          <a:p>
            <a:r>
              <a:rPr lang="en-IE" smtClean="0"/>
              <a:t>Relative energies of two molecules</a:t>
            </a:r>
          </a:p>
          <a:p>
            <a:r>
              <a:rPr lang="en-IE" smtClean="0"/>
              <a:t>NMR shifts</a:t>
            </a:r>
          </a:p>
          <a:p>
            <a:r>
              <a:rPr lang="en-IE" smtClean="0"/>
              <a:t>IR and Raman frequencies and normal modes</a:t>
            </a:r>
          </a:p>
          <a:p>
            <a:r>
              <a:rPr lang="en-IE" smtClean="0"/>
              <a:t>Electronic transitions (UV-Vis absorption spectrum), associated changes in electron density, optical rotation</a:t>
            </a:r>
          </a:p>
          <a:p>
            <a:r>
              <a:rPr lang="en-IE" smtClean="0"/>
              <a:t>Conductivity</a:t>
            </a:r>
          </a:p>
          <a:p>
            <a:r>
              <a:rPr lang="en-IE" smtClean="0"/>
              <a:t>Ionisation potential, electron affinity, heat of formation</a:t>
            </a:r>
          </a:p>
          <a:p>
            <a:r>
              <a:rPr lang="en-IE" smtClean="0"/>
              <a:t>Transition states, activation energy</a:t>
            </a:r>
          </a:p>
          <a:p>
            <a:r>
              <a:rPr lang="en-IE" smtClean="0"/>
              <a:t>Charge distribution</a:t>
            </a:r>
          </a:p>
          <a:p>
            <a:r>
              <a:rPr lang="en-IE" smtClean="0"/>
              <a:t>Interaction energy between two molecules</a:t>
            </a:r>
          </a:p>
          <a:p>
            <a:r>
              <a:rPr lang="en-IE" smtClean="0"/>
              <a:t>Solvation energy</a:t>
            </a:r>
          </a:p>
          <a:p>
            <a:r>
              <a:rPr lang="en-IE" smtClean="0"/>
              <a:t>pK</a:t>
            </a:r>
            <a:r>
              <a:rPr lang="en-IE" baseline="-25000" smtClean="0"/>
              <a:t>a</a:t>
            </a:r>
          </a:p>
          <a:p>
            <a:endParaRPr lang="en-IE" smtClean="0"/>
          </a:p>
          <a:p>
            <a:pPr>
              <a:buNone/>
            </a:pPr>
            <a:endParaRPr lang="en-IE" smtClean="0"/>
          </a:p>
          <a:p>
            <a:pPr>
              <a:buNone/>
            </a:pPr>
            <a:r>
              <a:rPr lang="en-IE" smtClean="0"/>
              <a:t>How accurately can it be calculated?...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References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7298"/>
            <a:ext cx="7772400" cy="4929222"/>
          </a:xfrm>
        </p:spPr>
        <p:txBody>
          <a:bodyPr>
            <a:normAutofit lnSpcReduction="10000"/>
          </a:bodyPr>
          <a:lstStyle/>
          <a:p>
            <a:r>
              <a:rPr lang="en-IE" sz="2800" i="1" dirty="0" smtClean="0"/>
              <a:t>Essentials of Computational Chemistry</a:t>
            </a:r>
            <a:r>
              <a:rPr lang="en-IE" sz="2800" dirty="0" smtClean="0"/>
              <a:t>, Christopher Cramer</a:t>
            </a:r>
          </a:p>
          <a:p>
            <a:r>
              <a:rPr lang="en-IE" sz="2800" i="1" dirty="0" smtClean="0"/>
              <a:t>Introduction to Computational Chemistry</a:t>
            </a:r>
            <a:r>
              <a:rPr lang="en-IE" sz="2800" dirty="0" smtClean="0"/>
              <a:t>, Frank Jensen</a:t>
            </a:r>
          </a:p>
          <a:p>
            <a:r>
              <a:rPr lang="en-IE" sz="2800" i="1" dirty="0" smtClean="0"/>
              <a:t>Molecular Modelling: Principles and Applications</a:t>
            </a:r>
            <a:r>
              <a:rPr lang="en-IE" sz="2800" dirty="0" smtClean="0"/>
              <a:t>, Andrew Leach</a:t>
            </a:r>
          </a:p>
          <a:p>
            <a:r>
              <a:rPr lang="en-IE" sz="2800" i="1" dirty="0" smtClean="0"/>
              <a:t>Computational Organic Chemistry</a:t>
            </a:r>
            <a:r>
              <a:rPr lang="en-IE" sz="2800" dirty="0" smtClean="0"/>
              <a:t>, Steven </a:t>
            </a:r>
            <a:r>
              <a:rPr lang="en-IE" sz="2800" dirty="0" err="1" smtClean="0"/>
              <a:t>Bachrach</a:t>
            </a:r>
            <a:r>
              <a:rPr lang="en-IE" sz="2800" dirty="0" smtClean="0"/>
              <a:t> </a:t>
            </a:r>
            <a:r>
              <a:rPr lang="en-IE" sz="2000" dirty="0" smtClean="0"/>
              <a:t>(http://comporgchem.com/blog/)</a:t>
            </a:r>
            <a:endParaRPr lang="en-IE" sz="2800" dirty="0" smtClean="0"/>
          </a:p>
          <a:p>
            <a:r>
              <a:rPr lang="en-IE" sz="2800" dirty="0" smtClean="0"/>
              <a:t>(coming soon) </a:t>
            </a:r>
            <a:r>
              <a:rPr lang="en-IE" sz="2800" i="1" dirty="0" smtClean="0"/>
              <a:t>Molecular Modelling Basics</a:t>
            </a:r>
            <a:r>
              <a:rPr lang="en-IE" sz="2800" dirty="0" smtClean="0"/>
              <a:t>, Jan Jensen </a:t>
            </a:r>
            <a:r>
              <a:rPr lang="en-IE" sz="2000" dirty="0" smtClean="0"/>
              <a:t>(http://molecularmodelingbasics.blogspot.com</a:t>
            </a:r>
            <a:r>
              <a:rPr lang="en-IE" sz="2000" dirty="0" smtClean="0"/>
              <a:t>/)</a:t>
            </a:r>
          </a:p>
          <a:p>
            <a:r>
              <a:rPr lang="en-IE" sz="2000" dirty="0" smtClean="0"/>
              <a:t>Quantum Mechanics, Tim Clark, Section 7.4 in </a:t>
            </a:r>
            <a:r>
              <a:rPr lang="en-IE" sz="2000" dirty="0" err="1" smtClean="0"/>
              <a:t>Cheminformatics</a:t>
            </a:r>
            <a:r>
              <a:rPr lang="en-IE" sz="2000" dirty="0" smtClean="0"/>
              <a:t> </a:t>
            </a:r>
            <a:r>
              <a:rPr lang="en-IE" sz="2000" dirty="0" smtClean="0"/>
              <a:t>– A Textbook, Ed. </a:t>
            </a:r>
            <a:r>
              <a:rPr lang="en-IE" sz="2000" dirty="0" err="1" smtClean="0"/>
              <a:t>Gasteiger</a:t>
            </a:r>
            <a:r>
              <a:rPr lang="en-IE" sz="2000" dirty="0" smtClean="0"/>
              <a:t> and Engel</a:t>
            </a:r>
            <a:endParaRPr lang="en-I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Wavefunction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429684" cy="2428892"/>
          </a:xfrm>
        </p:spPr>
        <p:txBody>
          <a:bodyPr>
            <a:noAutofit/>
          </a:bodyPr>
          <a:lstStyle/>
          <a:p>
            <a:r>
              <a:rPr lang="en-IE" sz="2000" smtClean="0"/>
              <a:t>The wavefunction completely describes the properties of a quantum mechanical (QM) system</a:t>
            </a:r>
          </a:p>
          <a:p>
            <a:r>
              <a:rPr lang="el-GR" sz="2000" smtClean="0"/>
              <a:t>Ψ</a:t>
            </a:r>
            <a:r>
              <a:rPr lang="en-IE" sz="2000" smtClean="0"/>
              <a:t>(</a:t>
            </a:r>
            <a:r>
              <a:rPr lang="en-IE" sz="2000" b="1" smtClean="0"/>
              <a:t>r</a:t>
            </a:r>
            <a:r>
              <a:rPr lang="en-IE" sz="2000" smtClean="0"/>
              <a:t>), Psi</a:t>
            </a:r>
          </a:p>
          <a:p>
            <a:pPr lvl="1"/>
            <a:r>
              <a:rPr lang="en-IE" sz="1800" smtClean="0"/>
              <a:t>It has a value at every point in 3D space</a:t>
            </a:r>
            <a:endParaRPr lang="en-IE" sz="1800" dirty="0" smtClean="0"/>
          </a:p>
          <a:p>
            <a:r>
              <a:rPr lang="en-IE" sz="2000" smtClean="0"/>
              <a:t>By </a:t>
            </a:r>
            <a:r>
              <a:rPr lang="en-IE" sz="2000" dirty="0" smtClean="0"/>
              <a:t>applying various operators to the </a:t>
            </a:r>
            <a:r>
              <a:rPr lang="en-IE" sz="2000" dirty="0" err="1" smtClean="0"/>
              <a:t>wavefunction</a:t>
            </a:r>
            <a:r>
              <a:rPr lang="en-IE" sz="2000" dirty="0" smtClean="0"/>
              <a:t>, we can calculate properties of the system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596" y="3071810"/>
            <a:ext cx="592935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I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Hamiltonian operator (Ĥ) gives the energy of the system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Ĥ</a:t>
            </a:r>
            <a:r>
              <a:rPr lang="el-GR" sz="1800" kern="0" dirty="0" smtClean="0">
                <a:latin typeface="Arial" pitchFamily="34" charset="0"/>
                <a:cs typeface="Arial" pitchFamily="34" charset="0"/>
              </a:rPr>
              <a:t>Ψ</a:t>
            </a: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=E</a:t>
            </a:r>
            <a:r>
              <a:rPr lang="el-GR" sz="1800" kern="0" dirty="0" smtClean="0">
                <a:latin typeface="Arial" pitchFamily="34" charset="0"/>
                <a:cs typeface="Arial" pitchFamily="34" charset="0"/>
              </a:rPr>
              <a:t>Ψ</a:t>
            </a: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 (the Schrödinger equation)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l-GR" sz="2000" kern="0" dirty="0" smtClean="0">
                <a:latin typeface="Arial" pitchFamily="34" charset="0"/>
                <a:cs typeface="Arial" pitchFamily="34" charset="0"/>
              </a:rPr>
              <a:t>ρ</a:t>
            </a:r>
            <a:r>
              <a:rPr lang="en-IE" sz="2000" kern="0" dirty="0" smtClean="0">
                <a:latin typeface="Arial" pitchFamily="34" charset="0"/>
                <a:cs typeface="Arial" pitchFamily="34" charset="0"/>
              </a:rPr>
              <a:t> = |Ψ|</a:t>
            </a:r>
            <a:r>
              <a:rPr lang="en-IE" sz="2000" kern="0" baseline="30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“electron density” or “square or the </a:t>
            </a:r>
            <a:r>
              <a:rPr lang="en-IE" sz="1800" kern="0" dirty="0" err="1" smtClean="0">
                <a:latin typeface="Arial" pitchFamily="34" charset="0"/>
                <a:cs typeface="Arial" pitchFamily="34" charset="0"/>
              </a:rPr>
              <a:t>wavefunction</a:t>
            </a: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A probability density (3D)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Integrate over a certain volume to find the probability of finding an electron in that volume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It follows that ∫|Ψ|</a:t>
            </a:r>
            <a:r>
              <a:rPr lang="en-IE" sz="1800" kern="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IE" sz="1800" b="1" kern="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IE" sz="1800" kern="0" dirty="0" smtClean="0">
                <a:latin typeface="Arial" pitchFamily="34" charset="0"/>
                <a:cs typeface="Arial" pitchFamily="34" charset="0"/>
              </a:rPr>
              <a:t> = N (number of electrons)</a:t>
            </a:r>
          </a:p>
        </p:txBody>
      </p:sp>
      <p:pic>
        <p:nvPicPr>
          <p:cNvPr id="1026" name="Picture 2" descr="C:\Work\BackedUp\Lectures\CompChemApr10\not-backed-up\SchrodingerGra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000372"/>
            <a:ext cx="2428884" cy="32385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643702" y="6264495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>
                <a:latin typeface="Arial" pitchFamily="34" charset="0"/>
                <a:cs typeface="Arial" pitchFamily="34" charset="0"/>
              </a:rPr>
              <a:t>Credit: </a:t>
            </a:r>
            <a:r>
              <a:rPr lang="en-IE" sz="1200" dirty="0" err="1" smtClean="0">
                <a:latin typeface="Arial" pitchFamily="34" charset="0"/>
                <a:cs typeface="Arial" pitchFamily="34" charset="0"/>
              </a:rPr>
              <a:t>OtherDrK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IE" sz="1200" dirty="0" err="1" smtClean="0">
                <a:latin typeface="Arial" pitchFamily="34" charset="0"/>
                <a:cs typeface="Arial" pitchFamily="34" charset="0"/>
              </a:rPr>
              <a:t>Flickr</a:t>
            </a:r>
            <a:r>
              <a:rPr lang="en-IE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en-IE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Solving the Schrodinger equation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5715016"/>
          </a:xfrm>
        </p:spPr>
        <p:txBody>
          <a:bodyPr/>
          <a:lstStyle/>
          <a:p>
            <a:r>
              <a:rPr lang="en-IE" sz="2000" b="1" dirty="0" smtClean="0"/>
              <a:t>Born-Oppenheimer approximation</a:t>
            </a:r>
          </a:p>
          <a:p>
            <a:pPr lvl="1"/>
            <a:r>
              <a:rPr lang="en-IE" sz="1800" dirty="0" smtClean="0"/>
              <a:t>Since electron motion is so rapid compared to nuclear motion, consider the nuclei as fixed</a:t>
            </a:r>
          </a:p>
          <a:p>
            <a:pPr lvl="1"/>
            <a:r>
              <a:rPr lang="en-IE" sz="1800" dirty="0" smtClean="0"/>
              <a:t>This allows us to simplify the </a:t>
            </a:r>
            <a:r>
              <a:rPr lang="en-IE" sz="1800" dirty="0" err="1" smtClean="0"/>
              <a:t>Hamilitonian</a:t>
            </a:r>
            <a:endParaRPr lang="en-IE" sz="1800" dirty="0" smtClean="0"/>
          </a:p>
          <a:p>
            <a:r>
              <a:rPr lang="en-IE" sz="2000" b="1" dirty="0" err="1" smtClean="0"/>
              <a:t>Variational</a:t>
            </a:r>
            <a:r>
              <a:rPr lang="en-IE" sz="2000" b="1" dirty="0" smtClean="0"/>
              <a:t> Principle</a:t>
            </a:r>
          </a:p>
          <a:p>
            <a:pPr lvl="1"/>
            <a:r>
              <a:rPr lang="en-IE" sz="1800" dirty="0" smtClean="0"/>
              <a:t>The true energy of a QM system (as given by the </a:t>
            </a:r>
            <a:r>
              <a:rPr lang="en-IE" sz="1800" dirty="0" err="1" smtClean="0"/>
              <a:t>Hamilitonian</a:t>
            </a:r>
            <a:r>
              <a:rPr lang="en-IE" sz="1800" dirty="0" smtClean="0"/>
              <a:t> operator) is always less than the energy found if the </a:t>
            </a:r>
            <a:r>
              <a:rPr lang="en-IE" sz="1800" dirty="0" err="1" smtClean="0"/>
              <a:t>Hamilitonian</a:t>
            </a:r>
            <a:r>
              <a:rPr lang="en-IE" sz="1800" dirty="0" smtClean="0"/>
              <a:t> is applied to an incorrect </a:t>
            </a:r>
            <a:r>
              <a:rPr lang="en-IE" sz="1800" dirty="0" err="1" smtClean="0"/>
              <a:t>wavefunction</a:t>
            </a:r>
            <a:endParaRPr lang="en-IE" sz="1800" dirty="0" smtClean="0"/>
          </a:p>
          <a:p>
            <a:pPr lvl="1"/>
            <a:r>
              <a:rPr lang="en-IE" sz="1800" dirty="0" smtClean="0"/>
              <a:t>To find the true </a:t>
            </a:r>
            <a:r>
              <a:rPr lang="en-IE" sz="1800" dirty="0" err="1" smtClean="0"/>
              <a:t>wavefunction</a:t>
            </a:r>
            <a:r>
              <a:rPr lang="en-IE" sz="1800" dirty="0" smtClean="0"/>
              <a:t>, make a reasonable guess and then keep altering it to minimise the energy</a:t>
            </a:r>
          </a:p>
          <a:p>
            <a:r>
              <a:rPr lang="en-IE" sz="2000" b="1" dirty="0" err="1" smtClean="0"/>
              <a:t>Hartree-Fock</a:t>
            </a:r>
            <a:r>
              <a:rPr lang="en-IE" sz="2000" b="1" dirty="0" smtClean="0"/>
              <a:t> (HF) theory</a:t>
            </a:r>
          </a:p>
          <a:p>
            <a:pPr lvl="1"/>
            <a:r>
              <a:rPr lang="en-IE" sz="1800" dirty="0" smtClean="0"/>
              <a:t>HF theory </a:t>
            </a:r>
            <a:r>
              <a:rPr lang="en-IE" sz="1800" b="1" dirty="0" smtClean="0">
                <a:solidFill>
                  <a:srgbClr val="FF0000"/>
                </a:solidFill>
              </a:rPr>
              <a:t>neglects electron correlation </a:t>
            </a:r>
            <a:r>
              <a:rPr lang="en-IE" sz="1800" dirty="0" smtClean="0"/>
              <a:t>in multi-electron systems</a:t>
            </a:r>
          </a:p>
          <a:p>
            <a:pPr lvl="1"/>
            <a:r>
              <a:rPr lang="en-IE" sz="1800" dirty="0" smtClean="0"/>
              <a:t>Instead, we imagine each electron interacting with a static field of all of the other electrons</a:t>
            </a:r>
          </a:p>
          <a:p>
            <a:pPr lvl="1"/>
            <a:r>
              <a:rPr lang="en-IE" sz="1800" dirty="0" smtClean="0"/>
              <a:t>According to the </a:t>
            </a:r>
            <a:r>
              <a:rPr lang="en-IE" sz="1800" dirty="0" err="1" smtClean="0"/>
              <a:t>variational</a:t>
            </a:r>
            <a:r>
              <a:rPr lang="en-IE" sz="1800" dirty="0" smtClean="0"/>
              <a:t> principle, the lowest energy will can get with HF theory will always be greater than the true energy of the system</a:t>
            </a:r>
          </a:p>
          <a:p>
            <a:pPr lvl="2"/>
            <a:r>
              <a:rPr lang="en-IE" sz="1800" dirty="0" smtClean="0"/>
              <a:t>The difference is the correlation energy</a:t>
            </a:r>
            <a:endParaRPr lang="en-I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Expressing a vector in terms of a basis</a:t>
            </a:r>
            <a:endParaRPr lang="en-IE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928662" y="2714620"/>
            <a:ext cx="3000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28860" y="4214818"/>
            <a:ext cx="4000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28860" y="3286124"/>
            <a:ext cx="2286016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28860" y="442913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1928795" y="3857628"/>
            <a:ext cx="581028" cy="9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71736" y="435769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IE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364331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latin typeface="Arial" pitchFamily="34" charset="0"/>
                <a:cs typeface="Arial" pitchFamily="34" charset="0"/>
              </a:rPr>
              <a:t>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1868" y="321468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latin typeface="Arial" pitchFamily="34" charset="0"/>
                <a:cs typeface="Arial" pitchFamily="34" charset="0"/>
              </a:rPr>
              <a:t>v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4678" y="5039037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 = 3.5</a:t>
            </a:r>
            <a:r>
              <a:rPr lang="en-IE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 + 1.5</a:t>
            </a:r>
            <a:r>
              <a:rPr lang="en-IE" b="1" dirty="0" smtClean="0">
                <a:latin typeface="Arial" pitchFamily="34" charset="0"/>
                <a:cs typeface="Arial" pitchFamily="34" charset="0"/>
              </a:rPr>
              <a:t>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14876" y="300037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Arial" pitchFamily="34" charset="0"/>
                <a:cs typeface="Arial" pitchFamily="34" charset="0"/>
              </a:rPr>
              <a:t>(3.5, 1.5)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23848"/>
            <a:ext cx="8429684" cy="604822"/>
          </a:xfrm>
        </p:spPr>
        <p:txBody>
          <a:bodyPr/>
          <a:lstStyle/>
          <a:p>
            <a:r>
              <a:rPr lang="en-IE" smtClean="0"/>
              <a:t>Linear combination of atomic orbitals (LCAO)</a:t>
            </a:r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>
            <a:off x="1214414" y="4513964"/>
            <a:ext cx="66437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398799" y="2513700"/>
            <a:ext cx="5673531" cy="1995210"/>
          </a:xfrm>
          <a:custGeom>
            <a:avLst/>
            <a:gdLst>
              <a:gd name="connsiteX0" fmla="*/ 0 w 3999123"/>
              <a:gd name="connsiteY0" fmla="*/ 1349566 h 1378944"/>
              <a:gd name="connsiteX1" fmla="*/ 396607 w 3999123"/>
              <a:gd name="connsiteY1" fmla="*/ 1294482 h 1378944"/>
              <a:gd name="connsiteX2" fmla="*/ 572877 w 3999123"/>
              <a:gd name="connsiteY2" fmla="*/ 1096178 h 1378944"/>
              <a:gd name="connsiteX3" fmla="*/ 782197 w 3999123"/>
              <a:gd name="connsiteY3" fmla="*/ 1030077 h 1378944"/>
              <a:gd name="connsiteX4" fmla="*/ 1002535 w 3999123"/>
              <a:gd name="connsiteY4" fmla="*/ 1129229 h 1378944"/>
              <a:gd name="connsiteX5" fmla="*/ 1233889 w 3999123"/>
              <a:gd name="connsiteY5" fmla="*/ 986010 h 1378944"/>
              <a:gd name="connsiteX6" fmla="*/ 1421176 w 3999123"/>
              <a:gd name="connsiteY6" fmla="*/ 677537 h 1378944"/>
              <a:gd name="connsiteX7" fmla="*/ 1553378 w 3999123"/>
              <a:gd name="connsiteY7" fmla="*/ 402116 h 1378944"/>
              <a:gd name="connsiteX8" fmla="*/ 1894901 w 3999123"/>
              <a:gd name="connsiteY8" fmla="*/ 225846 h 1378944"/>
              <a:gd name="connsiteX9" fmla="*/ 2203373 w 3999123"/>
              <a:gd name="connsiteY9" fmla="*/ 435166 h 1378944"/>
              <a:gd name="connsiteX10" fmla="*/ 2434728 w 3999123"/>
              <a:gd name="connsiteY10" fmla="*/ 501267 h 1378944"/>
              <a:gd name="connsiteX11" fmla="*/ 2677099 w 3999123"/>
              <a:gd name="connsiteY11" fmla="*/ 60593 h 1378944"/>
              <a:gd name="connsiteX12" fmla="*/ 3205908 w 3999123"/>
              <a:gd name="connsiteY12" fmla="*/ 137711 h 1378944"/>
              <a:gd name="connsiteX13" fmla="*/ 3492347 w 3999123"/>
              <a:gd name="connsiteY13" fmla="*/ 776689 h 1378944"/>
              <a:gd name="connsiteX14" fmla="*/ 3734718 w 3999123"/>
              <a:gd name="connsiteY14" fmla="*/ 1283465 h 1378944"/>
              <a:gd name="connsiteX15" fmla="*/ 3999123 w 3999123"/>
              <a:gd name="connsiteY15" fmla="*/ 1349566 h 137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99123" h="1378944">
                <a:moveTo>
                  <a:pt x="0" y="1349566"/>
                </a:moveTo>
                <a:cubicBezTo>
                  <a:pt x="150564" y="1343139"/>
                  <a:pt x="301128" y="1336713"/>
                  <a:pt x="396607" y="1294482"/>
                </a:cubicBezTo>
                <a:cubicBezTo>
                  <a:pt x="492086" y="1252251"/>
                  <a:pt x="508612" y="1140245"/>
                  <a:pt x="572877" y="1096178"/>
                </a:cubicBezTo>
                <a:cubicBezTo>
                  <a:pt x="637142" y="1052111"/>
                  <a:pt x="710587" y="1024569"/>
                  <a:pt x="782197" y="1030077"/>
                </a:cubicBezTo>
                <a:cubicBezTo>
                  <a:pt x="853807" y="1035585"/>
                  <a:pt x="927253" y="1136573"/>
                  <a:pt x="1002535" y="1129229"/>
                </a:cubicBezTo>
                <a:cubicBezTo>
                  <a:pt x="1077817" y="1121885"/>
                  <a:pt x="1164116" y="1061292"/>
                  <a:pt x="1233889" y="986010"/>
                </a:cubicBezTo>
                <a:cubicBezTo>
                  <a:pt x="1303663" y="910728"/>
                  <a:pt x="1367928" y="774853"/>
                  <a:pt x="1421176" y="677537"/>
                </a:cubicBezTo>
                <a:cubicBezTo>
                  <a:pt x="1474424" y="580221"/>
                  <a:pt x="1474424" y="477398"/>
                  <a:pt x="1553378" y="402116"/>
                </a:cubicBezTo>
                <a:cubicBezTo>
                  <a:pt x="1632332" y="326834"/>
                  <a:pt x="1786569" y="220338"/>
                  <a:pt x="1894901" y="225846"/>
                </a:cubicBezTo>
                <a:cubicBezTo>
                  <a:pt x="2003233" y="231354"/>
                  <a:pt x="2113402" y="389263"/>
                  <a:pt x="2203373" y="435166"/>
                </a:cubicBezTo>
                <a:cubicBezTo>
                  <a:pt x="2293344" y="481070"/>
                  <a:pt x="2355774" y="563696"/>
                  <a:pt x="2434728" y="501267"/>
                </a:cubicBezTo>
                <a:cubicBezTo>
                  <a:pt x="2513682" y="438838"/>
                  <a:pt x="2548569" y="121186"/>
                  <a:pt x="2677099" y="60593"/>
                </a:cubicBezTo>
                <a:cubicBezTo>
                  <a:pt x="2805629" y="0"/>
                  <a:pt x="3070033" y="18362"/>
                  <a:pt x="3205908" y="137711"/>
                </a:cubicBezTo>
                <a:cubicBezTo>
                  <a:pt x="3341783" y="257060"/>
                  <a:pt x="3404212" y="585730"/>
                  <a:pt x="3492347" y="776689"/>
                </a:cubicBezTo>
                <a:cubicBezTo>
                  <a:pt x="3580482" y="967648"/>
                  <a:pt x="3650255" y="1187986"/>
                  <a:pt x="3734718" y="1283465"/>
                </a:cubicBezTo>
                <a:cubicBezTo>
                  <a:pt x="3819181" y="1378944"/>
                  <a:pt x="3909152" y="1364255"/>
                  <a:pt x="3999123" y="134956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2214546" y="465684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H</a:t>
            </a:r>
            <a:endParaRPr lang="en-I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465684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C</a:t>
            </a:r>
            <a:endParaRPr lang="en-I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818" y="465684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N</a:t>
            </a:r>
            <a:endParaRPr lang="en-I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5140" y="194219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mtClean="0">
                <a:latin typeface="Arial" pitchFamily="34" charset="0"/>
                <a:cs typeface="Arial" pitchFamily="34" charset="0"/>
              </a:rPr>
              <a:t>ψ</a:t>
            </a:r>
            <a:endParaRPr lang="en-IE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6072198" y="2299386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225064" y="4215127"/>
            <a:ext cx="319489" cy="264405"/>
          </a:xfrm>
          <a:custGeom>
            <a:avLst/>
            <a:gdLst>
              <a:gd name="connsiteX0" fmla="*/ 0 w 319489"/>
              <a:gd name="connsiteY0" fmla="*/ 264405 h 264405"/>
              <a:gd name="connsiteX1" fmla="*/ 187287 w 319489"/>
              <a:gd name="connsiteY1" fmla="*/ 0 h 264405"/>
              <a:gd name="connsiteX2" fmla="*/ 319489 w 319489"/>
              <a:gd name="connsiteY2" fmla="*/ 264405 h 26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89" h="264405">
                <a:moveTo>
                  <a:pt x="0" y="264405"/>
                </a:moveTo>
                <a:cubicBezTo>
                  <a:pt x="67019" y="132202"/>
                  <a:pt x="134039" y="0"/>
                  <a:pt x="187287" y="0"/>
                </a:cubicBezTo>
                <a:cubicBezTo>
                  <a:pt x="240535" y="0"/>
                  <a:pt x="280012" y="132202"/>
                  <a:pt x="319489" y="26440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Freeform 18"/>
          <p:cNvSpPr/>
          <p:nvPr/>
        </p:nvSpPr>
        <p:spPr>
          <a:xfrm>
            <a:off x="3895321" y="4216508"/>
            <a:ext cx="319489" cy="264405"/>
          </a:xfrm>
          <a:custGeom>
            <a:avLst/>
            <a:gdLst>
              <a:gd name="connsiteX0" fmla="*/ 0 w 319489"/>
              <a:gd name="connsiteY0" fmla="*/ 264405 h 264405"/>
              <a:gd name="connsiteX1" fmla="*/ 187287 w 319489"/>
              <a:gd name="connsiteY1" fmla="*/ 0 h 264405"/>
              <a:gd name="connsiteX2" fmla="*/ 319489 w 319489"/>
              <a:gd name="connsiteY2" fmla="*/ 264405 h 26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89" h="264405">
                <a:moveTo>
                  <a:pt x="0" y="264405"/>
                </a:moveTo>
                <a:cubicBezTo>
                  <a:pt x="67019" y="132202"/>
                  <a:pt x="134039" y="0"/>
                  <a:pt x="187287" y="0"/>
                </a:cubicBezTo>
                <a:cubicBezTo>
                  <a:pt x="240535" y="0"/>
                  <a:pt x="280012" y="132202"/>
                  <a:pt x="319489" y="26440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reeform 19"/>
          <p:cNvSpPr/>
          <p:nvPr/>
        </p:nvSpPr>
        <p:spPr>
          <a:xfrm>
            <a:off x="5429256" y="4206178"/>
            <a:ext cx="319489" cy="264405"/>
          </a:xfrm>
          <a:custGeom>
            <a:avLst/>
            <a:gdLst>
              <a:gd name="connsiteX0" fmla="*/ 0 w 319489"/>
              <a:gd name="connsiteY0" fmla="*/ 264405 h 264405"/>
              <a:gd name="connsiteX1" fmla="*/ 187287 w 319489"/>
              <a:gd name="connsiteY1" fmla="*/ 0 h 264405"/>
              <a:gd name="connsiteX2" fmla="*/ 319489 w 319489"/>
              <a:gd name="connsiteY2" fmla="*/ 264405 h 26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89" h="264405">
                <a:moveTo>
                  <a:pt x="0" y="264405"/>
                </a:moveTo>
                <a:cubicBezTo>
                  <a:pt x="67019" y="132202"/>
                  <a:pt x="134039" y="0"/>
                  <a:pt x="187287" y="0"/>
                </a:cubicBezTo>
                <a:cubicBezTo>
                  <a:pt x="240535" y="0"/>
                  <a:pt x="280012" y="132202"/>
                  <a:pt x="319489" y="26440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41" name="Group 40"/>
          <p:cNvGrpSpPr/>
          <p:nvPr/>
        </p:nvGrpSpPr>
        <p:grpSpPr>
          <a:xfrm>
            <a:off x="2071670" y="2631293"/>
            <a:ext cx="4429156" cy="1882672"/>
            <a:chOff x="2071670" y="1760643"/>
            <a:chExt cx="4429156" cy="1882672"/>
          </a:xfrm>
        </p:grpSpPr>
        <p:sp>
          <p:nvSpPr>
            <p:cNvPr id="22" name="Freeform 21"/>
            <p:cNvSpPr/>
            <p:nvPr/>
          </p:nvSpPr>
          <p:spPr>
            <a:xfrm>
              <a:off x="2071670" y="3121078"/>
              <a:ext cx="605241" cy="500890"/>
            </a:xfrm>
            <a:custGeom>
              <a:avLst/>
              <a:gdLst>
                <a:gd name="connsiteX0" fmla="*/ 0 w 319489"/>
                <a:gd name="connsiteY0" fmla="*/ 264405 h 264405"/>
                <a:gd name="connsiteX1" fmla="*/ 187287 w 319489"/>
                <a:gd name="connsiteY1" fmla="*/ 0 h 264405"/>
                <a:gd name="connsiteX2" fmla="*/ 319489 w 319489"/>
                <a:gd name="connsiteY2" fmla="*/ 264405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489" h="264405">
                  <a:moveTo>
                    <a:pt x="0" y="264405"/>
                  </a:moveTo>
                  <a:cubicBezTo>
                    <a:pt x="67019" y="132202"/>
                    <a:pt x="134039" y="0"/>
                    <a:pt x="187287" y="0"/>
                  </a:cubicBezTo>
                  <a:cubicBezTo>
                    <a:pt x="240535" y="0"/>
                    <a:pt x="280012" y="132202"/>
                    <a:pt x="319489" y="264405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928926" y="2000240"/>
              <a:ext cx="1959584" cy="1621727"/>
            </a:xfrm>
            <a:custGeom>
              <a:avLst/>
              <a:gdLst>
                <a:gd name="connsiteX0" fmla="*/ 0 w 319489"/>
                <a:gd name="connsiteY0" fmla="*/ 264405 h 264405"/>
                <a:gd name="connsiteX1" fmla="*/ 187287 w 319489"/>
                <a:gd name="connsiteY1" fmla="*/ 0 h 264405"/>
                <a:gd name="connsiteX2" fmla="*/ 319489 w 319489"/>
                <a:gd name="connsiteY2" fmla="*/ 264405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489" h="264405">
                  <a:moveTo>
                    <a:pt x="0" y="264405"/>
                  </a:moveTo>
                  <a:cubicBezTo>
                    <a:pt x="67019" y="132202"/>
                    <a:pt x="134039" y="0"/>
                    <a:pt x="187287" y="0"/>
                  </a:cubicBezTo>
                  <a:cubicBezTo>
                    <a:pt x="240535" y="0"/>
                    <a:pt x="280012" y="132202"/>
                    <a:pt x="319489" y="264405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255490" y="1760643"/>
              <a:ext cx="2245336" cy="1882672"/>
            </a:xfrm>
            <a:custGeom>
              <a:avLst/>
              <a:gdLst>
                <a:gd name="connsiteX0" fmla="*/ 0 w 319489"/>
                <a:gd name="connsiteY0" fmla="*/ 264405 h 264405"/>
                <a:gd name="connsiteX1" fmla="*/ 187287 w 319489"/>
                <a:gd name="connsiteY1" fmla="*/ 0 h 264405"/>
                <a:gd name="connsiteX2" fmla="*/ 319489 w 319489"/>
                <a:gd name="connsiteY2" fmla="*/ 264405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489" h="264405">
                  <a:moveTo>
                    <a:pt x="0" y="264405"/>
                  </a:moveTo>
                  <a:cubicBezTo>
                    <a:pt x="67019" y="132202"/>
                    <a:pt x="134039" y="0"/>
                    <a:pt x="187287" y="0"/>
                  </a:cubicBezTo>
                  <a:cubicBezTo>
                    <a:pt x="240535" y="0"/>
                    <a:pt x="280012" y="132202"/>
                    <a:pt x="319489" y="264405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5" name="Freeform 24"/>
          <p:cNvSpPr/>
          <p:nvPr/>
        </p:nvSpPr>
        <p:spPr>
          <a:xfrm>
            <a:off x="357158" y="5442658"/>
            <a:ext cx="319489" cy="264405"/>
          </a:xfrm>
          <a:custGeom>
            <a:avLst/>
            <a:gdLst>
              <a:gd name="connsiteX0" fmla="*/ 0 w 319489"/>
              <a:gd name="connsiteY0" fmla="*/ 264405 h 264405"/>
              <a:gd name="connsiteX1" fmla="*/ 187287 w 319489"/>
              <a:gd name="connsiteY1" fmla="*/ 0 h 264405"/>
              <a:gd name="connsiteX2" fmla="*/ 319489 w 319489"/>
              <a:gd name="connsiteY2" fmla="*/ 264405 h 26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89" h="264405">
                <a:moveTo>
                  <a:pt x="0" y="264405"/>
                </a:moveTo>
                <a:cubicBezTo>
                  <a:pt x="67019" y="132202"/>
                  <a:pt x="134039" y="0"/>
                  <a:pt x="187287" y="0"/>
                </a:cubicBezTo>
                <a:cubicBezTo>
                  <a:pt x="240535" y="0"/>
                  <a:pt x="280012" y="132202"/>
                  <a:pt x="319489" y="26440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/>
          <p:cNvSpPr txBox="1"/>
          <p:nvPr/>
        </p:nvSpPr>
        <p:spPr>
          <a:xfrm>
            <a:off x="714348" y="5338183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mtClean="0">
                <a:latin typeface="Arial" pitchFamily="34" charset="0"/>
                <a:cs typeface="Arial" pitchFamily="34" charset="0"/>
              </a:rPr>
              <a:t>Let’s use this parabola for our basis set functions, </a:t>
            </a:r>
            <a:r>
              <a:rPr lang="el-GR" smtClean="0">
                <a:latin typeface="Arial" pitchFamily="34" charset="0"/>
                <a:cs typeface="Arial" pitchFamily="34" charset="0"/>
              </a:rPr>
              <a:t>φ</a:t>
            </a:r>
            <a:r>
              <a:rPr lang="en-IE" baseline="-25000" smtClean="0">
                <a:latin typeface="Arial" pitchFamily="34" charset="0"/>
                <a:cs typeface="Arial" pitchFamily="34" charset="0"/>
              </a:rPr>
              <a:t>x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2016125" y="5870575"/>
          <a:ext cx="4968875" cy="844550"/>
        </p:xfrm>
        <a:graphic>
          <a:graphicData uri="http://schemas.openxmlformats.org/presentationml/2006/ole">
            <p:oleObj spid="_x0000_s1026" name="Equation" r:id="rId3" imgW="2019240" imgH="342720" progId="Equation.3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71472" y="329951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mtClean="0">
                <a:latin typeface="Arial" pitchFamily="34" charset="0"/>
                <a:cs typeface="Arial" pitchFamily="34" charset="0"/>
              </a:rPr>
              <a:t>φ</a:t>
            </a:r>
            <a:r>
              <a:rPr lang="en-IE" baseline="-25000" smtClean="0">
                <a:latin typeface="Arial" pitchFamily="34" charset="0"/>
                <a:cs typeface="Arial" pitchFamily="34" charset="0"/>
              </a:rPr>
              <a:t>1</a:t>
            </a:r>
            <a:endParaRPr lang="en-IE" baseline="-25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71538" y="3656708"/>
            <a:ext cx="1175903" cy="684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2071670" y="2589342"/>
            <a:ext cx="4461831" cy="2067498"/>
          </a:xfrm>
          <a:custGeom>
            <a:avLst/>
            <a:gdLst>
              <a:gd name="connsiteX0" fmla="*/ 0 w 4461831"/>
              <a:gd name="connsiteY0" fmla="*/ 1880211 h 2067498"/>
              <a:gd name="connsiteX1" fmla="*/ 341523 w 4461831"/>
              <a:gd name="connsiteY1" fmla="*/ 1351402 h 2067498"/>
              <a:gd name="connsiteX2" fmla="*/ 627961 w 4461831"/>
              <a:gd name="connsiteY2" fmla="*/ 1858178 h 2067498"/>
              <a:gd name="connsiteX3" fmla="*/ 881349 w 4461831"/>
              <a:gd name="connsiteY3" fmla="*/ 1836144 h 2067498"/>
              <a:gd name="connsiteX4" fmla="*/ 1575412 w 4461831"/>
              <a:gd name="connsiteY4" fmla="*/ 470052 h 2067498"/>
              <a:gd name="connsiteX5" fmla="*/ 2071171 w 4461831"/>
              <a:gd name="connsiteY5" fmla="*/ 260732 h 2067498"/>
              <a:gd name="connsiteX6" fmla="*/ 2588964 w 4461831"/>
              <a:gd name="connsiteY6" fmla="*/ 525137 h 2067498"/>
              <a:gd name="connsiteX7" fmla="*/ 2930487 w 4461831"/>
              <a:gd name="connsiteY7" fmla="*/ 448018 h 2067498"/>
              <a:gd name="connsiteX8" fmla="*/ 3459296 w 4461831"/>
              <a:gd name="connsiteY8" fmla="*/ 7344 h 2067498"/>
              <a:gd name="connsiteX9" fmla="*/ 3944039 w 4461831"/>
              <a:gd name="connsiteY9" fmla="*/ 403951 h 2067498"/>
              <a:gd name="connsiteX10" fmla="*/ 4241494 w 4461831"/>
              <a:gd name="connsiteY10" fmla="*/ 1285300 h 2067498"/>
              <a:gd name="connsiteX11" fmla="*/ 4461831 w 4461831"/>
              <a:gd name="connsiteY11" fmla="*/ 1869194 h 206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1831" h="2067498">
                <a:moveTo>
                  <a:pt x="0" y="1880211"/>
                </a:moveTo>
                <a:cubicBezTo>
                  <a:pt x="118431" y="1617642"/>
                  <a:pt x="236863" y="1355074"/>
                  <a:pt x="341523" y="1351402"/>
                </a:cubicBezTo>
                <a:cubicBezTo>
                  <a:pt x="446183" y="1347730"/>
                  <a:pt x="537990" y="1777388"/>
                  <a:pt x="627961" y="1858178"/>
                </a:cubicBezTo>
                <a:cubicBezTo>
                  <a:pt x="717932" y="1938968"/>
                  <a:pt x="723441" y="2067498"/>
                  <a:pt x="881349" y="1836144"/>
                </a:cubicBezTo>
                <a:cubicBezTo>
                  <a:pt x="1039258" y="1604790"/>
                  <a:pt x="1377108" y="732621"/>
                  <a:pt x="1575412" y="470052"/>
                </a:cubicBezTo>
                <a:cubicBezTo>
                  <a:pt x="1773716" y="207483"/>
                  <a:pt x="1902246" y="251551"/>
                  <a:pt x="2071171" y="260732"/>
                </a:cubicBezTo>
                <a:cubicBezTo>
                  <a:pt x="2240096" y="269913"/>
                  <a:pt x="2445745" y="493923"/>
                  <a:pt x="2588964" y="525137"/>
                </a:cubicBezTo>
                <a:cubicBezTo>
                  <a:pt x="2732183" y="556351"/>
                  <a:pt x="2785432" y="534317"/>
                  <a:pt x="2930487" y="448018"/>
                </a:cubicBezTo>
                <a:cubicBezTo>
                  <a:pt x="3075542" y="361719"/>
                  <a:pt x="3290371" y="14688"/>
                  <a:pt x="3459296" y="7344"/>
                </a:cubicBezTo>
                <a:cubicBezTo>
                  <a:pt x="3628221" y="0"/>
                  <a:pt x="3813673" y="190958"/>
                  <a:pt x="3944039" y="403951"/>
                </a:cubicBezTo>
                <a:cubicBezTo>
                  <a:pt x="4074405" y="616944"/>
                  <a:pt x="4155195" y="1041093"/>
                  <a:pt x="4241494" y="1285300"/>
                </a:cubicBezTo>
                <a:cubicBezTo>
                  <a:pt x="4327793" y="1529507"/>
                  <a:pt x="4394812" y="1699350"/>
                  <a:pt x="4461831" y="186919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/>
          <p:cNvSpPr txBox="1"/>
          <p:nvPr/>
        </p:nvSpPr>
        <p:spPr>
          <a:xfrm>
            <a:off x="2071670" y="265657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mtClean="0">
                <a:latin typeface="Arial" pitchFamily="34" charset="0"/>
                <a:cs typeface="Arial" pitchFamily="34" charset="0"/>
              </a:rPr>
              <a:t>φ</a:t>
            </a:r>
            <a:r>
              <a:rPr lang="en-IE" baseline="-25000" smtClean="0">
                <a:latin typeface="Arial" pitchFamily="34" charset="0"/>
                <a:cs typeface="Arial" pitchFamily="34" charset="0"/>
              </a:rPr>
              <a:t>2</a:t>
            </a:r>
            <a:endParaRPr lang="en-IE" baseline="-25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71736" y="3013766"/>
            <a:ext cx="128588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00958" y="301376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mtClean="0">
                <a:latin typeface="Arial" pitchFamily="34" charset="0"/>
                <a:cs typeface="Arial" pitchFamily="34" charset="0"/>
              </a:rPr>
              <a:t>φ</a:t>
            </a:r>
            <a:r>
              <a:rPr lang="en-IE" baseline="-25000" smtClean="0">
                <a:latin typeface="Arial" pitchFamily="34" charset="0"/>
                <a:cs typeface="Arial" pitchFamily="34" charset="0"/>
              </a:rPr>
              <a:t>3</a:t>
            </a:r>
            <a:endParaRPr lang="en-IE" baseline="-25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5786446" y="3370956"/>
            <a:ext cx="164307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15370" cy="1071570"/>
          </a:xfrm>
        </p:spPr>
        <p:txBody>
          <a:bodyPr/>
          <a:lstStyle/>
          <a:p>
            <a:r>
              <a:rPr lang="en-IE" sz="2000" smtClean="0"/>
              <a:t>The LCAO approximation involves expressing (“expanding”) each molecular orbital (</a:t>
            </a:r>
            <a:r>
              <a:rPr lang="el-GR" sz="2000" smtClean="0"/>
              <a:t>ψ</a:t>
            </a:r>
            <a:r>
              <a:rPr lang="en-IE" sz="2000" smtClean="0"/>
              <a:t>) as a sum of “basis set functions” (</a:t>
            </a:r>
            <a:r>
              <a:rPr lang="el-GR" sz="2000" smtClean="0"/>
              <a:t>φ</a:t>
            </a:r>
            <a:r>
              <a:rPr lang="en-IE" sz="2000" baseline="-25000" smtClean="0"/>
              <a:t>x</a:t>
            </a:r>
            <a:r>
              <a:rPr lang="en-IE" sz="2000" smtClean="0"/>
              <a:t>) centered on each atom</a:t>
            </a:r>
            <a:endParaRPr lang="en-IE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Self-consistent field (SCF) procedure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29684" cy="5500726"/>
          </a:xfrm>
        </p:spPr>
        <p:txBody>
          <a:bodyPr>
            <a:normAutofit fontScale="70000" lnSpcReduction="20000"/>
          </a:bodyPr>
          <a:lstStyle/>
          <a:p>
            <a:r>
              <a:rPr lang="en-IE" smtClean="0"/>
              <a:t>Based on the variational principle and the LCAO approach, a set of equations can be derived that allow the calculation of the molecular orbital coefficients </a:t>
            </a:r>
            <a:r>
              <a:rPr lang="en-IE" sz="2400" smtClean="0"/>
              <a:t>(c</a:t>
            </a:r>
            <a:r>
              <a:rPr lang="en-IE" sz="2400" baseline="-25000" smtClean="0"/>
              <a:t>x</a:t>
            </a:r>
            <a:r>
              <a:rPr lang="en-IE" sz="2400" smtClean="0"/>
              <a:t> on previous slide)</a:t>
            </a:r>
            <a:endParaRPr lang="en-IE" smtClean="0"/>
          </a:p>
          <a:p>
            <a:pPr lvl="1"/>
            <a:r>
              <a:rPr lang="en-IE" smtClean="0"/>
              <a:t>Roothaan-Hall equations</a:t>
            </a:r>
          </a:p>
          <a:p>
            <a:r>
              <a:rPr lang="en-IE" smtClean="0"/>
              <a:t>The catch is that terms in the equations are weighed by elements of a density matrix </a:t>
            </a:r>
            <a:r>
              <a:rPr lang="en-IE" b="1" smtClean="0"/>
              <a:t>P</a:t>
            </a:r>
          </a:p>
          <a:p>
            <a:pPr lvl="1"/>
            <a:r>
              <a:rPr lang="en-IE" smtClean="0"/>
              <a:t>But the elements of </a:t>
            </a:r>
            <a:r>
              <a:rPr lang="en-IE" b="1" smtClean="0"/>
              <a:t>P</a:t>
            </a:r>
            <a:r>
              <a:rPr lang="en-IE" smtClean="0"/>
              <a:t> can only be computed if molecular orbitals are known</a:t>
            </a:r>
          </a:p>
          <a:p>
            <a:pPr lvl="2"/>
            <a:r>
              <a:rPr lang="en-IE" smtClean="0"/>
              <a:t>But finding the molecular orbitals requires solving the Roothaan-Hall equations...</a:t>
            </a:r>
          </a:p>
          <a:p>
            <a:r>
              <a:rPr lang="en-IE" smtClean="0"/>
              <a:t>An iterative procedure is used to get around this</a:t>
            </a:r>
          </a:p>
          <a:p>
            <a:pPr lvl="1"/>
            <a:r>
              <a:rPr lang="en-IE" smtClean="0"/>
              <a:t>Make an initial guess of the values of c</a:t>
            </a:r>
            <a:r>
              <a:rPr lang="en-IE" baseline="-25000" smtClean="0"/>
              <a:t>x</a:t>
            </a:r>
          </a:p>
          <a:p>
            <a:pPr lvl="1"/>
            <a:r>
              <a:rPr lang="en-IE" smtClean="0"/>
              <a:t>Use these to calculate the elements of </a:t>
            </a:r>
            <a:r>
              <a:rPr lang="en-IE" b="1" smtClean="0"/>
              <a:t>P</a:t>
            </a:r>
          </a:p>
          <a:p>
            <a:pPr lvl="1"/>
            <a:r>
              <a:rPr lang="en-IE" smtClean="0"/>
              <a:t>Solve the Roothaan-Hall equations to give new values for c</a:t>
            </a:r>
            <a:r>
              <a:rPr lang="en-IE" baseline="-25000" smtClean="0"/>
              <a:t>x</a:t>
            </a:r>
          </a:p>
          <a:p>
            <a:pPr lvl="1"/>
            <a:r>
              <a:rPr lang="en-IE" smtClean="0"/>
              <a:t>Use these new values to calculate the elements of </a:t>
            </a:r>
            <a:r>
              <a:rPr lang="en-IE" b="1" smtClean="0"/>
              <a:t>P</a:t>
            </a:r>
          </a:p>
          <a:p>
            <a:pPr lvl="1"/>
            <a:r>
              <a:rPr lang="en-IE" smtClean="0"/>
              <a:t>If the new </a:t>
            </a:r>
            <a:r>
              <a:rPr lang="en-IE" b="1" smtClean="0"/>
              <a:t>P</a:t>
            </a:r>
            <a:r>
              <a:rPr lang="en-IE" smtClean="0"/>
              <a:t> is not sufficiently similar to the old </a:t>
            </a:r>
            <a:r>
              <a:rPr lang="en-IE" b="1" smtClean="0"/>
              <a:t>P</a:t>
            </a:r>
            <a:r>
              <a:rPr lang="en-IE" smtClean="0"/>
              <a:t>, repeat until it converges</a:t>
            </a:r>
          </a:p>
          <a:p>
            <a:r>
              <a:rPr lang="en-IE" smtClean="0"/>
              <a:t>SCF not guaranteed to converge, espec. if initial guess is poor</a:t>
            </a:r>
            <a:endParaRPr lang="en-IE" sz="2800"/>
          </a:p>
        </p:txBody>
      </p:sp>
      <p:sp>
        <p:nvSpPr>
          <p:cNvPr id="4" name="U-Turn Arrow 3"/>
          <p:cNvSpPr/>
          <p:nvPr/>
        </p:nvSpPr>
        <p:spPr>
          <a:xfrm rot="16200000" flipV="1">
            <a:off x="8072462" y="5072074"/>
            <a:ext cx="785818" cy="50006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12298</TotalTime>
  <Words>1478</Words>
  <Application>Microsoft Office PowerPoint</Application>
  <PresentationFormat>On-screen Show (4:3)</PresentationFormat>
  <Paragraphs>173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Equation</vt:lpstr>
      <vt:lpstr>Quantum Mechanics Calculations</vt:lpstr>
      <vt:lpstr>Overview of QM methods</vt:lpstr>
      <vt:lpstr>What can be calculated?</vt:lpstr>
      <vt:lpstr>References</vt:lpstr>
      <vt:lpstr>The Wavefunction</vt:lpstr>
      <vt:lpstr>Solving the Schrodinger equation</vt:lpstr>
      <vt:lpstr>Expressing a vector in terms of a basis</vt:lpstr>
      <vt:lpstr>Linear combination of atomic orbitals (LCAO)</vt:lpstr>
      <vt:lpstr>Self-consistent field (SCF) procedure</vt:lpstr>
      <vt:lpstr>Basis sets</vt:lpstr>
      <vt:lpstr>Radial decay of GTO vs STO</vt:lpstr>
      <vt:lpstr>How a sum of three GTOs can approximate a STO</vt:lpstr>
      <vt:lpstr>STO-3G Basis Set</vt:lpstr>
      <vt:lpstr>Pople’s split-valence basis sets</vt:lpstr>
      <vt:lpstr>Handling open-shell systems</vt:lpstr>
      <vt:lpstr>Notation</vt:lpstr>
      <vt:lpstr>Overview of QM methods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</cp:lastModifiedBy>
  <cp:revision>542</cp:revision>
  <dcterms:created xsi:type="dcterms:W3CDTF">1601-01-01T00:00:00Z</dcterms:created>
  <dcterms:modified xsi:type="dcterms:W3CDTF">2010-04-29T14:20:55Z</dcterms:modified>
</cp:coreProperties>
</file>