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3" r:id="rId3"/>
    <p:sldId id="326" r:id="rId4"/>
    <p:sldId id="319" r:id="rId5"/>
    <p:sldId id="327" r:id="rId6"/>
    <p:sldId id="314" r:id="rId7"/>
    <p:sldId id="347" r:id="rId8"/>
    <p:sldId id="315" r:id="rId9"/>
    <p:sldId id="333" r:id="rId10"/>
    <p:sldId id="348" r:id="rId11"/>
    <p:sldId id="336" r:id="rId12"/>
    <p:sldId id="316" r:id="rId13"/>
    <p:sldId id="344" r:id="rId14"/>
    <p:sldId id="334" r:id="rId15"/>
    <p:sldId id="335" r:id="rId16"/>
    <p:sldId id="340" r:id="rId17"/>
    <p:sldId id="331" r:id="rId18"/>
    <p:sldId id="343" r:id="rId19"/>
    <p:sldId id="337" r:id="rId20"/>
    <p:sldId id="330" r:id="rId21"/>
    <p:sldId id="349" r:id="rId22"/>
    <p:sldId id="332" r:id="rId23"/>
    <p:sldId id="322" r:id="rId24"/>
    <p:sldId id="329" r:id="rId25"/>
    <p:sldId id="342" r:id="rId26"/>
    <p:sldId id="321" r:id="rId27"/>
    <p:sldId id="34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OB has around 112 classes,</a:t>
            </a:r>
            <a:r>
              <a:rPr lang="en-IE" baseline="0" smtClean="0"/>
              <a:t> 227 global functions. CDK has 882 classes.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1802" y="857232"/>
            <a:ext cx="5857884" cy="1470025"/>
          </a:xfrm>
        </p:spPr>
        <p:txBody>
          <a:bodyPr/>
          <a:lstStyle/>
          <a:p>
            <a:pPr algn="l"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Combining disparate </a:t>
            </a:r>
            <a:r>
              <a:rPr lang="en-GB" sz="3200" dirty="0" err="1" smtClean="0">
                <a:solidFill>
                  <a:srgbClr val="00B050"/>
                </a:solidFill>
                <a:latin typeface="Arial" charset="0"/>
              </a:rPr>
              <a:t>cheminformatics</a:t>
            </a:r>
            <a:r>
              <a:rPr lang="en-GB" sz="3200" smtClean="0">
                <a:solidFill>
                  <a:srgbClr val="00B050"/>
                </a:solidFill>
                <a:latin typeface="Arial" charset="0"/>
              </a:rPr>
              <a:t> resources into a single toolkit</a:t>
            </a:r>
            <a:endParaRPr lang="en-US" sz="320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Mar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239</a:t>
            </a:r>
            <a:r>
              <a:rPr lang="en-IE" sz="2000" baseline="30000" smtClean="0">
                <a:solidFill>
                  <a:schemeClr val="bg2"/>
                </a:solidFill>
                <a:latin typeface="Arial" charset="0"/>
              </a:rPr>
              <a:t>th</a:t>
            </a: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 ACS National Meeting, San Francisco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E" sz="280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285749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 </a:t>
            </a:r>
            <a:r>
              <a:rPr lang="en-GB" ker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and Geoffrey R. </a:t>
            </a:r>
            <a:r>
              <a:rPr lang="en-GB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Hutchison</a:t>
            </a:r>
            <a:endParaRPr lang="en-US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3078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785794"/>
            <a:ext cx="2643206" cy="1557916"/>
          </a:xfrm>
          <a:prstGeom prst="rect">
            <a:avLst/>
          </a:prstGeom>
          <a:noFill/>
        </p:spPr>
      </p:pic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643314"/>
            <a:ext cx="1857388" cy="610496"/>
          </a:xfrm>
          <a:prstGeom prst="rect">
            <a:avLst/>
          </a:prstGeom>
          <a:noFill/>
        </p:spPr>
      </p:pic>
      <p:pic>
        <p:nvPicPr>
          <p:cNvPr id="3076" name="Picture 4" descr="C:\Users\Noel\Desktop\pittsealandlogotyp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3643314"/>
            <a:ext cx="2928958" cy="476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100" name="Picture 4" descr="C:\Tools\cinfony\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54" y="1071546"/>
            <a:ext cx="8794164" cy="3447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4348" y="642918"/>
            <a:ext cx="8143932" cy="5143536"/>
            <a:chOff x="714348" y="1500174"/>
            <a:chExt cx="8143932" cy="5143536"/>
          </a:xfrm>
        </p:grpSpPr>
        <p:pic>
          <p:nvPicPr>
            <p:cNvPr id="1029" name="Picture 5" descr="C:\Tools\cinfony\trunk\html\uml_class_diagram_for_cinfony__3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143512"/>
              <a:ext cx="1476375" cy="1323975"/>
            </a:xfrm>
            <a:prstGeom prst="rect">
              <a:avLst/>
            </a:prstGeom>
            <a:noFill/>
          </p:spPr>
        </p:pic>
        <p:pic>
          <p:nvPicPr>
            <p:cNvPr id="1031" name="Picture 7" descr="C:\Tools\cinfony\trunk\html\uml_class_diagram_for_cinfony__26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29454" y="4214818"/>
              <a:ext cx="1704975" cy="1143000"/>
            </a:xfrm>
            <a:prstGeom prst="rect">
              <a:avLst/>
            </a:prstGeom>
            <a:noFill/>
          </p:spPr>
        </p:pic>
        <p:pic>
          <p:nvPicPr>
            <p:cNvPr id="1032" name="Picture 8" descr="C:\Tools\cinfony\trunk\html\uml_class_diagram_for_cinfony__3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2976" y="1785926"/>
              <a:ext cx="4343400" cy="3095625"/>
            </a:xfrm>
            <a:prstGeom prst="rect">
              <a:avLst/>
            </a:prstGeom>
            <a:noFill/>
          </p:spPr>
        </p:pic>
        <p:pic>
          <p:nvPicPr>
            <p:cNvPr id="1033" name="Picture 9" descr="C:\Tools\cinfony\trunk\html\uml_class_diagram_for_cinfony__5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3088" y="2851150"/>
              <a:ext cx="2971800" cy="1019175"/>
            </a:xfrm>
            <a:prstGeom prst="rect">
              <a:avLst/>
            </a:prstGeom>
            <a:noFill/>
          </p:spPr>
        </p:pic>
        <p:pic>
          <p:nvPicPr>
            <p:cNvPr id="1034" name="Picture 10" descr="C:\Tools\cinfony\trunk\html\uml_class_diagram_for_cinfony__6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14876" y="5286388"/>
              <a:ext cx="1933575" cy="838200"/>
            </a:xfrm>
            <a:prstGeom prst="rect">
              <a:avLst/>
            </a:prstGeom>
            <a:noFill/>
          </p:spPr>
        </p:pic>
        <p:sp>
          <p:nvSpPr>
            <p:cNvPr id="14" name="Rounded Rectangle 13"/>
            <p:cNvSpPr/>
            <p:nvPr/>
          </p:nvSpPr>
          <p:spPr>
            <a:xfrm>
              <a:off x="714348" y="1500174"/>
              <a:ext cx="8143932" cy="5143536"/>
            </a:xfrm>
            <a:prstGeom prst="roundRect">
              <a:avLst/>
            </a:prstGeom>
            <a:solidFill>
              <a:schemeClr val="lt1">
                <a:alpha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2500298" y="2714620"/>
            <a:ext cx="4214842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Cinfony API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One API to rule them all</a:t>
            </a:r>
            <a:endParaRPr lang="en-GB" smtClean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282" y="1643050"/>
            <a:ext cx="6643734" cy="1500198"/>
            <a:chOff x="1357290" y="1643050"/>
            <a:chExt cx="6643734" cy="1500198"/>
          </a:xfrm>
        </p:grpSpPr>
        <p:sp>
          <p:nvSpPr>
            <p:cNvPr id="4" name="Rounded Rectangle 3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7290" y="1785926"/>
              <a:ext cx="6429420" cy="12003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openbabel.OBMol()</a:t>
              </a:r>
            </a:p>
            <a:p>
              <a:pPr lvl="1">
                <a:buNone/>
              </a:pP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 = openbabel.OBConversion()</a:t>
              </a:r>
            </a:p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obconversion.SetInFormat("smi")</a:t>
              </a:r>
            </a:p>
            <a:p>
              <a:pPr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obconversion.ReadString(mol, SMILESstring)</a:t>
              </a:r>
              <a:endParaRPr lang="en-GB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0100" y="3357562"/>
            <a:ext cx="7858180" cy="1143008"/>
            <a:chOff x="857224" y="3643314"/>
            <a:chExt cx="7858180" cy="1143008"/>
          </a:xfrm>
        </p:grpSpPr>
        <p:sp>
          <p:nvSpPr>
            <p:cNvPr id="8" name="Rounded Rectangle 7"/>
            <p:cNvSpPr/>
            <p:nvPr/>
          </p:nvSpPr>
          <p:spPr>
            <a:xfrm>
              <a:off x="1214414" y="3643314"/>
              <a:ext cx="7500990" cy="114300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3752172"/>
              <a:ext cx="7858180" cy="91453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builder = cdk.DefaultChemObjectBuilder.getInstance()</a:t>
              </a:r>
            </a:p>
            <a:p>
              <a:pPr lvl="1">
                <a:buNone/>
              </a:pPr>
              <a:r>
                <a:rPr lang="en-GB" sz="1800" b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sp = cdk.smiles.SmilesParser(builder)</a:t>
              </a:r>
            </a:p>
            <a:p>
              <a:pPr lvl="1">
                <a:buNone/>
              </a:pPr>
              <a:r>
                <a:rPr lang="en-GB" sz="180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sp.parseSmiles(SMILESstring)</a:t>
              </a:r>
              <a:endParaRPr lang="en-IE" sz="180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34" y="4714884"/>
            <a:ext cx="6072230" cy="500066"/>
            <a:chOff x="1357290" y="1643050"/>
            <a:chExt cx="6643734" cy="1500198"/>
          </a:xfrm>
        </p:grpSpPr>
        <p:sp>
          <p:nvSpPr>
            <p:cNvPr id="11" name="Rounded Rectangle 10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>
                <a:gd name="adj" fmla="val 33290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1785925"/>
              <a:ext cx="6429420" cy="110799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b="1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Chem.MolFromSmiles(SMILESstring)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4414" y="1071546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Example - create a Molecule from a SMILES string: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768" y="214311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OpenBabel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371475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CDK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5206" y="478632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RDKit</a:t>
            </a:r>
            <a:endParaRPr lang="en-GB" sz="20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1538" y="5715016"/>
            <a:ext cx="8072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mol = toolkit.readstring("smi", SMILESstring)</a:t>
            </a:r>
            <a:endParaRPr lang="en-GB" sz="2800" b="1"/>
          </a:p>
        </p:txBody>
      </p:sp>
      <p:pic>
        <p:nvPicPr>
          <p:cNvPr id="19" name="Picture 18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14348" y="5786454"/>
            <a:ext cx="421660" cy="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928793" y="6143644"/>
            <a:ext cx="6633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180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GB" sz="1800" b="1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toolkit </a:t>
            </a:r>
            <a:r>
              <a:rPr lang="en-GB" sz="1800" smtClean="0">
                <a:latin typeface="Arial" pitchFamily="34" charset="0"/>
                <a:cs typeface="Arial" pitchFamily="34" charset="0"/>
              </a:rPr>
              <a:t>is either </a:t>
            </a:r>
            <a:r>
              <a:rPr lang="en-GB" sz="1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obabel</a:t>
            </a:r>
            <a:r>
              <a:rPr lang="en-GB" sz="1800" b="1" smtClean="0">
                <a:latin typeface="Arial" pitchFamily="34" charset="0"/>
                <a:cs typeface="Arial" pitchFamily="34" charset="0"/>
              </a:rPr>
              <a:t>,</a:t>
            </a: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cdk </a:t>
            </a:r>
            <a:r>
              <a:rPr lang="en-GB" sz="1800" smtClean="0">
                <a:latin typeface="Arial" pitchFamily="34" charset="0"/>
                <a:cs typeface="Arial" pitchFamily="34" charset="0"/>
              </a:rPr>
              <a:t>or</a:t>
            </a:r>
            <a:r>
              <a:rPr lang="en-GB" sz="1800" b="1" smtClean="0">
                <a:latin typeface="Courier New" pitchFamily="49" charset="0"/>
                <a:cs typeface="Courier New" pitchFamily="49" charset="0"/>
              </a:rPr>
              <a:t> rdk</a:t>
            </a:r>
            <a:endParaRPr lang="en-GB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Design of Cinfony API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71546"/>
            <a:ext cx="7772400" cy="2857520"/>
          </a:xfrm>
        </p:spPr>
        <p:txBody>
          <a:bodyPr>
            <a:normAutofit/>
          </a:bodyPr>
          <a:lstStyle/>
          <a:p>
            <a:r>
              <a:rPr lang="en-IE" sz="2000" smtClean="0"/>
              <a:t>API is </a:t>
            </a:r>
            <a:r>
              <a:rPr lang="en-IE" sz="2000" smtClean="0">
                <a:solidFill>
                  <a:srgbClr val="FF0000"/>
                </a:solidFill>
              </a:rPr>
              <a:t>small</a:t>
            </a:r>
            <a:r>
              <a:rPr lang="en-IE" sz="2000" smtClean="0"/>
              <a:t> (“fits your brain”)</a:t>
            </a:r>
          </a:p>
          <a:p>
            <a:r>
              <a:rPr lang="en-IE" sz="2000" smtClean="0"/>
              <a:t>Covers </a:t>
            </a:r>
            <a:r>
              <a:rPr lang="en-IE" sz="2000" smtClean="0">
                <a:solidFill>
                  <a:srgbClr val="FF0000"/>
                </a:solidFill>
              </a:rPr>
              <a:t>core functionality </a:t>
            </a:r>
            <a:r>
              <a:rPr lang="en-IE" sz="2000" smtClean="0"/>
              <a:t>of toolkits</a:t>
            </a:r>
          </a:p>
          <a:p>
            <a:pPr lvl="1"/>
            <a:r>
              <a:rPr lang="en-IE" sz="1800" smtClean="0"/>
              <a:t>Corollary: need to access underlying toolkit for additional functionality</a:t>
            </a:r>
          </a:p>
          <a:p>
            <a:r>
              <a:rPr lang="en-IE" sz="2000" smtClean="0"/>
              <a:t>Makes it easy to carry out </a:t>
            </a:r>
            <a:r>
              <a:rPr lang="en-IE" sz="2000" smtClean="0">
                <a:solidFill>
                  <a:srgbClr val="FF0000"/>
                </a:solidFill>
              </a:rPr>
              <a:t>common tasks</a:t>
            </a:r>
          </a:p>
          <a:p>
            <a:r>
              <a:rPr lang="en-IE" sz="2000" smtClean="0"/>
              <a:t>API is </a:t>
            </a:r>
            <a:r>
              <a:rPr lang="en-IE" sz="2000" smtClean="0">
                <a:solidFill>
                  <a:srgbClr val="FF0000"/>
                </a:solidFill>
              </a:rPr>
              <a:t>stable</a:t>
            </a:r>
          </a:p>
          <a:p>
            <a:pPr lvl="0"/>
            <a:r>
              <a:rPr lang="en-IE" sz="2000" smtClean="0">
                <a:solidFill>
                  <a:schemeClr val="tx2"/>
                </a:solidFill>
                <a:latin typeface="Arial" charset="0"/>
              </a:rPr>
              <a:t>Make it easy to find relevant methods</a:t>
            </a:r>
          </a:p>
          <a:p>
            <a:pPr lvl="1"/>
            <a:r>
              <a:rPr lang="en-IE" sz="1800" smtClean="0"/>
              <a:t>Example: add hydrogens to a molecule</a:t>
            </a:r>
            <a:endParaRPr lang="en-GB" sz="1800" smtClean="0"/>
          </a:p>
          <a:p>
            <a:pPr lvl="1"/>
            <a:endParaRPr lang="en-GB" sz="1600" smtClean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282" y="3714752"/>
            <a:ext cx="8715437" cy="1357322"/>
            <a:chOff x="214282" y="3714752"/>
            <a:chExt cx="8715437" cy="1357322"/>
          </a:xfrm>
        </p:grpSpPr>
        <p:grpSp>
          <p:nvGrpSpPr>
            <p:cNvPr id="9" name="Group 8"/>
            <p:cNvGrpSpPr/>
            <p:nvPr/>
          </p:nvGrpSpPr>
          <p:grpSpPr>
            <a:xfrm>
              <a:off x="214282" y="4214818"/>
              <a:ext cx="8715437" cy="857256"/>
              <a:chOff x="142844" y="3357562"/>
              <a:chExt cx="8715437" cy="8572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42844" y="3357562"/>
                <a:ext cx="8715437" cy="857256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5720" y="3466420"/>
                <a:ext cx="8572560" cy="64633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extrusionH="76200">
                <a:bevelT/>
                <a:extrusionClr>
                  <a:schemeClr val="tx1"/>
                </a:extrusionClr>
              </a:sp3d>
            </p:spPr>
            <p:txBody>
              <a:bodyPr wrap="square" rtlCol="0">
                <a:spAutoFit/>
              </a:bodyPr>
              <a:lstStyle/>
              <a:p>
                <a:pPr marL="0" lvl="1">
                  <a:buNone/>
                </a:pP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atommanip = cdk.tools.manipulator.AtomContainerManipulator</a:t>
                </a:r>
                <a:b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atommanip.convertImplicitToExplicitHydrogens(</a:t>
                </a:r>
                <a:r>
                  <a:rPr lang="en-IE" sz="1800" b="1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molecule</a:t>
                </a:r>
                <a:r>
                  <a:rPr lang="en-IE" sz="1800" smtClean="0">
                    <a:solidFill>
                      <a:srgbClr val="00FF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85814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0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CDK</a:t>
              </a:r>
              <a:endParaRPr lang="en-GB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57488" y="5461043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molecule.addh()</a:t>
            </a:r>
            <a:endParaRPr lang="en-GB" sz="3200" b="1"/>
          </a:p>
        </p:txBody>
      </p:sp>
      <p:pic>
        <p:nvPicPr>
          <p:cNvPr id="19" name="Picture 18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00298" y="5532481"/>
            <a:ext cx="421660" cy="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smtClean="0">
                <a:latin typeface="Courier New" pitchFamily="49" charset="0"/>
                <a:cs typeface="Courier New" pitchFamily="49" charset="0"/>
              </a:rPr>
              <a:t>cinfony.toolkit</a:t>
            </a:r>
            <a:endParaRPr lang="en-IE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071546"/>
          <a:ext cx="7772400" cy="526110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4498"/>
                <a:gridCol w="5957902"/>
              </a:tblGrid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Classes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Purpose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Wraps Molecule objects,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and provides methods that act on molecules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Atom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Wraps Atom objects in the underlying toolkit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Outputfile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Handle multimolecule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output files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Fingerprint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fingerprints, and calculating similarity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Smarts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SMARTS searching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MoleculeData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Provide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dictionary access to the tag fields of SDF and MOL2 files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kern="120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 kern="1200" smtClean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+mn-cs"/>
                        </a:rPr>
                        <a:t>readfile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 Molecules from a file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readstring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Read a Molecule from a string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Variables</a:t>
                      </a:r>
                      <a:endParaRPr lang="en-IE" sz="14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descs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descriptor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forcefields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forcefields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fps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available fingerprints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informats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input formats</a:t>
                      </a: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outformats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 list of output formats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smtClean="0">
                <a:latin typeface="Courier New" pitchFamily="49" charset="0"/>
                <a:cs typeface="Courier New" pitchFamily="49" charset="0"/>
              </a:rPr>
              <a:t>cinfony.toolkit.Molecule</a:t>
            </a:r>
            <a:endParaRPr lang="en-IE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29360"/>
          <a:ext cx="7772400" cy="49322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4498"/>
                <a:gridCol w="5957902"/>
              </a:tblGrid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Attributes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Purpose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atoms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list of atoms in the Molecule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IE" sz="1400" baseline="0" smtClean="0">
                          <a:latin typeface="Arial" pitchFamily="34" charset="0"/>
                          <a:cs typeface="Arial" pitchFamily="34" charset="0"/>
                        </a:rPr>
                        <a:t> dictionary of data items (SD file tags)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formula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Molecular formula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molwt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Molecular weight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b="1" kern="120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400" b="1" kern="1200" smtClean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addh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Add hydrogens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calcdesc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Calculate descriptor values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calcfp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Calculate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a molecular fingerprint</a:t>
                      </a:r>
                      <a:endParaRPr lang="en-IE" sz="14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draw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Create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a 2D depiction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localopt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Optimize</a:t>
                      </a:r>
                      <a:r>
                        <a:rPr lang="en-IE" sz="1400" baseline="0" smtClean="0">
                          <a:latin typeface="Arial" pitchFamily="34" charset="0"/>
                        </a:rPr>
                        <a:t> the</a:t>
                      </a:r>
                      <a:r>
                        <a:rPr lang="en-IE" sz="1400" smtClean="0">
                          <a:latin typeface="Arial" pitchFamily="34" charset="0"/>
                        </a:rPr>
                        <a:t> coordinates using a forcefield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make3D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Generate 3D coordinates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removeh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Remove hydrogens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819"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write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smtClean="0">
                          <a:latin typeface="Arial" pitchFamily="34" charset="0"/>
                        </a:rPr>
                        <a:t>Write a molecule to a file or string</a:t>
                      </a:r>
                      <a:endParaRPr lang="en-I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91" r="9999" b="2173"/>
          <a:stretch>
            <a:fillRect/>
          </a:stretch>
        </p:blipFill>
        <p:spPr bwMode="auto">
          <a:xfrm>
            <a:off x="0" y="500042"/>
            <a:ext cx="900115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0" y="357166"/>
            <a:ext cx="9144000" cy="6000792"/>
          </a:xfrm>
          <a:prstGeom prst="roundRect">
            <a:avLst>
              <a:gd name="adj" fmla="val 0"/>
            </a:avLst>
          </a:prstGeom>
          <a:solidFill>
            <a:schemeClr val="lt1">
              <a:alpha val="6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2500298" y="2714620"/>
            <a:ext cx="4214842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Examples of use</a:t>
            </a:r>
            <a:endParaRPr lang="en-IE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00100" y="3929066"/>
            <a:ext cx="7143800" cy="1785950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Chemistry Toolkit Rosetta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3200" kern="0" smtClean="0">
                <a:latin typeface="Arial" pitchFamily="34" charset="0"/>
                <a:cs typeface="+mn-cs"/>
              </a:rPr>
              <a:t>http://ctr.wikia.com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Andrew Dalke</a:t>
            </a:r>
            <a:endParaRPr kumimoji="0" lang="en-IE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Combining toolkits</a:t>
            </a:r>
            <a:endParaRPr lang="en-GB" sz="2800"/>
          </a:p>
        </p:txBody>
      </p:sp>
      <p:sp>
        <p:nvSpPr>
          <p:cNvPr id="7" name="Rectangle 6"/>
          <p:cNvSpPr/>
          <p:nvPr/>
        </p:nvSpPr>
        <p:spPr>
          <a:xfrm>
            <a:off x="958535" y="4941056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14282" y="1440594"/>
            <a:ext cx="8715436" cy="221457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12032"/>
            <a:ext cx="8715404" cy="20313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lIns="0" rIns="0" rtlCol="0">
            <a:spAutoFit/>
          </a:bodyPr>
          <a:lstStyle/>
          <a:p>
            <a:pPr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cinfony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rdk, cdk, obabel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obabelmol = obabel.readstring(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"smi"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"CCC"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rdkmol = rdk.Molecule(obabelmol)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rdkmol.draw(show=False, filename=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"propane.png"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cdk.Molecule(rdkmol).calcdesc()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'chi0C'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2.7071067811865475,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'BCUT.4'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4.4795252101839402,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'rotatableBondsCount'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2,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'mde.9'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0.0,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'mde.8'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: 0.0, ...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3798048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Import Cinfony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Read in a molecule from a SMILES string with OpenBabel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Convert it to an RDKit Molecule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Create a 2D depiction of the molecule with RDKit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Convert it to a CDK Molecule and calculate descriptor values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-Turn Arrow 24"/>
          <p:cNvSpPr/>
          <p:nvPr/>
        </p:nvSpPr>
        <p:spPr>
          <a:xfrm rot="16200000" flipH="1">
            <a:off x="-678693" y="2575593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16200000" flipH="1">
            <a:off x="-678692" y="2861346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U-Turn Arrow 27"/>
          <p:cNvSpPr/>
          <p:nvPr/>
        </p:nvSpPr>
        <p:spPr>
          <a:xfrm rot="16200000" flipH="1">
            <a:off x="-678692" y="3119387"/>
            <a:ext cx="257176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U-Turn Arrow 28"/>
          <p:cNvSpPr/>
          <p:nvPr/>
        </p:nvSpPr>
        <p:spPr>
          <a:xfrm rot="16200000" flipH="1">
            <a:off x="-714411" y="3440858"/>
            <a:ext cx="264320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 rot="16200000" flipH="1">
            <a:off x="-714411" y="3726610"/>
            <a:ext cx="264320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C:\Users\Noel\Desktop\tmp.png"/>
          <p:cNvPicPr>
            <a:picLocks noChangeAspect="1" noChangeArrowheads="1"/>
          </p:cNvPicPr>
          <p:nvPr/>
        </p:nvPicPr>
        <p:blipFill>
          <a:blip r:embed="rId3" cstate="print"/>
          <a:srcRect l="29411" t="29412" r="26471" b="32353"/>
          <a:stretch>
            <a:fillRect/>
          </a:stretch>
        </p:blipFill>
        <p:spPr bwMode="auto">
          <a:xfrm>
            <a:off x="7572396" y="1785926"/>
            <a:ext cx="1071570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Comparing toolkits</a:t>
            </a:r>
            <a:endParaRPr lang="en-GB" sz="2800"/>
          </a:p>
        </p:txBody>
      </p:sp>
      <p:sp>
        <p:nvSpPr>
          <p:cNvPr id="7" name="Rectangle 6"/>
          <p:cNvSpPr/>
          <p:nvPr/>
        </p:nvSpPr>
        <p:spPr>
          <a:xfrm>
            <a:off x="958535" y="4572008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14282" y="1071546"/>
            <a:ext cx="8715436" cy="16312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1154842"/>
            <a:ext cx="8286808" cy="147732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txBody>
          <a:bodyPr wrap="square" lIns="0" rIns="0" rtlCol="0">
            <a:spAutoFit/>
          </a:bodyPr>
          <a:lstStyle/>
          <a:p>
            <a:pPr marL="0"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cinfony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rdk, cdk, obabel</a:t>
            </a:r>
            <a:b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toolkit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[rdk, cdk, obabel]:</a:t>
            </a:r>
          </a:p>
          <a:p>
            <a:pPr marL="0"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mol = toolkit.readstring(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"smi"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"CCC"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GB" sz="18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mol.molwt</a:t>
            </a:r>
          </a:p>
          <a:p>
            <a:pPr marL="0" lvl="1">
              <a:buNone/>
            </a:pP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...     mol.draw(filename=</a:t>
            </a:r>
            <a:r>
              <a:rPr lang="en-GB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"%s.png"</a:t>
            </a:r>
            <a:r>
              <a:rPr lang="en-GB" sz="18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% toolkit.__name__)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2774200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Import Cinfony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For each toolkit...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Read in a molecule from a SMILES string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Print its molecular weight</a:t>
            </a:r>
          </a:p>
          <a:p>
            <a:pPr marL="457200" indent="-457200">
              <a:buAutoNum type="arabicPeriod"/>
            </a:pPr>
            <a:r>
              <a:rPr lang="en-IE" sz="2000" smtClean="0">
                <a:latin typeface="Arial" pitchFamily="34" charset="0"/>
                <a:cs typeface="Arial" pitchFamily="34" charset="0"/>
              </a:rPr>
              <a:t>... Create a 2D depiction</a:t>
            </a:r>
            <a:endParaRPr lang="en-GB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-Turn Arrow 24"/>
          <p:cNvSpPr/>
          <p:nvPr/>
        </p:nvSpPr>
        <p:spPr>
          <a:xfrm rot="16200000" flipH="1">
            <a:off x="-337438" y="1865290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rot="16200000" flipH="1">
            <a:off x="-337438" y="2162900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rot="16200000" flipH="1">
            <a:off x="-337438" y="2409084"/>
            <a:ext cx="1889258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6200000" flipH="1">
            <a:off x="-357222" y="2714620"/>
            <a:ext cx="192882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U-Turn Arrow 14"/>
          <p:cNvSpPr/>
          <p:nvPr/>
        </p:nvSpPr>
        <p:spPr>
          <a:xfrm rot="16200000" flipH="1">
            <a:off x="-357222" y="3000372"/>
            <a:ext cx="1928826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85720" y="4524368"/>
            <a:ext cx="8572560" cy="2190780"/>
          </a:xfrm>
        </p:spPr>
        <p:txBody>
          <a:bodyPr/>
          <a:lstStyle/>
          <a:p>
            <a:r>
              <a:rPr lang="en-IE" sz="2400" smtClean="0"/>
              <a:t>Useful for sanity checks, identifying limitations, bugs</a:t>
            </a:r>
          </a:p>
          <a:p>
            <a:pPr lvl="1"/>
            <a:r>
              <a:rPr lang="en-IE" sz="2000" smtClean="0"/>
              <a:t>Calculating the molecular weight </a:t>
            </a:r>
            <a:r>
              <a:rPr lang="en-IE" sz="1400" smtClean="0"/>
              <a:t>(</a:t>
            </a:r>
            <a:r>
              <a:rPr lang="en-IE" sz="1400" b="1" smtClean="0"/>
              <a:t>http://tinyurl.com/chemacs3)</a:t>
            </a:r>
            <a:endParaRPr lang="en-IE" sz="2000" smtClean="0"/>
          </a:p>
          <a:p>
            <a:pPr lvl="2"/>
            <a:r>
              <a:rPr lang="en-IE" sz="1800" smtClean="0"/>
              <a:t>implicit hydrogen, isotopes</a:t>
            </a:r>
          </a:p>
          <a:p>
            <a:pPr lvl="1"/>
            <a:r>
              <a:rPr lang="en-IE" sz="2000" smtClean="0"/>
              <a:t>Comparison of descriptor values </a:t>
            </a:r>
            <a:r>
              <a:rPr lang="en-IE" sz="1400" smtClean="0"/>
              <a:t>(</a:t>
            </a:r>
            <a:r>
              <a:rPr lang="en-IE" sz="1400" b="1" smtClean="0"/>
              <a:t>http://tinyurl.com/chemacs2</a:t>
            </a:r>
            <a:r>
              <a:rPr lang="en-IE" sz="1400" smtClean="0"/>
              <a:t>)</a:t>
            </a:r>
            <a:endParaRPr lang="en-IE" sz="2000" smtClean="0"/>
          </a:p>
          <a:p>
            <a:pPr lvl="2"/>
            <a:r>
              <a:rPr lang="en-IE" sz="1600" smtClean="0"/>
              <a:t>Should be highly correlated</a:t>
            </a:r>
          </a:p>
          <a:p>
            <a:pPr lvl="1"/>
            <a:r>
              <a:rPr lang="en-IE" sz="2000" smtClean="0"/>
              <a:t>Comparison of depictions </a:t>
            </a:r>
            <a:r>
              <a:rPr lang="en-IE" sz="1400" smtClean="0"/>
              <a:t>(</a:t>
            </a:r>
            <a:r>
              <a:rPr lang="en-IE" sz="1400" b="1" smtClean="0"/>
              <a:t>http://tinyurl.com/chemacs1</a:t>
            </a:r>
            <a:r>
              <a:rPr lang="en-IE" sz="1400" smtClean="0"/>
              <a:t>)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5" grpId="0" animBg="1"/>
      <p:bldP spid="25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5" grpId="0" uiExpand="1" animBg="1"/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Tools\cinfony\trunk\html\uml_class_diagram_for_cinfony__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429132"/>
            <a:ext cx="1933575" cy="838200"/>
          </a:xfrm>
          <a:prstGeom prst="rect">
            <a:avLst/>
          </a:prstGeom>
          <a:noFill/>
        </p:spPr>
      </p:pic>
      <p:pic>
        <p:nvPicPr>
          <p:cNvPr id="2050" name="Picture 2" descr="C:\Tools\cinfony\ryanlerch_ragno_the_spider_with_a_simple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41572"/>
            <a:ext cx="5805281" cy="651642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1714480" y="2500306"/>
            <a:ext cx="5357850" cy="642942"/>
          </a:xfr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algn="ctr">
              <a:buNone/>
            </a:pPr>
            <a:r>
              <a:rPr lang="en-IE" smtClean="0"/>
              <a:t>Cinfony and the Web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Toolkits, toolkits and more toolkits</a:t>
            </a:r>
            <a:endParaRPr lang="en-GB" smtClean="0">
              <a:latin typeface="Arial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71488"/>
          </a:xfrm>
        </p:spPr>
        <p:txBody>
          <a:bodyPr/>
          <a:lstStyle/>
          <a:p>
            <a:pPr marL="0" indent="0">
              <a:buNone/>
            </a:pPr>
            <a:r>
              <a:rPr lang="en-IE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Commercial</a:t>
            </a:r>
            <a:r>
              <a:rPr lang="en-IE" sz="2400" smtClean="0">
                <a:latin typeface="Arial" charset="0"/>
                <a:cs typeface="Arial" charset="0"/>
              </a:rPr>
              <a:t> cheminformatics toolkits:</a:t>
            </a:r>
          </a:p>
          <a:p>
            <a:endParaRPr lang="en-IE" sz="2800" smtClean="0">
              <a:latin typeface="Arial" charset="0"/>
              <a:cs typeface="Arial" charset="0"/>
            </a:endParaRPr>
          </a:p>
        </p:txBody>
      </p:sp>
      <p:pic>
        <p:nvPicPr>
          <p:cNvPr id="5125" name="Picture 5" descr="C:\Work\UCC\Conferences\ACSSpring2010\Logos\Dayl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357569"/>
            <a:ext cx="2312531" cy="785811"/>
          </a:xfrm>
          <a:prstGeom prst="rect">
            <a:avLst/>
          </a:prstGeom>
          <a:noFill/>
        </p:spPr>
      </p:pic>
      <p:pic>
        <p:nvPicPr>
          <p:cNvPr id="5126" name="Picture 6" descr="C:\Work\UCC\Conferences\ACSSpring2010\Logos\ChemCompGrou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095628"/>
            <a:ext cx="2095504" cy="1047752"/>
          </a:xfrm>
          <a:prstGeom prst="rect">
            <a:avLst/>
          </a:prstGeom>
          <a:noFill/>
        </p:spPr>
      </p:pic>
      <p:pic>
        <p:nvPicPr>
          <p:cNvPr id="5127" name="Picture 7" descr="C:\Work\UCC\Conferences\ACSSpring2010\Logos\OpenEy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7112" y="4643446"/>
            <a:ext cx="2199664" cy="747712"/>
          </a:xfrm>
          <a:prstGeom prst="rect">
            <a:avLst/>
          </a:prstGeom>
          <a:noFill/>
        </p:spPr>
      </p:pic>
      <p:pic>
        <p:nvPicPr>
          <p:cNvPr id="5128" name="Picture 8" descr="C:\Work\UCC\Conferences\ACSSpring2010\Logos\Xemist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5715016"/>
            <a:ext cx="1796763" cy="595313"/>
          </a:xfrm>
          <a:prstGeom prst="rect">
            <a:avLst/>
          </a:prstGeom>
          <a:noFill/>
        </p:spPr>
      </p:pic>
      <p:pic>
        <p:nvPicPr>
          <p:cNvPr id="5129" name="Picture 9" descr="C:\Work\UCC\Conferences\ACSSpring2010\Logos\accelrys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22" y="2357430"/>
            <a:ext cx="2004466" cy="508596"/>
          </a:xfrm>
          <a:prstGeom prst="rect">
            <a:avLst/>
          </a:prstGeom>
          <a:noFill/>
        </p:spPr>
      </p:pic>
      <p:pic>
        <p:nvPicPr>
          <p:cNvPr id="5130" name="Picture 10" descr="C:\Work\UCC\Conferences\ACSSpring2010\Logos\chemax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57950" y="1714488"/>
            <a:ext cx="1731903" cy="1452564"/>
          </a:xfrm>
          <a:prstGeom prst="rect">
            <a:avLst/>
          </a:prstGeom>
          <a:noFill/>
        </p:spPr>
      </p:pic>
      <p:pic>
        <p:nvPicPr>
          <p:cNvPr id="5131" name="Picture 11" descr="C:\Work\UCC\Conferences\ACSSpring2010\Logos\Tripos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1736" y="5572140"/>
            <a:ext cx="1762723" cy="900114"/>
          </a:xfrm>
          <a:prstGeom prst="rect">
            <a:avLst/>
          </a:prstGeom>
          <a:noFill/>
        </p:spPr>
      </p:pic>
      <p:pic>
        <p:nvPicPr>
          <p:cNvPr id="5133" name="Picture 13" descr="C:\Work\UCC\Conferences\ACSSpring2010\Logos\DigitalChemistry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15074" y="3143248"/>
            <a:ext cx="2005403" cy="1152532"/>
          </a:xfrm>
          <a:prstGeom prst="rect">
            <a:avLst/>
          </a:prstGeom>
          <a:noFill/>
        </p:spPr>
      </p:pic>
      <p:pic>
        <p:nvPicPr>
          <p:cNvPr id="5134" name="Picture 14" descr="C:\Work\UCC\Conferences\ACSSpring2010\Logos\InfoChem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09648" y="4638690"/>
            <a:ext cx="1390650" cy="933450"/>
          </a:xfrm>
          <a:prstGeom prst="rect">
            <a:avLst/>
          </a:prstGeom>
          <a:noFill/>
        </p:spPr>
      </p:pic>
      <p:pic>
        <p:nvPicPr>
          <p:cNvPr id="5135" name="Picture 15" descr="C:\Work\UCC\Conferences\ACSSpring2010\Logos\Molinspiratio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71802" y="4929198"/>
            <a:ext cx="2571768" cy="302975"/>
          </a:xfrm>
          <a:prstGeom prst="rect">
            <a:avLst/>
          </a:prstGeom>
          <a:noFill/>
        </p:spPr>
      </p:pic>
      <p:pic>
        <p:nvPicPr>
          <p:cNvPr id="5136" name="Picture 16" descr="C:\Work\UCC\Conferences\ACSSpring2010\Logos\cambios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43306" y="2357430"/>
            <a:ext cx="1785950" cy="451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>
                <a:latin typeface="Arial" charset="0"/>
              </a:rPr>
              <a:t>Webel - Chemistry for Web 2.0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772400" cy="30718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1800" b="1" smtClean="0"/>
              <a:t>Webel</a:t>
            </a:r>
            <a:r>
              <a:rPr lang="en-IE" sz="1800" smtClean="0"/>
              <a:t> is a new Cinfony module that runs entirely using </a:t>
            </a:r>
            <a:r>
              <a:rPr lang="en-IE" sz="1800" b="1" smtClean="0">
                <a:solidFill>
                  <a:srgbClr val="FF0000"/>
                </a:solidFill>
              </a:rPr>
              <a:t>web services</a:t>
            </a:r>
          </a:p>
          <a:p>
            <a:pPr lvl="1">
              <a:defRPr/>
            </a:pPr>
            <a:r>
              <a:rPr lang="en-IE" sz="1600" smtClean="0">
                <a:solidFill>
                  <a:srgbClr val="FF0000"/>
                </a:solidFill>
              </a:rPr>
              <a:t>CDK </a:t>
            </a:r>
            <a:r>
              <a:rPr lang="en-IE" sz="1600" err="1" smtClean="0">
                <a:solidFill>
                  <a:srgbClr val="FF0000"/>
                </a:solidFill>
              </a:rPr>
              <a:t>webservices</a:t>
            </a:r>
            <a:r>
              <a:rPr lang="en-IE" sz="1600" smtClean="0"/>
              <a:t> by Rajarshi Guha, hosted at Uppsala University</a:t>
            </a:r>
            <a:endParaRPr lang="en-IE" sz="1200" smtClean="0"/>
          </a:p>
          <a:p>
            <a:pPr lvl="1">
              <a:defRPr/>
            </a:pPr>
            <a:r>
              <a:rPr lang="en-IE" sz="1600" smtClean="0"/>
              <a:t>NCI/CADD </a:t>
            </a:r>
            <a:r>
              <a:rPr lang="en-IE" sz="1600" smtClean="0">
                <a:solidFill>
                  <a:srgbClr val="FF0000"/>
                </a:solidFill>
              </a:rPr>
              <a:t>Chemical Identifier Resolver </a:t>
            </a:r>
            <a:r>
              <a:rPr lang="en-IE" sz="1600" smtClean="0"/>
              <a:t>by Markus </a:t>
            </a:r>
            <a:r>
              <a:rPr lang="en-IE" sz="1600" err="1" smtClean="0"/>
              <a:t>Sitzmann</a:t>
            </a:r>
            <a:r>
              <a:rPr lang="en-IE" sz="1600" smtClean="0"/>
              <a:t> (uses </a:t>
            </a:r>
            <a:r>
              <a:rPr lang="en-IE" sz="1600" err="1" smtClean="0"/>
              <a:t>Cactvs</a:t>
            </a:r>
            <a:r>
              <a:rPr lang="en-IE" sz="1600" smtClean="0"/>
              <a:t> for much of backend) - see CINF147 at 2:20pm in Room 212</a:t>
            </a:r>
          </a:p>
          <a:p>
            <a:pPr>
              <a:defRPr/>
            </a:pPr>
            <a:r>
              <a:rPr lang="en-IE" sz="1800" smtClean="0"/>
              <a:t>Easy to install – no dependencies</a:t>
            </a:r>
          </a:p>
          <a:p>
            <a:pPr>
              <a:defRPr/>
            </a:pPr>
            <a:r>
              <a:rPr lang="en-IE" sz="1800" smtClean="0"/>
              <a:t>Can be used in environments where installing a cheminformatics toolkit is not possible</a:t>
            </a:r>
          </a:p>
          <a:p>
            <a:pPr>
              <a:defRPr/>
            </a:pPr>
            <a:r>
              <a:rPr lang="en-IE" sz="1800" smtClean="0"/>
              <a:t>Web services may provide additional services not available elsewhere</a:t>
            </a:r>
          </a:p>
          <a:p>
            <a:pPr>
              <a:defRPr/>
            </a:pPr>
            <a:endParaRPr lang="en-IE" sz="1800" smtClean="0"/>
          </a:p>
          <a:p>
            <a:pPr>
              <a:buNone/>
              <a:defRPr/>
            </a:pPr>
            <a:r>
              <a:rPr lang="en-IE" sz="1800" smtClean="0"/>
              <a:t>Example: how similar is aspirin to Dr. Scholl’s Wart Remover Kit?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4282" y="4143380"/>
            <a:ext cx="8715436" cy="1928826"/>
            <a:chOff x="214282" y="3714753"/>
            <a:chExt cx="8715436" cy="1357321"/>
          </a:xfrm>
        </p:grpSpPr>
        <p:sp>
          <p:nvSpPr>
            <p:cNvPr id="5" name="Rounded Rectangle 4"/>
            <p:cNvSpPr/>
            <p:nvPr/>
          </p:nvSpPr>
          <p:spPr>
            <a:xfrm>
              <a:off x="214282" y="3714753"/>
              <a:ext cx="8715436" cy="1357321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3786191"/>
              <a:ext cx="8501122" cy="111107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cinfony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webel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aspirin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"aspirin"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wartremover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...                    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"Dr. Scholl’s Wart Remover Kit"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aspirin.calcfp() | wartremover.calcfp()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0.59375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>
                <a:latin typeface="Arial" charset="0"/>
              </a:rPr>
              <a:t>Webel - Chemistry for Web 2.0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00108"/>
            <a:ext cx="7772400" cy="30718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1800" b="1" smtClean="0"/>
              <a:t>Webel</a:t>
            </a:r>
            <a:r>
              <a:rPr lang="en-IE" sz="1800" smtClean="0"/>
              <a:t> is a new Cinfony module that runs entirely using </a:t>
            </a:r>
            <a:r>
              <a:rPr lang="en-IE" sz="1800" b="1" smtClean="0">
                <a:solidFill>
                  <a:srgbClr val="FF0000"/>
                </a:solidFill>
              </a:rPr>
              <a:t>web services</a:t>
            </a:r>
          </a:p>
          <a:p>
            <a:pPr lvl="1">
              <a:defRPr/>
            </a:pPr>
            <a:r>
              <a:rPr lang="en-IE" sz="1600" smtClean="0">
                <a:solidFill>
                  <a:srgbClr val="FF0000"/>
                </a:solidFill>
              </a:rPr>
              <a:t>CDK </a:t>
            </a:r>
            <a:r>
              <a:rPr lang="en-IE" sz="1600" err="1" smtClean="0">
                <a:solidFill>
                  <a:srgbClr val="FF0000"/>
                </a:solidFill>
              </a:rPr>
              <a:t>webservices</a:t>
            </a:r>
            <a:r>
              <a:rPr lang="en-IE" sz="1600" smtClean="0"/>
              <a:t> by Rajarshi Guha, hosted at Uppsala University</a:t>
            </a:r>
            <a:endParaRPr lang="en-IE" sz="1200" smtClean="0"/>
          </a:p>
          <a:p>
            <a:pPr lvl="1">
              <a:defRPr/>
            </a:pPr>
            <a:r>
              <a:rPr lang="en-IE" sz="1600" smtClean="0"/>
              <a:t>NCI/CADD </a:t>
            </a:r>
            <a:r>
              <a:rPr lang="en-IE" sz="1600" smtClean="0">
                <a:solidFill>
                  <a:srgbClr val="FF0000"/>
                </a:solidFill>
              </a:rPr>
              <a:t>Chemical Identifier Resolver </a:t>
            </a:r>
            <a:r>
              <a:rPr lang="en-IE" sz="1600" smtClean="0"/>
              <a:t>by Markus </a:t>
            </a:r>
            <a:r>
              <a:rPr lang="en-IE" sz="1600" err="1" smtClean="0"/>
              <a:t>Sitzmann</a:t>
            </a:r>
            <a:r>
              <a:rPr lang="en-IE" sz="1600" smtClean="0"/>
              <a:t> (uses </a:t>
            </a:r>
            <a:r>
              <a:rPr lang="en-IE" sz="1600" err="1" smtClean="0"/>
              <a:t>Cactvs</a:t>
            </a:r>
            <a:r>
              <a:rPr lang="en-IE" sz="1600" smtClean="0"/>
              <a:t> for much of backend) - see CINF147 at 2:20pm in Room 212</a:t>
            </a:r>
          </a:p>
          <a:p>
            <a:pPr>
              <a:defRPr/>
            </a:pPr>
            <a:r>
              <a:rPr lang="en-IE" sz="1800" smtClean="0"/>
              <a:t>Easy to install – no dependencies</a:t>
            </a:r>
          </a:p>
          <a:p>
            <a:pPr>
              <a:defRPr/>
            </a:pPr>
            <a:r>
              <a:rPr lang="en-IE" sz="1800" smtClean="0"/>
              <a:t>Can be used in environments where installing a cheminformatics toolkit is not possible</a:t>
            </a:r>
          </a:p>
          <a:p>
            <a:pPr>
              <a:defRPr/>
            </a:pPr>
            <a:r>
              <a:rPr lang="en-IE" sz="1800" smtClean="0"/>
              <a:t>Web services may provide additional services not available elsewhere</a:t>
            </a:r>
          </a:p>
          <a:p>
            <a:pPr>
              <a:defRPr/>
            </a:pPr>
            <a:endParaRPr lang="en-IE" sz="1800" smtClean="0"/>
          </a:p>
          <a:p>
            <a:pPr>
              <a:buNone/>
              <a:defRPr/>
            </a:pPr>
            <a:r>
              <a:rPr lang="en-IE" sz="1800" smtClean="0"/>
              <a:t>Example: how similar is aspirin to Dr. Scholl’s Wart Remover Kit?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214282" y="4143380"/>
            <a:ext cx="8715436" cy="1928826"/>
            <a:chOff x="214282" y="3714753"/>
            <a:chExt cx="8715436" cy="1357321"/>
          </a:xfrm>
        </p:grpSpPr>
        <p:sp>
          <p:nvSpPr>
            <p:cNvPr id="5" name="Rounded Rectangle 4"/>
            <p:cNvSpPr/>
            <p:nvPr/>
          </p:nvSpPr>
          <p:spPr>
            <a:xfrm>
              <a:off x="214282" y="3714753"/>
              <a:ext cx="8715436" cy="1357321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3786191"/>
              <a:ext cx="8501122" cy="111107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cinfony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webel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aspirin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"aspirin"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wartremover = webel.readstring(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"name"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...                     </a:t>
              </a: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"Dr. Scholl’s Wart Remover Kit"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GB" sz="1800" b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GB" sz="180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 aspirin.calcfp() | wartremover.calcfp()</a:t>
              </a:r>
            </a:p>
            <a:p>
              <a:pPr marL="0" lvl="1">
                <a:buNone/>
              </a:pPr>
              <a:r>
                <a:rPr lang="en-GB" sz="1800" smtClean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>0.59375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58" y="114298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210" y="114300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Cheminformatics in the browser</a:t>
            </a:r>
            <a:endParaRPr lang="en-IE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561" b="937"/>
          <a:stretch>
            <a:fillRect/>
          </a:stretch>
        </p:blipFill>
        <p:spPr bwMode="auto">
          <a:xfrm>
            <a:off x="285720" y="1079653"/>
            <a:ext cx="8656637" cy="496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034" y="6000768"/>
            <a:ext cx="842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smtClean="0">
                <a:latin typeface="Arial" pitchFamily="34" charset="0"/>
                <a:cs typeface="Arial" pitchFamily="34" charset="0"/>
              </a:rPr>
              <a:t>See </a:t>
            </a:r>
            <a:r>
              <a:rPr lang="en-IE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http://baoilleach.webfactional.com/site_media/webel/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or just Google “</a:t>
            </a:r>
            <a:r>
              <a:rPr lang="en-IE" sz="160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webel</a:t>
            </a:r>
            <a:r>
              <a:rPr lang="en-IE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E" sz="160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silverlight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6842" y="1214422"/>
            <a:ext cx="357158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8429652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0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71472" y="5715016"/>
            <a:ext cx="800105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357554" y="323850"/>
            <a:ext cx="4814894" cy="604838"/>
          </a:xfrm>
        </p:spPr>
        <p:txBody>
          <a:bodyPr/>
          <a:lstStyle/>
          <a:p>
            <a:pPr lvl="0" algn="l"/>
            <a:r>
              <a:rPr lang="en-IE" smtClean="0">
                <a:latin typeface="Arial" charset="0"/>
              </a:rPr>
              <a:t>makes it easy to...</a:t>
            </a:r>
            <a:endParaRPr lang="en-GB" smtClean="0">
              <a:latin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4348" y="2000240"/>
            <a:ext cx="7772400" cy="3571900"/>
          </a:xfrm>
        </p:spPr>
        <p:txBody>
          <a:bodyPr/>
          <a:lstStyle/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Start</a:t>
            </a:r>
            <a:r>
              <a:rPr lang="en-IE" sz="2800" smtClean="0">
                <a:latin typeface="Arial" charset="0"/>
                <a:cs typeface="Arial" charset="0"/>
              </a:rPr>
              <a:t> using a new toolkit</a:t>
            </a:r>
          </a:p>
          <a:p>
            <a:r>
              <a:rPr lang="en-IE" sz="2800" smtClean="0">
                <a:latin typeface="Arial" charset="0"/>
                <a:cs typeface="Arial" charset="0"/>
              </a:rPr>
              <a:t>Carry out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common</a:t>
            </a:r>
            <a:r>
              <a:rPr lang="en-IE" sz="2800" smtClean="0">
                <a:latin typeface="Arial" charset="0"/>
                <a:cs typeface="Arial" charset="0"/>
              </a:rPr>
              <a:t> tasks</a:t>
            </a:r>
          </a:p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Combine</a:t>
            </a:r>
            <a:r>
              <a:rPr lang="en-IE" sz="2800" smtClean="0">
                <a:latin typeface="Arial" charset="0"/>
                <a:cs typeface="Arial" charset="0"/>
              </a:rPr>
              <a:t> functionality from different toolkits</a:t>
            </a:r>
          </a:p>
          <a:p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Compare</a:t>
            </a:r>
            <a:r>
              <a:rPr lang="en-IE" sz="2800" smtClean="0">
                <a:latin typeface="Arial" charset="0"/>
                <a:cs typeface="Arial" charset="0"/>
              </a:rPr>
              <a:t> results from different toolkits</a:t>
            </a:r>
          </a:p>
          <a:p>
            <a:endParaRPr lang="en-IE" sz="2800" smtClean="0">
              <a:latin typeface="Arial" charset="0"/>
              <a:cs typeface="Arial" charset="0"/>
            </a:endParaRPr>
          </a:p>
          <a:p>
            <a:r>
              <a:rPr lang="en-IE" sz="2800" smtClean="0">
                <a:latin typeface="Arial" charset="0"/>
                <a:cs typeface="Arial" charset="0"/>
              </a:rPr>
              <a:t>Do cheminformatics </a:t>
            </a:r>
            <a:r>
              <a:rPr lang="en-IE" sz="2800" i="1" smtClean="0">
                <a:latin typeface="Arial" charset="0"/>
                <a:cs typeface="Arial" charset="0"/>
              </a:rPr>
              <a:t>through</a:t>
            </a:r>
            <a:r>
              <a:rPr lang="en-IE" sz="2800" smtClean="0">
                <a:latin typeface="Arial" charset="0"/>
                <a:cs typeface="Arial" charset="0"/>
              </a:rPr>
              <a:t> the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web</a:t>
            </a:r>
            <a:r>
              <a:rPr lang="en-IE" sz="2800" smtClean="0">
                <a:latin typeface="Arial" charset="0"/>
                <a:cs typeface="Arial" charset="0"/>
              </a:rPr>
              <a:t>, and </a:t>
            </a:r>
            <a:r>
              <a:rPr lang="en-IE" sz="2800" i="1" smtClean="0">
                <a:latin typeface="Arial" charset="0"/>
                <a:cs typeface="Arial" charset="0"/>
              </a:rPr>
              <a:t>on</a:t>
            </a:r>
            <a:r>
              <a:rPr lang="en-IE" sz="2800" smtClean="0">
                <a:latin typeface="Arial" charset="0"/>
                <a:cs typeface="Arial" charset="0"/>
              </a:rPr>
              <a:t> the web</a:t>
            </a:r>
            <a:endParaRPr lang="en-GB" smtClean="0">
              <a:latin typeface="Arial" charset="0"/>
              <a:cs typeface="Arial" charset="0"/>
            </a:endParaRPr>
          </a:p>
        </p:txBody>
      </p:sp>
      <p:pic>
        <p:nvPicPr>
          <p:cNvPr id="4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7166"/>
            <a:ext cx="1928826" cy="1136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07" y="5910283"/>
            <a:ext cx="1590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0" y="170562"/>
            <a:ext cx="4643470" cy="1184273"/>
          </a:xfrm>
        </p:spPr>
        <p:txBody>
          <a:bodyPr/>
          <a:lstStyle/>
          <a:p>
            <a:pPr algn="l" eaLnBrk="1" hangingPunct="1"/>
            <a:r>
              <a:rPr lang="en-GB" sz="2400" smtClean="0">
                <a:solidFill>
                  <a:srgbClr val="00B050"/>
                </a:solidFill>
                <a:latin typeface="Arial" charset="0"/>
              </a:rPr>
              <a:t>Combining disparate cheminformatics resources into a single toolkit</a:t>
            </a:r>
            <a:endParaRPr lang="en-US" sz="240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429124" y="1643050"/>
            <a:ext cx="39290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http://cinfony.googlecode.com</a:t>
            </a:r>
          </a:p>
          <a:p>
            <a:pPr>
              <a:defRPr/>
            </a:pPr>
            <a:r>
              <a:rPr lang="en-US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http://baoilleach.blogspot.com</a:t>
            </a:r>
            <a:endParaRPr lang="en-US" sz="2000" ker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3078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255855"/>
            <a:ext cx="1673576" cy="986412"/>
          </a:xfrm>
          <a:prstGeom prst="rect">
            <a:avLst/>
          </a:prstGeom>
          <a:noFill/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14282" y="2143116"/>
            <a:ext cx="4643470" cy="3286148"/>
          </a:xfrm>
        </p:spPr>
        <p:txBody>
          <a:bodyPr/>
          <a:lstStyle/>
          <a:p>
            <a:pPr algn="l"/>
            <a:r>
              <a:rPr lang="en-IE" sz="1800" b="1" smtClean="0"/>
              <a:t>Acknowledgements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CDK:</a:t>
            </a:r>
            <a:r>
              <a:rPr lang="en-IE" sz="1600" smtClean="0"/>
              <a:t> Egon Willighagen, Rajarshi Guha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OpenBabel: </a:t>
            </a:r>
            <a:r>
              <a:rPr lang="en-IE" sz="1600" smtClean="0"/>
              <a:t>Chris Morley,</a:t>
            </a:r>
          </a:p>
          <a:p>
            <a:pPr algn="l"/>
            <a:r>
              <a:rPr lang="en-IE" sz="1600" smtClean="0"/>
              <a:t>Tim Vandermeersch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RDKit: </a:t>
            </a:r>
            <a:r>
              <a:rPr lang="en-IE" sz="1600" smtClean="0"/>
              <a:t>Greg Landrum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OASA:</a:t>
            </a:r>
            <a:r>
              <a:rPr lang="en-IE" sz="1600" smtClean="0"/>
              <a:t> Beda Kosata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JPype:</a:t>
            </a:r>
            <a:r>
              <a:rPr lang="en-IE" sz="1600" smtClean="0"/>
              <a:t> Steve Ménard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Chemical Identifier Resolver:</a:t>
            </a:r>
            <a:r>
              <a:rPr lang="en-IE" sz="1600" smtClean="0"/>
              <a:t> Markus Sitzmann</a:t>
            </a:r>
          </a:p>
          <a:p>
            <a:pPr algn="l"/>
            <a:r>
              <a:rPr lang="en-IE" sz="1600" smtClean="0">
                <a:solidFill>
                  <a:srgbClr val="FF0000"/>
                </a:solidFill>
              </a:rPr>
              <a:t>Interactive Tutorial:</a:t>
            </a:r>
            <a:r>
              <a:rPr lang="en-IE" sz="1600" smtClean="0"/>
              <a:t> Michael Foord</a:t>
            </a:r>
          </a:p>
          <a:p>
            <a:pPr algn="l"/>
            <a:endParaRPr lang="en-IE" smtClean="0"/>
          </a:p>
          <a:p>
            <a:pPr algn="l"/>
            <a:endParaRPr lang="en-IE" smtClean="0"/>
          </a:p>
          <a:p>
            <a:pPr algn="l"/>
            <a:endParaRPr lang="en-GB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9296" y="630081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784" y="5500702"/>
            <a:ext cx="1539567" cy="1065854"/>
          </a:xfrm>
          <a:prstGeom prst="rect">
            <a:avLst/>
          </a:prstGeom>
          <a:noFill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786314" y="2357430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 rot="16200000">
            <a:off x="3346525" y="5132483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1255" y="5414980"/>
            <a:ext cx="1019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1621016"/>
            <a:ext cx="40005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0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Chem. Cent. J.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</a:t>
            </a:r>
            <a:r>
              <a:rPr lang="en-GB" sz="2000" b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2008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</a:t>
            </a:r>
            <a:r>
              <a:rPr lang="en-GB" sz="2000" i="1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</a:t>
            </a:r>
            <a:r>
              <a:rPr lang="en-GB" sz="2000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24.</a:t>
            </a:r>
            <a:endParaRPr lang="en-US" sz="2000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16" y="1928802"/>
            <a:ext cx="1285884" cy="14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z="2800" smtClean="0"/>
              <a:t>Cheminformatics in the browser</a:t>
            </a:r>
            <a:endParaRPr lang="en-GB" sz="2800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3000"/>
            <a:ext cx="8029604" cy="54292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000" smtClean="0"/>
              <a:t>As Webel is </a:t>
            </a:r>
            <a:r>
              <a:rPr lang="en-IE" sz="2000" smtClean="0">
                <a:solidFill>
                  <a:srgbClr val="FF0000"/>
                </a:solidFill>
              </a:rPr>
              <a:t>pure Python</a:t>
            </a:r>
            <a:r>
              <a:rPr lang="en-IE" sz="2000" smtClean="0"/>
              <a:t>, it can run places where traditional cheminformatics software cannot...</a:t>
            </a:r>
          </a:p>
          <a:p>
            <a:pPr lvl="1">
              <a:defRPr/>
            </a:pPr>
            <a:r>
              <a:rPr lang="en-IE" sz="1800" smtClean="0"/>
              <a:t>...such as in a web browser</a:t>
            </a:r>
          </a:p>
          <a:p>
            <a:pPr>
              <a:defRPr/>
            </a:pPr>
            <a:r>
              <a:rPr lang="en-IE" sz="2000" smtClean="0"/>
              <a:t>Microsoft have developed a browser plugin called </a:t>
            </a:r>
            <a:r>
              <a:rPr lang="en-IE" sz="2000" smtClean="0">
                <a:solidFill>
                  <a:srgbClr val="FF0000"/>
                </a:solidFill>
              </a:rPr>
              <a:t>Silverlight</a:t>
            </a:r>
            <a:r>
              <a:rPr lang="en-IE" sz="2000" smtClean="0"/>
              <a:t> for developing applications for the web</a:t>
            </a:r>
          </a:p>
          <a:p>
            <a:pPr lvl="1">
              <a:defRPr/>
            </a:pPr>
            <a:r>
              <a:rPr lang="en-IE" sz="1800" smtClean="0"/>
              <a:t>It includes a Python interpreter (IronPython)</a:t>
            </a:r>
          </a:p>
          <a:p>
            <a:pPr lvl="1">
              <a:buNone/>
              <a:defRPr/>
            </a:pPr>
            <a:endParaRPr lang="en-IE" sz="1800" smtClean="0"/>
          </a:p>
          <a:p>
            <a:pPr>
              <a:defRPr/>
            </a:pPr>
            <a:r>
              <a:rPr lang="en-IE" sz="2000" smtClean="0"/>
              <a:t>So you can use Webel in Silverlight applications</a:t>
            </a:r>
          </a:p>
          <a:p>
            <a:pPr>
              <a:defRPr/>
            </a:pPr>
            <a:endParaRPr lang="en-IE" sz="2000" smtClean="0"/>
          </a:p>
          <a:p>
            <a:pPr>
              <a:defRPr/>
            </a:pPr>
            <a:r>
              <a:rPr lang="en-IE" sz="2000" smtClean="0"/>
              <a:t>Michael </a:t>
            </a:r>
            <a:r>
              <a:rPr lang="en-IE" sz="2000" err="1" smtClean="0"/>
              <a:t>Foord</a:t>
            </a:r>
            <a:r>
              <a:rPr lang="en-IE" sz="2000" smtClean="0"/>
              <a:t> has developed an interactive Python tutorial using Silverlight</a:t>
            </a:r>
          </a:p>
          <a:p>
            <a:pPr lvl="1">
              <a:defRPr/>
            </a:pPr>
            <a:r>
              <a:rPr lang="en-IE" sz="1800" smtClean="0"/>
              <a:t>See </a:t>
            </a:r>
            <a:r>
              <a:rPr lang="en-IE" sz="1800" smtClean="0">
                <a:solidFill>
                  <a:srgbClr val="FF0000"/>
                </a:solidFill>
              </a:rPr>
              <a:t>http://ironpython.net/tutorial/</a:t>
            </a:r>
          </a:p>
          <a:p>
            <a:pPr>
              <a:defRPr/>
            </a:pPr>
            <a:endParaRPr lang="en-IE" sz="2000" smtClean="0"/>
          </a:p>
          <a:p>
            <a:pPr>
              <a:defRPr/>
            </a:pPr>
            <a:r>
              <a:rPr lang="en-IE" sz="2000" smtClean="0"/>
              <a:t>I have combined this with </a:t>
            </a:r>
            <a:r>
              <a:rPr lang="en-IE" sz="2000" err="1" smtClean="0"/>
              <a:t>Webel</a:t>
            </a:r>
            <a:r>
              <a:rPr lang="en-IE" sz="2000" smtClean="0"/>
              <a:t> to develop an interactive Cheminformatics tutorial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Performance</a:t>
            </a:r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080"/>
          <a:stretch>
            <a:fillRect/>
          </a:stretch>
        </p:blipFill>
        <p:spPr bwMode="auto">
          <a:xfrm>
            <a:off x="302786" y="1071546"/>
            <a:ext cx="844460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Toolkits, toolkits and more toolkits</a:t>
            </a:r>
            <a:endParaRPr lang="en-GB" smtClean="0">
              <a:latin typeface="Arial" charset="0"/>
            </a:endParaRPr>
          </a:p>
        </p:txBody>
      </p:sp>
      <p:pic>
        <p:nvPicPr>
          <p:cNvPr id="32771" name="Picture 3" descr="C:\Work\UCC\Conferences\ACSSpring2010\Logos\rdk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928934"/>
            <a:ext cx="1600000" cy="1600000"/>
          </a:xfrm>
          <a:prstGeom prst="rect">
            <a:avLst/>
          </a:prstGeom>
          <a:noFill/>
        </p:spPr>
      </p:pic>
      <p:pic>
        <p:nvPicPr>
          <p:cNvPr id="32773" name="Picture 5" descr="C:\Work\UCC\Conferences\ACSSpring2010\Logos\indi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572140"/>
            <a:ext cx="1857388" cy="537076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2285984" y="2928934"/>
            <a:ext cx="2143140" cy="1812458"/>
            <a:chOff x="3786182" y="3078339"/>
            <a:chExt cx="2143140" cy="1812458"/>
          </a:xfrm>
        </p:grpSpPr>
        <p:pic>
          <p:nvPicPr>
            <p:cNvPr id="32770" name="Picture 2" descr="C:\Work\UCC\Conferences\ACSSpring2010\Logos\OpenBabe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74" y="3078339"/>
              <a:ext cx="1476381" cy="140824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786182" y="4429132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OpenBabel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14876" y="5143512"/>
            <a:ext cx="1500198" cy="1533235"/>
            <a:chOff x="4643438" y="5143512"/>
            <a:chExt cx="1500198" cy="1533235"/>
          </a:xfrm>
        </p:grpSpPr>
        <p:pic>
          <p:nvPicPr>
            <p:cNvPr id="32774" name="Picture 6" descr="C:\Work\UCC\Conferences\ACSSpring2010\Logos\PerlMol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3438" y="5143512"/>
              <a:ext cx="1285884" cy="113033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714876" y="621508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PerlMol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2264" y="3286124"/>
            <a:ext cx="2009775" cy="961731"/>
            <a:chOff x="6429388" y="5357826"/>
            <a:chExt cx="2009775" cy="961731"/>
          </a:xfrm>
        </p:grpSpPr>
        <p:pic>
          <p:nvPicPr>
            <p:cNvPr id="32776" name="Picture 8" descr="C:\Work\UCC\Conferences\ACSSpring2010\Logos\OASA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9388" y="5357826"/>
              <a:ext cx="2009775" cy="4572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6858016" y="585789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OASA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00562" y="3071810"/>
            <a:ext cx="1828572" cy="1566272"/>
            <a:chOff x="6000760" y="3253087"/>
            <a:chExt cx="1828572" cy="1566272"/>
          </a:xfrm>
        </p:grpSpPr>
        <p:pic>
          <p:nvPicPr>
            <p:cNvPr id="32772" name="Picture 4" descr="C:\Work\UCC\Conferences\ACSSpring2010\Logos\CD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0760" y="3253087"/>
              <a:ext cx="1828572" cy="11682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572264" y="435769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smtClean="0">
                  <a:latin typeface="Arial" pitchFamily="34" charset="0"/>
                  <a:cs typeface="Arial" pitchFamily="34" charset="0"/>
                </a:rPr>
                <a:t>CDK</a:t>
              </a:r>
              <a:endParaRPr lang="en-GB" b="1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71488"/>
          </a:xfrm>
        </p:spPr>
        <p:txBody>
          <a:bodyPr/>
          <a:lstStyle/>
          <a:p>
            <a:pPr marL="0" indent="0">
              <a:buNone/>
            </a:pPr>
            <a:r>
              <a:rPr lang="en-IE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Open Source</a:t>
            </a:r>
            <a:r>
              <a:rPr lang="en-IE" sz="2400" smtClean="0">
                <a:latin typeface="Arial" charset="0"/>
                <a:cs typeface="Arial" charset="0"/>
              </a:rPr>
              <a:t> cheminformatics toolkits:</a:t>
            </a:r>
          </a:p>
          <a:p>
            <a:endParaRPr lang="en-IE" sz="2800" smtClean="0">
              <a:latin typeface="Arial" charset="0"/>
              <a:cs typeface="Arial" charset="0"/>
            </a:endParaRPr>
          </a:p>
        </p:txBody>
      </p:sp>
      <p:pic>
        <p:nvPicPr>
          <p:cNvPr id="16" name="Picture 6" descr="C:\Work\UCC\Conferences\ACSSpring2010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43306" y="1785926"/>
            <a:ext cx="1643074" cy="968434"/>
          </a:xfrm>
          <a:prstGeom prst="rect">
            <a:avLst/>
          </a:prstGeom>
          <a:noFill/>
        </p:spPr>
      </p:pic>
      <p:sp>
        <p:nvSpPr>
          <p:cNvPr id="21" name="Freeform 20"/>
          <p:cNvSpPr/>
          <p:nvPr/>
        </p:nvSpPr>
        <p:spPr>
          <a:xfrm>
            <a:off x="1571604" y="2148289"/>
            <a:ext cx="1931760" cy="709207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reeform 21"/>
          <p:cNvSpPr/>
          <p:nvPr/>
        </p:nvSpPr>
        <p:spPr>
          <a:xfrm rot="17490292">
            <a:off x="4098930" y="2473961"/>
            <a:ext cx="757303" cy="518846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Freeform 24"/>
          <p:cNvSpPr/>
          <p:nvPr/>
        </p:nvSpPr>
        <p:spPr>
          <a:xfrm flipH="1">
            <a:off x="5429256" y="2071678"/>
            <a:ext cx="1714512" cy="1071570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57422" y="5500702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57950" y="5357826"/>
            <a:ext cx="2495025" cy="65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Freeform 32"/>
          <p:cNvSpPr/>
          <p:nvPr/>
        </p:nvSpPr>
        <p:spPr>
          <a:xfrm rot="20128587">
            <a:off x="3272769" y="2370222"/>
            <a:ext cx="489830" cy="386367"/>
          </a:xfrm>
          <a:custGeom>
            <a:avLst/>
            <a:gdLst>
              <a:gd name="connsiteX0" fmla="*/ 1112704 w 1112704"/>
              <a:gd name="connsiteY0" fmla="*/ 0 h 826265"/>
              <a:gd name="connsiteX1" fmla="*/ 341523 w 1112704"/>
              <a:gd name="connsiteY1" fmla="*/ 176270 h 826265"/>
              <a:gd name="connsiteX2" fmla="*/ 0 w 1112704"/>
              <a:gd name="connsiteY2" fmla="*/ 826265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04" h="826265">
                <a:moveTo>
                  <a:pt x="1112704" y="0"/>
                </a:moveTo>
                <a:cubicBezTo>
                  <a:pt x="819839" y="19279"/>
                  <a:pt x="526974" y="38559"/>
                  <a:pt x="341523" y="176270"/>
                </a:cubicBezTo>
                <a:cubicBezTo>
                  <a:pt x="156072" y="313981"/>
                  <a:pt x="78036" y="570123"/>
                  <a:pt x="0" y="826265"/>
                </a:cubicBezTo>
              </a:path>
            </a:pathLst>
          </a:cu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The importance of being interoperable</a:t>
            </a:r>
            <a:endParaRPr lang="en-GB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7208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800" smtClean="0">
                <a:solidFill>
                  <a:srgbClr val="FF0000"/>
                </a:solidFill>
              </a:rPr>
              <a:t>Good for users</a:t>
            </a:r>
          </a:p>
          <a:p>
            <a:pPr lvl="1">
              <a:defRPr/>
            </a:pPr>
            <a:r>
              <a:rPr lang="en-IE" sz="2400" smtClean="0"/>
              <a:t>Can take advantage of complementary features</a:t>
            </a:r>
            <a:endParaRPr lang="en-GB" sz="2400" smtClean="0"/>
          </a:p>
          <a:p>
            <a:pPr lvl="2">
              <a:defRPr/>
            </a:pPr>
            <a:r>
              <a:rPr lang="en-IE" sz="2000" smtClean="0"/>
              <a:t>CDK:</a:t>
            </a:r>
            <a:r>
              <a:rPr lang="en-IE" sz="20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Gasteiger </a:t>
            </a:r>
            <a:r>
              <a:rPr lang="el-GR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π</a:t>
            </a: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charges, maximal common substructure, shape similarity with ultrafast shape descriptors, mass-spectrometry analysis</a:t>
            </a:r>
          </a:p>
          <a:p>
            <a:pPr lvl="2">
              <a:defRPr/>
            </a:pPr>
            <a:r>
              <a:rPr lang="en-IE" sz="2000" smtClean="0"/>
              <a:t>RDKit:</a:t>
            </a:r>
            <a:r>
              <a:rPr lang="en-IE" sz="20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RECAP fragmentation, calculation of R/S, atom pair fingerprints, shape similarity with volume overlap</a:t>
            </a:r>
          </a:p>
          <a:p>
            <a:pPr lvl="2">
              <a:defRPr/>
            </a:pPr>
            <a:r>
              <a:rPr lang="en-IE" sz="2000" smtClean="0"/>
              <a:t>OpenBabel:</a:t>
            </a:r>
            <a:r>
              <a:rPr lang="en-IE" sz="20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forcefields, crystallography, large number of file formats, conformer searching, InChIKey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The importance of being interoperable</a:t>
            </a:r>
            <a:endParaRPr lang="en-GB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50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800" smtClean="0">
                <a:solidFill>
                  <a:srgbClr val="FF0000"/>
                </a:solidFill>
              </a:rPr>
              <a:t>Good for users</a:t>
            </a:r>
          </a:p>
          <a:p>
            <a:pPr lvl="1">
              <a:defRPr/>
            </a:pPr>
            <a:r>
              <a:rPr lang="en-IE" sz="2400" smtClean="0"/>
              <a:t>Can take advantage of complementary features</a:t>
            </a:r>
            <a:endParaRPr lang="en-GB" sz="2400" smtClean="0"/>
          </a:p>
          <a:p>
            <a:pPr lvl="1">
              <a:defRPr/>
            </a:pPr>
            <a:r>
              <a:rPr lang="en-IE" sz="2400" smtClean="0"/>
              <a:t>Can choose between different implementations</a:t>
            </a:r>
          </a:p>
          <a:p>
            <a:pPr lvl="2">
              <a:defRPr/>
            </a:pPr>
            <a:r>
              <a:rPr lang="en-IE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Faster SMARTS searching, better 2D depiction, more accurate 3D structure generation</a:t>
            </a:r>
          </a:p>
          <a:p>
            <a:pPr lvl="1">
              <a:defRPr/>
            </a:pPr>
            <a:r>
              <a:rPr lang="en-IE" sz="2400" smtClean="0"/>
              <a:t>Avoid vendor lock-in</a:t>
            </a:r>
          </a:p>
          <a:p>
            <a:pPr>
              <a:defRPr/>
            </a:pPr>
            <a:r>
              <a:rPr lang="en-IE" sz="2800" smtClean="0">
                <a:solidFill>
                  <a:srgbClr val="FF0000"/>
                </a:solidFill>
              </a:rPr>
              <a:t>Good for developers</a:t>
            </a:r>
          </a:p>
          <a:p>
            <a:pPr lvl="1">
              <a:defRPr/>
            </a:pPr>
            <a:r>
              <a:rPr lang="en-IE" sz="2400" smtClean="0"/>
              <a:t>Less reinvention of wheel, more time to spend on development of complementary features</a:t>
            </a:r>
          </a:p>
          <a:p>
            <a:pPr lvl="1">
              <a:defRPr/>
            </a:pPr>
            <a:r>
              <a:rPr lang="en-IE" sz="2400" smtClean="0"/>
              <a:t>Avoid balkanisation of field</a:t>
            </a:r>
          </a:p>
          <a:p>
            <a:pPr lvl="1">
              <a:defRPr/>
            </a:pPr>
            <a:r>
              <a:rPr lang="en-IE" sz="2400" smtClean="0"/>
              <a:t>Bigger pool of users</a:t>
            </a:r>
          </a:p>
          <a:p>
            <a:pPr lvl="1">
              <a:defRPr/>
            </a:pPr>
            <a:endParaRPr lang="en-IE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181100"/>
            <a:ext cx="8515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6314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smtClean="0">
                <a:latin typeface="Arial" pitchFamily="34" charset="0"/>
                <a:cs typeface="Arial" pitchFamily="34" charset="0"/>
              </a:rPr>
              <a:t>J. Chem. Inf. Model.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smtClean="0">
                <a:latin typeface="Arial" pitchFamily="34" charset="0"/>
                <a:cs typeface="Arial" pitchFamily="34" charset="0"/>
              </a:rPr>
              <a:t>2006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smtClean="0">
                <a:latin typeface="Arial" pitchFamily="34" charset="0"/>
                <a:cs typeface="Arial" pitchFamily="34" charset="0"/>
              </a:rPr>
              <a:t>46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991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http://www.blueobelisk.org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181100"/>
            <a:ext cx="8515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6314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i="1" smtClean="0">
                <a:latin typeface="Arial" pitchFamily="34" charset="0"/>
                <a:cs typeface="Arial" pitchFamily="34" charset="0"/>
              </a:rPr>
              <a:t>J. Chem. Inf. Model.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smtClean="0">
                <a:latin typeface="Arial" pitchFamily="34" charset="0"/>
                <a:cs typeface="Arial" pitchFamily="34" charset="0"/>
              </a:rPr>
              <a:t>2006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smtClean="0">
                <a:latin typeface="Arial" pitchFamily="34" charset="0"/>
                <a:cs typeface="Arial" pitchFamily="34" charset="0"/>
              </a:rPr>
              <a:t>46</a:t>
            </a:r>
            <a:r>
              <a:rPr lang="en-IE" sz="1800" smtClean="0">
                <a:latin typeface="Arial" pitchFamily="34" charset="0"/>
                <a:cs typeface="Arial" pitchFamily="34" charset="0"/>
              </a:rPr>
              <a:t>, 991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latin typeface="Arial" pitchFamily="34" charset="0"/>
                <a:cs typeface="Arial" pitchFamily="34" charset="0"/>
              </a:rPr>
              <a:t>http://www.blueobelisk.org</a:t>
            </a:r>
            <a:endParaRPr lang="en-GB" sz="18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Noel\Desktop\DSCF04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4" y="1214446"/>
            <a:ext cx="6572264" cy="4929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7772400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Bringing it all together with Cinfony</a:t>
            </a:r>
            <a:endParaRPr lang="en-GB" smtClean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643602"/>
          </a:xfrm>
        </p:spPr>
        <p:txBody>
          <a:bodyPr>
            <a:noAutofit/>
          </a:bodyPr>
          <a:lstStyle/>
          <a:p>
            <a:r>
              <a:rPr lang="en-IE" sz="2800" smtClean="0">
                <a:latin typeface="Arial" charset="0"/>
                <a:cs typeface="Arial" charset="0"/>
              </a:rPr>
              <a:t>Different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languages</a:t>
            </a: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Java </a:t>
            </a:r>
            <a:r>
              <a:rPr lang="en-IE" sz="200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(CDK),</a:t>
            </a:r>
            <a:r>
              <a:rPr lang="en-IE" sz="2400" smtClean="0">
                <a:latin typeface="Arial" charset="0"/>
                <a:cs typeface="Arial" charset="0"/>
              </a:rPr>
              <a:t> C++ </a:t>
            </a:r>
            <a:r>
              <a:rPr lang="en-IE" sz="200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(OpenBabel, RDKit)</a:t>
            </a:r>
            <a:endParaRPr lang="en-IE" sz="2400" smtClean="0">
              <a:latin typeface="Arial" charset="0"/>
              <a:cs typeface="Arial" charset="0"/>
            </a:endParaRP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Use </a:t>
            </a:r>
            <a:r>
              <a:rPr lang="en-IE" sz="2400" b="1" smtClean="0">
                <a:latin typeface="Arial" charset="0"/>
                <a:cs typeface="Arial" charset="0"/>
              </a:rPr>
              <a:t>Python</a:t>
            </a:r>
            <a:r>
              <a:rPr lang="en-IE" sz="2400" smtClean="0">
                <a:latin typeface="Arial" charset="0"/>
                <a:cs typeface="Arial" charset="0"/>
              </a:rPr>
              <a:t>, a higher-level language that can bridge to both</a:t>
            </a:r>
          </a:p>
          <a:p>
            <a:r>
              <a:rPr lang="en-IE" sz="2800" smtClean="0">
                <a:latin typeface="Arial" charset="0"/>
                <a:cs typeface="Arial" charset="0"/>
              </a:rPr>
              <a:t>Different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APIs</a:t>
            </a: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Each toolkit uses different commands to carry out the same tasks</a:t>
            </a: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Implement a </a:t>
            </a:r>
            <a:r>
              <a:rPr lang="en-IE" sz="2400" b="1" smtClean="0">
                <a:latin typeface="Arial" charset="0"/>
                <a:cs typeface="Arial" charset="0"/>
              </a:rPr>
              <a:t>common API</a:t>
            </a:r>
          </a:p>
          <a:p>
            <a:r>
              <a:rPr lang="en-IE" sz="2800" smtClean="0">
                <a:latin typeface="Arial" charset="0"/>
                <a:cs typeface="Arial" charset="0"/>
              </a:rPr>
              <a:t>Different </a:t>
            </a:r>
            <a:r>
              <a:rPr lang="en-IE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chemical models</a:t>
            </a: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Different internal representation of a molecule</a:t>
            </a:r>
          </a:p>
          <a:p>
            <a:pPr lvl="1"/>
            <a:r>
              <a:rPr lang="en-IE" sz="2400" smtClean="0">
                <a:latin typeface="Arial" charset="0"/>
                <a:cs typeface="Arial" charset="0"/>
              </a:rPr>
              <a:t>Use existing method for storage and transfer of chemical information: chemical file formats</a:t>
            </a:r>
          </a:p>
          <a:p>
            <a:pPr lvl="2"/>
            <a:r>
              <a:rPr lang="en-IE" sz="2000" b="1" smtClean="0">
                <a:latin typeface="Arial" charset="0"/>
                <a:cs typeface="Arial" charset="0"/>
              </a:rPr>
              <a:t>MDL mol </a:t>
            </a:r>
            <a:r>
              <a:rPr lang="en-IE" sz="2000" smtClean="0">
                <a:latin typeface="Arial" charset="0"/>
                <a:cs typeface="Arial" charset="0"/>
              </a:rPr>
              <a:t>file for 2D and 3D, </a:t>
            </a:r>
            <a:r>
              <a:rPr lang="en-IE" sz="2000" b="1" smtClean="0">
                <a:latin typeface="Arial" charset="0"/>
                <a:cs typeface="Arial" charset="0"/>
              </a:rPr>
              <a:t>SMILES</a:t>
            </a:r>
            <a:r>
              <a:rPr lang="en-IE" sz="2000" smtClean="0">
                <a:latin typeface="Arial" charset="0"/>
                <a:cs typeface="Arial" charset="0"/>
              </a:rPr>
              <a:t> for 0D</a:t>
            </a: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8196" name="Picture 4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1928802"/>
            <a:ext cx="421660" cy="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3929066"/>
            <a:ext cx="421660" cy="5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Documents and Settings\Noel\Desktop\cinfony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5429264"/>
            <a:ext cx="421660" cy="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100" name="Picture 4" descr="C:\Tools\cinfony\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54" y="1071546"/>
            <a:ext cx="8794164" cy="3447312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1357290" y="1785925"/>
            <a:ext cx="5786478" cy="1857390"/>
            <a:chOff x="1357290" y="1785925"/>
            <a:chExt cx="5786478" cy="1857390"/>
          </a:xfrm>
        </p:grpSpPr>
        <p:sp>
          <p:nvSpPr>
            <p:cNvPr id="11" name="Rectangle 10"/>
            <p:cNvSpPr/>
            <p:nvPr/>
          </p:nvSpPr>
          <p:spPr>
            <a:xfrm>
              <a:off x="1500166" y="1785925"/>
              <a:ext cx="2000264" cy="82507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7290" y="2831336"/>
              <a:ext cx="2256243" cy="66101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14480" y="3071810"/>
              <a:ext cx="1071570" cy="5715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72198" y="1828800"/>
              <a:ext cx="1071570" cy="7932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29322" y="2664350"/>
              <a:ext cx="714380" cy="55033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722" y="3257550"/>
              <a:ext cx="347666" cy="10953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10883</TotalTime>
  <Words>1192</Words>
  <Application>Microsoft Office PowerPoint</Application>
  <PresentationFormat>On-screen Show (4:3)</PresentationFormat>
  <Paragraphs>250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Combining disparate cheminformatics resources into a single toolkit</vt:lpstr>
      <vt:lpstr>Toolkits, toolkits and more toolkits</vt:lpstr>
      <vt:lpstr>Toolkits, toolkits and more toolkits</vt:lpstr>
      <vt:lpstr>The importance of being interoperable</vt:lpstr>
      <vt:lpstr>The importance of being interoperable</vt:lpstr>
      <vt:lpstr>Slide 6</vt:lpstr>
      <vt:lpstr>Slide 7</vt:lpstr>
      <vt:lpstr>Bringing it all together with Cinfony</vt:lpstr>
      <vt:lpstr>Slide 9</vt:lpstr>
      <vt:lpstr>Slide 10</vt:lpstr>
      <vt:lpstr>Slide 11</vt:lpstr>
      <vt:lpstr>One API to rule them all</vt:lpstr>
      <vt:lpstr>Design of Cinfony API</vt:lpstr>
      <vt:lpstr>cinfony.toolkit</vt:lpstr>
      <vt:lpstr>cinfony.toolkit.Molecule</vt:lpstr>
      <vt:lpstr>Slide 16</vt:lpstr>
      <vt:lpstr>Combining toolkits</vt:lpstr>
      <vt:lpstr>Comparing toolkits</vt:lpstr>
      <vt:lpstr>Slide 19</vt:lpstr>
      <vt:lpstr>Webel - Chemistry for Web 2.0</vt:lpstr>
      <vt:lpstr>Webel - Chemistry for Web 2.0</vt:lpstr>
      <vt:lpstr>Cheminformatics in the browser</vt:lpstr>
      <vt:lpstr>makes it easy to...</vt:lpstr>
      <vt:lpstr>Combining disparate cheminformatics resources into a single toolkit</vt:lpstr>
      <vt:lpstr>Slide 25</vt:lpstr>
      <vt:lpstr>Cheminformatics in the browser</vt:lpstr>
      <vt:lpstr>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360</cp:revision>
  <dcterms:created xsi:type="dcterms:W3CDTF">1601-01-01T00:00:00Z</dcterms:created>
  <dcterms:modified xsi:type="dcterms:W3CDTF">2010-03-26T19:09:31Z</dcterms:modified>
</cp:coreProperties>
</file>