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3" r:id="rId3"/>
    <p:sldId id="351" r:id="rId4"/>
    <p:sldId id="330" r:id="rId5"/>
    <p:sldId id="345" r:id="rId6"/>
    <p:sldId id="352" r:id="rId7"/>
    <p:sldId id="331" r:id="rId8"/>
    <p:sldId id="354" r:id="rId9"/>
    <p:sldId id="338" r:id="rId10"/>
    <p:sldId id="335" r:id="rId11"/>
    <p:sldId id="350" r:id="rId12"/>
    <p:sldId id="349" r:id="rId13"/>
    <p:sldId id="339" r:id="rId14"/>
    <p:sldId id="341" r:id="rId15"/>
    <p:sldId id="343" r:id="rId16"/>
    <p:sldId id="342" r:id="rId17"/>
    <p:sldId id="336" r:id="rId18"/>
    <p:sldId id="337" r:id="rId19"/>
    <p:sldId id="344" r:id="rId20"/>
    <p:sldId id="346" r:id="rId21"/>
    <p:sldId id="32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1.emf"/><Relationship Id="rId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Structures of various conductive organic polymers. Clockwise; </a:t>
            </a:r>
            <a:r>
              <a:rPr lang="en-IE" dirty="0" err="1" smtClean="0"/>
              <a:t>polyacetylene</a:t>
            </a:r>
            <a:r>
              <a:rPr lang="en-IE" dirty="0" smtClean="0"/>
              <a:t>, </a:t>
            </a:r>
            <a:r>
              <a:rPr lang="en-IE" dirty="0" err="1" smtClean="0"/>
              <a:t>polyphenylenevinylene</a:t>
            </a:r>
            <a:r>
              <a:rPr lang="en-IE" dirty="0" smtClean="0"/>
              <a:t>, </a:t>
            </a:r>
            <a:r>
              <a:rPr lang="en-IE" dirty="0" err="1" smtClean="0"/>
              <a:t>polypyrrole</a:t>
            </a:r>
            <a:r>
              <a:rPr lang="en-IE" dirty="0" smtClean="0"/>
              <a:t> (X = NH), and </a:t>
            </a:r>
            <a:r>
              <a:rPr lang="en-IE" dirty="0" err="1" smtClean="0"/>
              <a:t>polythiophene</a:t>
            </a:r>
            <a:r>
              <a:rPr lang="en-IE" dirty="0" smtClean="0"/>
              <a:t> (X = S), </a:t>
            </a:r>
            <a:r>
              <a:rPr lang="en-IE" dirty="0" err="1" smtClean="0"/>
              <a:t>polyaniline</a:t>
            </a:r>
            <a:r>
              <a:rPr lang="en-IE" dirty="0" smtClean="0"/>
              <a:t> (X = N, NH) and </a:t>
            </a:r>
            <a:r>
              <a:rPr lang="en-IE" dirty="0" err="1" smtClean="0"/>
              <a:t>polyphenylene</a:t>
            </a:r>
            <a:r>
              <a:rPr lang="en-IE" dirty="0" smtClean="0"/>
              <a:t> </a:t>
            </a:r>
            <a:r>
              <a:rPr lang="en-IE" dirty="0" err="1" smtClean="0"/>
              <a:t>sulfide</a:t>
            </a:r>
            <a:r>
              <a:rPr lang="en-IE" dirty="0" smtClean="0"/>
              <a:t> (X = S). [Wikipedia: conducting</a:t>
            </a:r>
            <a:r>
              <a:rPr lang="en-IE" baseline="0" dirty="0" smtClean="0"/>
              <a:t> polymers]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Explain diagram on right first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mtClean="0"/>
              <a:t>Efficiency</a:t>
            </a:r>
            <a:r>
              <a:rPr lang="en-IE" baseline="0" smtClean="0"/>
              <a:t> = ratio of maximum power (FF.i(sc).V(oc)) to incident radiant power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7704" y="857232"/>
            <a:ext cx="6577964" cy="1470025"/>
          </a:xfrm>
        </p:spPr>
        <p:txBody>
          <a:bodyPr/>
          <a:lstStyle/>
          <a:p>
            <a:pPr algn="l" eaLnBrk="1" hangingPunct="1"/>
            <a:r>
              <a:rPr lang="de-DE" sz="3200" b="1" i="1" dirty="0" smtClean="0"/>
              <a:t>De novo</a:t>
            </a:r>
            <a:r>
              <a:rPr lang="de-DE" sz="3200" b="1" dirty="0" smtClean="0"/>
              <a:t> design of </a:t>
            </a:r>
            <a:r>
              <a:rPr lang="de-DE" sz="3200" b="1" dirty="0" smtClean="0">
                <a:solidFill>
                  <a:srgbClr val="FF0000"/>
                </a:solidFill>
              </a:rPr>
              <a:t>molecular wires </a:t>
            </a:r>
            <a:r>
              <a:rPr lang="de-DE" sz="3200" b="1" dirty="0" smtClean="0"/>
              <a:t>with optimal properties for solar energy conversion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Nov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German Conference on </a:t>
            </a:r>
            <a:r>
              <a:rPr lang="en-IE" sz="2000" dirty="0" err="1" smtClean="0">
                <a:solidFill>
                  <a:schemeClr val="bg2"/>
                </a:solidFill>
                <a:latin typeface="Arial" charset="0"/>
              </a:rPr>
              <a:t>Chemoinformatics</a:t>
            </a: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, Goslar</a:t>
            </a:r>
            <a:endParaRPr lang="en-IE" sz="28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2857496"/>
            <a:ext cx="856895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2200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sz="2200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r>
              <a:rPr lang="en-GB" sz="22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Casey M. Campbell and Geoffrey R. Hutchison</a:t>
            </a:r>
            <a:endParaRPr lang="en-US" sz="2200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Picture 2" descr="C:\Users\Noel\Desktop\UCCLogocolour [Converted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933056"/>
            <a:ext cx="1857388" cy="610496"/>
          </a:xfrm>
          <a:prstGeom prst="rect">
            <a:avLst/>
          </a:prstGeom>
          <a:noFill/>
        </p:spPr>
      </p:pic>
      <p:pic>
        <p:nvPicPr>
          <p:cNvPr id="3076" name="Picture 4" descr="C:\Users\Noel\Desktop\pittsealandlogotyp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7338" y="3933056"/>
            <a:ext cx="2928958" cy="476980"/>
          </a:xfrm>
          <a:prstGeom prst="rect">
            <a:avLst/>
          </a:prstGeom>
          <a:noFill/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39552" y="980728"/>
          <a:ext cx="1225550" cy="1223963"/>
        </p:xfrm>
        <a:graphic>
          <a:graphicData uri="http://schemas.openxmlformats.org/presentationml/2006/ole">
            <p:oleObj spid="_x0000_s4098" name="MDLDrawObject Class" r:id="rId6" imgW="1666980" imgH="1666785" progId="ISISServer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542267"/>
            <a:ext cx="2664296" cy="226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C:\Work\Geoff_GA\new_repo\monos\results\mono_9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943372"/>
            <a:ext cx="1152525" cy="1333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96944" cy="604822"/>
          </a:xfrm>
        </p:spPr>
        <p:txBody>
          <a:bodyPr/>
          <a:lstStyle/>
          <a:p>
            <a:r>
              <a:rPr lang="en-IE" sz="2800" dirty="0" smtClean="0"/>
              <a:t>Recipe for generating and analysing a polymer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6768752" cy="5526376"/>
          </a:xfrm>
        </p:spPr>
        <p:txBody>
          <a:bodyPr/>
          <a:lstStyle/>
          <a:p>
            <a:r>
              <a:rPr lang="en-IE" sz="2000" dirty="0" smtClean="0"/>
              <a:t>Store each monomer as a SMILES string</a:t>
            </a:r>
          </a:p>
          <a:p>
            <a:pPr lvl="1"/>
            <a:r>
              <a:rPr lang="en-IE" sz="1800" dirty="0" smtClean="0"/>
              <a:t>…that </a:t>
            </a:r>
            <a:r>
              <a:rPr lang="en-IE" sz="1800" b="1" dirty="0" smtClean="0"/>
              <a:t>starts and ends </a:t>
            </a:r>
            <a:r>
              <a:rPr lang="en-IE" sz="1800" dirty="0" smtClean="0"/>
              <a:t>with the chain linking atoms</a:t>
            </a:r>
          </a:p>
          <a:p>
            <a:pPr lvl="1"/>
            <a:r>
              <a:rPr lang="en-IE" sz="1800" dirty="0" smtClean="0"/>
              <a:t>E.g. </a:t>
            </a:r>
            <a:r>
              <a:rPr lang="en-IE" sz="1800" b="1" dirty="0" smtClean="0">
                <a:solidFill>
                  <a:srgbClr val="FF0000"/>
                </a:solidFill>
              </a:rPr>
              <a:t>c</a:t>
            </a:r>
            <a:r>
              <a:rPr lang="en-IE" sz="1800" dirty="0" smtClean="0"/>
              <a:t>(s1)cc(C(=O)O)</a:t>
            </a:r>
            <a:r>
              <a:rPr lang="en-IE" sz="1800" b="1" dirty="0" smtClean="0">
                <a:solidFill>
                  <a:srgbClr val="FF0000"/>
                </a:solidFill>
              </a:rPr>
              <a:t>c</a:t>
            </a:r>
            <a:r>
              <a:rPr lang="en-IE" sz="1800" dirty="0" smtClean="0"/>
              <a:t>1</a:t>
            </a:r>
          </a:p>
          <a:p>
            <a:r>
              <a:rPr lang="en-IE" sz="2000" dirty="0" smtClean="0"/>
              <a:t>Concatenate SMILES to generate a polymer</a:t>
            </a:r>
          </a:p>
          <a:p>
            <a:pPr lvl="1"/>
            <a:r>
              <a:rPr lang="en-IE" sz="1800" dirty="0" smtClean="0"/>
              <a:t>E.g. </a:t>
            </a:r>
            <a:r>
              <a:rPr lang="en-IE" sz="1800" b="1" dirty="0" smtClean="0">
                <a:solidFill>
                  <a:srgbClr val="FF0000"/>
                </a:solidFill>
              </a:rPr>
              <a:t>c</a:t>
            </a:r>
            <a:r>
              <a:rPr lang="en-IE" sz="1800" dirty="0" smtClean="0"/>
              <a:t>(s1)cc(C(=O)O)</a:t>
            </a:r>
            <a:r>
              <a:rPr lang="en-IE" sz="1800" b="1" dirty="0" smtClean="0">
                <a:solidFill>
                  <a:srgbClr val="FF0000"/>
                </a:solidFill>
              </a:rPr>
              <a:t>c</a:t>
            </a:r>
            <a:r>
              <a:rPr lang="en-IE" sz="1800" dirty="0" smtClean="0"/>
              <a:t>1</a:t>
            </a:r>
            <a:r>
              <a:rPr lang="en-IE" sz="1800" b="1" dirty="0" smtClean="0">
                <a:solidFill>
                  <a:srgbClr val="FF0000"/>
                </a:solidFill>
              </a:rPr>
              <a:t>c</a:t>
            </a:r>
            <a:r>
              <a:rPr lang="en-IE" sz="1800" dirty="0" smtClean="0"/>
              <a:t>(s1)cc(C(=O)O)</a:t>
            </a:r>
            <a:r>
              <a:rPr lang="en-IE" sz="1800" b="1" dirty="0" smtClean="0">
                <a:solidFill>
                  <a:srgbClr val="FF0000"/>
                </a:solidFill>
              </a:rPr>
              <a:t>c</a:t>
            </a:r>
            <a:r>
              <a:rPr lang="en-IE" sz="1800" dirty="0" smtClean="0"/>
              <a:t>1</a:t>
            </a:r>
          </a:p>
          <a:p>
            <a:endParaRPr lang="en-IE" sz="2000" dirty="0" smtClean="0"/>
          </a:p>
          <a:p>
            <a:r>
              <a:rPr lang="en-IE" sz="2000" dirty="0" smtClean="0"/>
              <a:t>Generate 3D structure 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</a:rPr>
              <a:t>(Open Babel)</a:t>
            </a:r>
            <a:endParaRPr lang="en-IE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IE" sz="1800" dirty="0" smtClean="0"/>
              <a:t>Weighted rotor search for a low energy conformer </a:t>
            </a:r>
            <a:r>
              <a:rPr lang="en-IE" sz="1400" dirty="0" smtClean="0">
                <a:solidFill>
                  <a:schemeClr val="bg2">
                    <a:lumMod val="75000"/>
                  </a:schemeClr>
                </a:solidFill>
              </a:rPr>
              <a:t>(Open Babel, MMFF94)</a:t>
            </a:r>
          </a:p>
          <a:p>
            <a:r>
              <a:rPr lang="en-IE" sz="2000" dirty="0" smtClean="0"/>
              <a:t>Optimise geometry of conformer</a:t>
            </a:r>
          </a:p>
          <a:p>
            <a:pPr lvl="1"/>
            <a:r>
              <a:rPr lang="en-IE" sz="1800" dirty="0" smtClean="0"/>
              <a:t>MMFF94 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  <a:ea typeface="+mn-ea"/>
              </a:rPr>
              <a:t>(Open Babel) </a:t>
            </a:r>
            <a:r>
              <a:rPr lang="en-IE" sz="1800" dirty="0" smtClean="0">
                <a:ea typeface="+mn-ea"/>
              </a:rPr>
              <a:t>then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  <a:ea typeface="+mn-ea"/>
              </a:rPr>
              <a:t> </a:t>
            </a:r>
            <a:r>
              <a:rPr lang="en-IE" sz="1800" dirty="0" smtClean="0"/>
              <a:t>PM6 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  <a:ea typeface="+mn-ea"/>
              </a:rPr>
              <a:t>(Gaussian)</a:t>
            </a:r>
          </a:p>
          <a:p>
            <a:r>
              <a:rPr lang="en-IE" sz="2000" dirty="0" smtClean="0"/>
              <a:t>Calculate orbital energies and electronic transitions</a:t>
            </a:r>
          </a:p>
          <a:p>
            <a:pPr lvl="1"/>
            <a:r>
              <a:rPr lang="en-IE" sz="1800" dirty="0" smtClean="0"/>
              <a:t>ZINDO/S 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  <a:ea typeface="+mn-ea"/>
              </a:rPr>
              <a:t>(Gaussian)</a:t>
            </a:r>
          </a:p>
          <a:p>
            <a:endParaRPr lang="en-IE" sz="2000" dirty="0" smtClean="0"/>
          </a:p>
          <a:p>
            <a:r>
              <a:rPr lang="en-IE" sz="2000" dirty="0" smtClean="0"/>
              <a:t>Extract electronic properties 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</a:rPr>
              <a:t>cclib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IE" sz="2000" dirty="0" smtClean="0">
                <a:ea typeface="+mn-ea"/>
              </a:rPr>
              <a:t>Calculate efficiency 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  <a:ea typeface="+mn-ea"/>
              </a:rPr>
              <a:t>(</a:t>
            </a:r>
            <a:r>
              <a:rPr lang="en-IE" sz="1800" dirty="0" err="1" smtClean="0">
                <a:solidFill>
                  <a:schemeClr val="bg2">
                    <a:lumMod val="75000"/>
                  </a:schemeClr>
                </a:solidFill>
                <a:ea typeface="+mn-ea"/>
              </a:rPr>
              <a:t>Scharber</a:t>
            </a:r>
            <a:r>
              <a:rPr lang="en-IE" sz="1800" dirty="0" smtClean="0">
                <a:solidFill>
                  <a:schemeClr val="bg2">
                    <a:lumMod val="75000"/>
                  </a:schemeClr>
                </a:solidFill>
              </a:rPr>
              <a:t> et al)</a:t>
            </a:r>
            <a:endParaRPr lang="en-IE" sz="2000" dirty="0" smtClean="0">
              <a:solidFill>
                <a:schemeClr val="bg2">
                  <a:lumMod val="75000"/>
                </a:schemeClr>
              </a:solidFill>
              <a:ea typeface="+mn-ea"/>
            </a:endParaRPr>
          </a:p>
        </p:txBody>
      </p:sp>
      <p:pic>
        <p:nvPicPr>
          <p:cNvPr id="6149" name="Picture 5" descr="C:\Work\Geoff_GA\new_repo\dims_and_tets\homopols_used_for_simmatrix\monolen8\tm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132856"/>
            <a:ext cx="2009775" cy="152400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r="23806"/>
          <a:stretch>
            <a:fillRect/>
          </a:stretch>
        </p:blipFill>
        <p:spPr bwMode="auto">
          <a:xfrm>
            <a:off x="5076056" y="5445224"/>
            <a:ext cx="131403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Accuracy of PM6/ZINDO/S calculations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4961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616530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 smtClean="0">
                <a:latin typeface="Arial" pitchFamily="34" charset="0"/>
                <a:cs typeface="Arial" pitchFamily="34" charset="0"/>
              </a:rPr>
              <a:t>Test set of 60 </a:t>
            </a:r>
            <a:r>
              <a:rPr lang="en-IE" sz="1800" dirty="0" err="1" smtClean="0">
                <a:latin typeface="Arial" pitchFamily="34" charset="0"/>
                <a:cs typeface="Arial" pitchFamily="34" charset="0"/>
              </a:rPr>
              <a:t>oligomers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 from Hutchison et al, </a:t>
            </a:r>
            <a:r>
              <a:rPr lang="en-IE" sz="1800" i="1" dirty="0" smtClean="0">
                <a:latin typeface="Arial" pitchFamily="34" charset="0"/>
                <a:cs typeface="Arial" pitchFamily="34" charset="0"/>
              </a:rPr>
              <a:t>J Phys </a:t>
            </a:r>
            <a:r>
              <a:rPr lang="en-IE" sz="1800" i="1" dirty="0" err="1" smtClean="0">
                <a:latin typeface="Arial" pitchFamily="34" charset="0"/>
                <a:cs typeface="Arial" pitchFamily="34" charset="0"/>
              </a:rPr>
              <a:t>Chem</a:t>
            </a:r>
            <a:r>
              <a:rPr lang="en-IE" sz="1800" i="1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b="1" dirty="0" smtClean="0">
                <a:latin typeface="Arial" pitchFamily="34" charset="0"/>
                <a:cs typeface="Arial" pitchFamily="34" charset="0"/>
              </a:rPr>
              <a:t>2002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800" i="1" dirty="0" smtClean="0">
                <a:latin typeface="Arial" pitchFamily="34" charset="0"/>
                <a:cs typeface="Arial" pitchFamily="34" charset="0"/>
              </a:rPr>
              <a:t>106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, 10596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gure1_dims_and_tets"/>
          <p:cNvPicPr>
            <a:picLocks noChangeAspect="1" noChangeArrowheads="1"/>
          </p:cNvPicPr>
          <p:nvPr/>
        </p:nvPicPr>
        <p:blipFill>
          <a:blip r:embed="rId2" cstate="print"/>
          <a:srcRect b="50782"/>
          <a:stretch>
            <a:fillRect/>
          </a:stretch>
        </p:blipFill>
        <p:spPr bwMode="auto">
          <a:xfrm>
            <a:off x="35496" y="3224009"/>
            <a:ext cx="897331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572000" y="3861048"/>
            <a:ext cx="1656184" cy="2592288"/>
            <a:chOff x="4572000" y="3861048"/>
            <a:chExt cx="1656184" cy="2592288"/>
          </a:xfrm>
        </p:grpSpPr>
        <p:sp>
          <p:nvSpPr>
            <p:cNvPr id="11" name="5-Point Star 10"/>
            <p:cNvSpPr/>
            <p:nvPr/>
          </p:nvSpPr>
          <p:spPr>
            <a:xfrm>
              <a:off x="4932040" y="3861048"/>
              <a:ext cx="216024" cy="216024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Multiply 8"/>
            <p:cNvSpPr/>
            <p:nvPr/>
          </p:nvSpPr>
          <p:spPr>
            <a:xfrm>
              <a:off x="4572000" y="4797152"/>
              <a:ext cx="1656184" cy="1656184"/>
            </a:xfrm>
            <a:prstGeom prst="mathMultiply">
              <a:avLst>
                <a:gd name="adj1" fmla="val 91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7" name="Rectangle 6"/>
          <p:cNvSpPr/>
          <p:nvPr/>
        </p:nvSpPr>
        <p:spPr>
          <a:xfrm>
            <a:off x="4283968" y="3163002"/>
            <a:ext cx="3744416" cy="3528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Generate all dimers and tetramers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772400" cy="2304256"/>
          </a:xfrm>
        </p:spPr>
        <p:txBody>
          <a:bodyPr/>
          <a:lstStyle/>
          <a:p>
            <a:r>
              <a:rPr lang="en-IE" sz="2000" dirty="0" smtClean="0"/>
              <a:t>Total set of </a:t>
            </a:r>
            <a:r>
              <a:rPr lang="en-IE" sz="2000" dirty="0" smtClean="0">
                <a:solidFill>
                  <a:srgbClr val="FF0000"/>
                </a:solidFill>
              </a:rPr>
              <a:t>dimers</a:t>
            </a:r>
            <a:r>
              <a:rPr lang="en-IE" sz="2000" dirty="0" smtClean="0"/>
              <a:t>: 19,701</a:t>
            </a:r>
          </a:p>
          <a:p>
            <a:pPr lvl="1"/>
            <a:r>
              <a:rPr lang="en-IE" sz="1800" dirty="0" smtClean="0"/>
              <a:t>Two </a:t>
            </a:r>
            <a:r>
              <a:rPr lang="en-IE" sz="1800" smtClean="0"/>
              <a:t>with </a:t>
            </a:r>
            <a:r>
              <a:rPr lang="en-IE" sz="1800" smtClean="0"/>
              <a:t>efficiency </a:t>
            </a:r>
            <a:r>
              <a:rPr lang="en-IE" sz="1800" dirty="0" smtClean="0"/>
              <a:t>&gt; 5%</a:t>
            </a:r>
          </a:p>
          <a:p>
            <a:r>
              <a:rPr lang="en-IE" sz="2000" dirty="0" smtClean="0"/>
              <a:t>Total set of </a:t>
            </a:r>
            <a:r>
              <a:rPr lang="en-IE" sz="2000" dirty="0" smtClean="0">
                <a:solidFill>
                  <a:srgbClr val="FF0000"/>
                </a:solidFill>
              </a:rPr>
              <a:t>tetramers</a:t>
            </a:r>
            <a:r>
              <a:rPr lang="en-IE" sz="2000" dirty="0" smtClean="0"/>
              <a:t>: 768 million</a:t>
            </a:r>
          </a:p>
          <a:p>
            <a:pPr lvl="1"/>
            <a:r>
              <a:rPr lang="en-IE" sz="1800" dirty="0" smtClean="0"/>
              <a:t>Apply synthetic accessibility criterion</a:t>
            </a:r>
          </a:p>
          <a:p>
            <a:pPr lvl="2"/>
            <a:r>
              <a:rPr lang="en-IE" sz="1400" dirty="0" smtClean="0"/>
              <a:t>“Must be created by joining a dimer to itself”</a:t>
            </a:r>
          </a:p>
          <a:p>
            <a:pPr lvl="1"/>
            <a:r>
              <a:rPr lang="en-IE" sz="1800" dirty="0" smtClean="0"/>
              <a:t>58,707 tetramers: 53 with efficiency &gt; 8% (four &gt; 10%)</a:t>
            </a:r>
            <a:endParaRPr lang="en-IE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64643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Lowest energy transition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64643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Lowest energy transition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Multiply 7"/>
          <p:cNvSpPr/>
          <p:nvPr/>
        </p:nvSpPr>
        <p:spPr>
          <a:xfrm>
            <a:off x="755576" y="4797152"/>
            <a:ext cx="1656184" cy="1656184"/>
          </a:xfrm>
          <a:prstGeom prst="mathMultiply">
            <a:avLst>
              <a:gd name="adj1" fmla="val 917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5-Point Star 9"/>
          <p:cNvSpPr/>
          <p:nvPr/>
        </p:nvSpPr>
        <p:spPr>
          <a:xfrm>
            <a:off x="1187624" y="3933056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Finding </a:t>
            </a:r>
            <a:r>
              <a:rPr lang="en-IE" dirty="0" err="1" smtClean="0"/>
              <a:t>hexamers</a:t>
            </a:r>
            <a:r>
              <a:rPr lang="en-IE" dirty="0" smtClean="0"/>
              <a:t> and </a:t>
            </a:r>
            <a:r>
              <a:rPr lang="en-IE" dirty="0" err="1" smtClean="0"/>
              <a:t>octamers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980728"/>
            <a:ext cx="60486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Total set of </a:t>
            </a: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dimers</a:t>
            </a: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n-I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Total set of accessible </a:t>
            </a: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tetramers</a:t>
            </a: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n-IE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59k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IE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Number of accessible </a:t>
            </a:r>
            <a:r>
              <a:rPr kumimoji="0" lang="en-IE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hexamers</a:t>
            </a:r>
            <a:r>
              <a:rPr kumimoji="0" lang="en-IE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IE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octamers</a:t>
            </a:r>
            <a:r>
              <a:rPr kumimoji="0" lang="en-IE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 </a:t>
            </a:r>
            <a:r>
              <a:rPr kumimoji="0" lang="en-IE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78k</a:t>
            </a:r>
            <a:r>
              <a:rPr kumimoji="0" lang="en-IE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IE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200k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−"/>
            </a:pPr>
            <a:r>
              <a:rPr lang="en-IE" sz="2000" kern="0" noProof="0" dirty="0" smtClean="0">
                <a:latin typeface="Arial" pitchFamily="34" charset="0"/>
                <a:cs typeface="Arial" pitchFamily="34" charset="0"/>
              </a:rPr>
              <a:t>Calculations proportionally slower</a:t>
            </a:r>
            <a:endParaRPr lang="en-IE" kern="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→"/>
            </a:pPr>
            <a:r>
              <a:rPr lang="en-IE" sz="2000" kern="0" dirty="0" smtClean="0">
                <a:latin typeface="Arial" pitchFamily="34" charset="0"/>
                <a:cs typeface="Arial" pitchFamily="34" charset="0"/>
              </a:rPr>
              <a:t>Brute force method no longer feasible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→"/>
            </a:pPr>
            <a:endParaRPr lang="en-IE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IE" kern="0" dirty="0" smtClean="0">
                <a:latin typeface="Arial" pitchFamily="34" charset="0"/>
                <a:cs typeface="Arial" pitchFamily="34" charset="0"/>
              </a:rPr>
              <a:t>Solution: use a </a:t>
            </a:r>
            <a:r>
              <a:rPr lang="en-IE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genetic algorithm </a:t>
            </a:r>
            <a:r>
              <a:rPr lang="en-IE" kern="0" dirty="0" smtClean="0">
                <a:latin typeface="Arial" pitchFamily="34" charset="0"/>
                <a:cs typeface="Arial" pitchFamily="34" charset="0"/>
              </a:rPr>
              <a:t>to search </a:t>
            </a:r>
            <a:r>
              <a:rPr lang="en-IE" kern="0" smtClean="0">
                <a:latin typeface="Arial" pitchFamily="34" charset="0"/>
                <a:cs typeface="Arial" pitchFamily="34" charset="0"/>
              </a:rPr>
              <a:t>for hexamers and octamers </a:t>
            </a:r>
            <a:r>
              <a:rPr lang="en-IE" kern="0" dirty="0" smtClean="0">
                <a:latin typeface="Arial" pitchFamily="34" charset="0"/>
                <a:cs typeface="Arial" pitchFamily="34" charset="0"/>
              </a:rPr>
              <a:t>with optimal properties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IE" sz="2000" kern="0" dirty="0" smtClean="0">
                <a:latin typeface="Arial" charset="0"/>
              </a:rPr>
              <a:t>A stochastic algorithm that can be used to solve </a:t>
            </a:r>
            <a:r>
              <a:rPr lang="en-IE" sz="2000" kern="0" dirty="0" smtClean="0">
                <a:solidFill>
                  <a:srgbClr val="FF0000"/>
                </a:solidFill>
                <a:latin typeface="Arial" charset="0"/>
              </a:rPr>
              <a:t>global optimisation </a:t>
            </a:r>
            <a:r>
              <a:rPr lang="en-IE" sz="2000" kern="0" dirty="0" smtClean="0">
                <a:latin typeface="Arial" charset="0"/>
              </a:rPr>
              <a:t>problems</a:t>
            </a:r>
          </a:p>
        </p:txBody>
      </p:sp>
      <p:pic>
        <p:nvPicPr>
          <p:cNvPr id="25601" name="Picture 1" descr="C:\Work\BackedUp\Conferences\2010\Goslar_Nov_2010\not-backed-up\Traditio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124744"/>
            <a:ext cx="1239519" cy="2585282"/>
          </a:xfrm>
          <a:prstGeom prst="rect">
            <a:avLst/>
          </a:prstGeom>
          <a:noFill/>
        </p:spPr>
      </p:pic>
      <p:pic>
        <p:nvPicPr>
          <p:cNvPr id="25602" name="Picture 2" descr="C:\Work\BackedUp\Conferences\2010\Goslar_Nov_2010\not-backed-up\g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861048"/>
            <a:ext cx="2866376" cy="2729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96944" cy="604822"/>
          </a:xfrm>
        </p:spPr>
        <p:txBody>
          <a:bodyPr/>
          <a:lstStyle/>
          <a:p>
            <a:r>
              <a:rPr lang="en-IE" sz="2800" dirty="0" smtClean="0"/>
              <a:t>Searching polymer space using a Genetic Algorithm</a:t>
            </a:r>
            <a:endParaRPr lang="en-IE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813" y="1359595"/>
            <a:ext cx="7772400" cy="47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 initial population of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64 chromosomes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was generated randomly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Each chromosome represents an </a:t>
            </a:r>
            <a:r>
              <a:rPr kumimoji="0" lang="en-I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formed by </a:t>
            </a:r>
            <a:r>
              <a:rPr kumimoji="0" lang="en-IE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a particular base dimer joined together multiple times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Pairs of high-scoring chromosomes (“parents”) are repeatedly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selected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to</a:t>
            </a:r>
            <a:r>
              <a:rPr kumimoji="0" lang="en-IE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generate “children”</a:t>
            </a:r>
            <a:endParaRPr kumimoji="0" lang="en-I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IE" sz="1600" kern="0" dirty="0" smtClean="0">
                <a:latin typeface="Arial" charset="0"/>
              </a:rPr>
              <a:t>N</a:t>
            </a:r>
            <a:r>
              <a:rPr kumimoji="0" lang="en-IE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ew</a:t>
            </a:r>
            <a:r>
              <a:rPr kumimoji="0" lang="en-IE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</a:t>
            </a:r>
            <a:r>
              <a:rPr kumimoji="0" lang="en-IE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oligomers</a:t>
            </a:r>
            <a:r>
              <a:rPr kumimoji="0" lang="en-IE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were formed by crossover of base dimers of parents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IE" sz="1600" kern="0" baseline="0" dirty="0" smtClean="0">
                <a:latin typeface="Arial" charset="0"/>
              </a:rPr>
              <a:t>E.g. A-B and C-D were combined to give A-D and C-B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Children are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mutated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IE" sz="1600" kern="0" dirty="0" smtClean="0">
                <a:latin typeface="Arial" charset="0"/>
              </a:rPr>
              <a:t>For each monomer of a base dimer, there was a 75% chance of replacing it with a monomer of similar electronic properties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Survival of the fittest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to produce the next generation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The highest scoring of the new </a:t>
            </a:r>
            <a:r>
              <a:rPr kumimoji="0" lang="en-I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oligomers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are combined with the highest scoring of the original </a:t>
            </a:r>
            <a:r>
              <a:rPr kumimoji="0" lang="en-I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oligomers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Arial" charset="0"/>
              </a:rPr>
              <a:t> to make the next generation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Repeat for </a:t>
            </a:r>
            <a:r>
              <a:rPr kumimoji="0" lang="en-IE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100 generations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184646" y="2996952"/>
            <a:ext cx="642938" cy="2786062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352928" cy="604822"/>
          </a:xfrm>
        </p:spPr>
        <p:txBody>
          <a:bodyPr/>
          <a:lstStyle/>
          <a:p>
            <a:r>
              <a:rPr lang="en-IE" sz="2400" smtClean="0"/>
              <a:t>Lessons learned: Using a GA to manage Gaussian jobs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26376"/>
          </a:xfrm>
        </p:spPr>
        <p:txBody>
          <a:bodyPr/>
          <a:lstStyle/>
          <a:p>
            <a:r>
              <a:rPr lang="en-IE" sz="2400" dirty="0" smtClean="0"/>
              <a:t>Never run the same calculation twice</a:t>
            </a:r>
          </a:p>
          <a:p>
            <a:pPr lvl="1"/>
            <a:r>
              <a:rPr lang="en-IE" sz="2000" dirty="0" smtClean="0">
                <a:solidFill>
                  <a:srgbClr val="FF0000"/>
                </a:solidFill>
              </a:rPr>
              <a:t>Cache the results</a:t>
            </a:r>
            <a:r>
              <a:rPr lang="en-IE" sz="2000" dirty="0" smtClean="0"/>
              <a:t> – once convergence occurs, there will be a significant speedup</a:t>
            </a:r>
          </a:p>
          <a:p>
            <a:r>
              <a:rPr lang="en-IE" sz="2400" dirty="0" smtClean="0">
                <a:solidFill>
                  <a:srgbClr val="FF0000"/>
                </a:solidFill>
              </a:rPr>
              <a:t>Seed</a:t>
            </a:r>
            <a:r>
              <a:rPr lang="en-IE" sz="2400" dirty="0" smtClean="0"/>
              <a:t> the random number generator</a:t>
            </a:r>
          </a:p>
          <a:p>
            <a:pPr lvl="1"/>
            <a:r>
              <a:rPr lang="en-IE" sz="2000" dirty="0" smtClean="0"/>
              <a:t>Repeat a run exactly (especially useful if results cached)</a:t>
            </a:r>
          </a:p>
          <a:p>
            <a:pPr lvl="1"/>
            <a:r>
              <a:rPr lang="en-IE" sz="2000" dirty="0" smtClean="0"/>
              <a:t>Track down a bug</a:t>
            </a:r>
          </a:p>
          <a:p>
            <a:pPr lvl="1"/>
            <a:r>
              <a:rPr lang="en-IE" sz="2000" dirty="0" smtClean="0"/>
              <a:t>Test the effect of changing other parameters, while starting with the same initial generation</a:t>
            </a:r>
          </a:p>
          <a:p>
            <a:r>
              <a:rPr lang="en-IE" sz="2400" dirty="0" smtClean="0">
                <a:solidFill>
                  <a:srgbClr val="FF0000"/>
                </a:solidFill>
              </a:rPr>
              <a:t>Handle failures </a:t>
            </a:r>
            <a:r>
              <a:rPr lang="en-IE" sz="2400" dirty="0" smtClean="0"/>
              <a:t>gracefully</a:t>
            </a:r>
          </a:p>
          <a:p>
            <a:pPr lvl="1"/>
            <a:r>
              <a:rPr lang="en-IE" sz="2000" dirty="0" smtClean="0"/>
              <a:t>About 3% of Gaussian calculations failed or took too long and were aborted</a:t>
            </a:r>
          </a:p>
          <a:p>
            <a:r>
              <a:rPr lang="en-IE" sz="2400" dirty="0" smtClean="0"/>
              <a:t>Submit </a:t>
            </a:r>
            <a:r>
              <a:rPr lang="en-IE" sz="2400" dirty="0" smtClean="0">
                <a:solidFill>
                  <a:srgbClr val="FF0000"/>
                </a:solidFill>
              </a:rPr>
              <a:t>longer jobs first </a:t>
            </a:r>
            <a:r>
              <a:rPr lang="en-IE" sz="2400" dirty="0" smtClean="0"/>
              <a:t>if have more jobs than nodes</a:t>
            </a:r>
            <a:endParaRPr lang="en-IE" sz="2000" dirty="0" smtClean="0"/>
          </a:p>
          <a:p>
            <a:pPr lvl="1"/>
            <a:r>
              <a:rPr lang="en-IE" sz="2000" dirty="0" smtClean="0"/>
              <a:t>E.g. when running 64 jobs on 32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gure1_dims_and_tets"/>
          <p:cNvPicPr>
            <a:picLocks noChangeAspect="1" noChangeArrowheads="1"/>
          </p:cNvPicPr>
          <p:nvPr/>
        </p:nvPicPr>
        <p:blipFill>
          <a:blip r:embed="rId2" cstate="print"/>
          <a:srcRect l="47346" t="4280" r="11728" b="50782"/>
          <a:stretch>
            <a:fillRect/>
          </a:stretch>
        </p:blipFill>
        <p:spPr bwMode="auto">
          <a:xfrm>
            <a:off x="395536" y="1484784"/>
            <a:ext cx="367240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87624" y="443711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Lowest energy transition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 GA on tetramers</a:t>
            </a:r>
            <a:endParaRPr lang="en-IE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0" y="1196752"/>
            <a:ext cx="4388189" cy="3764106"/>
            <a:chOff x="4283968" y="1844824"/>
            <a:chExt cx="4604213" cy="394940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5892" t="6245" r="11618" b="6047"/>
            <a:stretch>
              <a:fillRect/>
            </a:stretch>
          </p:blipFill>
          <p:spPr bwMode="auto">
            <a:xfrm>
              <a:off x="4283968" y="1844824"/>
              <a:ext cx="4604213" cy="3672408"/>
            </a:xfrm>
            <a:prstGeom prst="rect">
              <a:avLst/>
            </a:prstGeom>
            <a:noFill/>
            <a:ln w="25400" cap="flat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220072" y="5517232"/>
              <a:ext cx="2520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b="1" dirty="0" smtClean="0">
                  <a:latin typeface="Arial" pitchFamily="34" charset="0"/>
                  <a:cs typeface="Arial" pitchFamily="34" charset="0"/>
                </a:rPr>
                <a:t>Lowest energy transition (</a:t>
              </a:r>
              <a:r>
                <a:rPr lang="en-IE" sz="1200" b="1" dirty="0" err="1" smtClean="0">
                  <a:latin typeface="Arial" pitchFamily="34" charset="0"/>
                  <a:cs typeface="Arial" pitchFamily="34" charset="0"/>
                </a:rPr>
                <a:t>eV</a:t>
              </a:r>
              <a:r>
                <a:rPr lang="en-IE" sz="1200" b="1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3608" y="112474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All Tetramers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IE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best in red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32" y="98072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All Tetramers 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 results in red</a:t>
            </a:r>
            <a:r>
              <a:rPr lang="en-IE" sz="16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1520" y="4941168"/>
            <a:ext cx="8424936" cy="1728192"/>
          </a:xfrm>
        </p:spPr>
        <p:txBody>
          <a:bodyPr/>
          <a:lstStyle/>
          <a:p>
            <a:r>
              <a:rPr lang="en-IE" sz="2000" dirty="0" smtClean="0"/>
              <a:t>GA only explored </a:t>
            </a:r>
            <a:r>
              <a:rPr lang="en-IE" sz="2000" b="1" dirty="0" smtClean="0">
                <a:solidFill>
                  <a:srgbClr val="FF0000"/>
                </a:solidFill>
              </a:rPr>
              <a:t>~4%</a:t>
            </a:r>
            <a:r>
              <a:rPr lang="en-IE" sz="2000" dirty="0" smtClean="0"/>
              <a:t> of total space, but found:</a:t>
            </a:r>
          </a:p>
          <a:p>
            <a:pPr lvl="1"/>
            <a:r>
              <a:rPr lang="en-IE" sz="1800" b="1" dirty="0" smtClean="0">
                <a:solidFill>
                  <a:srgbClr val="FF0000"/>
                </a:solidFill>
              </a:rPr>
              <a:t>7.2 of top 10 </a:t>
            </a:r>
            <a:r>
              <a:rPr lang="en-IE" sz="1800" dirty="0" smtClean="0"/>
              <a:t>candidates (on average)</a:t>
            </a:r>
          </a:p>
          <a:p>
            <a:pPr lvl="1"/>
            <a:r>
              <a:rPr lang="en-IE" sz="1800" dirty="0" smtClean="0"/>
              <a:t>58.7 of top 109 candidates</a:t>
            </a:r>
          </a:p>
          <a:p>
            <a:r>
              <a:rPr lang="en-IE" sz="2000" dirty="0" smtClean="0"/>
              <a:t>Parameters: 100 generations, 64 chromosomes, objective function is distance </a:t>
            </a:r>
            <a:r>
              <a:rPr lang="en-IE" sz="2000" smtClean="0"/>
              <a:t>to the point of maximum efficiency</a:t>
            </a:r>
            <a:endParaRPr lang="en-IE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886600" y="2602233"/>
            <a:ext cx="10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HOMO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17856" y="2602232"/>
            <a:ext cx="10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HOMO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3" name="Multiply 12"/>
          <p:cNvSpPr/>
          <p:nvPr/>
        </p:nvSpPr>
        <p:spPr>
          <a:xfrm>
            <a:off x="539552" y="2708920"/>
            <a:ext cx="1656184" cy="1656184"/>
          </a:xfrm>
          <a:prstGeom prst="mathMultiply">
            <a:avLst>
              <a:gd name="adj1" fmla="val 98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5-Point Star 16"/>
          <p:cNvSpPr/>
          <p:nvPr/>
        </p:nvSpPr>
        <p:spPr>
          <a:xfrm>
            <a:off x="5940152" y="1916832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Hexamers</a:t>
            </a:r>
            <a:r>
              <a:rPr lang="en-IE" dirty="0" smtClean="0"/>
              <a:t> and </a:t>
            </a:r>
            <a:r>
              <a:rPr lang="en-IE" dirty="0" err="1" smtClean="0"/>
              <a:t>Octamers</a:t>
            </a:r>
            <a:endParaRPr lang="en-IE" dirty="0"/>
          </a:p>
        </p:txBody>
      </p:sp>
      <p:pic>
        <p:nvPicPr>
          <p:cNvPr id="7170" name="Picture 2" descr="Figure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0126"/>
          <a:stretch>
            <a:fillRect/>
          </a:stretch>
        </p:blipFill>
        <p:spPr bwMode="auto">
          <a:xfrm>
            <a:off x="827584" y="3717032"/>
            <a:ext cx="731521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47664" y="64643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Lowest energy transition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64643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 smtClean="0">
                <a:latin typeface="Arial" pitchFamily="34" charset="0"/>
                <a:cs typeface="Arial" pitchFamily="34" charset="0"/>
              </a:rPr>
              <a:t>Lowest energy transition (</a:t>
            </a:r>
            <a:r>
              <a:rPr lang="en-IE" sz="1200" b="1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IE" sz="12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142984"/>
            <a:ext cx="7772400" cy="257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Production run of GA on </a:t>
            </a:r>
            <a:r>
              <a:rPr kumimoji="0" lang="en-I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hexamers</a:t>
            </a:r>
            <a:r>
              <a:rPr kumimoji="0" lang="en-I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</a:t>
            </a:r>
            <a:r>
              <a:rPr kumimoji="0" lang="en-I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octomers</a:t>
            </a:r>
            <a:endParaRPr kumimoji="0" lang="en-I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E" kern="0" dirty="0" smtClean="0">
                <a:latin typeface="Arial" pitchFamily="34" charset="0"/>
                <a:cs typeface="Arial" pitchFamily="34" charset="0"/>
              </a:rPr>
              <a:t>Identified most frequently </a:t>
            </a:r>
            <a:r>
              <a:rPr lang="en-IE" kern="0" dirty="0" err="1" smtClean="0">
                <a:latin typeface="Arial" pitchFamily="34" charset="0"/>
                <a:cs typeface="Arial" pitchFamily="34" charset="0"/>
              </a:rPr>
              <a:t>occuring</a:t>
            </a:r>
            <a:r>
              <a:rPr lang="en-IE" kern="0" dirty="0" smtClean="0">
                <a:latin typeface="Arial" pitchFamily="34" charset="0"/>
                <a:cs typeface="Arial" pitchFamily="34" charset="0"/>
              </a:rPr>
              <a:t> monomers</a:t>
            </a:r>
            <a:endParaRPr kumimoji="0" lang="en-I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E" kern="0" dirty="0" smtClean="0">
                <a:latin typeface="Arial" pitchFamily="34" charset="0"/>
                <a:cs typeface="Arial" pitchFamily="34" charset="0"/>
              </a:rPr>
              <a:t>Local search of all copolymers of these monomers</a:t>
            </a:r>
            <a:endParaRPr kumimoji="0" lang="en-I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IE" kern="0" dirty="0" smtClean="0">
                <a:latin typeface="Arial" pitchFamily="34" charset="0"/>
                <a:cs typeface="Arial" pitchFamily="34" charset="0"/>
              </a:rPr>
              <a:t>Total tested: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−"/>
            </a:pPr>
            <a:r>
              <a:rPr lang="en-IE" sz="20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5k</a:t>
            </a:r>
            <a:r>
              <a:rPr lang="en-IE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2000" kern="0" dirty="0" err="1" smtClean="0">
                <a:latin typeface="Arial" pitchFamily="34" charset="0"/>
                <a:cs typeface="Arial" pitchFamily="34" charset="0"/>
              </a:rPr>
              <a:t>hexamers</a:t>
            </a:r>
            <a:r>
              <a:rPr lang="en-IE" sz="2000" kern="0" dirty="0" smtClean="0">
                <a:latin typeface="Arial" pitchFamily="34" charset="0"/>
                <a:cs typeface="Arial" pitchFamily="34" charset="0"/>
              </a:rPr>
              <a:t> (of 78k) – 85 &gt; 9%, 10 &gt; 10%, 1 &gt; 11%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−"/>
            </a:pPr>
            <a:r>
              <a:rPr lang="en-IE" sz="20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7k</a:t>
            </a:r>
            <a:r>
              <a:rPr lang="en-IE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2000" kern="0" dirty="0" err="1" smtClean="0">
                <a:latin typeface="Arial" pitchFamily="34" charset="0"/>
                <a:cs typeface="Arial" pitchFamily="34" charset="0"/>
              </a:rPr>
              <a:t>octamers</a:t>
            </a:r>
            <a:r>
              <a:rPr lang="en-IE" sz="2000" kern="0" dirty="0" smtClean="0">
                <a:latin typeface="Arial" pitchFamily="34" charset="0"/>
                <a:cs typeface="Arial" pitchFamily="34" charset="0"/>
              </a:rPr>
              <a:t> (of 200k) – 524 &gt; 9%, 79 &gt; 10%, 1 &gt; 11%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Efficiency histograms for 2-,4-,6-,8-mers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194" name="Picture 2" descr="ForPaper_hist_efficiency_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61851"/>
            <a:ext cx="3657600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ForPaper_hex_oct_efficiency_v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824" y="961851"/>
            <a:ext cx="3657600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Analysis of top monomers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42984"/>
            <a:ext cx="5758408" cy="4953016"/>
          </a:xfrm>
        </p:spPr>
        <p:txBody>
          <a:bodyPr/>
          <a:lstStyle/>
          <a:p>
            <a:r>
              <a:rPr lang="en-IE" sz="2400" dirty="0" smtClean="0"/>
              <a:t>132 monomers</a:t>
            </a:r>
          </a:p>
          <a:p>
            <a:r>
              <a:rPr lang="en-IE" sz="2400" dirty="0" smtClean="0"/>
              <a:t>But </a:t>
            </a:r>
            <a:r>
              <a:rPr lang="en-IE" sz="2400" dirty="0" smtClean="0">
                <a:solidFill>
                  <a:srgbClr val="FF0000"/>
                </a:solidFill>
              </a:rPr>
              <a:t>only 36 </a:t>
            </a:r>
            <a:r>
              <a:rPr lang="en-IE" sz="2400" dirty="0" smtClean="0"/>
              <a:t>monomers are present in the 151 top </a:t>
            </a:r>
            <a:r>
              <a:rPr lang="en-IE" sz="2400" dirty="0" err="1" smtClean="0"/>
              <a:t>oligomers</a:t>
            </a:r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r>
              <a:rPr lang="en-IE" sz="2400" dirty="0" smtClean="0"/>
              <a:t>8778 possible base dimers</a:t>
            </a:r>
          </a:p>
          <a:p>
            <a:r>
              <a:rPr lang="en-IE" sz="2400" dirty="0" smtClean="0"/>
              <a:t>But </a:t>
            </a:r>
            <a:r>
              <a:rPr lang="en-IE" sz="2400" dirty="0" smtClean="0">
                <a:solidFill>
                  <a:srgbClr val="FF0000"/>
                </a:solidFill>
              </a:rPr>
              <a:t>only </a:t>
            </a:r>
            <a:r>
              <a:rPr lang="en-IE" sz="2400" smtClean="0">
                <a:solidFill>
                  <a:srgbClr val="FF0000"/>
                </a:solidFill>
              </a:rPr>
              <a:t>64 </a:t>
            </a:r>
            <a:r>
              <a:rPr lang="en-IE" sz="2400" smtClean="0"/>
              <a:t>found in top 151 oligomers</a:t>
            </a:r>
            <a:endParaRPr lang="en-IE" sz="2400" dirty="0" smtClean="0"/>
          </a:p>
          <a:p>
            <a:pPr>
              <a:buFont typeface="Arial" pitchFamily="34" charset="0"/>
              <a:buChar char="→"/>
            </a:pPr>
            <a:r>
              <a:rPr lang="en-IE" sz="2400" dirty="0" smtClean="0"/>
              <a:t> Finding optimal dimer pairs </a:t>
            </a:r>
            <a:r>
              <a:rPr lang="en-IE" sz="2400" smtClean="0"/>
              <a:t>is critical</a:t>
            </a:r>
            <a:endParaRPr lang="en-IE" sz="2400" dirty="0" smtClean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660232" y="1412776"/>
          <a:ext cx="1224136" cy="1224136"/>
        </p:xfrm>
        <a:graphic>
          <a:graphicData uri="http://schemas.openxmlformats.org/presentationml/2006/ole">
            <p:oleObj spid="_x0000_s3076" name="MDLDrawObject Class" r:id="rId3" imgW="1666980" imgH="1666785" progId="ISISServer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228183" y="2708920"/>
          <a:ext cx="1999607" cy="912101"/>
        </p:xfrm>
        <a:graphic>
          <a:graphicData uri="http://schemas.openxmlformats.org/presentationml/2006/ole">
            <p:oleObj spid="_x0000_s3077" name="MDLDrawObject Class" r:id="rId4" imgW="2171610" imgH="990690" progId="ISISServer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187624" y="4941168"/>
          <a:ext cx="2456681" cy="1156438"/>
        </p:xfrm>
        <a:graphic>
          <a:graphicData uri="http://schemas.openxmlformats.org/presentationml/2006/ole">
            <p:oleObj spid="_x0000_s3078" name="MDLDrawObject Class" r:id="rId5" imgW="3905280" imgH="1838235" progId="ISISServer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499992" y="4869160"/>
          <a:ext cx="2044080" cy="1620307"/>
        </p:xfrm>
        <a:graphic>
          <a:graphicData uri="http://schemas.openxmlformats.org/presentationml/2006/ole">
            <p:oleObj spid="_x0000_s3079" name="MDLDrawObject Class" r:id="rId6" imgW="3124170" imgH="2476590" progId="ISISServer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0" y="980728"/>
            <a:ext cx="8964488" cy="6316812"/>
            <a:chOff x="0" y="0"/>
            <a:chExt cx="9632" cy="606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94" t="13603" r="296" b="148"/>
            <a:stretch>
              <a:fillRect/>
            </a:stretch>
          </p:blipFill>
          <p:spPr bwMode="auto">
            <a:xfrm>
              <a:off x="0" y="0"/>
              <a:ext cx="9632" cy="5917"/>
            </a:xfrm>
            <a:prstGeom prst="rect">
              <a:avLst/>
            </a:prstGeom>
            <a:noFill/>
            <a:ln w="25400" cap="flat">
              <a:noFill/>
              <a:miter lim="800000"/>
              <a:headEnd/>
              <a:tailEnd/>
            </a:ln>
          </p:spPr>
        </p:pic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5" y="3225"/>
              <a:ext cx="2092" cy="24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2984" y="3931"/>
              <a:ext cx="4776" cy="213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endParaRPr lang="en-IE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6237312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latin typeface="Arial" pitchFamily="34" charset="0"/>
                <a:cs typeface="Arial" pitchFamily="34" charset="0"/>
              </a:rPr>
              <a:t>http://www.landartgenerator.org/blagi/archives/127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918648" cy="5715016"/>
          </a:xfrm>
        </p:spPr>
        <p:txBody>
          <a:bodyPr/>
          <a:lstStyle/>
          <a:p>
            <a:r>
              <a:rPr lang="en-IE" sz="2400" dirty="0" smtClean="0">
                <a:solidFill>
                  <a:srgbClr val="FF0000"/>
                </a:solidFill>
              </a:rPr>
              <a:t>Larger</a:t>
            </a:r>
            <a:r>
              <a:rPr lang="en-IE" sz="2400" dirty="0" smtClean="0"/>
              <a:t> set of monomers</a:t>
            </a:r>
          </a:p>
          <a:p>
            <a:pPr lvl="1"/>
            <a:r>
              <a:rPr lang="en-IE" sz="2000" dirty="0" smtClean="0"/>
              <a:t>Allow GA to mutate monomers?</a:t>
            </a:r>
          </a:p>
          <a:p>
            <a:r>
              <a:rPr lang="en-IE" sz="2400" dirty="0" smtClean="0"/>
              <a:t>More </a:t>
            </a:r>
            <a:r>
              <a:rPr lang="en-IE" sz="2400" dirty="0" smtClean="0">
                <a:solidFill>
                  <a:srgbClr val="FF0000"/>
                </a:solidFill>
              </a:rPr>
              <a:t>accurate</a:t>
            </a:r>
            <a:r>
              <a:rPr lang="en-IE" sz="2400" dirty="0" smtClean="0"/>
              <a:t> calculations</a:t>
            </a:r>
          </a:p>
          <a:p>
            <a:r>
              <a:rPr lang="en-IE" sz="2400" dirty="0" smtClean="0">
                <a:solidFill>
                  <a:srgbClr val="FF0000"/>
                </a:solidFill>
              </a:rPr>
              <a:t>Screen</a:t>
            </a:r>
            <a:r>
              <a:rPr lang="en-IE" sz="2400" dirty="0" smtClean="0"/>
              <a:t> the results for</a:t>
            </a:r>
          </a:p>
          <a:p>
            <a:pPr lvl="1"/>
            <a:r>
              <a:rPr lang="en-IE" sz="2000" dirty="0" smtClean="0"/>
              <a:t>Conductivity</a:t>
            </a:r>
          </a:p>
          <a:p>
            <a:pPr lvl="1"/>
            <a:r>
              <a:rPr lang="en-IE" sz="2000" dirty="0" smtClean="0"/>
              <a:t>Solubility</a:t>
            </a:r>
          </a:p>
          <a:p>
            <a:pPr lvl="1"/>
            <a:r>
              <a:rPr lang="en-IE" sz="2000" dirty="0" smtClean="0"/>
              <a:t>Better synthetic accessibility</a:t>
            </a:r>
          </a:p>
          <a:p>
            <a:r>
              <a:rPr lang="en-IE" sz="2400" dirty="0" smtClean="0">
                <a:solidFill>
                  <a:srgbClr val="FF0000"/>
                </a:solidFill>
              </a:rPr>
              <a:t>Experimental</a:t>
            </a:r>
            <a:r>
              <a:rPr lang="en-IE" sz="2400" dirty="0" smtClean="0"/>
              <a:t> testing and feedback loop</a:t>
            </a:r>
          </a:p>
          <a:p>
            <a:r>
              <a:rPr lang="en-IE" sz="2400" dirty="0" smtClean="0"/>
              <a:t>Take home message:</a:t>
            </a:r>
          </a:p>
          <a:p>
            <a:pPr lvl="1"/>
            <a:r>
              <a:rPr lang="en-IE" sz="2000" dirty="0" smtClean="0"/>
              <a:t>A genetic algorithm is an </a:t>
            </a:r>
            <a:r>
              <a:rPr lang="en-IE" sz="2000" dirty="0" smtClean="0">
                <a:solidFill>
                  <a:srgbClr val="FF0000"/>
                </a:solidFill>
              </a:rPr>
              <a:t>effective and efficient </a:t>
            </a:r>
            <a:r>
              <a:rPr lang="en-IE" sz="2000" dirty="0" smtClean="0"/>
              <a:t>way of exploring chemical space</a:t>
            </a:r>
          </a:p>
          <a:p>
            <a:pPr lvl="1"/>
            <a:r>
              <a:rPr lang="en-IE" sz="2000" dirty="0" smtClean="0"/>
              <a:t>Given particular electronic properties, can we design molecules that have them? </a:t>
            </a:r>
            <a:r>
              <a:rPr lang="en-IE" sz="2000" dirty="0" smtClean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IE" sz="2000" dirty="0" err="1" smtClean="0"/>
              <a:t>Cheminformatics</a:t>
            </a:r>
            <a:r>
              <a:rPr lang="en-IE" sz="2000" dirty="0" smtClean="0"/>
              <a:t> </a:t>
            </a:r>
            <a:r>
              <a:rPr lang="en-IE" sz="2000" smtClean="0"/>
              <a:t>techniques applicable to </a:t>
            </a:r>
            <a:r>
              <a:rPr lang="en-IE" sz="2000" smtClean="0">
                <a:solidFill>
                  <a:srgbClr val="FF0000"/>
                </a:solidFill>
              </a:rPr>
              <a:t>areas outside the pharmaceutical domain</a:t>
            </a:r>
            <a:endParaRPr lang="en-IE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42976" y="142852"/>
            <a:ext cx="6858048" cy="12858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7784" y="170562"/>
            <a:ext cx="5516116" cy="1184273"/>
          </a:xfrm>
        </p:spPr>
        <p:txBody>
          <a:bodyPr/>
          <a:lstStyle/>
          <a:p>
            <a:pPr algn="l" eaLnBrk="1" hangingPunct="1"/>
            <a:r>
              <a:rPr lang="de-DE" sz="2400" b="1" i="1" dirty="0" smtClean="0"/>
              <a:t>De novo</a:t>
            </a:r>
            <a:r>
              <a:rPr lang="de-DE" sz="2400" b="1" dirty="0" smtClean="0"/>
              <a:t> design of </a:t>
            </a:r>
            <a:r>
              <a:rPr lang="de-DE" sz="2400" b="1" dirty="0" smtClean="0">
                <a:solidFill>
                  <a:srgbClr val="FF0000"/>
                </a:solidFill>
              </a:rPr>
              <a:t>molecular wires </a:t>
            </a:r>
            <a:r>
              <a:rPr lang="de-DE" sz="2400" b="1" dirty="0" smtClean="0"/>
              <a:t>with optimal properties for solar energy conversion</a:t>
            </a:r>
            <a:endParaRPr lang="en-US" sz="24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14282" y="1556792"/>
            <a:ext cx="3853662" cy="5112568"/>
          </a:xfrm>
        </p:spPr>
        <p:txBody>
          <a:bodyPr/>
          <a:lstStyle/>
          <a:p>
            <a:pPr algn="l"/>
            <a:r>
              <a:rPr lang="en-IE" sz="1800" b="1" dirty="0" smtClean="0"/>
              <a:t>Funding</a:t>
            </a:r>
          </a:p>
          <a:p>
            <a:pPr algn="l"/>
            <a:r>
              <a:rPr lang="en-IE" sz="1800" dirty="0" smtClean="0"/>
              <a:t>Chemical Structure Association Jacques-</a:t>
            </a:r>
            <a:r>
              <a:rPr lang="en-IE" sz="1800" dirty="0" err="1" smtClean="0"/>
              <a:t>Émile</a:t>
            </a:r>
            <a:r>
              <a:rPr lang="en-IE" sz="1800" dirty="0" smtClean="0"/>
              <a:t> Dubois Grant</a:t>
            </a:r>
          </a:p>
          <a:p>
            <a:pPr algn="l"/>
            <a:r>
              <a:rPr lang="en-IE" sz="1800" dirty="0" smtClean="0"/>
              <a:t>Health Research Board Career Development Fellowship</a:t>
            </a:r>
          </a:p>
          <a:p>
            <a:pPr algn="l"/>
            <a:r>
              <a:rPr lang="en-IE" sz="1800" dirty="0" smtClean="0"/>
              <a:t>Irish Centre for High-End Computing</a:t>
            </a:r>
          </a:p>
          <a:p>
            <a:pPr algn="l"/>
            <a:endParaRPr lang="en-IE" sz="1800" b="1" dirty="0" smtClean="0"/>
          </a:p>
          <a:p>
            <a:pPr algn="l"/>
            <a:r>
              <a:rPr lang="en-IE" sz="1800" b="1" dirty="0" smtClean="0"/>
              <a:t>In collaboration with</a:t>
            </a:r>
          </a:p>
          <a:p>
            <a:pPr algn="l"/>
            <a:r>
              <a:rPr lang="en-GB" sz="1800" dirty="0" smtClean="0"/>
              <a:t>Dr. Geoff Hutchison</a:t>
            </a:r>
          </a:p>
          <a:p>
            <a:pPr algn="l"/>
            <a:r>
              <a:rPr lang="en-GB" sz="1800" dirty="0" smtClean="0"/>
              <a:t>Casey Campbell</a:t>
            </a:r>
          </a:p>
          <a:p>
            <a:pPr algn="l"/>
            <a:endParaRPr lang="en-GB" sz="1800" dirty="0" smtClean="0"/>
          </a:p>
          <a:p>
            <a:pPr algn="l"/>
            <a:r>
              <a:rPr lang="en-GB" sz="1800" b="1" dirty="0" smtClean="0"/>
              <a:t>Open Source projects</a:t>
            </a:r>
          </a:p>
          <a:p>
            <a:pPr algn="l"/>
            <a:r>
              <a:rPr lang="en-GB" sz="1800" dirty="0" smtClean="0"/>
              <a:t>Open Babel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(http://openbabel.org)</a:t>
            </a:r>
          </a:p>
          <a:p>
            <a:pPr algn="l"/>
            <a:r>
              <a:rPr lang="en-GB" sz="1800" dirty="0" err="1" smtClean="0"/>
              <a:t>cclib</a:t>
            </a:r>
            <a:r>
              <a:rPr lang="en-GB" sz="1800" dirty="0" smtClean="0"/>
              <a:t>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(http://cclib.sf.net)</a:t>
            </a:r>
          </a:p>
        </p:txBody>
      </p:sp>
      <p:pic>
        <p:nvPicPr>
          <p:cNvPr id="34820" name="Picture 4" descr="C:\Work\UCC\Conferences\ACSSpring2010\Logos\hr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42748"/>
            <a:ext cx="864096" cy="598220"/>
          </a:xfrm>
          <a:prstGeom prst="rect">
            <a:avLst/>
          </a:prstGeom>
          <a:noFill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209812" y="2780928"/>
            <a:ext cx="3719882" cy="3719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 rot="16200000">
            <a:off x="3708275" y="5132483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 Tintin44 (</a:t>
            </a:r>
            <a:r>
              <a:rPr lang="en-IE" sz="1400" dirty="0" err="1" smtClean="0">
                <a:latin typeface="Arial" pitchFamily="34" charset="0"/>
                <a:cs typeface="Arial" pitchFamily="34" charset="0"/>
              </a:rPr>
              <a:t>Flickr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164099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err="1" smtClean="0">
                <a:latin typeface="Arial" pitchFamily="34" charset="0"/>
                <a:cs typeface="Arial" pitchFamily="34" charset="0"/>
              </a:rPr>
              <a:t>n.oboyle@ucc.ie</a:t>
            </a:r>
            <a:endParaRPr lang="en-IE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b="1" dirty="0" smtClean="0">
                <a:latin typeface="Arial" pitchFamily="34" charset="0"/>
                <a:cs typeface="Arial" pitchFamily="34" charset="0"/>
              </a:rPr>
              <a:t>http://baoilleach.blogspot.com</a:t>
            </a:r>
          </a:p>
        </p:txBody>
      </p:sp>
      <p:pic>
        <p:nvPicPr>
          <p:cNvPr id="18" name="Picture 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2284" y="1700808"/>
            <a:ext cx="687748" cy="7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3212450"/>
            <a:ext cx="1152128" cy="50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4149080"/>
            <a:ext cx="707371" cy="102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4149080"/>
            <a:ext cx="7524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75656" y="332656"/>
          <a:ext cx="937145" cy="935931"/>
        </p:xfrm>
        <a:graphic>
          <a:graphicData uri="http://schemas.openxmlformats.org/presentationml/2006/ole">
            <p:oleObj spid="_x0000_s5122" name="MDLDrawObject Class" r:id="rId10" imgW="1666980" imgH="1666785" progId="ISISServer">
              <p:embed/>
            </p:oleObj>
          </a:graphicData>
        </a:graphic>
      </p:graphicFrame>
      <p:pic>
        <p:nvPicPr>
          <p:cNvPr id="5123" name="Picture 3" descr="C:\Tools\openbabel\trunk\windows-vc2008\Distribution\logo_big.bmp"/>
          <p:cNvPicPr>
            <a:picLocks noChangeAspect="1" noChangeArrowheads="1"/>
          </p:cNvPicPr>
          <p:nvPr/>
        </p:nvPicPr>
        <p:blipFill>
          <a:blip r:embed="rId11" cstate="print"/>
          <a:srcRect t="11986" b="16100"/>
          <a:stretch>
            <a:fillRect/>
          </a:stretch>
        </p:blipFill>
        <p:spPr bwMode="auto">
          <a:xfrm>
            <a:off x="3995936" y="5445224"/>
            <a:ext cx="627568" cy="864096"/>
          </a:xfrm>
          <a:prstGeom prst="rect">
            <a:avLst/>
          </a:prstGeom>
          <a:noFill/>
        </p:spPr>
      </p:pic>
      <p:pic>
        <p:nvPicPr>
          <p:cNvPr id="5124" name="Picture 4" descr="C:\Work\BackedUp\Conferences\2010\Goslar_Nov_2010\not-backed-up\cclib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49752" y="6021288"/>
            <a:ext cx="784778" cy="62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ouds.jpg"/>
          <p:cNvPicPr>
            <a:picLocks noGrp="1" noChangeAspect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61170" y="732090"/>
            <a:ext cx="9014283" cy="4929158"/>
          </a:xfrm>
        </p:spPr>
      </p:pic>
      <p:sp>
        <p:nvSpPr>
          <p:cNvPr id="5" name="TextBox 4"/>
          <p:cNvSpPr txBox="1"/>
          <p:nvPr/>
        </p:nvSpPr>
        <p:spPr>
          <a:xfrm>
            <a:off x="5364088" y="5733256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1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Image: </a:t>
            </a:r>
            <a:r>
              <a:rPr lang="en-IE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Kman99 (</a:t>
            </a:r>
            <a:r>
              <a:rPr lang="en-IE" sz="1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Flickr</a:t>
            </a:r>
            <a:r>
              <a:rPr lang="en-IE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Molecular wires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52936"/>
            <a:ext cx="7772400" cy="3816424"/>
          </a:xfrm>
        </p:spPr>
        <p:txBody>
          <a:bodyPr/>
          <a:lstStyle/>
          <a:p>
            <a:r>
              <a:rPr lang="en-IE" sz="2400" dirty="0" smtClean="0">
                <a:solidFill>
                  <a:srgbClr val="FF0000"/>
                </a:solidFill>
              </a:rPr>
              <a:t>Conducting</a:t>
            </a:r>
            <a:r>
              <a:rPr lang="en-IE" sz="2400" dirty="0" smtClean="0"/>
              <a:t> (or conductive) </a:t>
            </a:r>
            <a:r>
              <a:rPr lang="en-IE" sz="2400" dirty="0" smtClean="0">
                <a:solidFill>
                  <a:srgbClr val="FF0000"/>
                </a:solidFill>
              </a:rPr>
              <a:t>polymers</a:t>
            </a:r>
          </a:p>
          <a:p>
            <a:pPr lvl="1"/>
            <a:r>
              <a:rPr lang="en-IE" sz="2000" dirty="0" smtClean="0"/>
              <a:t>Long thin conjugated organic molecules that conduct electricity</a:t>
            </a:r>
          </a:p>
          <a:p>
            <a:r>
              <a:rPr lang="en-IE" sz="2400" dirty="0" smtClean="0"/>
              <a:t>The 2000 </a:t>
            </a:r>
            <a:r>
              <a:rPr lang="en-IE" sz="2400" dirty="0" smtClean="0">
                <a:solidFill>
                  <a:srgbClr val="FF0000"/>
                </a:solidFill>
              </a:rPr>
              <a:t>Nobel Prize </a:t>
            </a:r>
            <a:r>
              <a:rPr lang="en-IE" sz="2400" dirty="0" smtClean="0"/>
              <a:t>in Chemistry was awarded “</a:t>
            </a:r>
            <a:r>
              <a:rPr lang="en-IE" sz="2400" i="1" dirty="0" smtClean="0"/>
              <a:t>for the discovery and development of conductive polymers”</a:t>
            </a:r>
            <a:endParaRPr lang="en-IE" sz="2400" dirty="0" smtClean="0"/>
          </a:p>
          <a:p>
            <a:pPr lvl="1"/>
            <a:r>
              <a:rPr lang="en-IE" sz="2000" dirty="0" smtClean="0"/>
              <a:t>Alan J. </a:t>
            </a:r>
            <a:r>
              <a:rPr lang="en-IE" sz="2000" dirty="0" err="1" smtClean="0"/>
              <a:t>Heeger</a:t>
            </a:r>
            <a:r>
              <a:rPr lang="en-IE" sz="2000" dirty="0" smtClean="0"/>
              <a:t>, Alan G. MacDiarmid and Hideki </a:t>
            </a:r>
            <a:r>
              <a:rPr lang="en-IE" sz="2000" dirty="0" err="1" smtClean="0"/>
              <a:t>Shirakawa</a:t>
            </a:r>
            <a:endParaRPr lang="en-IE" sz="2000" dirty="0" smtClean="0"/>
          </a:p>
          <a:p>
            <a:r>
              <a:rPr lang="en-IE" sz="2400" dirty="0" smtClean="0"/>
              <a:t>Main </a:t>
            </a:r>
            <a:r>
              <a:rPr lang="en-IE" sz="2400" dirty="0" smtClean="0">
                <a:solidFill>
                  <a:srgbClr val="FF0000"/>
                </a:solidFill>
              </a:rPr>
              <a:t>applications</a:t>
            </a:r>
            <a:r>
              <a:rPr lang="en-IE" sz="2400" dirty="0" smtClean="0"/>
              <a:t>:</a:t>
            </a:r>
          </a:p>
          <a:p>
            <a:pPr lvl="1"/>
            <a:r>
              <a:rPr lang="en-IE" sz="2000" dirty="0" smtClean="0"/>
              <a:t>LEDs </a:t>
            </a:r>
            <a:r>
              <a:rPr lang="en-IE" sz="2000" dirty="0" smtClean="0">
                <a:solidFill>
                  <a:schemeClr val="bg2">
                    <a:lumMod val="75000"/>
                  </a:schemeClr>
                </a:solidFill>
              </a:rPr>
              <a:t>(commercially available)</a:t>
            </a:r>
          </a:p>
          <a:p>
            <a:pPr lvl="1"/>
            <a:r>
              <a:rPr lang="en-IE" sz="2000" dirty="0" smtClean="0"/>
              <a:t>Photovoltaic cells </a:t>
            </a:r>
            <a:r>
              <a:rPr lang="en-IE" sz="2000" dirty="0" smtClean="0">
                <a:solidFill>
                  <a:schemeClr val="bg2">
                    <a:lumMod val="75000"/>
                  </a:schemeClr>
                </a:solidFill>
              </a:rPr>
              <a:t>(active research topic)</a:t>
            </a:r>
          </a:p>
        </p:txBody>
      </p:sp>
      <p:pic>
        <p:nvPicPr>
          <p:cNvPr id="33794" name="Picture 2" descr="C:\Work\BackedUp\Conferences\2010\Goslar_Nov_2010\not-backed-up\ConductivePo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010796"/>
            <a:ext cx="5062738" cy="1914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woState Scheme 11-32-4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3024336" cy="150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Bulk </a:t>
            </a:r>
            <a:r>
              <a:rPr lang="en-IE" dirty="0" err="1" smtClean="0"/>
              <a:t>heterojunction</a:t>
            </a:r>
            <a:r>
              <a:rPr lang="en-IE" dirty="0" smtClean="0"/>
              <a:t> solar cell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052736"/>
            <a:ext cx="3067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Deibel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Dyakonov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Rep. </a:t>
            </a:r>
            <a:r>
              <a:rPr lang="en-IE" sz="1400" b="1" i="1" dirty="0" err="1" smtClean="0">
                <a:latin typeface="Arial" pitchFamily="34" charset="0"/>
                <a:cs typeface="Arial" pitchFamily="34" charset="0"/>
              </a:rPr>
              <a:t>Prog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. Phys.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 2010,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73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, 096401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1988840"/>
            <a:ext cx="43204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323528" y="1268760"/>
            <a:ext cx="360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smtClean="0">
                <a:latin typeface="Arial" pitchFamily="34" charset="0"/>
                <a:cs typeface="Arial" pitchFamily="34" charset="0"/>
              </a:rPr>
              <a:t>Compared to </a:t>
            </a:r>
            <a:r>
              <a:rPr lang="en-IE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semiconductor based </a:t>
            </a:r>
            <a:r>
              <a:rPr lang="en-IE" sz="2000" smtClean="0">
                <a:latin typeface="Arial" pitchFamily="34" charset="0"/>
                <a:cs typeface="Arial" pitchFamily="34" charset="0"/>
              </a:rPr>
              <a:t>solar cells:</a:t>
            </a:r>
          </a:p>
          <a:p>
            <a:pPr lvl="1"/>
            <a:r>
              <a:rPr lang="en-IE" sz="1800" smtClean="0">
                <a:latin typeface="Arial" pitchFamily="34" charset="0"/>
                <a:cs typeface="Arial" pitchFamily="34" charset="0"/>
              </a:rPr>
              <a:t>Cheaper materials</a:t>
            </a:r>
          </a:p>
          <a:p>
            <a:pPr lvl="1"/>
            <a:r>
              <a:rPr lang="en-IE" sz="1800" smtClean="0">
                <a:latin typeface="Arial" pitchFamily="34" charset="0"/>
                <a:cs typeface="Arial" pitchFamily="34" charset="0"/>
              </a:rPr>
              <a:t>Easier to process</a:t>
            </a:r>
          </a:p>
          <a:p>
            <a:pPr lvl="1"/>
            <a:r>
              <a:rPr lang="en-IE" sz="1800" smtClean="0">
                <a:latin typeface="Arial" pitchFamily="34" charset="0"/>
                <a:cs typeface="Arial" pitchFamily="34" charset="0"/>
              </a:rPr>
              <a:t>But (currently) less efficient</a:t>
            </a:r>
            <a:endParaRPr lang="en-IE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72514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Donor (molecular wire):</a:t>
            </a:r>
          </a:p>
          <a:p>
            <a:r>
              <a:rPr lang="en-IE" sz="1800" smtClean="0">
                <a:latin typeface="Arial" pitchFamily="34" charset="0"/>
                <a:cs typeface="Arial" pitchFamily="34" charset="0"/>
              </a:rPr>
              <a:t>(1) Absorbs light</a:t>
            </a:r>
          </a:p>
          <a:p>
            <a:r>
              <a:rPr lang="en-IE" sz="1800" smtClean="0">
                <a:latin typeface="Arial" pitchFamily="34" charset="0"/>
                <a:cs typeface="Arial" pitchFamily="34" charset="0"/>
              </a:rPr>
              <a:t>(2) Gets excited to higher energy state</a:t>
            </a:r>
          </a:p>
          <a:p>
            <a:r>
              <a:rPr lang="en-IE" sz="1800" smtClean="0">
                <a:latin typeface="Arial" pitchFamily="34" charset="0"/>
                <a:cs typeface="Arial" pitchFamily="34" charset="0"/>
              </a:rPr>
              <a:t>(3) Transfers electron to acceptor</a:t>
            </a:r>
          </a:p>
          <a:p>
            <a:r>
              <a:rPr lang="en-IE" sz="1800" smtClean="0">
                <a:latin typeface="Arial" pitchFamily="34" charset="0"/>
                <a:cs typeface="Arial" pitchFamily="34" charset="0"/>
              </a:rPr>
              <a:t>(4) Hole and electron diffuse to opposite electrodes</a:t>
            </a:r>
            <a:endParaRPr lang="en-IE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Efficiency improvements over time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8810" r="12417" b="2535"/>
          <a:stretch>
            <a:fillRect/>
          </a:stretch>
        </p:blipFill>
        <p:spPr bwMode="auto">
          <a:xfrm>
            <a:off x="1619672" y="980728"/>
            <a:ext cx="5733343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/>
          </p:cNvSpPr>
          <p:nvPr/>
        </p:nvSpPr>
        <p:spPr bwMode="auto">
          <a:xfrm>
            <a:off x="4211960" y="6381328"/>
            <a:ext cx="435176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  <a:sym typeface="Times New Roman" charset="0"/>
              </a:rPr>
              <a:t>McGehee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" charset="0"/>
              </a:rPr>
              <a:t> et </a:t>
            </a:r>
            <a:r>
              <a:rPr lang="en-US" sz="1800" dirty="0">
                <a:latin typeface="Arial" pitchFamily="34" charset="0"/>
                <a:cs typeface="Arial" pitchFamily="34" charset="0"/>
                <a:sym typeface="Times New Roman" charset="0"/>
              </a:rPr>
              <a:t>al. </a:t>
            </a:r>
            <a:r>
              <a:rPr lang="en-US" sz="1800" i="1" dirty="0">
                <a:latin typeface="Arial" pitchFamily="34" charset="0"/>
                <a:cs typeface="Arial" pitchFamily="34" charset="0"/>
                <a:sym typeface="Times New Roman Italic" charset="0"/>
              </a:rPr>
              <a:t>Mater. 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Today,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  <a:sym typeface="Times New Roman Bold" charset="0"/>
              </a:rPr>
              <a:t>2007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 Bold" charset="0"/>
              </a:rPr>
              <a:t>,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10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 Italic" charset="0"/>
              </a:rPr>
              <a:t>,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Times New Roman" charset="0"/>
              </a:rPr>
              <a:t>28</a:t>
            </a:r>
            <a:endParaRPr lang="en-US" sz="1800" dirty="0">
              <a:latin typeface="Arial" pitchFamily="34" charset="0"/>
              <a:cs typeface="Arial" pitchFamily="34" charset="0"/>
              <a:sym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3848"/>
            <a:ext cx="8640960" cy="604822"/>
          </a:xfrm>
        </p:spPr>
        <p:txBody>
          <a:bodyPr/>
          <a:lstStyle/>
          <a:p>
            <a:r>
              <a:rPr lang="en-IE" sz="2400" dirty="0" smtClean="0"/>
              <a:t>“</a:t>
            </a:r>
            <a:r>
              <a:rPr lang="en-IE" sz="2400" b="1" dirty="0" smtClean="0">
                <a:solidFill>
                  <a:srgbClr val="FF0000"/>
                </a:solidFill>
              </a:rPr>
              <a:t>Design Rules </a:t>
            </a:r>
            <a:r>
              <a:rPr lang="en-IE" sz="2400" dirty="0" smtClean="0"/>
              <a:t>for Donors in Bulk-</a:t>
            </a:r>
            <a:r>
              <a:rPr lang="en-IE" sz="2400" dirty="0" err="1" smtClean="0"/>
              <a:t>Heterojunction</a:t>
            </a:r>
            <a:r>
              <a:rPr lang="en-IE" sz="2400" dirty="0" smtClean="0"/>
              <a:t> Solar Cells”</a:t>
            </a:r>
            <a:endParaRPr lang="en-I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08397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6361583"/>
            <a:ext cx="442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smtClean="0">
                <a:latin typeface="Arial" pitchFamily="34" charset="0"/>
                <a:cs typeface="Arial" pitchFamily="34" charset="0"/>
              </a:rPr>
              <a:t>Scharber, Heeger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et al,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Adv. Mater. 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2006, </a:t>
            </a:r>
            <a:r>
              <a:rPr lang="en-IE" sz="1400" b="1" i="1" dirty="0" smtClean="0">
                <a:latin typeface="Arial" pitchFamily="34" charset="0"/>
                <a:cs typeface="Arial" pitchFamily="34" charset="0"/>
              </a:rPr>
              <a:t>18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, 789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20072" y="1556792"/>
            <a:ext cx="1944216" cy="648072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2204864"/>
            <a:ext cx="1800200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Max is 11.1%</a:t>
            </a:r>
          </a:p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Band Gap 1.4eV</a:t>
            </a:r>
          </a:p>
          <a:p>
            <a:r>
              <a:rPr lang="en-IE" sz="1600" smtClean="0">
                <a:latin typeface="Arial" pitchFamily="34" charset="0"/>
                <a:cs typeface="Arial" pitchFamily="34" charset="0"/>
              </a:rPr>
              <a:t>LUMO -4.0eV</a:t>
            </a:r>
            <a:endParaRPr lang="en-IE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E" sz="1600" smtClean="0">
                <a:latin typeface="Arial" pitchFamily="34" charset="0"/>
                <a:cs typeface="Arial" pitchFamily="34" charset="0"/>
              </a:rPr>
              <a:t>HOMO -5.4eV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5004048" y="1340768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043608" y="764704"/>
            <a:ext cx="6840760" cy="2520280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Now we know the design rules...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 sz="3200" kern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3200" kern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...but how do we find polymers that match them?</a:t>
            </a:r>
            <a:endParaRPr kumimoji="0" lang="en-IE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520" y="3789040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3504" y="4003354"/>
            <a:ext cx="657796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De novo</a:t>
            </a:r>
            <a:r>
              <a:rPr kumimoji="0" lang="de-DE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design of </a:t>
            </a:r>
            <a:r>
              <a:rPr kumimoji="0" lang="de-DE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molecular wires </a:t>
            </a:r>
            <a:r>
              <a:rPr kumimoji="0" lang="de-DE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optimal properties for solar energy conversion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05352" y="4126850"/>
          <a:ext cx="1225550" cy="1223963"/>
        </p:xfrm>
        <a:graphic>
          <a:graphicData uri="http://schemas.openxmlformats.org/presentationml/2006/ole">
            <p:oleObj spid="_x0000_s43010" name="MDLDrawObject Class" r:id="rId3" imgW="1666980" imgH="1666785" progId="ISISServer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848"/>
            <a:ext cx="8208912" cy="604822"/>
          </a:xfrm>
        </p:spPr>
        <p:txBody>
          <a:bodyPr/>
          <a:lstStyle/>
          <a:p>
            <a:r>
              <a:rPr lang="en-IE" dirty="0" smtClean="0"/>
              <a:t>Our patch of chemical space (“the dataset”)</a:t>
            </a:r>
            <a:endParaRPr lang="en-I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48687"/>
            <a:ext cx="4968552" cy="5720673"/>
          </a:xfrm>
          <a:prstGeom prst="rect">
            <a:avLst/>
          </a:prstGeom>
          <a:noFill/>
          <a:ln w="25400" cap="flat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196752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Investigate </a:t>
            </a:r>
            <a:r>
              <a:rPr lang="en-IE" sz="2000" dirty="0" err="1" smtClean="0">
                <a:latin typeface="Arial" pitchFamily="34" charset="0"/>
                <a:cs typeface="Arial" pitchFamily="34" charset="0"/>
              </a:rPr>
              <a:t>oligomers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 consisting of </a:t>
            </a:r>
            <a:r>
              <a:rPr lang="en-IE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2, 4, 6 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E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8 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monomers</a:t>
            </a:r>
          </a:p>
          <a:p>
            <a:endParaRPr lang="en-IE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132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 different monomers</a:t>
            </a:r>
          </a:p>
          <a:p>
            <a:endParaRPr lang="en-IE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Backbones taken from the literature</a:t>
            </a:r>
          </a:p>
          <a:p>
            <a:endParaRPr lang="en-IE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A range of electron donating and withdrawing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13998</TotalTime>
  <Words>1204</Words>
  <Application>Microsoft Office PowerPoint</Application>
  <PresentationFormat>On-screen Show (4:3)</PresentationFormat>
  <Paragraphs>171</Paragraphs>
  <Slides>21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MDLDrawObject Class</vt:lpstr>
      <vt:lpstr>De novo design of molecular wires with optimal properties for solar energy conversion</vt:lpstr>
      <vt:lpstr>Slide 2</vt:lpstr>
      <vt:lpstr>Slide 3</vt:lpstr>
      <vt:lpstr>Molecular wires </vt:lpstr>
      <vt:lpstr>Bulk heterojunction solar cell</vt:lpstr>
      <vt:lpstr>Efficiency improvements over time</vt:lpstr>
      <vt:lpstr>“Design Rules for Donors in Bulk-Heterojunction Solar Cells”</vt:lpstr>
      <vt:lpstr>Slide 8</vt:lpstr>
      <vt:lpstr>Our patch of chemical space (“the dataset”)</vt:lpstr>
      <vt:lpstr>Recipe for generating and analysing a polymer</vt:lpstr>
      <vt:lpstr>Accuracy of PM6/ZINDO/S calculations</vt:lpstr>
      <vt:lpstr>Generate all dimers and tetramers</vt:lpstr>
      <vt:lpstr>Finding hexamers and octamers</vt:lpstr>
      <vt:lpstr>Searching polymer space using a Genetic Algorithm</vt:lpstr>
      <vt:lpstr>Lessons learned: Using a GA to manage Gaussian jobs</vt:lpstr>
      <vt:lpstr>Testing GA on tetramers</vt:lpstr>
      <vt:lpstr>Hexamers and Octamers</vt:lpstr>
      <vt:lpstr>Efficiency histograms for 2-,4-,6-,8-mers</vt:lpstr>
      <vt:lpstr>Analysis of top monomers</vt:lpstr>
      <vt:lpstr>Future directions</vt:lpstr>
      <vt:lpstr>De novo design of molecular wires with optimal properties for solar energy conversion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O'Boyle</cp:lastModifiedBy>
  <cp:revision>596</cp:revision>
  <dcterms:created xsi:type="dcterms:W3CDTF">1601-01-01T00:00:00Z</dcterms:created>
  <dcterms:modified xsi:type="dcterms:W3CDTF">2010-11-09T06:55:08Z</dcterms:modified>
</cp:coreProperties>
</file>