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0" r:id="rId3"/>
    <p:sldId id="331" r:id="rId4"/>
    <p:sldId id="332" r:id="rId5"/>
    <p:sldId id="333" r:id="rId6"/>
    <p:sldId id="32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7" d="100"/>
          <a:sy n="77" d="100"/>
        </p:scale>
        <p:origin x="-50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204864"/>
            <a:ext cx="2072704" cy="132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51520" y="26064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632" y="474962"/>
            <a:ext cx="6577964" cy="1470025"/>
          </a:xfrm>
        </p:spPr>
        <p:txBody>
          <a:bodyPr/>
          <a:lstStyle/>
          <a:p>
            <a:r>
              <a:rPr lang="en-IE" sz="2400" b="1" dirty="0" smtClean="0"/>
              <a:t>Building bridges for chemical </a:t>
            </a:r>
            <a:r>
              <a:rPr lang="en-IE" sz="2400" b="1" dirty="0" smtClean="0"/>
              <a:t>information</a:t>
            </a:r>
            <a:r>
              <a:rPr lang="en-IE" sz="2800" b="1" dirty="0" smtClean="0"/>
              <a:t/>
            </a:r>
            <a:br>
              <a:rPr lang="en-IE" sz="2800" b="1" dirty="0" smtClean="0"/>
            </a:br>
            <a:r>
              <a:rPr lang="en-IE" sz="2800" b="1" dirty="0" smtClean="0">
                <a:solidFill>
                  <a:schemeClr val="accent6"/>
                </a:solidFill>
              </a:rPr>
              <a:t>Interoperability </a:t>
            </a:r>
            <a:r>
              <a:rPr lang="en-IE" sz="2800" b="1" dirty="0" smtClean="0">
                <a:solidFill>
                  <a:schemeClr val="accent6"/>
                </a:solidFill>
              </a:rPr>
              <a:t>and the Blue Obelisk</a:t>
            </a:r>
            <a:endParaRPr lang="en-IE" sz="2800" dirty="0">
              <a:solidFill>
                <a:schemeClr val="accent6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339752" y="2283718"/>
            <a:ext cx="4104456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2200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sz="2200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r>
              <a:rPr lang="en-GB" sz="2200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, et a lot of al</a:t>
            </a:r>
            <a:endParaRPr lang="en-US" sz="2200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2" name="Picture 2" descr="C:\Users\Noel\Desktop\UCCLogocolour [Converted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47261"/>
            <a:ext cx="1368152" cy="449691"/>
          </a:xfrm>
          <a:prstGeom prst="rect">
            <a:avLst/>
          </a:prstGeom>
          <a:noFill/>
        </p:spPr>
      </p:pic>
      <p:pic>
        <p:nvPicPr>
          <p:cNvPr id="10" name="Picture 43" descr="C:\Users\Noel\Desktop\tmp\blueobelisk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54442"/>
            <a:ext cx="622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" descr="C:\Users\Noel\Desktop\tmp\blueobelisk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4156" y="454442"/>
            <a:ext cx="622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11560" y="3476600"/>
            <a:ext cx="5688632" cy="1752600"/>
          </a:xfrm>
        </p:spPr>
        <p:txBody>
          <a:bodyPr/>
          <a:lstStyle/>
          <a:p>
            <a:r>
              <a:rPr lang="en-IE" sz="2400" dirty="0" smtClean="0"/>
              <a:t>The Blue Obelisk is a group of people and projects with an interest in </a:t>
            </a:r>
            <a:r>
              <a:rPr lang="en-IE" sz="2400" b="1" dirty="0" smtClean="0">
                <a:solidFill>
                  <a:srgbClr val="FF0000"/>
                </a:solidFill>
              </a:rPr>
              <a:t>Open Data</a:t>
            </a:r>
            <a:r>
              <a:rPr lang="en-IE" sz="2400" dirty="0" smtClean="0"/>
              <a:t>, </a:t>
            </a:r>
            <a:r>
              <a:rPr lang="en-IE" sz="2400" b="1" dirty="0" smtClean="0">
                <a:solidFill>
                  <a:srgbClr val="FF0000"/>
                </a:solidFill>
              </a:rPr>
              <a:t>Open Standards </a:t>
            </a:r>
            <a:r>
              <a:rPr lang="en-IE" sz="2400" dirty="0" smtClean="0"/>
              <a:t>and/or </a:t>
            </a:r>
            <a:r>
              <a:rPr lang="en-IE" sz="2400" b="1" dirty="0" smtClean="0">
                <a:solidFill>
                  <a:srgbClr val="FF0000"/>
                </a:solidFill>
              </a:rPr>
              <a:t>Open Source </a:t>
            </a:r>
            <a:r>
              <a:rPr lang="en-IE" sz="2400" dirty="0" smtClean="0"/>
              <a:t>in chemistry</a:t>
            </a:r>
            <a:endParaRPr lang="en-IE" sz="2400" dirty="0"/>
          </a:p>
        </p:txBody>
      </p:sp>
      <p:pic>
        <p:nvPicPr>
          <p:cNvPr id="17" name="Picture 2" descr="C:\Users\Noel\Desktop\DSCF043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3501008"/>
            <a:ext cx="1891333" cy="1418500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1917237" cy="143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907704" y="5517232"/>
            <a:ext cx="3024336" cy="792088"/>
            <a:chOff x="683568" y="5445224"/>
            <a:chExt cx="3024336" cy="792088"/>
          </a:xfrm>
        </p:grpSpPr>
        <p:sp>
          <p:nvSpPr>
            <p:cNvPr id="16" name="Rounded Rectangle 15"/>
            <p:cNvSpPr/>
            <p:nvPr/>
          </p:nvSpPr>
          <p:spPr>
            <a:xfrm>
              <a:off x="683568" y="5589240"/>
              <a:ext cx="3024336" cy="57606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2"/>
            <p:cNvSpPr txBox="1">
              <a:spLocks noChangeArrowheads="1"/>
            </p:cNvSpPr>
            <p:nvPr/>
          </p:nvSpPr>
          <p:spPr bwMode="auto">
            <a:xfrm>
              <a:off x="755576" y="5445224"/>
              <a:ext cx="2880320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+mj-cs"/>
                </a:rPr>
                <a:t>http://blueobelisk.org 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24936" cy="740030"/>
          </a:xfrm>
        </p:spPr>
        <p:txBody>
          <a:bodyPr/>
          <a:lstStyle/>
          <a:p>
            <a:r>
              <a:rPr lang="en-IE" sz="2800" b="1" dirty="0" smtClean="0">
                <a:solidFill>
                  <a:srgbClr val="FF0000"/>
                </a:solidFill>
              </a:rPr>
              <a:t>Open Babel</a:t>
            </a:r>
            <a:br>
              <a:rPr lang="en-IE" sz="2800" b="1" dirty="0" smtClean="0">
                <a:solidFill>
                  <a:srgbClr val="FF0000"/>
                </a:solidFill>
              </a:rPr>
            </a:br>
            <a:r>
              <a:rPr lang="en-IE" sz="2800" dirty="0" smtClean="0"/>
              <a:t>Interoperability of chemical file formats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Support for </a:t>
            </a:r>
            <a:r>
              <a:rPr lang="en-IE" sz="2800" dirty="0" err="1" smtClean="0"/>
              <a:t>interconversion</a:t>
            </a:r>
            <a:r>
              <a:rPr lang="en-IE" sz="2800" dirty="0" smtClean="0"/>
              <a:t> of 111 chemical file formats</a:t>
            </a:r>
          </a:p>
          <a:p>
            <a:pPr lvl="1"/>
            <a:r>
              <a:rPr lang="en-IE" sz="2400" dirty="0" smtClean="0"/>
              <a:t>Can read 82 formats</a:t>
            </a:r>
          </a:p>
          <a:p>
            <a:pPr lvl="1"/>
            <a:r>
              <a:rPr lang="en-IE" sz="2400" dirty="0" smtClean="0"/>
              <a:t>Can write 85 formats</a:t>
            </a:r>
          </a:p>
          <a:p>
            <a:endParaRPr lang="en-IE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IE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IE" dirty="0"/>
          </a:p>
        </p:txBody>
      </p:sp>
      <p:pic>
        <p:nvPicPr>
          <p:cNvPr id="24579" name="Picture 3" descr="C:\Users\Noel\Desktop\tmp\babel1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628800"/>
            <a:ext cx="1660829" cy="1584176"/>
          </a:xfrm>
          <a:prstGeom prst="rect">
            <a:avLst/>
          </a:prstGeom>
          <a:noFill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 b="33331"/>
          <a:stretch>
            <a:fillRect/>
          </a:stretch>
        </p:blipFill>
        <p:spPr bwMode="auto">
          <a:xfrm>
            <a:off x="415677" y="3212976"/>
            <a:ext cx="8332787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17528"/>
          </a:xfrm>
        </p:spPr>
        <p:txBody>
          <a:bodyPr/>
          <a:lstStyle/>
          <a:p>
            <a:r>
              <a:rPr lang="en-IE" sz="2800" b="1" dirty="0" smtClean="0">
                <a:solidFill>
                  <a:srgbClr val="FF0000"/>
                </a:solidFill>
              </a:rPr>
              <a:t>Chemical </a:t>
            </a:r>
            <a:r>
              <a:rPr lang="en-IE" sz="2800" b="1" dirty="0" err="1" smtClean="0">
                <a:solidFill>
                  <a:srgbClr val="FF0000"/>
                </a:solidFill>
              </a:rPr>
              <a:t>Markup</a:t>
            </a:r>
            <a:r>
              <a:rPr lang="en-IE" sz="2800" b="1" dirty="0" smtClean="0">
                <a:solidFill>
                  <a:srgbClr val="FF0000"/>
                </a:solidFill>
              </a:rPr>
              <a:t> Language</a:t>
            </a:r>
            <a:r>
              <a:rPr lang="en-IE" sz="2800" dirty="0" smtClean="0">
                <a:solidFill>
                  <a:srgbClr val="FF0000"/>
                </a:solidFill>
              </a:rPr>
              <a:t/>
            </a:r>
            <a:br>
              <a:rPr lang="en-IE" sz="2800" dirty="0" smtClean="0">
                <a:solidFill>
                  <a:srgbClr val="FF0000"/>
                </a:solidFill>
              </a:rPr>
            </a:br>
            <a:r>
              <a:rPr lang="en-IE" sz="2800" dirty="0" smtClean="0"/>
              <a:t>Exchange of chemical information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File format designed for exchange and storage of chemical information</a:t>
            </a:r>
          </a:p>
          <a:p>
            <a:r>
              <a:rPr lang="en-IE" sz="2400" dirty="0" smtClean="0"/>
              <a:t>It is XML</a:t>
            </a:r>
          </a:p>
          <a:p>
            <a:pPr lvl="1"/>
            <a:r>
              <a:rPr lang="en-IE" sz="2000" dirty="0" smtClean="0"/>
              <a:t>Extensible – can store application-specific information</a:t>
            </a:r>
          </a:p>
          <a:p>
            <a:pPr lvl="1"/>
            <a:r>
              <a:rPr lang="en-IE" sz="2000" dirty="0" smtClean="0"/>
              <a:t>No need to write a parser</a:t>
            </a:r>
          </a:p>
          <a:p>
            <a:pPr lvl="1"/>
            <a:endParaRPr lang="en-IE" sz="2000" dirty="0" smtClean="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3391619"/>
            <a:ext cx="8723313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740030"/>
          </a:xfrm>
        </p:spPr>
        <p:txBody>
          <a:bodyPr/>
          <a:lstStyle/>
          <a:p>
            <a:r>
              <a:rPr lang="en-IE" sz="2800" b="1" dirty="0" err="1" smtClean="0">
                <a:solidFill>
                  <a:srgbClr val="FF0000"/>
                </a:solidFill>
              </a:rPr>
              <a:t>Cinfony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Interoperability of </a:t>
            </a:r>
            <a:r>
              <a:rPr lang="en-IE" sz="2800" dirty="0" err="1" smtClean="0"/>
              <a:t>cheminformatics</a:t>
            </a:r>
            <a:r>
              <a:rPr lang="en-IE" sz="2800" dirty="0" smtClean="0"/>
              <a:t> toolkits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77072"/>
            <a:ext cx="7772400" cy="2018928"/>
          </a:xfrm>
        </p:spPr>
        <p:txBody>
          <a:bodyPr/>
          <a:lstStyle/>
          <a:p>
            <a:r>
              <a:rPr lang="en-IE" sz="2400" dirty="0" smtClean="0"/>
              <a:t>Makes it easy to access different toolkits</a:t>
            </a:r>
          </a:p>
          <a:p>
            <a:pPr lvl="1"/>
            <a:r>
              <a:rPr lang="en-IE" sz="2000" dirty="0" smtClean="0"/>
              <a:t>Complementary features, different implementations of same features (e.g. 2D drawing)</a:t>
            </a:r>
          </a:p>
          <a:p>
            <a:r>
              <a:rPr lang="en-IE" sz="2400" dirty="0" smtClean="0"/>
              <a:t>Avoid vendor lock-in, balkanisation of field</a:t>
            </a:r>
          </a:p>
          <a:p>
            <a:r>
              <a:rPr lang="en-IE" sz="2400" dirty="0" smtClean="0"/>
              <a:t>Small and simple API:</a:t>
            </a:r>
            <a:endParaRPr lang="en-IE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5536" y="980728"/>
            <a:ext cx="8303908" cy="2955466"/>
            <a:chOff x="285720" y="1785926"/>
            <a:chExt cx="8303908" cy="2955466"/>
          </a:xfrm>
        </p:grpSpPr>
        <p:pic>
          <p:nvPicPr>
            <p:cNvPr id="4" name="Picture 3" descr="C:\Work\UCC\Conferences\ACSSpring2010\Logos\rdki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0" y="2928934"/>
              <a:ext cx="1600000" cy="1600000"/>
            </a:xfrm>
            <a:prstGeom prst="rect">
              <a:avLst/>
            </a:prstGeom>
            <a:noFill/>
          </p:spPr>
        </p:pic>
        <p:pic>
          <p:nvPicPr>
            <p:cNvPr id="5" name="Picture 5" descr="C:\Work\UCC\Conferences\ACSSpring2010\Logos\indi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32240" y="3212976"/>
              <a:ext cx="1857388" cy="537076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2285984" y="2928934"/>
              <a:ext cx="2143140" cy="1812458"/>
              <a:chOff x="3786182" y="3078339"/>
              <a:chExt cx="2143140" cy="1812458"/>
            </a:xfrm>
          </p:grpSpPr>
          <p:pic>
            <p:nvPicPr>
              <p:cNvPr id="7" name="Picture 2" descr="C:\Work\UCC\Conferences\ACSSpring2010\Logos\OpenBabel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52874" y="3078339"/>
                <a:ext cx="1476381" cy="1408240"/>
              </a:xfrm>
              <a:prstGeom prst="rect">
                <a:avLst/>
              </a:prstGeom>
              <a:noFill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786182" y="4429132"/>
                <a:ext cx="2143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b="1" smtClean="0">
                    <a:latin typeface="Arial" pitchFamily="34" charset="0"/>
                    <a:cs typeface="Arial" pitchFamily="34" charset="0"/>
                  </a:rPr>
                  <a:t>OpenBabel</a:t>
                </a:r>
                <a:endParaRPr lang="en-GB" b="1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00562" y="3071810"/>
              <a:ext cx="1828572" cy="1566272"/>
              <a:chOff x="6000760" y="3253087"/>
              <a:chExt cx="1828572" cy="1566272"/>
            </a:xfrm>
          </p:grpSpPr>
          <p:pic>
            <p:nvPicPr>
              <p:cNvPr id="13" name="Picture 4" descr="C:\Work\UCC\Conferences\ACSSpring2010\Logos\CDK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00760" y="3253087"/>
                <a:ext cx="1828572" cy="1168254"/>
              </a:xfrm>
              <a:prstGeom prst="rect">
                <a:avLst/>
              </a:prstGeom>
              <a:noFill/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572264" y="4357694"/>
                <a:ext cx="9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b="1" smtClean="0">
                    <a:latin typeface="Arial" pitchFamily="34" charset="0"/>
                    <a:cs typeface="Arial" pitchFamily="34" charset="0"/>
                  </a:rPr>
                  <a:t>CDK</a:t>
                </a:r>
                <a:endParaRPr lang="en-GB" b="1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15" name="Picture 6" descr="C:\Work\UCC\Conferences\ACSSpring2010\Log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43306" y="1785926"/>
              <a:ext cx="1643074" cy="968434"/>
            </a:xfrm>
            <a:prstGeom prst="rect">
              <a:avLst/>
            </a:prstGeom>
            <a:noFill/>
          </p:spPr>
        </p:pic>
        <p:sp>
          <p:nvSpPr>
            <p:cNvPr id="16" name="Freeform 15"/>
            <p:cNvSpPr/>
            <p:nvPr/>
          </p:nvSpPr>
          <p:spPr>
            <a:xfrm>
              <a:off x="1571604" y="2148289"/>
              <a:ext cx="1931760" cy="709207"/>
            </a:xfrm>
            <a:custGeom>
              <a:avLst/>
              <a:gdLst>
                <a:gd name="connsiteX0" fmla="*/ 1112704 w 1112704"/>
                <a:gd name="connsiteY0" fmla="*/ 0 h 826265"/>
                <a:gd name="connsiteX1" fmla="*/ 341523 w 1112704"/>
                <a:gd name="connsiteY1" fmla="*/ 176270 h 826265"/>
                <a:gd name="connsiteX2" fmla="*/ 0 w 1112704"/>
                <a:gd name="connsiteY2" fmla="*/ 826265 h 82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2704" h="826265">
                  <a:moveTo>
                    <a:pt x="1112704" y="0"/>
                  </a:moveTo>
                  <a:cubicBezTo>
                    <a:pt x="819839" y="19279"/>
                    <a:pt x="526974" y="38559"/>
                    <a:pt x="341523" y="176270"/>
                  </a:cubicBezTo>
                  <a:cubicBezTo>
                    <a:pt x="156072" y="313981"/>
                    <a:pt x="78036" y="570123"/>
                    <a:pt x="0" y="826265"/>
                  </a:cubicBezTo>
                </a:path>
              </a:pathLst>
            </a:custGeom>
            <a:ln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7" name="Freeform 16"/>
            <p:cNvSpPr/>
            <p:nvPr/>
          </p:nvSpPr>
          <p:spPr>
            <a:xfrm rot="17490292">
              <a:off x="4098930" y="2473961"/>
              <a:ext cx="757303" cy="518846"/>
            </a:xfrm>
            <a:custGeom>
              <a:avLst/>
              <a:gdLst>
                <a:gd name="connsiteX0" fmla="*/ 1112704 w 1112704"/>
                <a:gd name="connsiteY0" fmla="*/ 0 h 826265"/>
                <a:gd name="connsiteX1" fmla="*/ 341523 w 1112704"/>
                <a:gd name="connsiteY1" fmla="*/ 176270 h 826265"/>
                <a:gd name="connsiteX2" fmla="*/ 0 w 1112704"/>
                <a:gd name="connsiteY2" fmla="*/ 826265 h 82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2704" h="826265">
                  <a:moveTo>
                    <a:pt x="1112704" y="0"/>
                  </a:moveTo>
                  <a:cubicBezTo>
                    <a:pt x="819839" y="19279"/>
                    <a:pt x="526974" y="38559"/>
                    <a:pt x="341523" y="176270"/>
                  </a:cubicBezTo>
                  <a:cubicBezTo>
                    <a:pt x="156072" y="313981"/>
                    <a:pt x="78036" y="570123"/>
                    <a:pt x="0" y="826265"/>
                  </a:cubicBezTo>
                </a:path>
              </a:pathLst>
            </a:custGeom>
            <a:ln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8" name="Freeform 17"/>
            <p:cNvSpPr/>
            <p:nvPr/>
          </p:nvSpPr>
          <p:spPr>
            <a:xfrm flipH="1">
              <a:off x="5429256" y="2071678"/>
              <a:ext cx="1714512" cy="1071570"/>
            </a:xfrm>
            <a:custGeom>
              <a:avLst/>
              <a:gdLst>
                <a:gd name="connsiteX0" fmla="*/ 1112704 w 1112704"/>
                <a:gd name="connsiteY0" fmla="*/ 0 h 826265"/>
                <a:gd name="connsiteX1" fmla="*/ 341523 w 1112704"/>
                <a:gd name="connsiteY1" fmla="*/ 176270 h 826265"/>
                <a:gd name="connsiteX2" fmla="*/ 0 w 1112704"/>
                <a:gd name="connsiteY2" fmla="*/ 826265 h 82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2704" h="826265">
                  <a:moveTo>
                    <a:pt x="1112704" y="0"/>
                  </a:moveTo>
                  <a:cubicBezTo>
                    <a:pt x="819839" y="19279"/>
                    <a:pt x="526974" y="38559"/>
                    <a:pt x="341523" y="176270"/>
                  </a:cubicBezTo>
                  <a:cubicBezTo>
                    <a:pt x="156072" y="313981"/>
                    <a:pt x="78036" y="570123"/>
                    <a:pt x="0" y="826265"/>
                  </a:cubicBezTo>
                </a:path>
              </a:pathLst>
            </a:custGeom>
            <a:ln>
              <a:prstDash val="sysDot"/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1" name="Freeform 20"/>
            <p:cNvSpPr/>
            <p:nvPr/>
          </p:nvSpPr>
          <p:spPr>
            <a:xfrm rot="20128587">
              <a:off x="3272769" y="2370222"/>
              <a:ext cx="489830" cy="386367"/>
            </a:xfrm>
            <a:custGeom>
              <a:avLst/>
              <a:gdLst>
                <a:gd name="connsiteX0" fmla="*/ 1112704 w 1112704"/>
                <a:gd name="connsiteY0" fmla="*/ 0 h 826265"/>
                <a:gd name="connsiteX1" fmla="*/ 341523 w 1112704"/>
                <a:gd name="connsiteY1" fmla="*/ 176270 h 826265"/>
                <a:gd name="connsiteX2" fmla="*/ 0 w 1112704"/>
                <a:gd name="connsiteY2" fmla="*/ 826265 h 82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2704" h="826265">
                  <a:moveTo>
                    <a:pt x="1112704" y="0"/>
                  </a:moveTo>
                  <a:cubicBezTo>
                    <a:pt x="819839" y="19279"/>
                    <a:pt x="526974" y="38559"/>
                    <a:pt x="341523" y="176270"/>
                  </a:cubicBezTo>
                  <a:cubicBezTo>
                    <a:pt x="156072" y="313981"/>
                    <a:pt x="78036" y="570123"/>
                    <a:pt x="0" y="826265"/>
                  </a:cubicBezTo>
                </a:path>
              </a:pathLst>
            </a:custGeom>
            <a:ln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95736" y="6047412"/>
            <a:ext cx="6648294" cy="693956"/>
            <a:chOff x="1357290" y="1643050"/>
            <a:chExt cx="6643734" cy="2081868"/>
          </a:xfrm>
        </p:grpSpPr>
        <p:sp>
          <p:nvSpPr>
            <p:cNvPr id="24" name="Rounded Rectangle 23"/>
            <p:cNvSpPr/>
            <p:nvPr/>
          </p:nvSpPr>
          <p:spPr>
            <a:xfrm>
              <a:off x="1428728" y="1643050"/>
              <a:ext cx="6572296" cy="1500198"/>
            </a:xfrm>
            <a:prstGeom prst="roundRect">
              <a:avLst>
                <a:gd name="adj" fmla="val 33290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57290" y="1785925"/>
              <a:ext cx="6429420" cy="193899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bevelT/>
              <a:extrusionClr>
                <a:schemeClr val="tx1"/>
              </a:extrusionClr>
            </a:sp3d>
          </p:spPr>
          <p:txBody>
            <a:bodyPr wrap="square" rtlCol="0">
              <a:spAutoFit/>
            </a:bodyPr>
            <a:lstStyle/>
            <a:p>
              <a:pPr lvl="1">
                <a:buNone/>
              </a:pPr>
              <a:r>
                <a:rPr lang="en-GB" sz="1800" b="1" dirty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mol = </a:t>
              </a:r>
              <a:r>
                <a:rPr lang="en-GB" sz="1800" b="1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cdk.readstring</a:t>
              </a:r>
              <a:r>
                <a:rPr lang="en-GB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(“</a:t>
              </a:r>
              <a:r>
                <a:rPr lang="en-GB" sz="1800" b="1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smi</a:t>
              </a:r>
              <a:r>
                <a:rPr lang="en-GB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”, “CC(=O)</a:t>
              </a:r>
              <a:r>
                <a:rPr lang="en-GB" sz="1800" b="1" dirty="0" err="1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Cl</a:t>
              </a:r>
              <a:r>
                <a:rPr lang="en-GB" sz="1800" b="1" dirty="0" smtClean="0">
                  <a:solidFill>
                    <a:srgbClr val="00FF00"/>
                  </a:solidFill>
                  <a:latin typeface="Courier New" pitchFamily="49" charset="0"/>
                  <a:cs typeface="Courier New" pitchFamily="49" charset="0"/>
                </a:rPr>
                <a:t>”)</a:t>
              </a:r>
              <a:endParaRPr lang="en-GB" sz="18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740030"/>
          </a:xfrm>
        </p:spPr>
        <p:txBody>
          <a:bodyPr/>
          <a:lstStyle/>
          <a:p>
            <a:r>
              <a:rPr lang="en-IE" sz="2800" b="1" dirty="0" err="1" smtClean="0">
                <a:solidFill>
                  <a:srgbClr val="FF0000"/>
                </a:solidFill>
              </a:rPr>
              <a:t>cclib</a:t>
            </a:r>
            <a:r>
              <a:rPr lang="en-IE" sz="2800" dirty="0" smtClean="0"/>
              <a:t/>
            </a:r>
            <a:br>
              <a:rPr lang="en-IE" sz="2800" dirty="0" smtClean="0"/>
            </a:br>
            <a:r>
              <a:rPr lang="en-IE" sz="2800" dirty="0" smtClean="0"/>
              <a:t>Interoperability in computational chemistry</a:t>
            </a:r>
            <a:endParaRPr lang="en-I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2984"/>
            <a:ext cx="7772400" cy="4953016"/>
          </a:xfrm>
        </p:spPr>
        <p:txBody>
          <a:bodyPr/>
          <a:lstStyle/>
          <a:p>
            <a:r>
              <a:rPr lang="en-IE" sz="2400" dirty="0" smtClean="0"/>
              <a:t>A set of parsers and algorithms for computational chemistry log files</a:t>
            </a:r>
          </a:p>
          <a:p>
            <a:pPr lvl="1"/>
            <a:r>
              <a:rPr lang="en-IE" sz="2000" dirty="0" smtClean="0"/>
              <a:t>ADF, Firefly, GAMESS-UK, </a:t>
            </a:r>
            <a:r>
              <a:rPr lang="en-IE" sz="2000" dirty="0" err="1" smtClean="0"/>
              <a:t>Molpro</a:t>
            </a:r>
            <a:r>
              <a:rPr lang="en-IE" sz="2000" dirty="0" smtClean="0"/>
              <a:t>, ORCA, among others</a:t>
            </a:r>
          </a:p>
          <a:p>
            <a:r>
              <a:rPr lang="en-IE" sz="2400" dirty="0" smtClean="0"/>
              <a:t>Provides </a:t>
            </a:r>
            <a:r>
              <a:rPr lang="en-IE" sz="2400" dirty="0" smtClean="0"/>
              <a:t>a simple and standard interface to the results of computational chemistry </a:t>
            </a:r>
            <a:r>
              <a:rPr lang="en-IE" sz="2400" dirty="0" smtClean="0"/>
              <a:t>calculations</a:t>
            </a:r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r>
              <a:rPr lang="en-IE" sz="2400" dirty="0" smtClean="0"/>
              <a:t>Goal is</a:t>
            </a:r>
            <a:r>
              <a:rPr lang="en-IE" sz="2800" dirty="0" smtClean="0"/>
              <a:t> </a:t>
            </a:r>
            <a:r>
              <a:rPr lang="en-IE" sz="2400" dirty="0" smtClean="0"/>
              <a:t>to </a:t>
            </a:r>
            <a:r>
              <a:rPr lang="en-IE" sz="2400" dirty="0" smtClean="0"/>
              <a:t>facilitate the implementation of algorithms that are not specific to a particular computational chemistry </a:t>
            </a:r>
            <a:r>
              <a:rPr lang="en-IE" sz="2400" dirty="0" smtClean="0"/>
              <a:t>package</a:t>
            </a:r>
          </a:p>
          <a:p>
            <a:pPr lvl="1"/>
            <a:r>
              <a:rPr lang="en-IE" sz="2000" dirty="0" smtClean="0"/>
              <a:t>Population analysis, for example</a:t>
            </a:r>
            <a:endParaRPr lang="en-IE" sz="2000" dirty="0" smtClean="0"/>
          </a:p>
          <a:p>
            <a:endParaRPr lang="en-IE" sz="2400" dirty="0"/>
          </a:p>
        </p:txBody>
      </p:sp>
      <p:pic>
        <p:nvPicPr>
          <p:cNvPr id="4" name="Picture 27" descr="C:\Users\Noel\Desktop\tmp\logo_for_ccl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124744"/>
            <a:ext cx="1334228" cy="106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140968"/>
            <a:ext cx="6380163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4320480" cy="4320480"/>
          </a:xfrm>
        </p:spPr>
        <p:txBody>
          <a:bodyPr/>
          <a:lstStyle/>
          <a:p>
            <a:pPr algn="l"/>
            <a:r>
              <a:rPr lang="en-IE" sz="1800" b="1" dirty="0" smtClean="0"/>
              <a:t>Development of Standards</a:t>
            </a:r>
            <a:endParaRPr lang="en-IE" sz="1800" b="1" dirty="0" smtClean="0"/>
          </a:p>
          <a:p>
            <a:pPr algn="l"/>
            <a:r>
              <a:rPr lang="en-IE" sz="1800" dirty="0" err="1" smtClean="0">
                <a:solidFill>
                  <a:srgbClr val="FF0000"/>
                </a:solidFill>
              </a:rPr>
              <a:t>OpenSMILES</a:t>
            </a:r>
            <a:endParaRPr lang="en-IE" sz="1800" dirty="0" smtClean="0">
              <a:solidFill>
                <a:srgbClr val="FF0000"/>
              </a:solidFill>
            </a:endParaRPr>
          </a:p>
          <a:p>
            <a:pPr algn="l"/>
            <a:endParaRPr lang="en-IE" sz="1800" b="1" dirty="0" smtClean="0"/>
          </a:p>
          <a:p>
            <a:pPr algn="l"/>
            <a:r>
              <a:rPr lang="en-IE" sz="1800" b="1" dirty="0" smtClean="0"/>
              <a:t>Resurrecting chemistry from…</a:t>
            </a:r>
          </a:p>
          <a:p>
            <a:pPr algn="l"/>
            <a:r>
              <a:rPr lang="en-IE" sz="1800" b="1" dirty="0" smtClean="0"/>
              <a:t>Papers </a:t>
            </a:r>
            <a:r>
              <a:rPr lang="en-IE" sz="1800" dirty="0" smtClean="0">
                <a:solidFill>
                  <a:srgbClr val="FF0000"/>
                </a:solidFill>
              </a:rPr>
              <a:t>OSCAR3</a:t>
            </a:r>
          </a:p>
          <a:p>
            <a:pPr algn="l"/>
            <a:r>
              <a:rPr lang="en-IE" sz="1800" b="1" dirty="0" smtClean="0"/>
              <a:t>Images </a:t>
            </a:r>
            <a:r>
              <a:rPr lang="en-IE" sz="1800" dirty="0" smtClean="0">
                <a:solidFill>
                  <a:srgbClr val="FF0000"/>
                </a:solidFill>
              </a:rPr>
              <a:t>OSRA</a:t>
            </a:r>
          </a:p>
          <a:p>
            <a:pPr algn="l"/>
            <a:r>
              <a:rPr lang="en-IE" sz="1800" b="1" dirty="0" smtClean="0"/>
              <a:t>IUPAC names </a:t>
            </a:r>
            <a:r>
              <a:rPr lang="en-IE" sz="1800" dirty="0" smtClean="0">
                <a:solidFill>
                  <a:srgbClr val="FF0000"/>
                </a:solidFill>
              </a:rPr>
              <a:t>OPSIN</a:t>
            </a:r>
            <a:endParaRPr lang="en-IE" sz="1800" dirty="0" smtClean="0">
              <a:solidFill>
                <a:srgbClr val="FF0000"/>
              </a:solidFill>
            </a:endParaRPr>
          </a:p>
          <a:p>
            <a:pPr algn="l"/>
            <a:endParaRPr lang="en-GB" sz="1800" dirty="0" smtClean="0"/>
          </a:p>
          <a:p>
            <a:pPr algn="l"/>
            <a:r>
              <a:rPr lang="en-GB" sz="1800" b="1" dirty="0" smtClean="0"/>
              <a:t>Deve</a:t>
            </a:r>
            <a:r>
              <a:rPr lang="en-GB" sz="1800" b="1" dirty="0" smtClean="0"/>
              <a:t>lopment of Shared Resources</a:t>
            </a:r>
            <a:endParaRPr lang="en-GB" sz="1800" b="1" dirty="0" smtClean="0"/>
          </a:p>
          <a:p>
            <a:pPr algn="l"/>
            <a:r>
              <a:rPr lang="en-GB" sz="1800" dirty="0" smtClean="0">
                <a:solidFill>
                  <a:srgbClr val="FF0000"/>
                </a:solidFill>
              </a:rPr>
              <a:t>Blue Obelisk Data Repository</a:t>
            </a:r>
          </a:p>
          <a:p>
            <a:pPr algn="l"/>
            <a:endParaRPr lang="en-GB" sz="1800" dirty="0" smtClean="0">
              <a:solidFill>
                <a:srgbClr val="FF0000"/>
              </a:solidFill>
            </a:endParaRPr>
          </a:p>
          <a:p>
            <a:pPr algn="l"/>
            <a:r>
              <a:rPr lang="en-GB" sz="1800" b="1" dirty="0" smtClean="0"/>
              <a:t>Guidelines for Open Data</a:t>
            </a:r>
          </a:p>
          <a:p>
            <a:pPr algn="l"/>
            <a:r>
              <a:rPr lang="en-GB" sz="1800" dirty="0" smtClean="0">
                <a:solidFill>
                  <a:srgbClr val="FF0000"/>
                </a:solidFill>
              </a:rPr>
              <a:t>Panton Principles</a:t>
            </a:r>
            <a:endParaRPr lang="en-GB" sz="1800" dirty="0" smtClean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11560" y="5949280"/>
            <a:ext cx="4032448" cy="720080"/>
            <a:chOff x="683568" y="5949280"/>
            <a:chExt cx="4032448" cy="720080"/>
          </a:xfrm>
        </p:grpSpPr>
        <p:sp>
          <p:nvSpPr>
            <p:cNvPr id="26" name="Rounded Rectangle 25"/>
            <p:cNvSpPr/>
            <p:nvPr/>
          </p:nvSpPr>
          <p:spPr>
            <a:xfrm>
              <a:off x="683568" y="5964100"/>
              <a:ext cx="4032448" cy="70526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592" y="5949280"/>
              <a:ext cx="352839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E" sz="2000" dirty="0" smtClean="0">
                  <a:latin typeface="Arial" pitchFamily="34" charset="0"/>
                  <a:cs typeface="Arial" pitchFamily="34" charset="0"/>
                </a:rPr>
                <a:t>Interested in participating?</a:t>
              </a:r>
            </a:p>
            <a:p>
              <a:pPr algn="ctr"/>
              <a:r>
                <a:rPr lang="en-IE" sz="2000" b="1" dirty="0" smtClean="0">
                  <a:latin typeface="Arial" pitchFamily="34" charset="0"/>
                  <a:cs typeface="Arial" pitchFamily="34" charset="0"/>
                </a:rPr>
                <a:t>http://blueobelisk.org</a:t>
              </a:r>
              <a:endParaRPr lang="en-IE" sz="20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979712" y="188640"/>
            <a:ext cx="5627971" cy="12093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2636078" y="328176"/>
            <a:ext cx="4282809" cy="95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Building bridges for chemical information</a:t>
            </a:r>
            <a:r>
              <a:rPr kumimoji="0" lang="en-I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/>
            </a:r>
            <a:br>
              <a:rPr kumimoji="0" lang="en-I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</a:br>
            <a:r>
              <a:rPr kumimoji="0" lang="en-I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Interoperability and the Blue Obelisk</a:t>
            </a:r>
            <a:endParaRPr kumimoji="0" lang="en-IE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20" name="Picture 43" descr="C:\Users\Noel\Desktop\tmp\blueobelisk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7245" y="314816"/>
            <a:ext cx="405170" cy="99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3" descr="C:\Users\Noel\Desktop\tmp\blueobelisk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9885" y="314816"/>
            <a:ext cx="405170" cy="99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348880"/>
            <a:ext cx="31337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4932040" y="155679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>
                <a:latin typeface="Arial" pitchFamily="34" charset="0"/>
                <a:cs typeface="Arial" pitchFamily="34" charset="0"/>
              </a:rPr>
              <a:t>For more information, drop by the poster…</a:t>
            </a:r>
            <a:endParaRPr lang="en-IE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20072" y="2348880"/>
            <a:ext cx="3168352" cy="4248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13217</TotalTime>
  <Words>247</Words>
  <Application>Microsoft Office PowerPoint</Application>
  <PresentationFormat>On-screen Show (4:3)</PresentationFormat>
  <Paragraphs>51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Building bridges for chemical information Interoperability and the Blue Obelisk</vt:lpstr>
      <vt:lpstr>Open Babel Interoperability of chemical file formats</vt:lpstr>
      <vt:lpstr>Chemical Markup Language Exchange of chemical information</vt:lpstr>
      <vt:lpstr>Cinfony Interoperability of cheminformatics toolkits</vt:lpstr>
      <vt:lpstr>cclib Interoperability in computational chemistry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606</cp:revision>
  <dcterms:created xsi:type="dcterms:W3CDTF">1601-01-01T00:00:00Z</dcterms:created>
  <dcterms:modified xsi:type="dcterms:W3CDTF">2011-01-12T12:14:11Z</dcterms:modified>
</cp:coreProperties>
</file>