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87" r:id="rId4"/>
    <p:sldId id="284" r:id="rId5"/>
    <p:sldId id="275" r:id="rId6"/>
    <p:sldId id="276" r:id="rId7"/>
    <p:sldId id="277" r:id="rId8"/>
    <p:sldId id="282" r:id="rId9"/>
    <p:sldId id="278" r:id="rId10"/>
    <p:sldId id="279" r:id="rId11"/>
    <p:sldId id="273" r:id="rId12"/>
    <p:sldId id="258" r:id="rId13"/>
    <p:sldId id="259" r:id="rId14"/>
    <p:sldId id="269" r:id="rId15"/>
    <p:sldId id="260" r:id="rId16"/>
    <p:sldId id="262" r:id="rId17"/>
    <p:sldId id="263" r:id="rId18"/>
    <p:sldId id="265" r:id="rId19"/>
    <p:sldId id="266" r:id="rId20"/>
    <p:sldId id="267" r:id="rId21"/>
    <p:sldId id="261" r:id="rId22"/>
    <p:sldId id="2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I’ve been involved with OB</a:t>
            </a:r>
            <a:r>
              <a:rPr lang="en-IE" baseline="0" smtClean="0"/>
              <a:t> since late 2005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The first problem is kekulization;</a:t>
            </a:r>
            <a:r>
              <a:rPr lang="en-IE" baseline="0" smtClean="0"/>
              <a:t> the second is canonicalisation.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John</a:t>
            </a:r>
            <a:r>
              <a:rPr lang="en-IE" baseline="0" smtClean="0"/>
              <a:t> Irwin, ZINC paper 2005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CID 10280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Total number of molecules 999881</a:t>
            </a:r>
          </a:p>
          <a:p>
            <a:r>
              <a:rPr lang="en-IE" smtClean="0"/>
              <a:t>Potential problems: 569170</a:t>
            </a:r>
          </a:p>
          <a:p>
            <a:r>
              <a:rPr lang="en-IE" smtClean="0"/>
              <a:t>Actual problems: 20248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Does the toolkit recognise N=N as a source of stereoisomerism?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44624"/>
            <a:ext cx="648072" cy="457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836712"/>
            <a:ext cx="7920880" cy="1470025"/>
          </a:xfrm>
        </p:spPr>
        <p:txBody>
          <a:bodyPr/>
          <a:lstStyle/>
          <a:p>
            <a:pPr algn="l" eaLnBrk="1" hangingPunct="1"/>
            <a:r>
              <a:rPr lang="en-IE" sz="2800" smtClean="0">
                <a:solidFill>
                  <a:srgbClr val="0070C0"/>
                </a:solidFill>
                <a:latin typeface="Arial" charset="0"/>
              </a:rPr>
              <a:t>Improving the quality of chemical databases with community-developed tools </a:t>
            </a:r>
            <a:r>
              <a:rPr lang="en-IE" sz="2800" smtClean="0">
                <a:solidFill>
                  <a:srgbClr val="FF0000"/>
                </a:solidFill>
                <a:latin typeface="Arial" charset="0"/>
              </a:rPr>
              <a:t>(and </a:t>
            </a:r>
            <a:r>
              <a:rPr lang="en-IE" sz="2800" i="1" smtClean="0">
                <a:solidFill>
                  <a:srgbClr val="FF0000"/>
                </a:solidFill>
                <a:latin typeface="Arial" charset="0"/>
              </a:rPr>
              <a:t>vice versa)</a:t>
            </a:r>
            <a:endParaRPr lang="en-US" sz="280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077072"/>
            <a:ext cx="864096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Aug 2011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1800" smtClean="0">
                <a:solidFill>
                  <a:schemeClr val="bg2"/>
                </a:solidFill>
                <a:latin typeface="Arial" charset="0"/>
              </a:rPr>
              <a:t>5th Meeting on U.S. Government Chemical Databases and Open Chemistry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NCI-Frederick, MD, U.S.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E" sz="280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5733256"/>
            <a:ext cx="2514625" cy="826520"/>
          </a:xfrm>
          <a:prstGeom prst="rect">
            <a:avLst/>
          </a:prstGeom>
          <a:noFill/>
        </p:spPr>
      </p:pic>
      <p:pic>
        <p:nvPicPr>
          <p:cNvPr id="11" name="Picture 2" descr="C:\Work\UCC\Conferences\ACSSpring2010\Logos\OpenBab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5373216"/>
            <a:ext cx="1145539" cy="11135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45620" y="6441305"/>
            <a:ext cx="137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smtClean="0">
                <a:latin typeface="Arial" pitchFamily="34" charset="0"/>
                <a:cs typeface="Arial" pitchFamily="34" charset="0"/>
              </a:rPr>
              <a:t>Open Babel</a:t>
            </a:r>
            <a:endParaRPr lang="en-GB" sz="16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3568" y="501317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Slides at http://</a:t>
            </a:r>
            <a:r>
              <a:rPr lang="en-GB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tinyurl.com/noel-nci</a:t>
            </a:r>
            <a:endParaRPr lang="en-US" i="1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Part Two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320480"/>
          </a:xfrm>
        </p:spPr>
        <p:txBody>
          <a:bodyPr>
            <a:normAutofit/>
          </a:bodyPr>
          <a:lstStyle/>
          <a:p>
            <a:r>
              <a:rPr lang="en-IE" sz="2800" smtClean="0"/>
              <a:t>Can we now use Open Babel to </a:t>
            </a:r>
            <a:r>
              <a:rPr lang="en-IE" sz="2800" smtClean="0">
                <a:solidFill>
                  <a:srgbClr val="FF0000"/>
                </a:solidFill>
              </a:rPr>
              <a:t>identify problems in the databases</a:t>
            </a:r>
            <a:r>
              <a:rPr lang="en-IE" sz="2800" smtClean="0"/>
              <a:t> themselves?</a:t>
            </a:r>
          </a:p>
          <a:p>
            <a:pPr lvl="1"/>
            <a:endParaRPr lang="en-IE" sz="2400" smtClean="0"/>
          </a:p>
          <a:p>
            <a:r>
              <a:rPr lang="en-IE" sz="2800" smtClean="0">
                <a:solidFill>
                  <a:srgbClr val="FF0000"/>
                </a:solidFill>
              </a:rPr>
              <a:t>Case studies:</a:t>
            </a:r>
          </a:p>
          <a:p>
            <a:pPr lvl="1"/>
            <a:r>
              <a:rPr lang="en-IE" sz="2400" smtClean="0"/>
              <a:t>Finding neutral 4-coordinate Ns in ZINC</a:t>
            </a:r>
          </a:p>
          <a:p>
            <a:pPr lvl="1"/>
            <a:r>
              <a:rPr lang="en-IE" sz="2400" smtClean="0"/>
              <a:t>Identifying ambiguous stereochemistry in PubChem and ChEMBL mol files</a:t>
            </a:r>
          </a:p>
          <a:p>
            <a:pPr lvl="1"/>
            <a:r>
              <a:rPr lang="en-IE" sz="2400" smtClean="0"/>
              <a:t>Verifying that chemical data presented is self-consistent – ChEMBL</a:t>
            </a:r>
          </a:p>
          <a:p>
            <a:pPr lvl="1"/>
            <a:endParaRPr lang="en-IE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Identifying structure problems in ZINC </a:t>
            </a:r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952032" y="2564904"/>
            <a:ext cx="7076352" cy="3600400"/>
          </a:xfrm>
          <a:prstGeom prst="roundRect">
            <a:avLst>
              <a:gd name="adj" fmla="val 509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78" y="2625874"/>
            <a:ext cx="7075782" cy="35394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glob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pybel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openbabel as ob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outputfile = open(</a:t>
            </a:r>
            <a:r>
              <a:rPr lang="en-IE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"dodgyNs.txt"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filename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glob.glob(</a:t>
            </a:r>
            <a:r>
              <a:rPr lang="en-IE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"gzipfiles/*.mol2"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mol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pybel.readfile(</a:t>
            </a:r>
            <a:r>
              <a:rPr lang="en-IE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"mol2"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filename):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atom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mol: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atom.type == </a:t>
            </a:r>
            <a:r>
              <a:rPr lang="en-IE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"N3"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IE" sz="14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# Internal OB atom type (equivalent to N.3)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    numbonds = len(list(ob.OBAtomBondIter(atom.OBAtom)))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numbonds == 4: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    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&gt;&gt; outputfile, mol.title</a:t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          </a:t>
            </a:r>
            <a:r>
              <a:rPr lang="en-IE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outputfile.close()</a:t>
            </a: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5688632"/>
          </a:xfrm>
        </p:spPr>
        <p:txBody>
          <a:bodyPr>
            <a:noAutofit/>
          </a:bodyPr>
          <a:lstStyle/>
          <a:p>
            <a:r>
              <a:rPr lang="en-IE" sz="2000" smtClean="0"/>
              <a:t>Back in 2007, I noticed something strange in ZINC’s 3D structures</a:t>
            </a:r>
          </a:p>
          <a:p>
            <a:pPr lvl="1"/>
            <a:r>
              <a:rPr lang="en-IE" sz="1800" smtClean="0"/>
              <a:t>Namely, structures with sp</a:t>
            </a:r>
            <a:r>
              <a:rPr lang="en-IE" sz="1800" baseline="30000" smtClean="0"/>
              <a:t>3</a:t>
            </a:r>
            <a:r>
              <a:rPr lang="en-IE" sz="1800" smtClean="0"/>
              <a:t> hybridised N, with four bonds, but where the N was uncharged</a:t>
            </a:r>
          </a:p>
          <a:p>
            <a:pPr lvl="1"/>
            <a:r>
              <a:rPr lang="en-IE" sz="1800" smtClean="0"/>
              <a:t>So…I wrote a script using Open Babel to find all examples of this problem, and reported the results to ZINC</a:t>
            </a:r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pPr lvl="1"/>
            <a:endParaRPr lang="en-IE" sz="1800" smtClean="0"/>
          </a:p>
          <a:p>
            <a:r>
              <a:rPr lang="en-IE" sz="2000" smtClean="0"/>
              <a:t>About 5% of molecules had this problem (now fixed)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3848"/>
            <a:ext cx="8352928" cy="604822"/>
          </a:xfrm>
        </p:spPr>
        <p:txBody>
          <a:bodyPr/>
          <a:lstStyle/>
          <a:p>
            <a:r>
              <a:rPr lang="en-IE" smtClean="0"/>
              <a:t>2D MOL files with Ambiguous </a:t>
            </a:r>
            <a:r>
              <a:rPr lang="en-IE" err="1" smtClean="0"/>
              <a:t>Stereocenters</a:t>
            </a:r>
            <a:r>
              <a:rPr lang="en-IE" smtClean="0"/>
              <a:t>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6992"/>
            <a:ext cx="7772400" cy="2880320"/>
          </a:xfrm>
        </p:spPr>
        <p:txBody>
          <a:bodyPr>
            <a:normAutofit fontScale="85000" lnSpcReduction="20000"/>
          </a:bodyPr>
          <a:lstStyle/>
          <a:p>
            <a:r>
              <a:rPr lang="en-IE" sz="2800" smtClean="0"/>
              <a:t>Chirality specified at one stereocenter or two?</a:t>
            </a:r>
          </a:p>
          <a:p>
            <a:pPr lvl="1"/>
            <a:r>
              <a:rPr lang="en-IE" sz="2400" smtClean="0"/>
              <a:t>Need to know the convention used</a:t>
            </a:r>
          </a:p>
          <a:p>
            <a:pPr lvl="1"/>
            <a:r>
              <a:rPr lang="en-IE" sz="2400" smtClean="0"/>
              <a:t>Tip-only </a:t>
            </a:r>
            <a:r>
              <a:rPr lang="en-IE" sz="2400" smtClean="0">
                <a:solidFill>
                  <a:schemeClr val="bg1">
                    <a:lumMod val="50000"/>
                  </a:schemeClr>
                </a:solidFill>
              </a:rPr>
              <a:t>(useful to state or is this everywhere now?)</a:t>
            </a:r>
          </a:p>
          <a:p>
            <a:r>
              <a:rPr lang="en-IE" sz="2800" smtClean="0"/>
              <a:t>Avoid this problem by choosing wedge/hash bonds that do not link potential </a:t>
            </a:r>
            <a:r>
              <a:rPr lang="en-IE" sz="2800" err="1" smtClean="0"/>
              <a:t>stereocenters</a:t>
            </a:r>
            <a:endParaRPr lang="en-IE" sz="2800" smtClean="0"/>
          </a:p>
          <a:p>
            <a:pPr lvl="1"/>
            <a:r>
              <a:rPr lang="en-IE" sz="2400" smtClean="0"/>
              <a:t>Almost always possible</a:t>
            </a:r>
          </a:p>
          <a:p>
            <a:pPr lvl="2"/>
            <a:r>
              <a:rPr lang="en-IE" sz="2000" smtClean="0"/>
              <a:t>OB recipe: terminal H is preferred; next, of the bonds that do not link stereocenters, an exo-cyclic bond is preferred; finally, any remaining bond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067895"/>
            <a:ext cx="2808312" cy="221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6237312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http://baoilleach.blogspot.com/2010/12/name-that-stereochemistry-when-mol.html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83968" y="1041978"/>
            <a:ext cx="3456384" cy="2315014"/>
            <a:chOff x="4283968" y="1041978"/>
            <a:chExt cx="3456384" cy="2315014"/>
          </a:xfrm>
        </p:grpSpPr>
        <p:pic>
          <p:nvPicPr>
            <p:cNvPr id="3074" name="Picture 2" descr="C:\Work\BackedUp\Conferences\2011\NIH_Aug2011\not-backed-up\ambiguou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29670" y="1041978"/>
              <a:ext cx="2610682" cy="2315014"/>
            </a:xfrm>
            <a:prstGeom prst="rect">
              <a:avLst/>
            </a:prstGeom>
            <a:noFill/>
          </p:spPr>
        </p:pic>
        <p:sp>
          <p:nvSpPr>
            <p:cNvPr id="9" name="Right Arrow 8"/>
            <p:cNvSpPr/>
            <p:nvPr/>
          </p:nvSpPr>
          <p:spPr>
            <a:xfrm>
              <a:off x="4283968" y="2060848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Easy to find?</a:t>
            </a:r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1240064" y="1052736"/>
            <a:ext cx="6572296" cy="5328592"/>
          </a:xfrm>
          <a:prstGeom prst="roundRect">
            <a:avLst>
              <a:gd name="adj" fmla="val 509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626" y="1195612"/>
            <a:ext cx="6429420" cy="504753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pybel</a:t>
            </a:r>
          </a:p>
          <a:p>
            <a:pPr lvl="1">
              <a:buNone/>
            </a:pP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dodgywedge(sdffile):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tot = probs = potential_probs = 0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mol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pybel.readfile</a:t>
            </a:r>
            <a:r>
              <a:rPr lang="en-GB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("sdf"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sdffile):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tot += 1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facade = pybel.ob.OBStereoFacade(mol.OBMol)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tetcenters = [atom.OBAtom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atom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mol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facade.HasTetrahedralStereo(atom.OBAtom.GetId())]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idx, atom_a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enumerate(tetcenters[:-1]):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atom_b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tetcenters[idx+1:]: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atom_a.IsConnected(atom_b):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potential_probs += 1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bond = atom_a.GetBond(atom_b)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bond.IsWedge() </a:t>
            </a: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bond.IsHash():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 probs += 1</a:t>
            </a:r>
          </a:p>
          <a:p>
            <a:pPr lvl="1">
              <a:buNone/>
            </a:pP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"Total number of molecules"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tot</a:t>
            </a:r>
          </a:p>
          <a:p>
            <a:pPr lvl="1">
              <a:buNone/>
            </a:pP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"Potential problems:"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potential_probs</a:t>
            </a:r>
          </a:p>
          <a:p>
            <a:pPr lvl="1">
              <a:buNone/>
            </a:pP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"Actual problems:"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probs</a:t>
            </a:r>
          </a:p>
          <a:p>
            <a:pPr lvl="1">
              <a:buNone/>
            </a:pP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__name__ == "__main__":</a:t>
            </a: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dodgywedge(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myfile.sdf"</a:t>
            </a: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How common?</a:t>
            </a:r>
            <a:endParaRPr lang="en-IE"/>
          </a:p>
        </p:txBody>
      </p:sp>
      <p:sp>
        <p:nvSpPr>
          <p:cNvPr id="5" name="Rounded Rectangle 4"/>
          <p:cNvSpPr/>
          <p:nvPr/>
        </p:nvSpPr>
        <p:spPr>
          <a:xfrm>
            <a:off x="1240064" y="1052736"/>
            <a:ext cx="6572296" cy="1152128"/>
          </a:xfrm>
          <a:prstGeom prst="roundRect">
            <a:avLst>
              <a:gd name="adj" fmla="val 509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626" y="1052736"/>
            <a:ext cx="6429420" cy="11695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lvl="1">
              <a:buNone/>
            </a:pP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4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"Total number of molecules"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tot</a:t>
            </a:r>
          </a:p>
          <a:p>
            <a:pPr lvl="1">
              <a:buNone/>
            </a:pP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"Potential problems:"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potential_probs</a:t>
            </a:r>
            <a:endParaRPr lang="en-GB" sz="1400" b="1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"Actual problems:"</a:t>
            </a:r>
            <a:r>
              <a:rPr lang="en-GB" sz="1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probs</a:t>
            </a:r>
            <a:endParaRPr lang="en-GB" sz="1400" b="1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40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1369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(Dec 2010)</a:t>
            </a:r>
          </a:p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PubChem subset: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23k molecules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14k bonds connecting chiral centers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21 marked as stereobonds (&lt;0.1%)</a:t>
            </a:r>
          </a:p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ChEMBL: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636k molecules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483k bonds connecting chiral centers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7k marked as stereobonds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	=&gt; 1.4% are ambiguous stereobonds</a:t>
            </a:r>
            <a:r>
              <a:rPr lang="en-IE" smtClean="0">
                <a:latin typeface="Arial" pitchFamily="34" charset="0"/>
                <a:cs typeface="Arial" pitchFamily="34" charset="0"/>
              </a:rPr>
              <a:t>	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5776" y="5733256"/>
            <a:ext cx="6120680" cy="792088"/>
          </a:xfrm>
          <a:prstGeom prst="roundRect">
            <a:avLst>
              <a:gd name="adj" fmla="val 1450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5736" y="5909210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IE" sz="20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 my2Dmol.mol –O fixed2Dmol.mol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573325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Easy to fix?</a:t>
            </a:r>
          </a:p>
          <a:p>
            <a:r>
              <a:rPr lang="en-IE" sz="2000" smtClean="0">
                <a:latin typeface="Arial" pitchFamily="34" charset="0"/>
                <a:cs typeface="Arial" pitchFamily="34" charset="0"/>
              </a:rPr>
              <a:t>(OB 2.3.1)</a:t>
            </a:r>
            <a:endParaRPr lang="en-IE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Self-consistency of chemical data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472608"/>
          </a:xfrm>
        </p:spPr>
        <p:txBody>
          <a:bodyPr>
            <a:normAutofit fontScale="62500" lnSpcReduction="20000"/>
          </a:bodyPr>
          <a:lstStyle/>
          <a:p>
            <a:r>
              <a:rPr lang="en-IE" smtClean="0"/>
              <a:t>For a single molecule, a database will typically include several of the following:</a:t>
            </a:r>
          </a:p>
          <a:p>
            <a:pPr lvl="1"/>
            <a:r>
              <a:rPr lang="en-IE" sz="2900" smtClean="0"/>
              <a:t>a 2D molfile</a:t>
            </a:r>
          </a:p>
          <a:p>
            <a:pPr lvl="1"/>
            <a:r>
              <a:rPr lang="en-IE" sz="2900" smtClean="0"/>
              <a:t>a 2D depiction</a:t>
            </a:r>
          </a:p>
          <a:p>
            <a:pPr lvl="1"/>
            <a:r>
              <a:rPr lang="en-IE" sz="2900" smtClean="0"/>
              <a:t>a 3D molfile</a:t>
            </a:r>
          </a:p>
          <a:p>
            <a:pPr lvl="1"/>
            <a:r>
              <a:rPr lang="en-IE" sz="2900" smtClean="0"/>
              <a:t>a non-canonical SMILES string</a:t>
            </a:r>
          </a:p>
          <a:p>
            <a:pPr lvl="1"/>
            <a:r>
              <a:rPr lang="en-IE" sz="2900" smtClean="0"/>
              <a:t>a canonical SMILES string</a:t>
            </a:r>
            <a:endParaRPr lang="en-IE" sz="1800" smtClean="0"/>
          </a:p>
          <a:p>
            <a:pPr lvl="1"/>
            <a:r>
              <a:rPr lang="en-IE" sz="2900" smtClean="0"/>
              <a:t>an InChI</a:t>
            </a:r>
          </a:p>
          <a:p>
            <a:pPr lvl="1"/>
            <a:r>
              <a:rPr lang="en-IE" sz="2900" smtClean="0"/>
              <a:t>an InChIKey</a:t>
            </a:r>
          </a:p>
          <a:p>
            <a:pPr lvl="1"/>
            <a:endParaRPr lang="en-IE" sz="2900" smtClean="0"/>
          </a:p>
          <a:p>
            <a:r>
              <a:rPr lang="en-IE" smtClean="0"/>
              <a:t>But which one is the </a:t>
            </a:r>
            <a:r>
              <a:rPr lang="en-IE" smtClean="0">
                <a:solidFill>
                  <a:srgbClr val="FF0000"/>
                </a:solidFill>
              </a:rPr>
              <a:t>primary data</a:t>
            </a:r>
            <a:r>
              <a:rPr lang="en-IE" smtClean="0"/>
              <a:t>, and which are derived?</a:t>
            </a:r>
          </a:p>
          <a:p>
            <a:endParaRPr lang="en-IE" smtClean="0"/>
          </a:p>
          <a:p>
            <a:r>
              <a:rPr lang="en-IE" smtClean="0"/>
              <a:t>Derived data may be </a:t>
            </a:r>
            <a:r>
              <a:rPr lang="en-IE" smtClean="0">
                <a:solidFill>
                  <a:srgbClr val="FF0000"/>
                </a:solidFill>
              </a:rPr>
              <a:t>inconsistent</a:t>
            </a:r>
            <a:r>
              <a:rPr lang="en-IE" smtClean="0"/>
              <a:t> with primary data</a:t>
            </a:r>
          </a:p>
          <a:p>
            <a:pPr lvl="1"/>
            <a:r>
              <a:rPr lang="en-IE" sz="2900" smtClean="0"/>
              <a:t>Every transformation of the data can lead to information loss or corruption</a:t>
            </a:r>
          </a:p>
          <a:p>
            <a:pPr lvl="1"/>
            <a:r>
              <a:rPr lang="en-IE" sz="2900" smtClean="0"/>
              <a:t>Maintainers should highlight the primary data</a:t>
            </a:r>
          </a:p>
          <a:p>
            <a:pPr lvl="1"/>
            <a:endParaRPr lang="en-IE" sz="2400" smtClean="0"/>
          </a:p>
          <a:p>
            <a:r>
              <a:rPr lang="en-IE" smtClean="0"/>
              <a:t>Can Open Tools help </a:t>
            </a:r>
            <a:r>
              <a:rPr lang="en-IE" smtClean="0">
                <a:solidFill>
                  <a:srgbClr val="FF0000"/>
                </a:solidFill>
              </a:rPr>
              <a:t>identify inconsistencies</a:t>
            </a:r>
            <a:r>
              <a:rPr lang="en-IE" smtClean="0"/>
              <a:t>?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27584" y="3417983"/>
            <a:ext cx="6696744" cy="587081"/>
          </a:xfrm>
          <a:prstGeom prst="roundRect">
            <a:avLst>
              <a:gd name="adj" fmla="val 1450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2276872"/>
            <a:ext cx="6696744" cy="576064"/>
          </a:xfrm>
          <a:prstGeom prst="roundRect">
            <a:avLst>
              <a:gd name="adj" fmla="val 1450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Self-consistency of chemical data II</a:t>
            </a:r>
            <a:endParaRPr lang="en-I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142984"/>
            <a:ext cx="8280920" cy="5526376"/>
          </a:xfrm>
        </p:spPr>
        <p:txBody>
          <a:bodyPr>
            <a:normAutofit fontScale="85000" lnSpcReduction="20000"/>
          </a:bodyPr>
          <a:lstStyle/>
          <a:p>
            <a:r>
              <a:rPr lang="en-IE" sz="2400" smtClean="0"/>
              <a:t>As an example, let’s look for disagreements between the MOL file and the SMILES string provided in a subset of ChEMBL </a:t>
            </a:r>
          </a:p>
          <a:p>
            <a:endParaRPr lang="en-IE" sz="2400" smtClean="0"/>
          </a:p>
          <a:p>
            <a:r>
              <a:rPr lang="en-IE" sz="2400" smtClean="0"/>
              <a:t>Using Open Babel’s canonical SMILES:</a:t>
            </a:r>
          </a:p>
          <a:p>
            <a:pPr lvl="1">
              <a:buNone/>
            </a:pPr>
            <a:r>
              <a:rPr lang="en-IE" sz="20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 chembl.sdf –ocan –O sdf_to_can.txt</a:t>
            </a:r>
          </a:p>
          <a:p>
            <a:pPr lvl="1">
              <a:buNone/>
            </a:pPr>
            <a:r>
              <a:rPr lang="en-IE" sz="20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 chembl_can.txt –ocan –O can_to_can.txt</a:t>
            </a:r>
          </a:p>
          <a:p>
            <a:endParaRPr lang="en-IE" sz="2400" smtClean="0"/>
          </a:p>
          <a:p>
            <a:r>
              <a:rPr lang="en-IE" sz="2400" smtClean="0"/>
              <a:t>Using Open Babel’s InChI interface:</a:t>
            </a:r>
          </a:p>
          <a:p>
            <a:pPr lvl="1">
              <a:buNone/>
            </a:pPr>
            <a:r>
              <a:rPr lang="en-IE" sz="20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 chembl.sdf –oinchi –O sdf_to_inchi.txt</a:t>
            </a:r>
          </a:p>
          <a:p>
            <a:pPr lvl="1">
              <a:buNone/>
            </a:pPr>
            <a:r>
              <a:rPr lang="en-IE" sz="20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 chembl_can.txt –oinchi –O can_to_inchi.txt</a:t>
            </a:r>
          </a:p>
          <a:p>
            <a:endParaRPr lang="en-IE" sz="2400" smtClean="0"/>
          </a:p>
          <a:p>
            <a:r>
              <a:rPr lang="en-IE" sz="2400" smtClean="0"/>
              <a:t>Write a Python script to go through the text files and find differences</a:t>
            </a:r>
          </a:p>
          <a:p>
            <a:endParaRPr lang="en-IE" sz="2400" smtClean="0"/>
          </a:p>
          <a:p>
            <a:r>
              <a:rPr lang="en-IE" sz="2400" smtClean="0"/>
              <a:t>Looking at the first 10000 entries in ChEMBL 10:</a:t>
            </a:r>
          </a:p>
          <a:p>
            <a:pPr lvl="1"/>
            <a:r>
              <a:rPr lang="en-IE" sz="2000" smtClean="0"/>
              <a:t>249 disagreements according to derived canonical smiles</a:t>
            </a:r>
          </a:p>
          <a:p>
            <a:pPr lvl="1"/>
            <a:r>
              <a:rPr lang="en-IE" sz="2000" smtClean="0"/>
              <a:t>76 disagreements according to derived InChIs</a:t>
            </a:r>
          </a:p>
          <a:p>
            <a:pPr lvl="1"/>
            <a:r>
              <a:rPr lang="en-IE" sz="2000" smtClean="0">
                <a:solidFill>
                  <a:srgbClr val="FF0000"/>
                </a:solidFill>
              </a:rPr>
              <a:t>51 disagreements </a:t>
            </a:r>
            <a:r>
              <a:rPr lang="en-IE" sz="2000" smtClean="0"/>
              <a:t>in common</a:t>
            </a:r>
          </a:p>
          <a:p>
            <a:pPr lvl="2"/>
            <a:r>
              <a:rPr lang="en-IE" sz="160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 only InChI, 198 only canonical SMILES</a:t>
            </a:r>
            <a:endParaRPr lang="en-IE" sz="2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94" y="260648"/>
            <a:ext cx="565785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168" y="1844824"/>
          <a:ext cx="2639616" cy="133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1319808"/>
              </a:tblGrid>
              <a:tr h="618374"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Stereoisomer</a:t>
                      </a:r>
                      <a:r>
                        <a:rPr lang="en-IE" sz="1600" baseline="0" smtClean="0"/>
                        <a:t> 1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Stereoisomer 2</a:t>
                      </a:r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Mol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smtClean="0"/>
                        <a:t>Depiction</a:t>
                      </a:r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InChI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smtClean="0"/>
                        <a:t>SMILES</a:t>
                      </a:r>
                      <a:endParaRPr lang="en-IE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6176" y="4293097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 to self: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 Graphical software that makes this comparison easier would be very useful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00317-7BD9-46C0-9FB8-26C9F43406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69" y="188640"/>
            <a:ext cx="57054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168" y="1844824"/>
          <a:ext cx="2639616" cy="191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43472"/>
              </a:tblGrid>
              <a:tr h="618374"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Correct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Incorrect</a:t>
                      </a:r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Mol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smtClean="0"/>
                        <a:t>SMILES</a:t>
                      </a:r>
                      <a:r>
                        <a:rPr lang="en-IE" sz="1600" baseline="0" smtClean="0"/>
                        <a:t> (5 stereocenters)</a:t>
                      </a:r>
                      <a:endParaRPr lang="en-IE" sz="1600" smtClean="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InChI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Depiction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00317-7BD9-46C0-9FB8-26C9F43406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7649"/>
          <a:stretch>
            <a:fillRect/>
          </a:stretch>
        </p:blipFill>
        <p:spPr bwMode="auto">
          <a:xfrm>
            <a:off x="251520" y="116632"/>
            <a:ext cx="5705475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84168" y="1484784"/>
            <a:ext cx="259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N=N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can be </a:t>
            </a:r>
            <a:r>
              <a:rPr lang="en-IE" sz="1600" i="1" smtClean="0">
                <a:latin typeface="Arial" pitchFamily="34" charset="0"/>
                <a:cs typeface="Arial" pitchFamily="34" charset="0"/>
              </a:rPr>
              <a:t>cis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IE" sz="1600" i="1" smtClean="0">
                <a:latin typeface="Arial" pitchFamily="34" charset="0"/>
                <a:cs typeface="Arial" pitchFamily="34" charset="0"/>
              </a:rPr>
              <a:t>trans</a:t>
            </a:r>
          </a:p>
          <a:p>
            <a:endParaRPr lang="en-IE" sz="1600" smtClean="0">
              <a:latin typeface="Arial" pitchFamily="34" charset="0"/>
              <a:cs typeface="Arial" pitchFamily="34" charset="0"/>
            </a:endParaRP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SMILES string has </a:t>
            </a:r>
            <a:r>
              <a:rPr lang="en-IE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unspecified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stereochemistry</a:t>
            </a:r>
          </a:p>
          <a:p>
            <a:endParaRPr lang="en-IE" sz="1600" smtClean="0">
              <a:latin typeface="Arial" pitchFamily="34" charset="0"/>
              <a:cs typeface="Arial" pitchFamily="34" charset="0"/>
            </a:endParaRP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However, Molfile has </a:t>
            </a:r>
            <a:r>
              <a:rPr lang="en-IE" sz="1600" i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geometry and does not mark the stereobond as unspecified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4797152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This source of disagreement accounts for </a:t>
            </a:r>
            <a:r>
              <a:rPr lang="en-IE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23 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of the 51 cases.</a:t>
            </a:r>
          </a:p>
          <a:p>
            <a:endParaRPr lang="en-IE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00317-7BD9-46C0-9FB8-26C9F43406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836712"/>
            <a:ext cx="7920880" cy="1470025"/>
          </a:xfrm>
        </p:spPr>
        <p:txBody>
          <a:bodyPr/>
          <a:lstStyle/>
          <a:p>
            <a:pPr algn="l" eaLnBrk="1" hangingPunct="1"/>
            <a:r>
              <a:rPr lang="en-IE" sz="2800" smtClean="0">
                <a:solidFill>
                  <a:srgbClr val="0070C0"/>
                </a:solidFill>
                <a:latin typeface="Arial" charset="0"/>
              </a:rPr>
              <a:t>Improving the quality of chemical databases with community-developed tools </a:t>
            </a:r>
            <a:r>
              <a:rPr lang="en-IE" sz="2800" smtClean="0">
                <a:solidFill>
                  <a:srgbClr val="FF0000"/>
                </a:solidFill>
                <a:latin typeface="Arial" charset="0"/>
              </a:rPr>
              <a:t>(and </a:t>
            </a:r>
            <a:r>
              <a:rPr lang="en-IE" sz="2800" i="1" smtClean="0">
                <a:solidFill>
                  <a:srgbClr val="FF0000"/>
                </a:solidFill>
                <a:latin typeface="Arial" charset="0"/>
              </a:rPr>
              <a:t>vice versa)</a:t>
            </a:r>
            <a:endParaRPr lang="en-US" sz="280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328498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 1:</a:t>
            </a:r>
            <a:r>
              <a:rPr lang="en-IE" smtClean="0">
                <a:latin typeface="Arial" pitchFamily="34" charset="0"/>
                <a:cs typeface="Arial" pitchFamily="34" charset="0"/>
              </a:rPr>
              <a:t> Using Databases to improve Open Babel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 2:</a:t>
            </a:r>
            <a:r>
              <a:rPr lang="en-IE" smtClean="0">
                <a:latin typeface="Arial" pitchFamily="34" charset="0"/>
                <a:cs typeface="Arial" pitchFamily="34" charset="0"/>
              </a:rPr>
              <a:t> Using Open Babel to improve Databases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827" y="267419"/>
            <a:ext cx="564832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995936" y="4509120"/>
            <a:ext cx="5148064" cy="20882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6176" y="2852936"/>
          <a:ext cx="2639616" cy="1693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1319808"/>
              </a:tblGrid>
              <a:tr h="618374"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Yes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smtClean="0"/>
                        <a:t>No</a:t>
                      </a:r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Mol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smtClean="0"/>
                        <a:t>SMILES</a:t>
                      </a:r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InChI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/>
                    </a:p>
                  </a:txBody>
                  <a:tcPr/>
                </a:tc>
              </a:tr>
              <a:tr h="358265">
                <a:tc>
                  <a:txBody>
                    <a:bodyPr/>
                    <a:lstStyle/>
                    <a:p>
                      <a:r>
                        <a:rPr lang="en-IE" sz="1600" smtClean="0"/>
                        <a:t>Depiction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1960" y="4831412"/>
            <a:ext cx="4608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Open Babel is a bit confused by this one too:</a:t>
            </a:r>
          </a:p>
          <a:p>
            <a:endParaRPr lang="en-IE" sz="1600" smtClean="0">
              <a:latin typeface="Arial" pitchFamily="34" charset="0"/>
              <a:cs typeface="Arial" pitchFamily="34" charset="0"/>
            </a:endParaRPr>
          </a:p>
          <a:p>
            <a:r>
              <a:rPr lang="en-IE" sz="1200" smtClean="0">
                <a:latin typeface="Arial" pitchFamily="34" charset="0"/>
                <a:cs typeface="Arial" pitchFamily="34" charset="0"/>
              </a:rPr>
              <a:t>&gt; obabel -:"OC1CC</a:t>
            </a:r>
            <a:r>
              <a:rPr lang="en-IE" sz="1200" b="1" smtClean="0">
                <a:latin typeface="Arial" pitchFamily="34" charset="0"/>
                <a:cs typeface="Arial" pitchFamily="34" charset="0"/>
              </a:rPr>
              <a:t>[C@]</a:t>
            </a:r>
            <a:r>
              <a:rPr lang="en-IE" sz="1200" smtClean="0">
                <a:latin typeface="Arial" pitchFamily="34" charset="0"/>
                <a:cs typeface="Arial" pitchFamily="34" charset="0"/>
              </a:rPr>
              <a:t>(CC1)(c1ccccc1)N1CCCCC1" –ocan</a:t>
            </a:r>
          </a:p>
          <a:p>
            <a:r>
              <a:rPr lang="en-IE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OC1CC</a:t>
            </a:r>
            <a:r>
              <a:rPr lang="en-IE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[C@]</a:t>
            </a:r>
            <a:r>
              <a:rPr lang="en-IE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(CC1)(N1CCCCC1)c1ccccc1</a:t>
            </a:r>
          </a:p>
          <a:p>
            <a:endParaRPr lang="en-IE" sz="1200" smtClean="0">
              <a:latin typeface="Arial" pitchFamily="34" charset="0"/>
              <a:cs typeface="Arial" pitchFamily="34" charset="0"/>
            </a:endParaRPr>
          </a:p>
          <a:p>
            <a:r>
              <a:rPr lang="en-IE" sz="1200" smtClean="0">
                <a:latin typeface="Arial" pitchFamily="34" charset="0"/>
                <a:cs typeface="Arial" pitchFamily="34" charset="0"/>
              </a:rPr>
              <a:t>&gt; obabel -:"OC1CC</a:t>
            </a:r>
            <a:r>
              <a:rPr lang="en-IE" sz="1200" b="1" smtClean="0">
                <a:latin typeface="Arial" pitchFamily="34" charset="0"/>
                <a:cs typeface="Arial" pitchFamily="34" charset="0"/>
              </a:rPr>
              <a:t>[C@@]</a:t>
            </a:r>
            <a:r>
              <a:rPr lang="en-IE" sz="1200" smtClean="0">
                <a:latin typeface="Arial" pitchFamily="34" charset="0"/>
                <a:cs typeface="Arial" pitchFamily="34" charset="0"/>
              </a:rPr>
              <a:t>(CC1)(c1ccccc1)N1CCCCC1" -ocan</a:t>
            </a:r>
          </a:p>
          <a:p>
            <a:r>
              <a:rPr lang="en-IE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OC1CC</a:t>
            </a:r>
            <a:r>
              <a:rPr lang="en-IE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[C@]</a:t>
            </a:r>
            <a:r>
              <a:rPr lang="en-IE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(CC1)(N1CCCCC1)c1ccccc1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4168" y="224725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Is the chirality specified?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Noel\Desktop\tmp\dependentstereocent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060848"/>
            <a:ext cx="4515481" cy="2676899"/>
          </a:xfrm>
          <a:prstGeom prst="rect">
            <a:avLst/>
          </a:prstGeom>
          <a:noFill/>
        </p:spPr>
      </p:pic>
      <p:pic>
        <p:nvPicPr>
          <p:cNvPr id="2051" name="Picture 3" descr="C:\Users\Noel\Desktop\tmp\CHEMBL_comp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188640"/>
            <a:ext cx="2191056" cy="201005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244408" y="285293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√</a:t>
            </a:r>
            <a:endParaRPr lang="en-IE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8529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IE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00317-7BD9-46C0-9FB8-26C9F43406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Concluding Points, Ideas and Questions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5184576"/>
          </a:xfrm>
        </p:spPr>
        <p:txBody>
          <a:bodyPr>
            <a:normAutofit fontScale="55000" lnSpcReduction="20000"/>
          </a:bodyPr>
          <a:lstStyle/>
          <a:p>
            <a:r>
              <a:rPr lang="en-IE" smtClean="0"/>
              <a:t>Many classes of errors can be relatively easily identified using </a:t>
            </a:r>
            <a:r>
              <a:rPr lang="en-IE" smtClean="0">
                <a:solidFill>
                  <a:srgbClr val="FF0000"/>
                </a:solidFill>
              </a:rPr>
              <a:t>Open Toolkits</a:t>
            </a:r>
          </a:p>
          <a:p>
            <a:pPr lvl="1"/>
            <a:r>
              <a:rPr lang="en-IE" smtClean="0"/>
              <a:t>Could crowd-source some of this, “and the iPad goes to the student who writes a script that finds the largest number of errors in MyDB”</a:t>
            </a:r>
          </a:p>
          <a:p>
            <a:pPr lvl="2"/>
            <a:r>
              <a:rPr lang="en-IE" smtClean="0"/>
              <a:t>Must use toolkits to which we have access here at MyDB</a:t>
            </a:r>
          </a:p>
          <a:p>
            <a:pPr lvl="2"/>
            <a:r>
              <a:rPr lang="en-IE" smtClean="0"/>
              <a:t>FP rate must be less than X</a:t>
            </a:r>
          </a:p>
          <a:p>
            <a:pPr lvl="2"/>
            <a:endParaRPr lang="en-IE" smtClean="0"/>
          </a:p>
          <a:p>
            <a:r>
              <a:rPr lang="en-IE" smtClean="0"/>
              <a:t>Are these types of analyses </a:t>
            </a:r>
            <a:r>
              <a:rPr lang="en-IE" smtClean="0">
                <a:solidFill>
                  <a:srgbClr val="FF0000"/>
                </a:solidFill>
              </a:rPr>
              <a:t>useful</a:t>
            </a:r>
            <a:r>
              <a:rPr lang="en-IE" smtClean="0"/>
              <a:t> to database maintainers?</a:t>
            </a:r>
          </a:p>
          <a:p>
            <a:pPr lvl="1"/>
            <a:r>
              <a:rPr lang="en-IE" smtClean="0"/>
              <a:t>I think the Blue Obelisk community would contribute here if it were welcome</a:t>
            </a:r>
          </a:p>
          <a:p>
            <a:pPr lvl="1"/>
            <a:r>
              <a:rPr lang="en-IE" smtClean="0"/>
              <a:t>Could provide sanity checkers or validation website using webservices, like </a:t>
            </a:r>
            <a:r>
              <a:rPr lang="en-IE" b="1" i="1" smtClean="0"/>
              <a:t>checkcif</a:t>
            </a:r>
            <a:r>
              <a:rPr lang="en-IE" b="1" smtClean="0"/>
              <a:t> </a:t>
            </a:r>
            <a:r>
              <a:rPr lang="en-IE" smtClean="0"/>
              <a:t>for molecules</a:t>
            </a:r>
          </a:p>
          <a:p>
            <a:pPr lvl="1"/>
            <a:endParaRPr lang="en-IE" smtClean="0"/>
          </a:p>
          <a:p>
            <a:r>
              <a:rPr lang="en-IE" smtClean="0"/>
              <a:t>Create a </a:t>
            </a:r>
            <a:r>
              <a:rPr lang="en-IE" smtClean="0">
                <a:solidFill>
                  <a:srgbClr val="FF0000"/>
                </a:solidFill>
              </a:rPr>
              <a:t>ValidateMyMolecule </a:t>
            </a:r>
            <a:r>
              <a:rPr lang="en-IE" smtClean="0"/>
              <a:t>website</a:t>
            </a:r>
          </a:p>
          <a:p>
            <a:pPr lvl="1"/>
            <a:r>
              <a:rPr lang="en-IE" smtClean="0"/>
              <a:t>It accepts a single structure, and then sends it to N webservices that validate it</a:t>
            </a:r>
          </a:p>
          <a:p>
            <a:pPr lvl="1"/>
            <a:r>
              <a:rPr lang="en-IE" smtClean="0"/>
              <a:t>Each webservice is maintained by a cheminformatics toolkit or laboratory</a:t>
            </a:r>
          </a:p>
          <a:p>
            <a:pPr lvl="2"/>
            <a:r>
              <a:rPr lang="en-IE" smtClean="0"/>
              <a:t>Good PR for the toolkit or advertising for a lab</a:t>
            </a:r>
          </a:p>
          <a:p>
            <a:pPr lvl="2"/>
            <a:r>
              <a:rPr lang="en-IE" smtClean="0"/>
              <a:t>Encourages the development of validation tools</a:t>
            </a:r>
          </a:p>
          <a:p>
            <a:pPr lvl="2"/>
            <a:endParaRPr lang="en-IE" smtClean="0"/>
          </a:p>
          <a:p>
            <a:r>
              <a:rPr lang="en-IE" smtClean="0"/>
              <a:t>Create an </a:t>
            </a:r>
            <a:r>
              <a:rPr lang="en-IE" smtClean="0">
                <a:solidFill>
                  <a:srgbClr val="FF0000"/>
                </a:solidFill>
              </a:rPr>
              <a:t>AreWeTheSameMolecule</a:t>
            </a:r>
            <a:r>
              <a:rPr lang="en-IE" smtClean="0"/>
              <a:t> website</a:t>
            </a:r>
          </a:p>
          <a:p>
            <a:pPr lvl="1"/>
            <a:r>
              <a:rPr lang="en-IE" smtClean="0"/>
              <a:t>It accepts a pair of structures, and then sends them to N webservices that check for </a:t>
            </a:r>
            <a:r>
              <a:rPr lang="en-IE" smtClean="0"/>
              <a:t>identity</a:t>
            </a:r>
            <a:endParaRPr lang="en-I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31640" y="170562"/>
            <a:ext cx="6408712" cy="11842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E" smtClean="0">
                <a:solidFill>
                  <a:srgbClr val="0070C0"/>
                </a:solidFill>
                <a:latin typeface="Arial" charset="0"/>
              </a:rPr>
              <a:t>Improving the quality of chemical databases with community-developed tools </a:t>
            </a:r>
            <a:r>
              <a:rPr lang="en-IE" smtClean="0">
                <a:solidFill>
                  <a:srgbClr val="FF0000"/>
                </a:solidFill>
                <a:latin typeface="Arial" charset="0"/>
              </a:rPr>
              <a:t>(and </a:t>
            </a:r>
            <a:r>
              <a:rPr lang="en-IE" i="1" smtClean="0">
                <a:solidFill>
                  <a:srgbClr val="FF0000"/>
                </a:solidFill>
                <a:latin typeface="Arial" charset="0"/>
              </a:rPr>
              <a:t>vice versa)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16016" y="1556792"/>
            <a:ext cx="392909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http://baoilleach.blogspot.com</a:t>
            </a:r>
          </a:p>
          <a:p>
            <a:pPr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baoilleach@gmail.com</a:t>
            </a:r>
            <a:endParaRPr lang="en-US" sz="2000" ker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214282" y="1871044"/>
            <a:ext cx="4357718" cy="32861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E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Acknowledgements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E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Open Babel:</a:t>
            </a:r>
            <a:r>
              <a: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Geoff Hutchison, Chris Morley, Tim Vandermeersch, Craig James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IE" sz="1800" kern="0" smtClean="0">
              <a:latin typeface="Arial" pitchFamily="34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sz="1800" kern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All database maintainers everywhere! </a:t>
            </a:r>
            <a:r>
              <a:rPr lang="en-IE" sz="1800" kern="0" smtClean="0">
                <a:latin typeface="Arial" pitchFamily="34" charset="0"/>
                <a:cs typeface="+mn-cs"/>
              </a:rPr>
              <a:t>ChEMBL, eMolecules, PubChem, ZINC</a:t>
            </a: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E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IE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055282"/>
            <a:ext cx="2397246" cy="4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10150"/>
            <a:ext cx="1296144" cy="897330"/>
          </a:xfrm>
          <a:prstGeom prst="rect">
            <a:avLst/>
          </a:prstGeom>
          <a:noFill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786314" y="2357430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 rot="16200000">
            <a:off x="3346525" y="5132483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Work\BackedUp\Conferences\2011\NIH_Aug2011\not-backed-up\kitw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5686214"/>
            <a:ext cx="1224136" cy="335074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00317-7BD9-46C0-9FB8-26C9F43406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39552" y="3717032"/>
            <a:ext cx="8064896" cy="2880320"/>
          </a:xfrm>
        </p:spPr>
        <p:txBody>
          <a:bodyPr>
            <a:normAutofit fontScale="85000" lnSpcReduction="20000"/>
          </a:bodyPr>
          <a:lstStyle/>
          <a:p>
            <a:r>
              <a:rPr lang="en-IE" smtClean="0">
                <a:solidFill>
                  <a:srgbClr val="FF0000"/>
                </a:solidFill>
              </a:rPr>
              <a:t>Volunteer </a:t>
            </a:r>
            <a:r>
              <a:rPr lang="en-IE" smtClean="0">
                <a:solidFill>
                  <a:srgbClr val="FF0000"/>
                </a:solidFill>
              </a:rPr>
              <a:t>effort</a:t>
            </a:r>
            <a:r>
              <a:rPr lang="en-IE" smtClean="0"/>
              <a:t>, an open source success story</a:t>
            </a:r>
          </a:p>
          <a:p>
            <a:pPr lvl="1"/>
            <a:r>
              <a:rPr lang="en-IE" smtClean="0"/>
              <a:t>Originally a fork from OpenEye’s OELib in 2001</a:t>
            </a:r>
          </a:p>
          <a:p>
            <a:pPr lvl="1"/>
            <a:r>
              <a:rPr lang="en-IE" smtClean="0"/>
              <a:t>Lead is Geoff Hutchison (Uni of Pittsburgh)</a:t>
            </a:r>
          </a:p>
          <a:p>
            <a:pPr lvl="1"/>
            <a:r>
              <a:rPr lang="en-IE" smtClean="0"/>
              <a:t>4 or 5 active developers – I got involved in late 2005</a:t>
            </a:r>
          </a:p>
          <a:p>
            <a:endParaRPr lang="en-IE" smtClean="0"/>
          </a:p>
          <a:p>
            <a:r>
              <a:rPr lang="en-IE" smtClean="0"/>
              <a:t>http://openbabel.org</a:t>
            </a:r>
          </a:p>
          <a:p>
            <a:r>
              <a:rPr lang="en-IE" smtClean="0"/>
              <a:t>Paper coming out Real Soon Now</a:t>
            </a:r>
            <a:endParaRPr lang="en-IE"/>
          </a:p>
        </p:txBody>
      </p:sp>
      <p:pic>
        <p:nvPicPr>
          <p:cNvPr id="6" name="Picture 2" descr="C:\Users\Noel\Desktop\GRH Cover 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2656"/>
            <a:ext cx="6299524" cy="3149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864096"/>
          </a:xfrm>
        </p:spPr>
        <p:txBody>
          <a:bodyPr/>
          <a:lstStyle/>
          <a:p>
            <a:r>
              <a:rPr lang="en-IE" smtClean="0"/>
              <a:t>Improving Open Babel using Databases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4824536"/>
          </a:xfrm>
        </p:spPr>
        <p:txBody>
          <a:bodyPr>
            <a:normAutofit fontScale="62500" lnSpcReduction="20000"/>
          </a:bodyPr>
          <a:lstStyle/>
          <a:p>
            <a:r>
              <a:rPr lang="en-IE" smtClean="0"/>
              <a:t>Originally only had code to record stereochemistry in SMILES</a:t>
            </a:r>
          </a:p>
          <a:p>
            <a:pPr lvl="1"/>
            <a:r>
              <a:rPr lang="en-IE" smtClean="0"/>
              <a:t>In 2005, Nick England as an undergraduate summer student with PMR (sponsored by Merck) added better support throughout the library</a:t>
            </a:r>
          </a:p>
          <a:p>
            <a:pPr lvl="1"/>
            <a:r>
              <a:rPr lang="en-IE" smtClean="0"/>
              <a:t>However, by early 2009, it was clear that Open Babel’s handling of </a:t>
            </a:r>
            <a:r>
              <a:rPr lang="en-IE" smtClean="0">
                <a:solidFill>
                  <a:srgbClr val="FF0000"/>
                </a:solidFill>
              </a:rPr>
              <a:t>stereochemistry</a:t>
            </a:r>
            <a:r>
              <a:rPr lang="en-IE" smtClean="0"/>
              <a:t> needed to be overhauled</a:t>
            </a:r>
          </a:p>
          <a:p>
            <a:pPr lvl="2"/>
            <a:r>
              <a:rPr lang="en-IE" smtClean="0"/>
              <a:t>Bug reports: SMILES conversions were causing flipping of chirality, incorrect InChIs were being generated, …</a:t>
            </a:r>
          </a:p>
          <a:p>
            <a:pPr lvl="1"/>
            <a:r>
              <a:rPr lang="en-IE" smtClean="0"/>
              <a:t>Tim Vandermeersch took the lead in writing new classes and stereo perception code</a:t>
            </a:r>
          </a:p>
          <a:p>
            <a:pPr lvl="2"/>
            <a:r>
              <a:rPr lang="en-IE" smtClean="0"/>
              <a:t>I integrated the code into the various formats</a:t>
            </a:r>
          </a:p>
          <a:p>
            <a:endParaRPr lang="en-IE" smtClean="0"/>
          </a:p>
          <a:p>
            <a:r>
              <a:rPr lang="en-IE" smtClean="0"/>
              <a:t>Handling stereochemistry is tricky </a:t>
            </a:r>
            <a:r>
              <a:rPr lang="en-IE" sz="2100" i="1" smtClean="0"/>
              <a:t>(really!)</a:t>
            </a:r>
          </a:p>
          <a:p>
            <a:pPr lvl="1"/>
            <a:r>
              <a:rPr lang="en-IE" smtClean="0"/>
              <a:t>Anticipating </a:t>
            </a:r>
            <a:r>
              <a:rPr lang="en-IE" smtClean="0">
                <a:solidFill>
                  <a:srgbClr val="FF0000"/>
                </a:solidFill>
              </a:rPr>
              <a:t>corner cases </a:t>
            </a:r>
            <a:r>
              <a:rPr lang="en-IE" smtClean="0"/>
              <a:t>triggered by 1 in 10000 molecules is difficult…</a:t>
            </a:r>
          </a:p>
          <a:p>
            <a:pPr lvl="1"/>
            <a:r>
              <a:rPr lang="en-IE" smtClean="0"/>
              <a:t>…unless, of course, you have a dataset of 10000 molecules</a:t>
            </a:r>
          </a:p>
          <a:p>
            <a:pPr lvl="2"/>
            <a:r>
              <a:rPr lang="en-IE" smtClean="0"/>
              <a:t>(corrollary also true: developers of large databases are the people most likely to find bugs in cheminformatics toolkits)</a:t>
            </a:r>
          </a:p>
          <a:p>
            <a:endParaRPr lang="en-IE" smtClean="0">
              <a:solidFill>
                <a:srgbClr val="FF0000"/>
              </a:solidFill>
            </a:endParaRPr>
          </a:p>
          <a:p>
            <a:r>
              <a:rPr lang="en-IE" smtClean="0">
                <a:solidFill>
                  <a:srgbClr val="FF0000"/>
                </a:solidFill>
              </a:rPr>
              <a:t>Solution:</a:t>
            </a:r>
            <a:r>
              <a:rPr lang="en-IE" smtClean="0"/>
              <a:t> use PubChem and other databases to flush out bugs: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683568" y="5733256"/>
            <a:ext cx="8280920" cy="1040237"/>
            <a:chOff x="683568" y="5661248"/>
            <a:chExt cx="8280920" cy="1040237"/>
          </a:xfrm>
        </p:grpSpPr>
        <p:pic>
          <p:nvPicPr>
            <p:cNvPr id="1027" name="Picture 3" descr="C:\Users\Noel\Desktop\pubchemlogob.gif"/>
            <p:cNvPicPr>
              <a:picLocks noChangeAspect="1" noChangeArrowheads="1"/>
            </p:cNvPicPr>
            <p:nvPr/>
          </p:nvPicPr>
          <p:blipFill>
            <a:blip r:embed="rId3" cstate="print"/>
            <a:srcRect l="17280" r="17921"/>
            <a:stretch>
              <a:fillRect/>
            </a:stretch>
          </p:blipFill>
          <p:spPr bwMode="auto">
            <a:xfrm>
              <a:off x="683568" y="6036940"/>
              <a:ext cx="2160240" cy="533400"/>
            </a:xfrm>
            <a:prstGeom prst="rect">
              <a:avLst/>
            </a:prstGeom>
            <a:noFill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987824" y="6324972"/>
              <a:ext cx="19442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6079331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000" smtClean="0">
                  <a:latin typeface="Arial" pitchFamily="34" charset="0"/>
                  <a:cs typeface="Arial" pitchFamily="34" charset="0"/>
                </a:rPr>
                <a:t>Starting Material </a:t>
              </a:r>
              <a:r>
                <a:rPr lang="en-IE" smtClean="0">
                  <a:latin typeface="Arial" pitchFamily="34" charset="0"/>
                  <a:cs typeface="Arial" pitchFamily="34" charset="0"/>
                </a:rPr>
                <a:t>+</a:t>
              </a:r>
              <a:endParaRPr lang="en-IE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9" name="Picture 5" descr="C:\Users\Noel\Desktop\Anonymous_Architetto_--_Coccinella_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9936" y="6093296"/>
              <a:ext cx="428448" cy="504056"/>
            </a:xfrm>
            <a:prstGeom prst="rect">
              <a:avLst/>
            </a:prstGeom>
            <a:noFill/>
          </p:spPr>
        </p:pic>
        <p:pic>
          <p:nvPicPr>
            <p:cNvPr id="13" name="Picture 5" descr="C:\Users\Noel\Desktop\Anonymous_Architetto_--_Coccinella_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8384" y="5661248"/>
              <a:ext cx="504056" cy="593007"/>
            </a:xfrm>
            <a:prstGeom prst="rect">
              <a:avLst/>
            </a:prstGeom>
            <a:noFill/>
          </p:spPr>
        </p:pic>
        <p:pic>
          <p:nvPicPr>
            <p:cNvPr id="14" name="Picture 5" descr="C:\Users\Noel\Desktop\Anonymous_Architetto_--_Coccinella_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50293" y="5966048"/>
              <a:ext cx="414195" cy="487288"/>
            </a:xfrm>
            <a:prstGeom prst="rect">
              <a:avLst/>
            </a:prstGeom>
            <a:noFill/>
          </p:spPr>
        </p:pic>
        <p:pic>
          <p:nvPicPr>
            <p:cNvPr id="8" name="Picture 2" descr="C:\Work\UCC\Conferences\ACSSpring2010\Logos\OpenBabel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563889" y="5877272"/>
              <a:ext cx="864095" cy="8242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The Read/Write SMILES test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772400" cy="5616624"/>
          </a:xfrm>
        </p:spPr>
        <p:txBody>
          <a:bodyPr>
            <a:normAutofit fontScale="62500" lnSpcReduction="20000"/>
          </a:bodyPr>
          <a:lstStyle/>
          <a:p>
            <a:r>
              <a:rPr lang="en-IE" smtClean="0"/>
              <a:t>Test set is first subset of </a:t>
            </a:r>
            <a:r>
              <a:rPr lang="en-IE" smtClean="0">
                <a:solidFill>
                  <a:srgbClr val="FF0000"/>
                </a:solidFill>
              </a:rPr>
              <a:t>PubChem 3D</a:t>
            </a:r>
          </a:p>
          <a:p>
            <a:pPr lvl="1"/>
            <a:r>
              <a:rPr lang="en-IE" smtClean="0"/>
              <a:t>18053 molecules as SDF file</a:t>
            </a:r>
          </a:p>
          <a:p>
            <a:pPr lvl="1"/>
            <a:r>
              <a:rPr lang="en-IE" smtClean="0"/>
              <a:t>3D structures nice to use because the stereochemistry is explicit (and easily visualised)</a:t>
            </a:r>
          </a:p>
          <a:p>
            <a:pPr lvl="1"/>
            <a:endParaRPr lang="en-IE" smtClean="0"/>
          </a:p>
          <a:p>
            <a:r>
              <a:rPr lang="en-IE" smtClean="0"/>
              <a:t>Test Open Babel’s ability to </a:t>
            </a:r>
            <a:r>
              <a:rPr lang="en-IE" smtClean="0">
                <a:solidFill>
                  <a:srgbClr val="FF0000"/>
                </a:solidFill>
              </a:rPr>
              <a:t>correctly read or write SMILES strings</a:t>
            </a:r>
            <a:r>
              <a:rPr lang="en-IE" smtClean="0"/>
              <a:t>:</a:t>
            </a:r>
          </a:p>
          <a:p>
            <a:pPr lvl="1"/>
            <a:r>
              <a:rPr lang="en-IE" smtClean="0"/>
              <a:t>(a) Convert SDF to SMILES; convert these to CanSMILES</a:t>
            </a:r>
          </a:p>
          <a:p>
            <a:pPr lvl="1"/>
            <a:r>
              <a:rPr lang="en-IE" smtClean="0"/>
              <a:t>(b) Convert SDF to CanSMILES</a:t>
            </a:r>
          </a:p>
          <a:p>
            <a:pPr lvl="1"/>
            <a:r>
              <a:rPr lang="en-IE" smtClean="0"/>
              <a:t>(c) Compare (a) and (b)</a:t>
            </a:r>
          </a:p>
          <a:p>
            <a:pPr lvl="1"/>
            <a:endParaRPr lang="en-IE" smtClean="0"/>
          </a:p>
          <a:p>
            <a:r>
              <a:rPr lang="en-IE" smtClean="0"/>
              <a:t>Differences will be principally due to errors in:</a:t>
            </a:r>
          </a:p>
          <a:p>
            <a:pPr lvl="1"/>
            <a:r>
              <a:rPr lang="en-IE" smtClean="0"/>
              <a:t>Reading SDF, reading/writing SMILES</a:t>
            </a:r>
          </a:p>
          <a:p>
            <a:pPr lvl="1"/>
            <a:r>
              <a:rPr lang="en-IE" smtClean="0"/>
              <a:t>Kekulisation or canonicalisation</a:t>
            </a:r>
          </a:p>
          <a:p>
            <a:pPr lvl="1"/>
            <a:endParaRPr lang="en-IE" smtClean="0"/>
          </a:p>
          <a:p>
            <a:r>
              <a:rPr lang="en-IE" sz="2500" smtClean="0"/>
              <a:t>19/Mar/2009: </a:t>
            </a:r>
            <a:r>
              <a:rPr lang="en-IE" sz="2500" smtClean="0">
                <a:solidFill>
                  <a:srgbClr val="FF0000"/>
                </a:solidFill>
              </a:rPr>
              <a:t>1424</a:t>
            </a:r>
            <a:r>
              <a:rPr lang="en-IE" sz="2500" smtClean="0"/>
              <a:t> (8%) had differences</a:t>
            </a:r>
          </a:p>
          <a:p>
            <a:r>
              <a:rPr lang="en-IE" sz="2500" smtClean="0"/>
              <a:t>21/Mar/2009: 925 (5%)</a:t>
            </a:r>
          </a:p>
          <a:p>
            <a:r>
              <a:rPr lang="en-IE" sz="2500" smtClean="0"/>
              <a:t>22/Mar/2009: 324 (2%)</a:t>
            </a:r>
          </a:p>
          <a:p>
            <a:r>
              <a:rPr lang="en-IE" sz="2500" smtClean="0"/>
              <a:t>10/Oct/2009: 190 (1%)</a:t>
            </a:r>
          </a:p>
          <a:p>
            <a:r>
              <a:rPr lang="en-IE" sz="2500" smtClean="0"/>
              <a:t>04/Oct/2010: 5 (out of 18084)</a:t>
            </a:r>
          </a:p>
          <a:p>
            <a:r>
              <a:rPr lang="en-IE" sz="2500" smtClean="0"/>
              <a:t>31/May/2011: </a:t>
            </a:r>
            <a:r>
              <a:rPr lang="en-IE" sz="250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C:\Users\Noel\Desktop\Figure4-PubChem_Compou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941168"/>
            <a:ext cx="4252101" cy="1654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Testing canonicalisation of SMILES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158224"/>
          </a:xfrm>
        </p:spPr>
        <p:txBody>
          <a:bodyPr>
            <a:normAutofit fontScale="62500" lnSpcReduction="20000"/>
          </a:bodyPr>
          <a:lstStyle/>
          <a:p>
            <a:r>
              <a:rPr lang="en-IE" smtClean="0"/>
              <a:t>Canonicalisation useful for </a:t>
            </a:r>
            <a:r>
              <a:rPr lang="en-IE" smtClean="0">
                <a:solidFill>
                  <a:srgbClr val="FF0000"/>
                </a:solidFill>
              </a:rPr>
              <a:t>comparing identity </a:t>
            </a:r>
            <a:r>
              <a:rPr lang="en-IE" smtClean="0"/>
              <a:t>and </a:t>
            </a:r>
            <a:r>
              <a:rPr lang="en-IE" smtClean="0">
                <a:solidFill>
                  <a:srgbClr val="FF0000"/>
                </a:solidFill>
              </a:rPr>
              <a:t>compound registry</a:t>
            </a:r>
          </a:p>
          <a:p>
            <a:pPr lvl="1"/>
            <a:r>
              <a:rPr lang="en-IE" smtClean="0"/>
              <a:t>Relatively simple to handle 95% of molecules (Morgan algorithm)</a:t>
            </a:r>
          </a:p>
          <a:p>
            <a:pPr lvl="1"/>
            <a:r>
              <a:rPr lang="en-IE" smtClean="0"/>
              <a:t>More complicated for the general case</a:t>
            </a:r>
          </a:p>
          <a:p>
            <a:pPr lvl="2"/>
            <a:r>
              <a:rPr lang="en-IE" smtClean="0">
                <a:solidFill>
                  <a:schemeClr val="bg1">
                    <a:lumMod val="50000"/>
                  </a:schemeClr>
                </a:solidFill>
              </a:rPr>
              <a:t>Stereocenters related by symmetry, potential stereocenters whose configuration depends on other stereocenters</a:t>
            </a:r>
          </a:p>
          <a:p>
            <a:r>
              <a:rPr lang="en-IE" smtClean="0"/>
              <a:t>Test set: </a:t>
            </a:r>
            <a:r>
              <a:rPr lang="en-IE" smtClean="0">
                <a:solidFill>
                  <a:srgbClr val="FF0000"/>
                </a:solidFill>
              </a:rPr>
              <a:t>eMolecules</a:t>
            </a:r>
            <a:r>
              <a:rPr lang="en-IE" smtClean="0"/>
              <a:t> dataset (5.2m)</a:t>
            </a:r>
          </a:p>
          <a:p>
            <a:r>
              <a:rPr lang="en-IE" smtClean="0"/>
              <a:t>Test canonicalisation by </a:t>
            </a:r>
            <a:r>
              <a:rPr lang="en-IE" smtClean="0">
                <a:solidFill>
                  <a:srgbClr val="FF0000"/>
                </a:solidFill>
              </a:rPr>
              <a:t>shuffling the atom order</a:t>
            </a:r>
            <a:r>
              <a:rPr lang="en-IE" smtClean="0"/>
              <a:t>, and verifying that the same canonical SMILES is generated</a:t>
            </a:r>
          </a:p>
          <a:p>
            <a:pPr lvl="1"/>
            <a:r>
              <a:rPr lang="en-IE" smtClean="0"/>
              <a:t>Repeated 10 times</a:t>
            </a:r>
          </a:p>
          <a:p>
            <a:pPr lvl="1"/>
            <a:endParaRPr lang="en-IE" smtClean="0"/>
          </a:p>
          <a:p>
            <a:r>
              <a:rPr lang="en-IE" smtClean="0">
                <a:solidFill>
                  <a:srgbClr val="FF0000"/>
                </a:solidFill>
              </a:rPr>
              <a:t>23k</a:t>
            </a:r>
            <a:r>
              <a:rPr lang="en-IE" smtClean="0"/>
              <a:t> (0.4%) failures for OB 2.2.3 </a:t>
            </a:r>
          </a:p>
          <a:p>
            <a:r>
              <a:rPr lang="en-IE" smtClean="0">
                <a:solidFill>
                  <a:srgbClr val="FF0000"/>
                </a:solidFill>
              </a:rPr>
              <a:t>4</a:t>
            </a:r>
            <a:r>
              <a:rPr lang="en-IE" smtClean="0"/>
              <a:t> failures for OB 2.3.1 (dev)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C:\Users\Noel\Desktop\Figure5-canon_failu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941168"/>
            <a:ext cx="7539374" cy="157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3848"/>
            <a:ext cx="8280920" cy="604822"/>
          </a:xfrm>
        </p:spPr>
        <p:txBody>
          <a:bodyPr/>
          <a:lstStyle/>
          <a:p>
            <a:r>
              <a:rPr lang="en-IE" smtClean="0"/>
              <a:t>Independent test of SDF to SDF conversion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5400600"/>
          </a:xfrm>
        </p:spPr>
        <p:txBody>
          <a:bodyPr>
            <a:normAutofit fontScale="77500" lnSpcReduction="20000"/>
          </a:bodyPr>
          <a:lstStyle/>
          <a:p>
            <a:r>
              <a:rPr lang="en-IE" smtClean="0"/>
              <a:t>Recently, Róbert Kiss evaluated Open Babel for use by </a:t>
            </a:r>
            <a:r>
              <a:rPr lang="en-IE" smtClean="0">
                <a:solidFill>
                  <a:srgbClr val="FF0000"/>
                </a:solidFill>
              </a:rPr>
              <a:t>mcule.com</a:t>
            </a:r>
          </a:p>
          <a:p>
            <a:pPr lvl="1"/>
            <a:r>
              <a:rPr lang="en-IE" smtClean="0"/>
              <a:t>Selected all molecules from </a:t>
            </a:r>
            <a:r>
              <a:rPr lang="en-IE" smtClean="0">
                <a:solidFill>
                  <a:srgbClr val="FF0000"/>
                </a:solidFill>
              </a:rPr>
              <a:t>PubChem</a:t>
            </a:r>
            <a:r>
              <a:rPr lang="en-IE" smtClean="0"/>
              <a:t> with at least one tet center and at least cistrans bond and 350&lt;MW&lt;750</a:t>
            </a:r>
          </a:p>
          <a:p>
            <a:pPr lvl="1"/>
            <a:r>
              <a:rPr lang="en-IE" smtClean="0">
                <a:solidFill>
                  <a:srgbClr val="FF0000"/>
                </a:solidFill>
              </a:rPr>
              <a:t>478k</a:t>
            </a:r>
            <a:r>
              <a:rPr lang="en-IE" smtClean="0"/>
              <a:t> molecules (2D SDF)</a:t>
            </a:r>
          </a:p>
          <a:p>
            <a:pPr lvl="2"/>
            <a:r>
              <a:rPr lang="en-IE" smtClean="0">
                <a:solidFill>
                  <a:schemeClr val="bg1">
                    <a:lumMod val="50000"/>
                  </a:schemeClr>
                </a:solidFill>
              </a:rPr>
              <a:t>Excluded 356 where InChI-&gt;SDF-&gt;InChI had error</a:t>
            </a:r>
          </a:p>
          <a:p>
            <a:pPr lvl="1"/>
            <a:r>
              <a:rPr lang="en-IE" smtClean="0"/>
              <a:t>(a) Converted to InChIs with InChI binary</a:t>
            </a:r>
          </a:p>
          <a:p>
            <a:pPr lvl="1"/>
            <a:r>
              <a:rPr lang="en-IE" smtClean="0"/>
              <a:t>(b) Converted SDF-&gt;SDF with OpenBabel, and then to InChIs with InChI binary</a:t>
            </a:r>
          </a:p>
          <a:p>
            <a:pPr lvl="1"/>
            <a:r>
              <a:rPr lang="en-IE" smtClean="0"/>
              <a:t>(c) Compared (a) and (b)</a:t>
            </a:r>
          </a:p>
          <a:p>
            <a:pPr lvl="1"/>
            <a:endParaRPr lang="en-IE" smtClean="0"/>
          </a:p>
          <a:p>
            <a:r>
              <a:rPr lang="en-IE" smtClean="0"/>
              <a:t>09/Aug/2011: 878 (0.2%) disagreement</a:t>
            </a:r>
          </a:p>
          <a:p>
            <a:r>
              <a:rPr lang="en-IE" smtClean="0"/>
              <a:t>16/Aug/2011: 554</a:t>
            </a:r>
          </a:p>
          <a:p>
            <a:r>
              <a:rPr lang="en-IE" smtClean="0"/>
              <a:t>21/Aug/2011: 146 </a:t>
            </a:r>
            <a:r>
              <a:rPr lang="en-IE" sz="2800" smtClean="0">
                <a:solidFill>
                  <a:schemeClr val="bg1">
                    <a:lumMod val="50000"/>
                  </a:schemeClr>
                </a:solidFill>
              </a:rPr>
              <a:t>(…work in progress)</a:t>
            </a:r>
          </a:p>
          <a:p>
            <a:pPr lvl="1"/>
            <a:r>
              <a:rPr lang="en-IE" sz="2400" smtClean="0"/>
              <a:t>57 of these have the same substructure that exposes a Mol file corner case…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Mol file corner case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26376"/>
          </a:xfrm>
        </p:spPr>
        <p:txBody>
          <a:bodyPr>
            <a:normAutofit fontScale="85000" lnSpcReduction="20000"/>
          </a:bodyPr>
          <a:lstStyle/>
          <a:p>
            <a:r>
              <a:rPr lang="en-IE" smtClean="0"/>
              <a:t>InChI binary regards these Mol files as </a:t>
            </a:r>
            <a:r>
              <a:rPr lang="en-IE" smtClean="0">
                <a:solidFill>
                  <a:srgbClr val="FF0000"/>
                </a:solidFill>
              </a:rPr>
              <a:t>different</a:t>
            </a:r>
          </a:p>
          <a:p>
            <a:endParaRPr lang="en-IE" smtClean="0"/>
          </a:p>
          <a:p>
            <a:endParaRPr lang="en-IE" smtClean="0"/>
          </a:p>
          <a:p>
            <a:endParaRPr lang="en-IE" smtClean="0"/>
          </a:p>
          <a:p>
            <a:endParaRPr lang="en-IE" smtClean="0"/>
          </a:p>
          <a:p>
            <a:endParaRPr lang="en-IE" smtClean="0"/>
          </a:p>
          <a:p>
            <a:endParaRPr lang="en-IE" smtClean="0"/>
          </a:p>
          <a:p>
            <a:pPr algn="just"/>
            <a:endParaRPr lang="en-IE" smtClean="0"/>
          </a:p>
          <a:p>
            <a:endParaRPr lang="en-IE" smtClean="0"/>
          </a:p>
          <a:p>
            <a:endParaRPr lang="en-IE" smtClean="0"/>
          </a:p>
          <a:p>
            <a:r>
              <a:rPr lang="en-IE" smtClean="0"/>
              <a:t>Suggests useful rule for choosing location of wedge/hash when writing Mol file</a:t>
            </a:r>
          </a:p>
          <a:p>
            <a:pPr lvl="1"/>
            <a:r>
              <a:rPr lang="en-IE" smtClean="0"/>
              <a:t>Rule: If two bonds are similar angles, chose one of these</a:t>
            </a:r>
            <a:endParaRPr lang="en-IE"/>
          </a:p>
        </p:txBody>
      </p:sp>
      <p:pic>
        <p:nvPicPr>
          <p:cNvPr id="1026" name="Picture 2" descr="C:\Users\Noel\Desktop\tmp\original.s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71647"/>
            <a:ext cx="2667372" cy="2505425"/>
          </a:xfrm>
          <a:prstGeom prst="rect">
            <a:avLst/>
          </a:prstGeom>
          <a:noFill/>
        </p:spPr>
      </p:pic>
      <p:pic>
        <p:nvPicPr>
          <p:cNvPr id="1027" name="Picture 3" descr="C:\Users\Noel\Desktop\tmp\original_e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57384"/>
            <a:ext cx="2553056" cy="24196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407707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Three non-stereo bonds at widely spaced angles (although one is hidden)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29309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Two of the non-stereo bonds are very close =&gt; InChI decides that the stereochemistry is ambiguous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rot="16200000" flipV="1">
            <a:off x="2141730" y="3915054"/>
            <a:ext cx="288032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6192180" y="3897052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Summary of </a:t>
            </a:r>
            <a:r>
              <a:rPr lang="en-IE" smtClean="0"/>
              <a:t>Part One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2984"/>
            <a:ext cx="8280920" cy="5454368"/>
          </a:xfrm>
        </p:spPr>
        <p:txBody>
          <a:bodyPr>
            <a:normAutofit fontScale="85000" lnSpcReduction="20000"/>
          </a:bodyPr>
          <a:lstStyle/>
          <a:p>
            <a:r>
              <a:rPr lang="en-IE" smtClean="0"/>
              <a:t>Open Babel has been considerably </a:t>
            </a:r>
            <a:r>
              <a:rPr lang="en-IE" smtClean="0">
                <a:solidFill>
                  <a:srgbClr val="FF0000"/>
                </a:solidFill>
              </a:rPr>
              <a:t>improved</a:t>
            </a:r>
            <a:r>
              <a:rPr lang="en-IE" smtClean="0"/>
              <a:t> and tested by training on large databases</a:t>
            </a:r>
          </a:p>
          <a:p>
            <a:endParaRPr lang="en-IE" smtClean="0"/>
          </a:p>
          <a:p>
            <a:r>
              <a:rPr lang="en-IE" smtClean="0"/>
              <a:t>Large databases are essential as </a:t>
            </a:r>
            <a:r>
              <a:rPr lang="en-IE" smtClean="0">
                <a:solidFill>
                  <a:srgbClr val="FF0000"/>
                </a:solidFill>
              </a:rPr>
              <a:t>test cases </a:t>
            </a:r>
            <a:r>
              <a:rPr lang="en-IE" smtClean="0"/>
              <a:t>for cheminformatics toolkits	</a:t>
            </a:r>
          </a:p>
          <a:p>
            <a:pPr lvl="1"/>
            <a:r>
              <a:rPr lang="en-IE" smtClean="0"/>
              <a:t>Help find errors</a:t>
            </a:r>
          </a:p>
          <a:p>
            <a:pPr lvl="1"/>
            <a:r>
              <a:rPr lang="en-IE" smtClean="0"/>
              <a:t>Help ensure that the “fix” doesn’t generate more errors</a:t>
            </a:r>
          </a:p>
          <a:p>
            <a:pPr lvl="1"/>
            <a:endParaRPr lang="en-IE" smtClean="0"/>
          </a:p>
          <a:p>
            <a:r>
              <a:rPr lang="en-IE" smtClean="0"/>
              <a:t>Devising an </a:t>
            </a:r>
            <a:r>
              <a:rPr lang="en-IE" smtClean="0">
                <a:solidFill>
                  <a:srgbClr val="FF0000"/>
                </a:solidFill>
              </a:rPr>
              <a:t>appropriate test</a:t>
            </a:r>
            <a:r>
              <a:rPr lang="en-IE" smtClean="0"/>
              <a:t> is half the work</a:t>
            </a:r>
          </a:p>
          <a:p>
            <a:pPr lvl="1"/>
            <a:r>
              <a:rPr lang="en-IE" smtClean="0"/>
              <a:t>Should focus on a particular aspect of the toolkit</a:t>
            </a:r>
          </a:p>
          <a:p>
            <a:pPr lvl="1"/>
            <a:r>
              <a:rPr lang="en-IE" smtClean="0"/>
              <a:t>If a problem is found, it should be easy to figure out its origin</a:t>
            </a:r>
          </a:p>
          <a:p>
            <a:pPr lvl="1"/>
            <a:r>
              <a:rPr lang="en-IE" smtClean="0"/>
              <a:t>Preferably should be a real usecase</a:t>
            </a:r>
          </a:p>
          <a:p>
            <a:pPr lvl="1"/>
            <a:endParaRPr lang="en-I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16850</TotalTime>
  <Words>1706</Words>
  <Application>Microsoft Office PowerPoint</Application>
  <PresentationFormat>On-screen Show (4:3)</PresentationFormat>
  <Paragraphs>312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Improving the quality of chemical databases with community-developed tools (and vice versa)</vt:lpstr>
      <vt:lpstr>Improving the quality of chemical databases with community-developed tools (and vice versa)</vt:lpstr>
      <vt:lpstr>Slide 3</vt:lpstr>
      <vt:lpstr>Improving Open Babel using Databases</vt:lpstr>
      <vt:lpstr>The Read/Write SMILES test</vt:lpstr>
      <vt:lpstr>Testing canonicalisation of SMILES</vt:lpstr>
      <vt:lpstr>Independent test of SDF to SDF conversion</vt:lpstr>
      <vt:lpstr>Mol file corner case</vt:lpstr>
      <vt:lpstr>Summary of Part One</vt:lpstr>
      <vt:lpstr>Part Two</vt:lpstr>
      <vt:lpstr>Identifying structure problems in ZINC </vt:lpstr>
      <vt:lpstr>2D MOL files with Ambiguous Stereocenters </vt:lpstr>
      <vt:lpstr>Easy to find?</vt:lpstr>
      <vt:lpstr>How common?</vt:lpstr>
      <vt:lpstr>Self-consistency of chemical data</vt:lpstr>
      <vt:lpstr>Self-consistency of chemical data II</vt:lpstr>
      <vt:lpstr>Slide 17</vt:lpstr>
      <vt:lpstr>Slide 18</vt:lpstr>
      <vt:lpstr>Slide 19</vt:lpstr>
      <vt:lpstr>Slide 20</vt:lpstr>
      <vt:lpstr>Concluding Points, Ideas and Questions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741</cp:revision>
  <dcterms:created xsi:type="dcterms:W3CDTF">1601-01-01T00:00:00Z</dcterms:created>
  <dcterms:modified xsi:type="dcterms:W3CDTF">2011-08-26T03:09:58Z</dcterms:modified>
</cp:coreProperties>
</file>