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5" r:id="rId3"/>
    <p:sldId id="330" r:id="rId4"/>
    <p:sldId id="352" r:id="rId5"/>
    <p:sldId id="388" r:id="rId6"/>
    <p:sldId id="331" r:id="rId7"/>
    <p:sldId id="386" r:id="rId8"/>
    <p:sldId id="364" r:id="rId9"/>
    <p:sldId id="366" r:id="rId10"/>
    <p:sldId id="367" r:id="rId11"/>
    <p:sldId id="354" r:id="rId12"/>
    <p:sldId id="369" r:id="rId13"/>
    <p:sldId id="370" r:id="rId14"/>
    <p:sldId id="393" r:id="rId15"/>
    <p:sldId id="368" r:id="rId16"/>
    <p:sldId id="372" r:id="rId17"/>
    <p:sldId id="390" r:id="rId18"/>
    <p:sldId id="389" r:id="rId19"/>
    <p:sldId id="387" r:id="rId20"/>
    <p:sldId id="375" r:id="rId21"/>
    <p:sldId id="401" r:id="rId22"/>
    <p:sldId id="34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9" d="100"/>
          <a:sy n="69" d="100"/>
        </p:scale>
        <p:origin x="-279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E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Within 1.0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1200" smtClean="0">
                <a:latin typeface="Arial" pitchFamily="34" charset="0"/>
                <a:cs typeface="Arial" pitchFamily="34" charset="0"/>
              </a:rPr>
              <a:t>In terms of overall capacity globally:</a:t>
            </a:r>
          </a:p>
          <a:p>
            <a:r>
              <a:rPr lang="en-IE" sz="1200" smtClean="0">
                <a:latin typeface="Arial" pitchFamily="34" charset="0"/>
                <a:cs typeface="Arial" pitchFamily="34" charset="0"/>
              </a:rPr>
              <a:t>       ocean &lt;&lt; geothermal &lt; solar PV &lt; solar heating &lt; wind &lt; hydropower</a:t>
            </a:r>
          </a:p>
          <a:p>
            <a:r>
              <a:rPr lang="en-IE" smtClean="0"/>
              <a:t>6MW &lt;&lt; 11GW</a:t>
            </a:r>
            <a:r>
              <a:rPr lang="en-IE" baseline="0" smtClean="0"/>
              <a:t> &lt; 40 &lt; 185 &lt; 198 &lt; 1010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TCO</a:t>
            </a:r>
            <a:r>
              <a:rPr lang="en-IE" baseline="0" smtClean="0"/>
              <a:t> – transparent conducting oxide</a:t>
            </a:r>
          </a:p>
          <a:p>
            <a:r>
              <a:rPr lang="en-IE" baseline="0" smtClean="0"/>
              <a:t>PEDOT - </a:t>
            </a:r>
            <a:r>
              <a:rPr lang="en-IE" b="1" smtClean="0"/>
              <a:t>Poly(3,4-ethylenedioxythiophene)</a:t>
            </a:r>
          </a:p>
          <a:p>
            <a:r>
              <a:rPr lang="en-IE" b="0" smtClean="0"/>
              <a:t>PCBM – Phenyl-C61-butyric</a:t>
            </a:r>
            <a:r>
              <a:rPr lang="en-IE" b="0" baseline="0" smtClean="0"/>
              <a:t> acid methyl ester</a:t>
            </a:r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Efficiency</a:t>
            </a:r>
            <a:r>
              <a:rPr lang="en-IE" baseline="0" smtClean="0"/>
              <a:t> = ratio of maximum power (FF.i(sc).V(oc)) to incident radiant power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132 monomers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132 monomers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132 monomers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jpeg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836712"/>
            <a:ext cx="8643998" cy="16561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7704" y="980728"/>
            <a:ext cx="6912768" cy="1368152"/>
          </a:xfrm>
        </p:spPr>
        <p:txBody>
          <a:bodyPr/>
          <a:lstStyle/>
          <a:p>
            <a:pPr algn="l" eaLnBrk="1" hangingPunct="1"/>
            <a:r>
              <a:rPr lang="en-IE" sz="2800" b="1" smtClean="0">
                <a:solidFill>
                  <a:schemeClr val="tx1"/>
                </a:solidFill>
              </a:rPr>
              <a:t>Large-scale computational design and selection of </a:t>
            </a:r>
            <a:r>
              <a:rPr lang="en-IE" sz="2800" b="1" smtClean="0">
                <a:solidFill>
                  <a:srgbClr val="FF0000"/>
                </a:solidFill>
              </a:rPr>
              <a:t>polymers</a:t>
            </a:r>
            <a:r>
              <a:rPr lang="en-IE" sz="2800" b="1" smtClean="0">
                <a:solidFill>
                  <a:schemeClr val="tx1"/>
                </a:solidFill>
              </a:rPr>
              <a:t> for solar cells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39552" y="980901"/>
          <a:ext cx="1225550" cy="1223963"/>
        </p:xfrm>
        <a:graphic>
          <a:graphicData uri="http://schemas.openxmlformats.org/presentationml/2006/ole">
            <p:oleObj spid="_x0000_s4098" name="MDLDrawObject Class" r:id="rId4" imgW="1666980" imgH="1666785" progId="MDLDrawOLE.MDLDrawObject.1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2996952"/>
            <a:ext cx="6696744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b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Dr Noel O’Boyle   &amp;   Dr Geoffrey Hutchison</a:t>
            </a:r>
            <a:endParaRPr lang="en-US" b="1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979712" y="3429000"/>
            <a:ext cx="27363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18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ABCRF</a:t>
            </a:r>
          </a:p>
          <a:p>
            <a:pPr>
              <a:defRPr/>
            </a:pPr>
            <a:r>
              <a:rPr lang="en-GB" sz="18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University College Cork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67544" y="3121327"/>
            <a:ext cx="1152128" cy="1747833"/>
            <a:chOff x="611560" y="3588220"/>
            <a:chExt cx="1152128" cy="1747833"/>
          </a:xfrm>
        </p:grpSpPr>
        <p:pic>
          <p:nvPicPr>
            <p:cNvPr id="8" name="Picture 2" descr="C:\Users\Noel\Desktop\UCCLogocolour [Converted].png"/>
            <p:cNvPicPr>
              <a:picLocks noChangeAspect="1" noChangeArrowheads="1"/>
            </p:cNvPicPr>
            <p:nvPr/>
          </p:nvPicPr>
          <p:blipFill>
            <a:blip r:embed="rId5" cstate="print"/>
            <a:srcRect r="70270"/>
            <a:stretch>
              <a:fillRect/>
            </a:stretch>
          </p:blipFill>
          <p:spPr bwMode="auto">
            <a:xfrm>
              <a:off x="683568" y="3588220"/>
              <a:ext cx="1008112" cy="1114545"/>
            </a:xfrm>
            <a:prstGeom prst="rect">
              <a:avLst/>
            </a:prstGeom>
            <a:noFill/>
          </p:spPr>
        </p:pic>
        <p:pic>
          <p:nvPicPr>
            <p:cNvPr id="15" name="Picture 2" descr="C:\Users\Noel\Desktop\UCCLogocolour [Converted].png"/>
            <p:cNvPicPr>
              <a:picLocks noChangeAspect="1" noChangeArrowheads="1"/>
            </p:cNvPicPr>
            <p:nvPr/>
          </p:nvPicPr>
          <p:blipFill>
            <a:blip r:embed="rId5" cstate="print"/>
            <a:srcRect l="29730"/>
            <a:stretch>
              <a:fillRect/>
            </a:stretch>
          </p:blipFill>
          <p:spPr bwMode="auto">
            <a:xfrm>
              <a:off x="611560" y="4797152"/>
              <a:ext cx="1152128" cy="538901"/>
            </a:xfrm>
            <a:prstGeom prst="rect">
              <a:avLst/>
            </a:prstGeom>
            <a:noFill/>
          </p:spPr>
        </p:pic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5004048" y="3429000"/>
            <a:ext cx="27363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18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Department of Chemistry</a:t>
            </a:r>
          </a:p>
          <a:p>
            <a:pPr>
              <a:defRPr/>
            </a:pPr>
            <a:r>
              <a:rPr lang="en-GB" sz="18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University of Pittsburgh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11560" y="530120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E" sz="18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Smart Surfaces 2012: Solar &amp; BioSensor Applications</a:t>
            </a:r>
          </a:p>
          <a:p>
            <a:pPr algn="ctr">
              <a:defRPr/>
            </a:pPr>
            <a:r>
              <a:rPr lang="en-IE" sz="18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Dublin</a:t>
            </a:r>
            <a:endParaRPr lang="en-GB" sz="1800" i="1" kern="0" smtClean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  <a:p>
            <a:pPr algn="ctr">
              <a:defRPr/>
            </a:pPr>
            <a:r>
              <a:rPr lang="en-GB" sz="18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6-9 March </a:t>
            </a:r>
            <a:r>
              <a:rPr lang="en-GB" sz="18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2012</a:t>
            </a:r>
          </a:p>
          <a:p>
            <a:pPr algn="ctr">
              <a:defRPr/>
            </a:pPr>
            <a:r>
              <a:rPr lang="en-GB" sz="18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[This version edited for web]</a:t>
            </a:r>
            <a:endParaRPr lang="en-IE" sz="1800" i="1" kern="0" smtClean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Noel\Desktop\tmp\lab_funn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592199"/>
            <a:ext cx="2743200" cy="28575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788024" y="194877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Library of all possible polymers?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3960351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Calculate HOMO, LUMO</a:t>
            </a:r>
          </a:p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% Efficiency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6016" y="5529426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Priority list of compounds for experimental testing in solar cells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76056" y="26064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Screening for Highly-Efficient Polymers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620688"/>
            <a:ext cx="3960440" cy="2520280"/>
            <a:chOff x="1187624" y="692696"/>
            <a:chExt cx="4752528" cy="3024336"/>
          </a:xfrm>
        </p:grpSpPr>
        <p:pic>
          <p:nvPicPr>
            <p:cNvPr id="13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b="42589"/>
            <a:stretch>
              <a:fillRect/>
            </a:stretch>
          </p:blipFill>
          <p:spPr bwMode="auto">
            <a:xfrm>
              <a:off x="1403648" y="692696"/>
              <a:ext cx="4248472" cy="2808312"/>
            </a:xfrm>
            <a:prstGeom prst="rect">
              <a:avLst/>
            </a:prstGeom>
            <a:noFill/>
            <a:ln w="25400" cap="flat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1187624" y="2420888"/>
              <a:ext cx="1008112" cy="129614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32040" y="2420888"/>
              <a:ext cx="1008112" cy="129614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9552" y="3009146"/>
            <a:ext cx="4284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768 million tetramers!</a:t>
            </a:r>
          </a:p>
          <a:p>
            <a:r>
              <a:rPr lang="en-IE" sz="2000" smtClean="0">
                <a:latin typeface="Arial" pitchFamily="34" charset="0"/>
                <a:cs typeface="Arial" pitchFamily="34" charset="0"/>
              </a:rPr>
              <a:t>59k </a:t>
            </a:r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synthetically-accessible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1640" y="188640"/>
            <a:ext cx="233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132 monomers</a:t>
            </a:r>
          </a:p>
        </p:txBody>
      </p:sp>
      <p:pic>
        <p:nvPicPr>
          <p:cNvPr id="26" name="Picture 6" descr="C:\Work\Backedup\Grants\2011\2011AugUCC\not-backed-up\Schemati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045304"/>
            <a:ext cx="1817383" cy="240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Work\Geoff_GA\new_repo\monos\results\mono_9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99" y="476672"/>
            <a:ext cx="1152525" cy="1333500"/>
          </a:xfrm>
          <a:prstGeom prst="rect">
            <a:avLst/>
          </a:prstGeom>
          <a:noFill/>
        </p:spPr>
      </p:pic>
      <p:pic>
        <p:nvPicPr>
          <p:cNvPr id="27649" name="Picture 1" descr="C:\Users\Noel\Desktop\tmp\tm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6455" y="229290"/>
            <a:ext cx="3095625" cy="1819275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1187624" y="10527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92080" y="105273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616" y="6206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Open Babel</a:t>
            </a:r>
            <a:r>
              <a:rPr lang="en-IE" sz="1400" baseline="30000" smtClean="0">
                <a:latin typeface="Arial" pitchFamily="34" charset="0"/>
                <a:cs typeface="Arial" pitchFamily="34" charset="0"/>
              </a:rPr>
              <a:t>1,2</a:t>
            </a:r>
            <a:endParaRPr lang="en-IE" sz="1400" baseline="30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5733256"/>
            <a:ext cx="576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[1] </a:t>
            </a:r>
            <a:r>
              <a:rPr lang="en-IE" sz="1400" b="1" smtClean="0">
                <a:latin typeface="Arial" pitchFamily="34" charset="0"/>
                <a:cs typeface="Arial" pitchFamily="34" charset="0"/>
              </a:rPr>
              <a:t>O'Boyle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, Banck, James, Morley, Vandermeersch, Hutchison. </a:t>
            </a:r>
            <a:r>
              <a:rPr lang="en-IE" sz="1400" i="1" smtClean="0">
                <a:latin typeface="Arial" pitchFamily="34" charset="0"/>
                <a:cs typeface="Arial" pitchFamily="34" charset="0"/>
              </a:rPr>
              <a:t>J. Cheminf.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400" b="1" smtClean="0">
                <a:latin typeface="Arial" pitchFamily="34" charset="0"/>
                <a:cs typeface="Arial" pitchFamily="34" charset="0"/>
              </a:rPr>
              <a:t>2011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400" i="1" smtClean="0">
                <a:latin typeface="Arial" pitchFamily="34" charset="0"/>
                <a:cs typeface="Arial" pitchFamily="34" charset="0"/>
              </a:rPr>
              <a:t>3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, 33.</a:t>
            </a:r>
          </a:p>
          <a:p>
            <a:r>
              <a:rPr lang="en-IE" sz="1400" smtClean="0">
                <a:latin typeface="Arial" pitchFamily="34" charset="0"/>
                <a:cs typeface="Arial" pitchFamily="34" charset="0"/>
              </a:rPr>
              <a:t>[2] </a:t>
            </a:r>
            <a:r>
              <a:rPr lang="en-IE" sz="1400" b="1" smtClean="0">
                <a:latin typeface="Arial" pitchFamily="34" charset="0"/>
                <a:cs typeface="Arial" pitchFamily="34" charset="0"/>
              </a:rPr>
              <a:t>O'Boyle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, Morley, Hutchison. </a:t>
            </a:r>
            <a:r>
              <a:rPr lang="en-IE" sz="1400" i="1" smtClean="0">
                <a:latin typeface="Arial" pitchFamily="34" charset="0"/>
                <a:cs typeface="Arial" pitchFamily="34" charset="0"/>
              </a:rPr>
              <a:t>Chem. Cent. J.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400" b="1" smtClean="0">
                <a:latin typeface="Arial" pitchFamily="34" charset="0"/>
                <a:cs typeface="Arial" pitchFamily="34" charset="0"/>
              </a:rPr>
              <a:t>2008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400" i="1" smtClean="0">
                <a:latin typeface="Arial" pitchFamily="34" charset="0"/>
                <a:cs typeface="Arial" pitchFamily="34" charset="0"/>
              </a:rPr>
              <a:t>2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, 5.</a:t>
            </a:r>
          </a:p>
          <a:p>
            <a:r>
              <a:rPr lang="en-IE" sz="1400" smtClean="0">
                <a:latin typeface="Arial" pitchFamily="34" charset="0"/>
                <a:cs typeface="Arial" pitchFamily="34" charset="0"/>
              </a:rPr>
              <a:t>[3] </a:t>
            </a:r>
            <a:r>
              <a:rPr lang="en-IE" sz="1400" b="1" smtClean="0">
                <a:latin typeface="Arial" pitchFamily="34" charset="0"/>
                <a:cs typeface="Arial" pitchFamily="34" charset="0"/>
              </a:rPr>
              <a:t>O'Boyle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, Tenderholt, Langner. </a:t>
            </a:r>
            <a:r>
              <a:rPr lang="en-IE" sz="1400" i="1" smtClean="0">
                <a:latin typeface="Arial" pitchFamily="34" charset="0"/>
                <a:cs typeface="Arial" pitchFamily="34" charset="0"/>
              </a:rPr>
              <a:t>J. Comp. Chem.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400" b="1" smtClean="0">
                <a:latin typeface="Arial" pitchFamily="34" charset="0"/>
                <a:cs typeface="Arial" pitchFamily="34" charset="0"/>
              </a:rPr>
              <a:t>2008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400" i="1" smtClean="0">
                <a:latin typeface="Arial" pitchFamily="34" charset="0"/>
                <a:cs typeface="Arial" pitchFamily="34" charset="0"/>
              </a:rPr>
              <a:t>29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, 839-845.</a:t>
            </a:r>
            <a:endParaRPr lang="en-IE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4624"/>
            <a:ext cx="2664296" cy="226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48064" y="6206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Open Babel</a:t>
            </a:r>
            <a:endParaRPr lang="en-IE" sz="1400" baseline="30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2080" y="117700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MMFF94</a:t>
            </a:r>
            <a:endParaRPr lang="en-IE" sz="1400" baseline="30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40352" y="206084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894195"/>
            <a:ext cx="2664296" cy="226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6732240" y="227687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Gaussian</a:t>
            </a:r>
            <a:endParaRPr lang="en-IE" sz="1400" baseline="30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4368" y="227687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PM6</a:t>
            </a:r>
            <a:endParaRPr lang="en-IE" sz="1400" baseline="30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763688" y="42930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92080" y="386104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Gaussian</a:t>
            </a:r>
            <a:endParaRPr lang="en-IE" sz="1400" baseline="30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44371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ZINDO/S</a:t>
            </a:r>
            <a:endParaRPr lang="en-IE" sz="1400" baseline="30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3573016"/>
            <a:ext cx="2276837" cy="14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31"/>
          <p:cNvCxnSpPr/>
          <p:nvPr/>
        </p:nvCxnSpPr>
        <p:spPr>
          <a:xfrm flipH="1">
            <a:off x="5220072" y="42930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1720" y="39133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cclib</a:t>
            </a:r>
            <a:r>
              <a:rPr lang="en-IE" sz="1400" baseline="30000" smtClean="0">
                <a:latin typeface="Arial" pitchFamily="34" charset="0"/>
                <a:cs typeface="Arial" pitchFamily="34" charset="0"/>
              </a:rPr>
              <a:t>3</a:t>
            </a:r>
            <a:endParaRPr lang="en-IE" sz="1400" baseline="30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4005064"/>
            <a:ext cx="1763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smtClean="0">
                <a:latin typeface="Arial" pitchFamily="34" charset="0"/>
                <a:cs typeface="Arial" pitchFamily="34" charset="0"/>
              </a:rPr>
              <a:t>% Efficiency</a:t>
            </a:r>
            <a:endParaRPr lang="en-IE" sz="2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75848" y="5733256"/>
            <a:ext cx="1368152" cy="5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79512" y="5517232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smtClean="0">
                <a:latin typeface="Arial" pitchFamily="34" charset="0"/>
                <a:cs typeface="Arial" pitchFamily="34" charset="0"/>
              </a:rPr>
              <a:t>Predicted Efficient Polymers</a:t>
            </a:r>
            <a:endParaRPr lang="en-IE" sz="1800" baseline="30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71600" y="45091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1600" y="458112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Slower calculations such as charge mobility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75856" y="501317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Electronic 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 descr="C:\Work\Backedup\Grants\2011\2011AugUCC\not-backed-up\Te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3965510" cy="6858000"/>
          </a:xfrm>
          <a:prstGeom prst="rect">
            <a:avLst/>
          </a:prstGeom>
          <a:noFill/>
        </p:spPr>
      </p:pic>
      <p:sp>
        <p:nvSpPr>
          <p:cNvPr id="3" name="5-Point Star 2"/>
          <p:cNvSpPr/>
          <p:nvPr/>
        </p:nvSpPr>
        <p:spPr>
          <a:xfrm>
            <a:off x="2987824" y="332656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/>
          <p:cNvSpPr txBox="1"/>
          <p:nvPr/>
        </p:nvSpPr>
        <p:spPr>
          <a:xfrm rot="16200000">
            <a:off x="-916576" y="1284729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Excited state (eV)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763943" y="142874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Counts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5" name="Picture 5" descr="C:\Work\Backedup\Grants\2011\2011AugUCC\not-backed-up\Tets_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2585" y="0"/>
            <a:ext cx="3639895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16200000">
            <a:off x="-844569" y="4885129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Excited state (eV)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835950" y="502914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Counts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2852936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932040" y="2780928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5004048" y="6309320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395536" y="6381328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5-Point Star 14"/>
          <p:cNvSpPr/>
          <p:nvPr/>
        </p:nvSpPr>
        <p:spPr>
          <a:xfrm>
            <a:off x="3023449" y="3861048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79512" y="3645024"/>
            <a:ext cx="8964488" cy="32129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 descr="C:\Work\Backedup\Grants\2011\2011AugUCC\not-backed-up\Te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3965510" cy="6858000"/>
          </a:xfrm>
          <a:prstGeom prst="rect">
            <a:avLst/>
          </a:prstGeom>
          <a:noFill/>
        </p:spPr>
      </p:pic>
      <p:sp>
        <p:nvSpPr>
          <p:cNvPr id="3" name="5-Point Star 2"/>
          <p:cNvSpPr/>
          <p:nvPr/>
        </p:nvSpPr>
        <p:spPr>
          <a:xfrm>
            <a:off x="2987824" y="332656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/>
          <p:cNvSpPr txBox="1"/>
          <p:nvPr/>
        </p:nvSpPr>
        <p:spPr>
          <a:xfrm rot="16200000">
            <a:off x="-916576" y="1284729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Excited state (eV)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763943" y="142874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Counts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5" name="Picture 5" descr="C:\Work\Backedup\Grants\2011\2011AugUCC\not-backed-up\Tets_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2585" y="0"/>
            <a:ext cx="3639895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16200000">
            <a:off x="-844569" y="4885129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Excited state (eV)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835950" y="502914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Counts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2852936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932040" y="2780928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5004048" y="6309320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395536" y="6381328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5-Point Star 14"/>
          <p:cNvSpPr/>
          <p:nvPr/>
        </p:nvSpPr>
        <p:spPr>
          <a:xfrm>
            <a:off x="3023449" y="3861048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79512" y="3645024"/>
            <a:ext cx="8964488" cy="32129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Picture 2" descr="C:\Work\BackedUp\Conferences\2010\Goslar_Nov_2010\not-backed-up\g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573016"/>
            <a:ext cx="2866376" cy="2729289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23528" y="3758491"/>
            <a:ext cx="489654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IE" sz="2000" kern="0" smtClean="0">
                <a:latin typeface="Arial" pitchFamily="34" charset="0"/>
                <a:cs typeface="Arial" pitchFamily="34" charset="0"/>
              </a:rPr>
              <a:t>Number of accessible octamers: </a:t>
            </a:r>
            <a:r>
              <a:rPr lang="en-IE" sz="2000" b="1" kern="0" smtClean="0">
                <a:latin typeface="Arial" pitchFamily="34" charset="0"/>
                <a:cs typeface="Arial" pitchFamily="34" charset="0"/>
              </a:rPr>
              <a:t>200k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−"/>
            </a:pPr>
            <a:r>
              <a:rPr lang="en-IE" sz="1800" kern="0" smtClean="0">
                <a:latin typeface="Arial" pitchFamily="34" charset="0"/>
                <a:cs typeface="Arial" pitchFamily="34" charset="0"/>
              </a:rPr>
              <a:t>Calculations proportionally slower</a:t>
            </a:r>
            <a:endParaRPr lang="en-IE" sz="2000" kern="0" smtClean="0">
              <a:latin typeface="Arial" pitchFamily="34" charset="0"/>
              <a:cs typeface="Arial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→"/>
            </a:pPr>
            <a:r>
              <a:rPr lang="en-IE" sz="1800" kern="0" smtClean="0">
                <a:latin typeface="Arial" pitchFamily="34" charset="0"/>
                <a:cs typeface="Arial" pitchFamily="34" charset="0"/>
              </a:rPr>
              <a:t>Brute force method no longer feasible</a:t>
            </a:r>
            <a:endParaRPr lang="en-IE" sz="2000" kern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2000" kern="0" smtClean="0">
                <a:latin typeface="Arial" pitchFamily="34" charset="0"/>
                <a:cs typeface="Arial" pitchFamily="34" charset="0"/>
              </a:rPr>
              <a:t>Solution: use a </a:t>
            </a:r>
            <a:r>
              <a:rPr lang="en-IE" sz="2000" kern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Genetic Algorithm </a:t>
            </a:r>
            <a:r>
              <a:rPr lang="en-IE" sz="2000" kern="0" smtClean="0">
                <a:latin typeface="Arial" pitchFamily="34" charset="0"/>
                <a:cs typeface="Arial" pitchFamily="34" charset="0"/>
              </a:rPr>
              <a:t>to search for efficient octamers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1800" kern="0" smtClean="0">
                <a:latin typeface="Arial" pitchFamily="34" charset="0"/>
                <a:cs typeface="Arial" pitchFamily="34" charset="0"/>
              </a:rPr>
              <a:t>Find good solutions while only searching a fraction of the octamers</a:t>
            </a:r>
          </a:p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1800" kern="0" smtClean="0">
                <a:latin typeface="Arial" pitchFamily="34" charset="0"/>
                <a:cs typeface="Arial" pitchFamily="34" charset="0"/>
              </a:rPr>
              <a:t>7k octamers calculated (of the 200k)</a:t>
            </a:r>
          </a:p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endParaRPr lang="en-IE" sz="1800" kern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C:\Users\Noel\Documents\My Dropbox\MolWire Drafts\Animation\output_for_noe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 descr="C:\Work\Backedup\Grants\2011\2011AugUCC\not-backed-up\Te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3965510" cy="6858000"/>
          </a:xfrm>
          <a:prstGeom prst="rect">
            <a:avLst/>
          </a:prstGeom>
          <a:noFill/>
        </p:spPr>
      </p:pic>
      <p:sp>
        <p:nvSpPr>
          <p:cNvPr id="3" name="5-Point Star 2"/>
          <p:cNvSpPr/>
          <p:nvPr/>
        </p:nvSpPr>
        <p:spPr>
          <a:xfrm>
            <a:off x="2987824" y="332656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/>
          <p:cNvSpPr txBox="1"/>
          <p:nvPr/>
        </p:nvSpPr>
        <p:spPr>
          <a:xfrm rot="16200000">
            <a:off x="-916576" y="1284729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Excited state (eV)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763943" y="142874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Counts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5" name="Picture 5" descr="C:\Work\Backedup\Grants\2011\2011AugUCC\not-backed-up\Tets_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2585" y="0"/>
            <a:ext cx="3639895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16200000">
            <a:off x="-844569" y="4885129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Excited state (eV)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835950" y="502914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Counts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2852936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932040" y="2780928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5004048" y="6309320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395536" y="6381328"/>
            <a:ext cx="50405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5-Point Star 14"/>
          <p:cNvSpPr/>
          <p:nvPr/>
        </p:nvSpPr>
        <p:spPr>
          <a:xfrm>
            <a:off x="3023449" y="3861048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0648"/>
            <a:ext cx="1990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88640"/>
            <a:ext cx="1400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98723"/>
            <a:ext cx="2114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188640"/>
            <a:ext cx="21050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483768" y="249289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IE" b="1" kern="0" smtClean="0">
                <a:latin typeface="Arial" pitchFamily="34" charset="0"/>
                <a:cs typeface="Arial" pitchFamily="34" charset="0"/>
              </a:rPr>
              <a:t>524 &gt; 9%, 79 &gt; 10%, 1 &gt; 11%</a:t>
            </a:r>
            <a:endParaRPr lang="en-IE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0648"/>
            <a:ext cx="1990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88640"/>
            <a:ext cx="1400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98723"/>
            <a:ext cx="2114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188640"/>
            <a:ext cx="21050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483768" y="249289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IE" b="1" kern="0" smtClean="0">
                <a:latin typeface="Arial" pitchFamily="34" charset="0"/>
                <a:cs typeface="Arial" pitchFamily="34" charset="0"/>
              </a:rPr>
              <a:t>524 &gt; 9%, 79 &gt; 10%, 1 &gt; 11%</a:t>
            </a:r>
            <a:endParaRPr lang="en-IE" b="1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11560" y="3068960"/>
            <a:ext cx="777686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IE" kern="0" smtClean="0">
                <a:latin typeface="Arial" pitchFamily="34" charset="0"/>
                <a:cs typeface="Arial" pitchFamily="34" charset="0"/>
              </a:rPr>
              <a:t>Filter predictions using slower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IE" kern="0" smtClean="0">
                <a:latin typeface="Arial" pitchFamily="34" charset="0"/>
                <a:cs typeface="Arial" pitchFamily="34" charset="0"/>
              </a:rPr>
              <a:t>Eliminate polymers with poor charge mobility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2000" kern="0" smtClean="0">
                <a:latin typeface="Arial" pitchFamily="34" charset="0"/>
                <a:cs typeface="Arial" pitchFamily="34" charset="0"/>
              </a:rPr>
              <a:t>Reorganisation energy (</a:t>
            </a:r>
            <a:r>
              <a:rPr lang="el-GR" sz="2000" kern="0" smtClean="0">
                <a:latin typeface="Arial"/>
                <a:cs typeface="Arial"/>
              </a:rPr>
              <a:t>λ</a:t>
            </a:r>
            <a:r>
              <a:rPr lang="en-IE" sz="2000" kern="0" smtClean="0">
                <a:latin typeface="Arial"/>
                <a:cs typeface="Arial"/>
              </a:rPr>
              <a:t>) is a barrier to charge transport</a:t>
            </a:r>
            <a:endParaRPr kumimoji="0" lang="en-IE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IE" sz="2000" kern="0" smtClean="0">
              <a:latin typeface="Arial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IE" sz="2000" kern="0" smtClean="0">
              <a:latin typeface="Arial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IE" sz="2000" kern="0" smtClean="0">
              <a:latin typeface="Arial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2000" kern="0" smtClean="0">
                <a:latin typeface="Arial"/>
                <a:cs typeface="Arial"/>
              </a:rPr>
              <a:t>Here, </a:t>
            </a:r>
            <a:r>
              <a:rPr lang="en-IE" sz="2000" kern="0" smtClean="0">
                <a:solidFill>
                  <a:srgbClr val="FF0000"/>
                </a:solidFill>
                <a:latin typeface="Arial"/>
                <a:cs typeface="Arial"/>
              </a:rPr>
              <a:t>internal</a:t>
            </a:r>
            <a:r>
              <a:rPr lang="en-IE" sz="2000" kern="0" smtClean="0">
                <a:latin typeface="Arial"/>
                <a:cs typeface="Arial"/>
              </a:rPr>
              <a:t> reorganisation energy is the main barrier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l-GR" sz="2000" kern="0" smtClean="0">
                <a:latin typeface="Arial"/>
                <a:cs typeface="Arial"/>
              </a:rPr>
              <a:t>λ</a:t>
            </a:r>
            <a:r>
              <a:rPr lang="en-IE" sz="2000" kern="0" baseline="-25000" smtClean="0">
                <a:latin typeface="Arial"/>
                <a:cs typeface="Arial"/>
              </a:rPr>
              <a:t>int</a:t>
            </a:r>
            <a:r>
              <a:rPr lang="en-IE" sz="2000" kern="0" smtClean="0">
                <a:latin typeface="Arial" pitchFamily="34" charset="0"/>
                <a:cs typeface="Arial" pitchFamily="34" charset="0"/>
              </a:rPr>
              <a:t> = (neutral@cation - neutral) + (cation@neutral - cation)</a:t>
            </a:r>
          </a:p>
        </p:txBody>
      </p:sp>
      <p:pic>
        <p:nvPicPr>
          <p:cNvPr id="169985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339183"/>
            <a:ext cx="53625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0648"/>
            <a:ext cx="1990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88640"/>
            <a:ext cx="1400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98723"/>
            <a:ext cx="2114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188640"/>
            <a:ext cx="21050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Noel\Desktop\tmp\jpccck_v115i032_b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56254" y="2420888"/>
            <a:ext cx="3178530" cy="422108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83568" y="2492896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O’Boyle, Campbell, Hutchison.</a:t>
            </a:r>
          </a:p>
          <a:p>
            <a:r>
              <a:rPr lang="en-IE" sz="2000" i="1" smtClean="0">
                <a:latin typeface="Arial" pitchFamily="34" charset="0"/>
                <a:cs typeface="Arial" pitchFamily="34" charset="0"/>
              </a:rPr>
              <a:t>J. Phys. Chem. C</a:t>
            </a:r>
            <a:r>
              <a:rPr lang="en-IE" sz="2000" smtClean="0">
                <a:latin typeface="Arial" pitchFamily="34" charset="0"/>
                <a:cs typeface="Arial" pitchFamily="34" charset="0"/>
              </a:rPr>
              <a:t>. </a:t>
            </a:r>
            <a:r>
              <a:rPr lang="en-IE" sz="2000" b="1" smtClean="0">
                <a:latin typeface="Arial" pitchFamily="34" charset="0"/>
                <a:cs typeface="Arial" pitchFamily="34" charset="0"/>
              </a:rPr>
              <a:t>2011</a:t>
            </a:r>
            <a:r>
              <a:rPr lang="en-IE" sz="20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2000" i="1" smtClean="0">
                <a:latin typeface="Arial" pitchFamily="34" charset="0"/>
                <a:cs typeface="Arial" pitchFamily="34" charset="0"/>
              </a:rPr>
              <a:t>115</a:t>
            </a:r>
            <a:r>
              <a:rPr lang="en-IE" sz="2000" smtClean="0">
                <a:latin typeface="Arial" pitchFamily="34" charset="0"/>
                <a:cs typeface="Arial" pitchFamily="34" charset="0"/>
              </a:rPr>
              <a:t>, 16200.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3212976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 large-scale computational screen for solar cell materials</a:t>
            </a:r>
            <a:endParaRPr lang="en-IE" sz="20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568" y="4293096"/>
            <a:ext cx="4608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A tool to efficiently generate synthetic targets with specific electronic properties (not a quantitative predictive model for efficiencies)</a:t>
            </a:r>
          </a:p>
          <a:p>
            <a:endParaRPr lang="en-IE" sz="2000" i="1" smtClean="0">
              <a:latin typeface="Arial" pitchFamily="34" charset="0"/>
              <a:cs typeface="Arial" pitchFamily="34" charset="0"/>
            </a:endParaRPr>
          </a:p>
          <a:p>
            <a:r>
              <a:rPr lang="en-IE" sz="2000" i="1" smtClean="0">
                <a:latin typeface="Arial" pitchFamily="34" charset="0"/>
                <a:cs typeface="Arial" pitchFamily="34" charset="0"/>
              </a:rPr>
              <a:t>...this is just the first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42976" y="142852"/>
            <a:ext cx="6858048" cy="12858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188640"/>
            <a:ext cx="5804148" cy="1184273"/>
          </a:xfrm>
        </p:spPr>
        <p:txBody>
          <a:bodyPr/>
          <a:lstStyle/>
          <a:p>
            <a:pPr algn="l" eaLnBrk="1" hangingPunct="1"/>
            <a:r>
              <a:rPr lang="en-IE" sz="2400" b="1" smtClean="0">
                <a:solidFill>
                  <a:schemeClr val="tx1"/>
                </a:solidFill>
              </a:rPr>
              <a:t>Large-scale computational design and selection of </a:t>
            </a:r>
            <a:r>
              <a:rPr lang="en-IE" sz="2400" b="1" smtClean="0">
                <a:solidFill>
                  <a:srgbClr val="FF0000"/>
                </a:solidFill>
              </a:rPr>
              <a:t>polymers</a:t>
            </a:r>
            <a:r>
              <a:rPr lang="en-IE" sz="2400" b="1" smtClean="0">
                <a:solidFill>
                  <a:schemeClr val="tx1"/>
                </a:solidFill>
              </a:rPr>
              <a:t> for solar cells</a:t>
            </a:r>
            <a:endParaRPr lang="en-US" sz="24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14282" y="1556792"/>
            <a:ext cx="3853662" cy="5112568"/>
          </a:xfrm>
        </p:spPr>
        <p:txBody>
          <a:bodyPr/>
          <a:lstStyle/>
          <a:p>
            <a:pPr algn="l"/>
            <a:r>
              <a:rPr lang="en-IE" sz="1800" b="1" dirty="0" smtClean="0"/>
              <a:t>Funding</a:t>
            </a:r>
          </a:p>
          <a:p>
            <a:pPr algn="l"/>
            <a:r>
              <a:rPr lang="en-IE" sz="1800" smtClean="0"/>
              <a:t>Health </a:t>
            </a:r>
            <a:r>
              <a:rPr lang="en-IE" sz="1800" dirty="0" smtClean="0"/>
              <a:t>Research Board Career Development Fellowship</a:t>
            </a:r>
          </a:p>
          <a:p>
            <a:pPr algn="l"/>
            <a:r>
              <a:rPr lang="en-IE" sz="1800" dirty="0" smtClean="0"/>
              <a:t>Irish Centre for High-End Computing</a:t>
            </a:r>
          </a:p>
          <a:p>
            <a:pPr algn="l"/>
            <a:endParaRPr lang="en-IE" sz="1800" b="1" dirty="0" smtClean="0"/>
          </a:p>
          <a:p>
            <a:pPr algn="l"/>
            <a:r>
              <a:rPr lang="en-IE" sz="1800" b="1" smtClean="0"/>
              <a:t>University of Pittsburgh</a:t>
            </a:r>
            <a:endParaRPr lang="en-IE" sz="1800" b="1" dirty="0" smtClean="0"/>
          </a:p>
          <a:p>
            <a:pPr algn="l"/>
            <a:r>
              <a:rPr lang="en-GB" sz="1800" dirty="0" smtClean="0"/>
              <a:t>Dr. Geoff Hutchison</a:t>
            </a:r>
          </a:p>
          <a:p>
            <a:pPr algn="l"/>
            <a:r>
              <a:rPr lang="en-GB" sz="1800" dirty="0" smtClean="0"/>
              <a:t>Casey Campbell</a:t>
            </a:r>
          </a:p>
          <a:p>
            <a:pPr algn="l"/>
            <a:endParaRPr lang="en-GB" sz="1800" dirty="0" smtClean="0"/>
          </a:p>
          <a:p>
            <a:pPr algn="l"/>
            <a:endParaRPr lang="en-GB" sz="1800" b="1" smtClean="0"/>
          </a:p>
          <a:p>
            <a:pPr algn="l"/>
            <a:r>
              <a:rPr lang="en-GB" sz="1800" b="1" smtClean="0"/>
              <a:t>Open </a:t>
            </a:r>
            <a:r>
              <a:rPr lang="en-GB" sz="1800" b="1" dirty="0" smtClean="0"/>
              <a:t>Source projects</a:t>
            </a:r>
          </a:p>
          <a:p>
            <a:pPr algn="l"/>
            <a:r>
              <a:rPr lang="en-GB" sz="1800" dirty="0" smtClean="0"/>
              <a:t>Open Babel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(http://openbabel.org)</a:t>
            </a:r>
          </a:p>
          <a:p>
            <a:pPr algn="l"/>
            <a:r>
              <a:rPr lang="en-GB" sz="1800" dirty="0" err="1" smtClean="0"/>
              <a:t>cclib</a:t>
            </a:r>
            <a:r>
              <a:rPr lang="en-GB" sz="1800" dirty="0" smtClean="0"/>
              <a:t>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(http://cclib.sf.net)</a:t>
            </a:r>
          </a:p>
        </p:txBody>
      </p:sp>
      <p:pic>
        <p:nvPicPr>
          <p:cNvPr id="34820" name="Picture 4" descr="C:\Work\UCC\Conferences\ACSSpring2010\Logos\hr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844824"/>
            <a:ext cx="864096" cy="598220"/>
          </a:xfrm>
          <a:prstGeom prst="rect">
            <a:avLst/>
          </a:prstGeom>
          <a:noFill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209812" y="2780928"/>
            <a:ext cx="3719882" cy="37198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 rot="16200000">
            <a:off x="3708275" y="5132483"/>
            <a:ext cx="25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 smtClean="0">
                <a:latin typeface="Arial" pitchFamily="34" charset="0"/>
                <a:cs typeface="Arial" pitchFamily="34" charset="0"/>
              </a:rPr>
              <a:t>Image:</a:t>
            </a:r>
            <a:r>
              <a:rPr lang="en-IE" sz="1400" dirty="0" smtClean="0">
                <a:latin typeface="Arial" pitchFamily="34" charset="0"/>
                <a:cs typeface="Arial" pitchFamily="34" charset="0"/>
              </a:rPr>
              <a:t> Tintin44 (</a:t>
            </a:r>
            <a:r>
              <a:rPr lang="en-IE" sz="1400" dirty="0" err="1" smtClean="0">
                <a:latin typeface="Arial" pitchFamily="34" charset="0"/>
                <a:cs typeface="Arial" pitchFamily="34" charset="0"/>
              </a:rPr>
              <a:t>Flickr</a:t>
            </a:r>
            <a:r>
              <a:rPr lang="en-IE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164099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err="1" smtClean="0">
                <a:latin typeface="Arial" pitchFamily="34" charset="0"/>
                <a:cs typeface="Arial" pitchFamily="34" charset="0"/>
              </a:rPr>
              <a:t>n.oboyle@ucc.ie</a:t>
            </a:r>
            <a:endParaRPr lang="en-IE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000" b="1" dirty="0" smtClean="0">
                <a:latin typeface="Arial" pitchFamily="34" charset="0"/>
                <a:cs typeface="Arial" pitchFamily="34" charset="0"/>
              </a:rPr>
              <a:t>http://baoilleach.blogspot.com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2564904"/>
            <a:ext cx="1152128" cy="50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3769780"/>
            <a:ext cx="707371" cy="102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5896" y="3681586"/>
            <a:ext cx="7524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331640" y="332656"/>
          <a:ext cx="937145" cy="935931"/>
        </p:xfrm>
        <a:graphic>
          <a:graphicData uri="http://schemas.openxmlformats.org/presentationml/2006/ole">
            <p:oleObj spid="_x0000_s103426" name="MDLDrawObject Class" r:id="rId9" imgW="1666980" imgH="1666785" progId="MDLDrawOLE.MDLDrawObject.1">
              <p:embed/>
            </p:oleObj>
          </a:graphicData>
        </a:graphic>
      </p:graphicFrame>
      <p:pic>
        <p:nvPicPr>
          <p:cNvPr id="5123" name="Picture 3" descr="C:\Tools\openbabel\trunk\windows-vc2008\Distribution\logo_big.bmp"/>
          <p:cNvPicPr>
            <a:picLocks noChangeAspect="1" noChangeArrowheads="1"/>
          </p:cNvPicPr>
          <p:nvPr/>
        </p:nvPicPr>
        <p:blipFill>
          <a:blip r:embed="rId10" cstate="print"/>
          <a:srcRect t="11986" b="16100"/>
          <a:stretch>
            <a:fillRect/>
          </a:stretch>
        </p:blipFill>
        <p:spPr bwMode="auto">
          <a:xfrm>
            <a:off x="3707904" y="5229200"/>
            <a:ext cx="627568" cy="864096"/>
          </a:xfrm>
          <a:prstGeom prst="rect">
            <a:avLst/>
          </a:prstGeom>
          <a:noFill/>
        </p:spPr>
      </p:pic>
      <p:pic>
        <p:nvPicPr>
          <p:cNvPr id="5124" name="Picture 4" descr="C:\Work\BackedUp\Conferences\2010\Goslar_Nov_2010\not-backed-up\cclib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27784" y="5760640"/>
            <a:ext cx="784778" cy="62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4664"/>
            <a:ext cx="83820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7416" y="4365104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smtClean="0">
                <a:latin typeface="Arial" pitchFamily="34" charset="0"/>
                <a:cs typeface="Arial" pitchFamily="34" charset="0"/>
              </a:rPr>
              <a:t>Ren 21, </a:t>
            </a:r>
            <a:r>
              <a:rPr lang="en-IE" sz="1600" b="1" smtClean="0">
                <a:latin typeface="Arial" pitchFamily="34" charset="0"/>
                <a:cs typeface="Arial" pitchFamily="34" charset="0"/>
              </a:rPr>
              <a:t>2011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. </a:t>
            </a:r>
            <a:r>
              <a:rPr lang="en-IE" sz="1600" i="1" smtClean="0">
                <a:latin typeface="Arial" pitchFamily="34" charset="0"/>
                <a:cs typeface="Arial" pitchFamily="34" charset="0"/>
              </a:rPr>
              <a:t>Renewables 2011 Global Status Report.</a:t>
            </a:r>
            <a:endParaRPr lang="en-IE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725144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smtClean="0">
                <a:latin typeface="Arial" pitchFamily="34" charset="0"/>
                <a:cs typeface="Arial" pitchFamily="34" charset="0"/>
              </a:rPr>
              <a:t>Solar photovoltaics is the world’s fastest growing power-generation technology.</a:t>
            </a:r>
          </a:p>
          <a:p>
            <a:r>
              <a:rPr lang="en-IE" sz="1600" smtClean="0">
                <a:latin typeface="Arial" pitchFamily="34" charset="0"/>
                <a:cs typeface="Arial" pitchFamily="34" charset="0"/>
              </a:rPr>
              <a:t>    - In the EU, 2010 was the first year that more PV than wind capacity was added.</a:t>
            </a:r>
          </a:p>
          <a:p>
            <a:endParaRPr lang="en-IE" sz="1600" smtClean="0">
              <a:latin typeface="Arial" pitchFamily="34" charset="0"/>
              <a:cs typeface="Arial" pitchFamily="34" charset="0"/>
            </a:endParaRPr>
          </a:p>
          <a:p>
            <a:r>
              <a:rPr lang="en-IE" sz="1600" smtClean="0">
                <a:latin typeface="Arial" pitchFamily="34" charset="0"/>
                <a:cs typeface="Arial" pitchFamily="34" charset="0"/>
              </a:rPr>
              <a:t>Majority of capacity is </a:t>
            </a:r>
            <a:r>
              <a:rPr lang="en-IE" sz="1600" b="1" i="1" smtClean="0">
                <a:latin typeface="Arial" pitchFamily="34" charset="0"/>
                <a:cs typeface="Arial" pitchFamily="34" charset="0"/>
              </a:rPr>
              <a:t>silicon-based solar cells</a:t>
            </a:r>
          </a:p>
          <a:p>
            <a:r>
              <a:rPr lang="en-IE" sz="1600" smtClean="0">
                <a:latin typeface="Arial" pitchFamily="34" charset="0"/>
                <a:cs typeface="Arial" pitchFamily="34" charset="0"/>
              </a:rPr>
              <a:t>    - Costly to produce, materials difficult to source (on large scale)</a:t>
            </a:r>
          </a:p>
          <a:p>
            <a:endParaRPr lang="en-IE" sz="1600" smtClean="0">
              <a:latin typeface="Arial" pitchFamily="34" charset="0"/>
              <a:cs typeface="Arial" pitchFamily="34" charset="0"/>
            </a:endParaRPr>
          </a:p>
          <a:p>
            <a:r>
              <a:rPr lang="en-IE" sz="1600" smtClean="0">
                <a:latin typeface="Arial" pitchFamily="34" charset="0"/>
                <a:cs typeface="Arial" pitchFamily="34" charset="0"/>
              </a:rPr>
              <a:t>Alternatives such as </a:t>
            </a:r>
            <a:r>
              <a:rPr lang="en-IE" sz="1600" b="1" i="1" smtClean="0">
                <a:latin typeface="Arial" pitchFamily="34" charset="0"/>
                <a:cs typeface="Arial" pitchFamily="34" charset="0"/>
              </a:rPr>
              <a:t>polymer solar cells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 hold promise of cheaper electricity.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Accuracy of PM6/ZINDO/S calculations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52736"/>
            <a:ext cx="74961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616530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 smtClean="0">
                <a:latin typeface="Arial" pitchFamily="34" charset="0"/>
                <a:cs typeface="Arial" pitchFamily="34" charset="0"/>
              </a:rPr>
              <a:t>Test set of 60 </a:t>
            </a:r>
            <a:r>
              <a:rPr lang="en-IE" sz="1800" dirty="0" err="1" smtClean="0">
                <a:latin typeface="Arial" pitchFamily="34" charset="0"/>
                <a:cs typeface="Arial" pitchFamily="34" charset="0"/>
              </a:rPr>
              <a:t>oligomers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 from Hutchison et al, </a:t>
            </a:r>
            <a:r>
              <a:rPr lang="en-IE" sz="1800" i="1" dirty="0" smtClean="0">
                <a:latin typeface="Arial" pitchFamily="34" charset="0"/>
                <a:cs typeface="Arial" pitchFamily="34" charset="0"/>
              </a:rPr>
              <a:t>J Phys </a:t>
            </a:r>
            <a:r>
              <a:rPr lang="en-IE" sz="1800" i="1" dirty="0" err="1" smtClean="0">
                <a:latin typeface="Arial" pitchFamily="34" charset="0"/>
                <a:cs typeface="Arial" pitchFamily="34" charset="0"/>
              </a:rPr>
              <a:t>Chem</a:t>
            </a:r>
            <a:r>
              <a:rPr lang="en-IE" sz="1800" i="1" dirty="0" smtClean="0">
                <a:latin typeface="Arial" pitchFamily="34" charset="0"/>
                <a:cs typeface="Arial" pitchFamily="34" charset="0"/>
              </a:rPr>
              <a:t> A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b="1" dirty="0" smtClean="0">
                <a:latin typeface="Arial" pitchFamily="34" charset="0"/>
                <a:cs typeface="Arial" pitchFamily="34" charset="0"/>
              </a:rPr>
              <a:t>2002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i="1" dirty="0" smtClean="0">
                <a:latin typeface="Arial" pitchFamily="34" charset="0"/>
                <a:cs typeface="Arial" pitchFamily="34" charset="0"/>
              </a:rPr>
              <a:t>106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, 10596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3848"/>
            <a:ext cx="8496944" cy="604822"/>
          </a:xfrm>
        </p:spPr>
        <p:txBody>
          <a:bodyPr/>
          <a:lstStyle/>
          <a:p>
            <a:r>
              <a:rPr lang="en-IE" sz="2800" dirty="0" smtClean="0"/>
              <a:t>Searching polymer space using a Genetic Algorithm</a:t>
            </a:r>
            <a:endParaRPr lang="en-IE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813" y="1359595"/>
            <a:ext cx="7772400" cy="473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An initial population of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64 chromosomes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was generated randomly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Each chromosome represents an </a:t>
            </a:r>
            <a:r>
              <a:rPr kumimoji="0" lang="en-I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oligomer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formed by </a:t>
            </a:r>
            <a:r>
              <a:rPr kumimoji="0" lang="en-IE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a particular base dimer joined together multiple times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Pairs of high-scoring chromosomes (“parents”) are repeatedly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selected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to</a:t>
            </a:r>
            <a:r>
              <a:rPr kumimoji="0" lang="en-IE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generate “children”</a:t>
            </a:r>
            <a:endParaRPr kumimoji="0" lang="en-I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IE" sz="1600" kern="0" dirty="0" smtClean="0">
                <a:latin typeface="Arial" charset="0"/>
              </a:rPr>
              <a:t>N</a:t>
            </a:r>
            <a:r>
              <a:rPr kumimoji="0" lang="en-IE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ew</a:t>
            </a:r>
            <a:r>
              <a:rPr kumimoji="0" lang="en-IE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</a:t>
            </a:r>
            <a:r>
              <a:rPr kumimoji="0" lang="en-IE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oligomers</a:t>
            </a:r>
            <a:r>
              <a:rPr kumimoji="0" lang="en-IE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were formed by crossover of base dimers of parents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IE" sz="1600" kern="0" baseline="0" dirty="0" smtClean="0">
                <a:latin typeface="Arial" charset="0"/>
              </a:rPr>
              <a:t>E.g. A-B and C-D were combined to give A-D and C-B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Children are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mutated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IE" sz="1600" kern="0" dirty="0" smtClean="0">
                <a:latin typeface="Arial" charset="0"/>
              </a:rPr>
              <a:t>For each monomer of a base dimer, there was a 75% chance of replacing it with a monomer of similar electronic properties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Survival of the fittest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to produce the next generation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The highest scoring of the new </a:t>
            </a:r>
            <a:r>
              <a:rPr kumimoji="0" lang="en-I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oligomers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are combined with the highest scoring of the original </a:t>
            </a:r>
            <a:r>
              <a:rPr kumimoji="0" lang="en-I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oligomers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to make the next generation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Repeat for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100 generations</a:t>
            </a:r>
          </a:p>
        </p:txBody>
      </p:sp>
      <p:sp>
        <p:nvSpPr>
          <p:cNvPr id="5" name="Curved Right Arrow 4"/>
          <p:cNvSpPr/>
          <p:nvPr/>
        </p:nvSpPr>
        <p:spPr>
          <a:xfrm flipV="1">
            <a:off x="184646" y="2996952"/>
            <a:ext cx="642938" cy="2786062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Conductive Polymers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924944"/>
            <a:ext cx="5544616" cy="3672408"/>
          </a:xfrm>
        </p:spPr>
        <p:txBody>
          <a:bodyPr>
            <a:normAutofit lnSpcReduction="10000"/>
          </a:bodyPr>
          <a:lstStyle/>
          <a:p>
            <a:r>
              <a:rPr lang="en-IE" sz="2400" smtClean="0"/>
              <a:t>2000 </a:t>
            </a:r>
            <a:r>
              <a:rPr lang="en-IE" sz="2400" dirty="0" smtClean="0">
                <a:solidFill>
                  <a:srgbClr val="FF0000"/>
                </a:solidFill>
              </a:rPr>
              <a:t>Nobel Prize </a:t>
            </a:r>
            <a:r>
              <a:rPr lang="en-IE" sz="2400" smtClean="0"/>
              <a:t>in Chemistry “</a:t>
            </a:r>
            <a:r>
              <a:rPr lang="en-IE" sz="2400" i="1" dirty="0" smtClean="0"/>
              <a:t>for the discovery and development of conductive polymers”</a:t>
            </a:r>
            <a:endParaRPr lang="en-IE" sz="2400" dirty="0" smtClean="0"/>
          </a:p>
          <a:p>
            <a:pPr lvl="1"/>
            <a:r>
              <a:rPr lang="en-IE" sz="2000" dirty="0" smtClean="0"/>
              <a:t>Alan J. </a:t>
            </a:r>
            <a:r>
              <a:rPr lang="en-IE" sz="2000" dirty="0" err="1" smtClean="0"/>
              <a:t>Heeger</a:t>
            </a:r>
            <a:r>
              <a:rPr lang="en-IE" sz="2000" dirty="0" smtClean="0"/>
              <a:t>, Alan G. MacDiarmid and </a:t>
            </a:r>
            <a:r>
              <a:rPr lang="en-IE" sz="2000" smtClean="0"/>
              <a:t>Hideki Shirakawa</a:t>
            </a:r>
          </a:p>
          <a:p>
            <a:r>
              <a:rPr lang="en-IE" sz="2400" smtClean="0"/>
              <a:t>Applications in LEDs and </a:t>
            </a:r>
            <a:r>
              <a:rPr lang="en-IE" sz="2400" smtClean="0">
                <a:solidFill>
                  <a:srgbClr val="FF0000"/>
                </a:solidFill>
              </a:rPr>
              <a:t>polymer solar cells</a:t>
            </a:r>
          </a:p>
          <a:p>
            <a:pPr lvl="1"/>
            <a:r>
              <a:rPr lang="en-IE" sz="2000" smtClean="0"/>
              <a:t>Low cost, availability of materials, better processability</a:t>
            </a:r>
          </a:p>
          <a:p>
            <a:pPr lvl="1"/>
            <a:r>
              <a:rPr lang="en-IE" sz="2000" smtClean="0"/>
              <a:t>But not yet efficient enough...</a:t>
            </a:r>
          </a:p>
        </p:txBody>
      </p:sp>
      <p:pic>
        <p:nvPicPr>
          <p:cNvPr id="33794" name="Picture 2" descr="C:\Work\BackedUp\Conferences\2010\Goslar_Nov_2010\not-backed-up\ConductivePol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268760"/>
            <a:ext cx="3816424" cy="1442935"/>
          </a:xfrm>
          <a:prstGeom prst="rect">
            <a:avLst/>
          </a:prstGeom>
          <a:noFill/>
        </p:spPr>
      </p:pic>
      <p:pic>
        <p:nvPicPr>
          <p:cNvPr id="5" name="Picture 2" descr="TwoState Scheme 11-32-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5013176"/>
            <a:ext cx="3024336" cy="150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980728"/>
            <a:ext cx="2592288" cy="394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Efficiency improvements over time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8810" r="12417" b="2535"/>
          <a:stretch>
            <a:fillRect/>
          </a:stretch>
        </p:blipFill>
        <p:spPr bwMode="auto">
          <a:xfrm>
            <a:off x="323528" y="980728"/>
            <a:ext cx="5733343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/>
          </p:cNvSpPr>
          <p:nvPr/>
        </p:nvSpPr>
        <p:spPr bwMode="auto">
          <a:xfrm>
            <a:off x="4211960" y="6381328"/>
            <a:ext cx="435176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latin typeface="Arial" pitchFamily="34" charset="0"/>
                <a:cs typeface="Arial" pitchFamily="34" charset="0"/>
                <a:sym typeface="Times New Roman" charset="0"/>
              </a:rPr>
              <a:t>McGehee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" charset="0"/>
              </a:rPr>
              <a:t> et </a:t>
            </a:r>
            <a:r>
              <a:rPr lang="en-US" sz="1800" dirty="0">
                <a:latin typeface="Arial" pitchFamily="34" charset="0"/>
                <a:cs typeface="Arial" pitchFamily="34" charset="0"/>
                <a:sym typeface="Times New Roman" charset="0"/>
              </a:rPr>
              <a:t>al. </a:t>
            </a:r>
            <a:r>
              <a:rPr lang="en-US" sz="1800" i="1" dirty="0">
                <a:latin typeface="Arial" pitchFamily="34" charset="0"/>
                <a:cs typeface="Arial" pitchFamily="34" charset="0"/>
                <a:sym typeface="Times New Roman Italic" charset="0"/>
              </a:rPr>
              <a:t>Mater. </a:t>
            </a:r>
            <a:r>
              <a:rPr lang="en-US" sz="1800" i="1" dirty="0" smtClean="0">
                <a:latin typeface="Arial" pitchFamily="34" charset="0"/>
                <a:cs typeface="Arial" pitchFamily="34" charset="0"/>
                <a:sym typeface="Times New Roman Italic" charset="0"/>
              </a:rPr>
              <a:t>Today,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 Italic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  <a:sym typeface="Times New Roman Bold" charset="0"/>
              </a:rPr>
              <a:t>2007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 Bold" charset="0"/>
              </a:rPr>
              <a:t>,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  <a:sym typeface="Times New Roman Italic" charset="0"/>
              </a:rPr>
              <a:t>10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 Italic" charset="0"/>
              </a:rPr>
              <a:t>, 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" charset="0"/>
              </a:rPr>
              <a:t>28</a:t>
            </a:r>
            <a:endParaRPr lang="en-US" sz="1800" dirty="0">
              <a:latin typeface="Arial" pitchFamily="34" charset="0"/>
              <a:cs typeface="Arial" pitchFamily="34" charset="0"/>
              <a:sym typeface="Times New Roman" charset="0"/>
            </a:endParaRPr>
          </a:p>
        </p:txBody>
      </p: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6693669" y="2996952"/>
          <a:ext cx="1982787" cy="792163"/>
        </p:xfrm>
        <a:graphic>
          <a:graphicData uri="http://schemas.openxmlformats.org/presentationml/2006/ole">
            <p:oleObj spid="_x0000_s106497" name="Equation" r:id="rId5" imgW="9144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15" y="1043199"/>
            <a:ext cx="6134869" cy="4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3568" y="5661248"/>
          <a:ext cx="5112568" cy="441586"/>
        </p:xfrm>
        <a:graphic>
          <a:graphicData uri="http://schemas.openxmlformats.org/presentationml/2006/ole">
            <p:oleObj spid="_x0000_s148484" name="Equation" r:id="rId4" imgW="2692080" imgH="241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016" y="6361583"/>
            <a:ext cx="442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smtClean="0">
                <a:latin typeface="Arial" pitchFamily="34" charset="0"/>
                <a:cs typeface="Arial" pitchFamily="34" charset="0"/>
              </a:rPr>
              <a:t>Scharber, Heeger 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et al, </a:t>
            </a:r>
            <a:r>
              <a:rPr lang="en-IE" sz="1400" b="1" i="1" dirty="0" smtClean="0">
                <a:latin typeface="Arial" pitchFamily="34" charset="0"/>
                <a:cs typeface="Arial" pitchFamily="34" charset="0"/>
              </a:rPr>
              <a:t>Adv. Mater. 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2006, </a:t>
            </a:r>
            <a:r>
              <a:rPr lang="en-IE" sz="1400" b="1" i="1" dirty="0" smtClean="0">
                <a:latin typeface="Arial" pitchFamily="34" charset="0"/>
                <a:cs typeface="Arial" pitchFamily="34" charset="0"/>
              </a:rPr>
              <a:t>18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, 789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694118" y="2996952"/>
          <a:ext cx="1982338" cy="792088"/>
        </p:xfrm>
        <a:graphic>
          <a:graphicData uri="http://schemas.openxmlformats.org/presentationml/2006/ole">
            <p:oleObj spid="_x0000_s148485" name="Equation" r:id="rId5" imgW="914400" imgH="431640" progId="Equation.3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323848"/>
            <a:ext cx="8640960" cy="604822"/>
          </a:xfrm>
        </p:spPr>
        <p:txBody>
          <a:bodyPr/>
          <a:lstStyle/>
          <a:p>
            <a:r>
              <a:rPr lang="en-IE" sz="2400" dirty="0" smtClean="0"/>
              <a:t>“</a:t>
            </a:r>
            <a:r>
              <a:rPr lang="en-IE" sz="2400" b="1" dirty="0" smtClean="0">
                <a:solidFill>
                  <a:srgbClr val="FF0000"/>
                </a:solidFill>
              </a:rPr>
              <a:t>Design Rules </a:t>
            </a:r>
            <a:r>
              <a:rPr lang="en-IE" sz="2400" dirty="0" smtClean="0"/>
              <a:t>for Donors in Bulk-</a:t>
            </a:r>
            <a:r>
              <a:rPr lang="en-IE" sz="2400" dirty="0" err="1" smtClean="0"/>
              <a:t>Heterojunction</a:t>
            </a:r>
            <a:r>
              <a:rPr lang="en-IE" sz="2400" dirty="0" smtClean="0"/>
              <a:t> Solar Cells”</a:t>
            </a:r>
            <a:endParaRPr lang="en-I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23848"/>
            <a:ext cx="8640960" cy="604822"/>
          </a:xfrm>
        </p:spPr>
        <p:txBody>
          <a:bodyPr/>
          <a:lstStyle/>
          <a:p>
            <a:r>
              <a:rPr lang="en-IE" sz="2400" dirty="0" smtClean="0"/>
              <a:t>“</a:t>
            </a:r>
            <a:r>
              <a:rPr lang="en-IE" sz="2400" b="1" dirty="0" smtClean="0">
                <a:solidFill>
                  <a:srgbClr val="FF0000"/>
                </a:solidFill>
              </a:rPr>
              <a:t>Design Rules </a:t>
            </a:r>
            <a:r>
              <a:rPr lang="en-IE" sz="2400" dirty="0" smtClean="0"/>
              <a:t>for Donors in Bulk-</a:t>
            </a:r>
            <a:r>
              <a:rPr lang="en-IE" sz="2400" dirty="0" err="1" smtClean="0"/>
              <a:t>Heterojunction</a:t>
            </a:r>
            <a:r>
              <a:rPr lang="en-IE" sz="2400" dirty="0" smtClean="0"/>
              <a:t> Solar Cells”</a:t>
            </a:r>
            <a:endParaRPr lang="en-I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808397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6016" y="6361583"/>
            <a:ext cx="442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smtClean="0">
                <a:latin typeface="Arial" pitchFamily="34" charset="0"/>
                <a:cs typeface="Arial" pitchFamily="34" charset="0"/>
              </a:rPr>
              <a:t>Scharber, Heeger 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et al, </a:t>
            </a:r>
            <a:r>
              <a:rPr lang="en-IE" sz="1400" b="1" i="1" dirty="0" smtClean="0">
                <a:latin typeface="Arial" pitchFamily="34" charset="0"/>
                <a:cs typeface="Arial" pitchFamily="34" charset="0"/>
              </a:rPr>
              <a:t>Adv. Mater. 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2006, </a:t>
            </a:r>
            <a:r>
              <a:rPr lang="en-IE" sz="1400" b="1" i="1" dirty="0" smtClean="0">
                <a:latin typeface="Arial" pitchFamily="34" charset="0"/>
                <a:cs typeface="Arial" pitchFamily="34" charset="0"/>
              </a:rPr>
              <a:t>18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, 789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20072" y="1556792"/>
            <a:ext cx="1944216" cy="648072"/>
          </a:xfrm>
          <a:prstGeom prst="straightConnector1">
            <a:avLst/>
          </a:prstGeom>
          <a:ln>
            <a:solidFill>
              <a:srgbClr val="FF0000"/>
            </a:solidFill>
            <a:headEnd type="arrow" w="lg" len="lg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88" y="2204864"/>
            <a:ext cx="1800200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Max is 11.1%</a:t>
            </a:r>
          </a:p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Band Gap 1.4eV</a:t>
            </a:r>
          </a:p>
          <a:p>
            <a:r>
              <a:rPr lang="en-IE" sz="1600" smtClean="0">
                <a:latin typeface="Arial" pitchFamily="34" charset="0"/>
                <a:cs typeface="Arial" pitchFamily="34" charset="0"/>
              </a:rPr>
              <a:t>LUMO -4.0eV</a:t>
            </a:r>
            <a:endParaRPr lang="en-IE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HOMO -5.4eV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5004048" y="1340768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043608" y="764704"/>
            <a:ext cx="6840760" cy="2520280"/>
          </a:xfrm>
          <a:prstGeom prst="rect">
            <a:avLst/>
          </a:prstGeom>
          <a:solidFill>
            <a:schemeClr val="lt1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Now we know the design rules...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E" sz="3200" kern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3200" kern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...but how do we find polymers that match them?</a:t>
            </a:r>
            <a:endParaRPr kumimoji="0" lang="en-IE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5720" y="4437112"/>
            <a:ext cx="8643998" cy="16561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539552" y="4581301"/>
          <a:ext cx="1225550" cy="1223963"/>
        </p:xfrm>
        <a:graphic>
          <a:graphicData uri="http://schemas.openxmlformats.org/presentationml/2006/ole">
            <p:oleObj spid="_x0000_s102403" name="MDLDrawObject Class" r:id="rId3" imgW="1666980" imgH="1666785" progId="MDLDrawOLE.MDLDrawObject.1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4581128"/>
            <a:ext cx="69127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Large-scale computational design and selection of </a:t>
            </a:r>
            <a:r>
              <a:rPr kumimoji="0" lang="en-IE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polymers</a:t>
            </a:r>
            <a:r>
              <a:rPr kumimoji="0" lang="en-IE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for solar cells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C:\Users\Noel\Desktop\tmp\lab_funn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57353"/>
            <a:ext cx="2743200" cy="28575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7504" y="1233914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Library of in-house compounds</a:t>
            </a:r>
          </a:p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Library of commercially-available compounds</a:t>
            </a:r>
          </a:p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Virtual library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" y="39255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Substructure filter</a:t>
            </a:r>
          </a:p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Similarity search</a:t>
            </a:r>
          </a:p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Docking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5437673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Priority list of compounds for experimental testing as drug candidates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7584" y="260648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Computer-Aided Drug Design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C:\Users\Noel\Desktop\tmp\lab_funn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57353"/>
            <a:ext cx="2743200" cy="28575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7504" y="1233914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Library of in-house compounds</a:t>
            </a:r>
          </a:p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Library of commercially-available compounds</a:t>
            </a:r>
          </a:p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Virtual library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" y="39255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Substructure filter</a:t>
            </a:r>
          </a:p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Similarity search</a:t>
            </a:r>
          </a:p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Docking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5437673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Priority list of compounds for experimental testing as drug candidates</a:t>
            </a:r>
          </a:p>
        </p:txBody>
      </p:sp>
      <p:pic>
        <p:nvPicPr>
          <p:cNvPr id="15" name="Picture 3" descr="C:\Users\Noel\Desktop\tmp\lab_funn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592199"/>
            <a:ext cx="2743200" cy="28575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788024" y="194877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Library of all possible polymers?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3960351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Calculate HOMO, LUMO</a:t>
            </a:r>
          </a:p>
          <a:p>
            <a:pPr algn="ctr"/>
            <a:r>
              <a:rPr lang="en-IE" sz="1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% Efficiency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6016" y="5529426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smtClean="0">
                <a:latin typeface="Arial" pitchFamily="34" charset="0"/>
                <a:cs typeface="Arial" pitchFamily="34" charset="0"/>
              </a:rPr>
              <a:t>Priority list of compounds for experimental testing in solar cells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7584" y="260648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Computer-Aided Drug Design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6056" y="26064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Screening for Highly-Efficient Polymers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18260</TotalTime>
  <Words>994</Words>
  <Application>Microsoft Office PowerPoint</Application>
  <PresentationFormat>On-screen Show (4:3)</PresentationFormat>
  <Paragraphs>175</Paragraphs>
  <Slides>22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Default Design</vt:lpstr>
      <vt:lpstr>MDLDrawObject Class</vt:lpstr>
      <vt:lpstr>Equation</vt:lpstr>
      <vt:lpstr>Large-scale computational design and selection of polymers for solar cells</vt:lpstr>
      <vt:lpstr>Slide 2</vt:lpstr>
      <vt:lpstr>Conductive Polymers</vt:lpstr>
      <vt:lpstr>Efficiency improvements over time</vt:lpstr>
      <vt:lpstr>“Design Rules for Donors in Bulk-Heterojunction Solar Cells”</vt:lpstr>
      <vt:lpstr>“Design Rules for Donors in Bulk-Heterojunction Solar Cells”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Large-scale computational design and selection of polymers for solar cells</vt:lpstr>
      <vt:lpstr>Slide 20</vt:lpstr>
      <vt:lpstr>Accuracy of PM6/ZINDO/S calculations</vt:lpstr>
      <vt:lpstr>Searching polymer space using a Genetic Algorithm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 O'Boyle</cp:lastModifiedBy>
  <cp:revision>674</cp:revision>
  <dcterms:created xsi:type="dcterms:W3CDTF">1601-01-01T00:00:00Z</dcterms:created>
  <dcterms:modified xsi:type="dcterms:W3CDTF">2012-03-09T10:57:05Z</dcterms:modified>
</cp:coreProperties>
</file>