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19" r:id="rId3"/>
    <p:sldId id="320" r:id="rId4"/>
    <p:sldId id="335" r:id="rId5"/>
    <p:sldId id="327" r:id="rId6"/>
    <p:sldId id="321" r:id="rId7"/>
    <p:sldId id="323" r:id="rId8"/>
    <p:sldId id="322" r:id="rId9"/>
    <p:sldId id="324" r:id="rId10"/>
    <p:sldId id="325" r:id="rId11"/>
    <p:sldId id="328" r:id="rId12"/>
    <p:sldId id="347" r:id="rId13"/>
    <p:sldId id="329" r:id="rId14"/>
    <p:sldId id="338" r:id="rId15"/>
    <p:sldId id="337" r:id="rId16"/>
    <p:sldId id="330" r:id="rId17"/>
    <p:sldId id="333" r:id="rId18"/>
    <p:sldId id="334" r:id="rId19"/>
    <p:sldId id="332" r:id="rId20"/>
    <p:sldId id="349" r:id="rId21"/>
    <p:sldId id="348" r:id="rId22"/>
    <p:sldId id="339" r:id="rId23"/>
    <p:sldId id="340" r:id="rId24"/>
    <p:sldId id="341" r:id="rId25"/>
    <p:sldId id="342" r:id="rId26"/>
    <p:sldId id="343" r:id="rId27"/>
    <p:sldId id="344" r:id="rId28"/>
    <p:sldId id="345"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7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A10178B-E359-4029-B738-87C2325AEFF8}" type="slidenum">
              <a:rPr lang="en-US"/>
              <a:pPr>
                <a:defRPr/>
              </a:pPr>
              <a:t>‹#›</a:t>
            </a:fld>
            <a:endParaRPr lang="en-US"/>
          </a:p>
        </p:txBody>
      </p:sp>
    </p:spTree>
    <p:extLst>
      <p:ext uri="{BB962C8B-B14F-4D97-AF65-F5344CB8AC3E}">
        <p14:creationId xmlns:p14="http://schemas.microsoft.com/office/powerpoint/2010/main" val="583755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9C2F7C2-CE42-4784-9FD3-B518FC6DD80A}" type="slidenum">
              <a:rPr lang="en-US"/>
              <a:pPr>
                <a:defRPr/>
              </a:pPr>
              <a:t>‹#›</a:t>
            </a:fld>
            <a:endParaRPr lang="en-US"/>
          </a:p>
        </p:txBody>
      </p:sp>
    </p:spTree>
    <p:extLst>
      <p:ext uri="{BB962C8B-B14F-4D97-AF65-F5344CB8AC3E}">
        <p14:creationId xmlns:p14="http://schemas.microsoft.com/office/powerpoint/2010/main" val="1446884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 time: More on Magritte</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Acetic acid</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Acetic acid</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Add year</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21E0C50-43CC-46AE-9020-5093A5D4B66C}" type="slidenum">
              <a:rPr lang="en-US"/>
              <a:pPr/>
              <a:t>15</a:t>
            </a:fld>
            <a:endParaRPr lang="en-US"/>
          </a:p>
        </p:txBody>
      </p:sp>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E5D229-ABD7-42BF-9372-C9B81BEA0E71}" type="slidenum">
              <a:rPr lang="en-US" sz="1200">
                <a:cs typeface="Arial" charset="0"/>
              </a:rPr>
              <a:pPr algn="r"/>
              <a:t>15</a:t>
            </a:fld>
            <a:endParaRPr lang="en-US" sz="1200">
              <a:cs typeface="Arial"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p:txBody>
          <a:bodyPr/>
          <a:lstStyle/>
          <a:p>
            <a:r>
              <a:rPr lang="en-US" dirty="0" smtClean="0"/>
              <a:t>Examples of</a:t>
            </a:r>
            <a:r>
              <a:rPr lang="en-US" baseline="0" dirty="0" smtClean="0"/>
              <a:t> case law from Wikipedia Federal Analog Act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a:t>
            </a:r>
            <a:r>
              <a:rPr lang="en-IE" baseline="0" dirty="0" smtClean="0"/>
              <a:t> time: </a:t>
            </a:r>
            <a:r>
              <a:rPr lang="en-IE" dirty="0" smtClean="0"/>
              <a:t>Add some pictures</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Next</a:t>
            </a:r>
            <a:r>
              <a:rPr lang="en-IE" baseline="0" dirty="0" smtClean="0"/>
              <a:t> time: Add example of what intersection and union mean graphically</a:t>
            </a:r>
            <a:endParaRPr lang="en-IE" dirty="0"/>
          </a:p>
        </p:txBody>
      </p:sp>
      <p:sp>
        <p:nvSpPr>
          <p:cNvPr id="4" name="Slide Number Placeholder 3"/>
          <p:cNvSpPr>
            <a:spLocks noGrp="1"/>
          </p:cNvSpPr>
          <p:nvPr>
            <p:ph type="sldNum" sz="quarter" idx="10"/>
          </p:nvPr>
        </p:nvSpPr>
        <p:spPr/>
        <p:txBody>
          <a:bodyPr/>
          <a:lstStyle/>
          <a:p>
            <a:pPr>
              <a:defRPr/>
            </a:pPr>
            <a:fld id="{69C2F7C2-CE42-4784-9FD3-B518FC6DD80A}" type="slidenum">
              <a:rPr lang="en-US" smtClean="0"/>
              <a:pPr>
                <a:defRPr/>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ABA998-BE64-4F8D-B330-FF60BC23740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E2D08D-888A-400F-937C-5D7AF58FF5A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4C51D6-E41C-4A70-BD0C-A846CC5F55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A54722-C9C9-46FE-AE2F-4EE0321B1DF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C6D731-DCFF-41E9-85D7-A90AE3E20D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F5AA603-14AA-4AF6-BFDD-A6F1830547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28625" y="6715125"/>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428625" y="928688"/>
            <a:ext cx="8286750" cy="0"/>
          </a:xfrm>
          <a:prstGeom prst="line">
            <a:avLst/>
          </a:prstGeom>
          <a:ln>
            <a:prstDash val="dash"/>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23848"/>
            <a:ext cx="7772400" cy="604822"/>
          </a:xfrm>
        </p:spPr>
        <p:txBody>
          <a:bodyPr/>
          <a:lstStyle>
            <a:lvl1pPr>
              <a:defRPr sz="3200" baseline="0">
                <a:latin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685800" y="1142984"/>
            <a:ext cx="7772400" cy="4953016"/>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F6F1490C-4CD3-404C-8BF2-4029B189E0C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75F63A-559E-424C-8B74-261CED4BE9B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6AD39C-E44D-4575-9D85-5A0376A8CA3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25D22A-EC28-4245-9F11-DA80305B64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F1B9C20-0644-47B0-B0CD-A921680567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6100317-7BD9-46C0-9FB8-26C9F434069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43C451-E83C-483C-B347-B922433024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55E48C-6DDF-4D32-891E-3C16E5CA5A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443663" y="6237288"/>
            <a:ext cx="1905000" cy="457200"/>
          </a:xfrm>
          <a:prstGeom prst="rect">
            <a:avLst/>
          </a:prstGeom>
          <a:no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Arial" pitchFamily="34" charset="0"/>
              </a:defRPr>
            </a:lvl1pPr>
          </a:lstStyle>
          <a:p>
            <a:pPr>
              <a:defRPr/>
            </a:pPr>
            <a:fld id="{83936D4D-C1E3-41E7-8CA0-010754CE71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52"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txStyles>
    <p:titleStyle>
      <a:lvl1pPr algn="ctr" rtl="0" eaLnBrk="0" fontAlgn="base" hangingPunct="0">
        <a:spcBef>
          <a:spcPct val="0"/>
        </a:spcBef>
        <a:spcAft>
          <a:spcPct val="0"/>
        </a:spcAft>
        <a:defRPr sz="4400">
          <a:solidFill>
            <a:schemeClr val="tx2"/>
          </a:solidFill>
          <a:latin typeface="Arial" pitchFamily="34" charset="0"/>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34" charset="0"/>
          <a:cs typeface="+mn-cs"/>
        </a:defRPr>
      </a:lvl2pPr>
      <a:lvl3pPr marL="1143000" indent="-228600" algn="l" rtl="0" eaLnBrk="0" fontAlgn="base" hangingPunct="0">
        <a:spcBef>
          <a:spcPct val="20000"/>
        </a:spcBef>
        <a:spcAft>
          <a:spcPct val="0"/>
        </a:spcAft>
        <a:buChar char="•"/>
        <a:defRPr sz="2400">
          <a:solidFill>
            <a:schemeClr val="tx1"/>
          </a:solidFill>
          <a:latin typeface="Arial" pitchFamily="34" charset="0"/>
          <a:cs typeface="+mn-cs"/>
        </a:defRPr>
      </a:lvl3pPr>
      <a:lvl4pPr marL="1600200" indent="-228600" algn="l" rtl="0" eaLnBrk="0" fontAlgn="base" hangingPunct="0">
        <a:spcBef>
          <a:spcPct val="20000"/>
        </a:spcBef>
        <a:spcAft>
          <a:spcPct val="0"/>
        </a:spcAft>
        <a:buChar char="–"/>
        <a:defRPr sz="2000">
          <a:solidFill>
            <a:schemeClr val="tx1"/>
          </a:solidFill>
          <a:latin typeface="Arial" pitchFamily="34" charset="0"/>
          <a:cs typeface="+mn-cs"/>
        </a:defRPr>
      </a:lvl4pPr>
      <a:lvl5pPr marL="2057400" indent="-228600" algn="l" rtl="0" eaLnBrk="0" fontAlgn="base" hangingPunct="0">
        <a:spcBef>
          <a:spcPct val="20000"/>
        </a:spcBef>
        <a:spcAft>
          <a:spcPct val="0"/>
        </a:spcAft>
        <a:buChar char="»"/>
        <a:defRPr sz="2000">
          <a:solidFill>
            <a:schemeClr val="tx1"/>
          </a:solidFill>
          <a:latin typeface="Arial" pitchFamily="34"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ounded Rectangle 8"/>
          <p:cNvSpPr/>
          <p:nvPr/>
        </p:nvSpPr>
        <p:spPr>
          <a:xfrm>
            <a:off x="1714480" y="1071546"/>
            <a:ext cx="5786478" cy="100013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3074" name="Rectangle 2"/>
          <p:cNvSpPr>
            <a:spLocks noGrp="1" noChangeArrowheads="1"/>
          </p:cNvSpPr>
          <p:nvPr>
            <p:ph type="ctrTitle"/>
          </p:nvPr>
        </p:nvSpPr>
        <p:spPr>
          <a:xfrm>
            <a:off x="3071802" y="857232"/>
            <a:ext cx="5857884" cy="1470025"/>
          </a:xfrm>
        </p:spPr>
        <p:txBody>
          <a:bodyPr/>
          <a:lstStyle/>
          <a:p>
            <a:pPr algn="l" eaLnBrk="1" hangingPunct="1"/>
            <a:r>
              <a:rPr lang="en-GB" sz="3200" dirty="0" err="1" smtClean="0">
                <a:solidFill>
                  <a:schemeClr val="accent2"/>
                </a:solidFill>
                <a:latin typeface="Arial" charset="0"/>
              </a:rPr>
              <a:t>Cheminformatics</a:t>
            </a:r>
            <a:endParaRPr lang="en-US" sz="3200" dirty="0" smtClean="0">
              <a:solidFill>
                <a:schemeClr val="accent2"/>
              </a:solidFill>
              <a:latin typeface="Arial" charset="0"/>
            </a:endParaRPr>
          </a:p>
        </p:txBody>
      </p:sp>
      <p:sp>
        <p:nvSpPr>
          <p:cNvPr id="2051" name="Rectangle 3"/>
          <p:cNvSpPr>
            <a:spLocks noGrp="1" noChangeArrowheads="1"/>
          </p:cNvSpPr>
          <p:nvPr>
            <p:ph type="subTitle" idx="1"/>
          </p:nvPr>
        </p:nvSpPr>
        <p:spPr>
          <a:xfrm>
            <a:off x="395536" y="5143512"/>
            <a:ext cx="8280920" cy="928688"/>
          </a:xfrm>
        </p:spPr>
        <p:txBody>
          <a:bodyPr/>
          <a:lstStyle/>
          <a:p>
            <a:pPr eaLnBrk="1" hangingPunct="1">
              <a:lnSpc>
                <a:spcPct val="80000"/>
              </a:lnSpc>
              <a:defRPr/>
            </a:pPr>
            <a:r>
              <a:rPr lang="en-IE" sz="2000" smtClean="0">
                <a:solidFill>
                  <a:schemeClr val="bg2"/>
                </a:solidFill>
                <a:latin typeface="Arial" charset="0"/>
              </a:rPr>
              <a:t>July 2012</a:t>
            </a:r>
            <a:endParaRPr lang="en-IE" sz="2000" dirty="0" smtClean="0">
              <a:solidFill>
                <a:schemeClr val="bg2"/>
              </a:solidFill>
              <a:latin typeface="Arial" charset="0"/>
            </a:endParaRPr>
          </a:p>
          <a:p>
            <a:pPr eaLnBrk="1" hangingPunct="1">
              <a:lnSpc>
                <a:spcPct val="80000"/>
              </a:lnSpc>
              <a:defRPr/>
            </a:pPr>
            <a:r>
              <a:rPr lang="en-IE" sz="2400" b="1" smtClean="0"/>
              <a:t>EMBL-EBI/Wellcome Trust Course: Resources for Computational Drug Discovery</a:t>
            </a:r>
            <a:endParaRPr lang="en-IE" sz="2400" dirty="0" smtClean="0">
              <a:latin typeface="Arial" charset="0"/>
            </a:endParaRPr>
          </a:p>
        </p:txBody>
      </p:sp>
      <p:sp>
        <p:nvSpPr>
          <p:cNvPr id="7" name="Rectangle 2"/>
          <p:cNvSpPr txBox="1">
            <a:spLocks noChangeArrowheads="1"/>
          </p:cNvSpPr>
          <p:nvPr/>
        </p:nvSpPr>
        <p:spPr bwMode="auto">
          <a:xfrm>
            <a:off x="928662" y="3071816"/>
            <a:ext cx="7429500" cy="857250"/>
          </a:xfrm>
          <a:prstGeom prst="rect">
            <a:avLst/>
          </a:prstGeom>
          <a:noFill/>
          <a:ln w="9525">
            <a:noFill/>
            <a:miter lim="800000"/>
            <a:headEnd/>
            <a:tailEnd/>
          </a:ln>
        </p:spPr>
        <p:txBody>
          <a:bodyPr anchor="ctr"/>
          <a:lstStyle/>
          <a:p>
            <a:pPr algn="ctr">
              <a:defRPr/>
            </a:pPr>
            <a:r>
              <a:rPr lang="en-GB" u="sng" kern="0" dirty="0">
                <a:solidFill>
                  <a:schemeClr val="tx2"/>
                </a:solidFill>
                <a:latin typeface="Arial" charset="0"/>
                <a:ea typeface="+mj-ea"/>
                <a:cs typeface="+mj-cs"/>
              </a:rPr>
              <a:t>Noel M</a:t>
            </a:r>
            <a:r>
              <a:rPr lang="en-GB" u="sng" kern="0">
                <a:solidFill>
                  <a:schemeClr val="tx2"/>
                </a:solidFill>
                <a:latin typeface="Arial" charset="0"/>
                <a:ea typeface="+mj-ea"/>
                <a:cs typeface="+mj-cs"/>
              </a:rPr>
              <a:t>. </a:t>
            </a:r>
            <a:r>
              <a:rPr lang="en-GB" u="sng" kern="0" smtClean="0">
                <a:solidFill>
                  <a:schemeClr val="tx2"/>
                </a:solidFill>
                <a:latin typeface="Arial" charset="0"/>
                <a:ea typeface="+mj-ea"/>
                <a:cs typeface="+mj-cs"/>
              </a:rPr>
              <a:t>O’Boyle</a:t>
            </a:r>
            <a:endParaRPr lang="en-US" kern="0" baseline="30000" dirty="0">
              <a:solidFill>
                <a:schemeClr val="tx2"/>
              </a:solidFill>
              <a:latin typeface="Arial"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SMILES format II</a:t>
            </a:r>
            <a:endParaRPr lang="en-IE" dirty="0"/>
          </a:p>
        </p:txBody>
      </p:sp>
      <p:sp>
        <p:nvSpPr>
          <p:cNvPr id="3" name="Content Placeholder 2"/>
          <p:cNvSpPr>
            <a:spLocks noGrp="1"/>
          </p:cNvSpPr>
          <p:nvPr>
            <p:ph idx="1"/>
          </p:nvPr>
        </p:nvSpPr>
        <p:spPr>
          <a:xfrm>
            <a:off x="685800" y="1000108"/>
            <a:ext cx="7772400" cy="1071570"/>
          </a:xfrm>
        </p:spPr>
        <p:txBody>
          <a:bodyPr/>
          <a:lstStyle/>
          <a:p>
            <a:r>
              <a:rPr lang="en-IE" sz="2000" dirty="0" smtClean="0"/>
              <a:t>To represent </a:t>
            </a:r>
            <a:r>
              <a:rPr lang="en-IE" sz="2000" b="1" dirty="0" smtClean="0"/>
              <a:t>rings</a:t>
            </a:r>
            <a:r>
              <a:rPr lang="en-IE" sz="2000" dirty="0" smtClean="0"/>
              <a:t>, you need to break a ring bond and replace it by a ring opening symbol and a corresponding ring closure symbol</a:t>
            </a:r>
            <a:endParaRPr lang="en-IE" sz="2000" dirty="0"/>
          </a:p>
        </p:txBody>
      </p:sp>
      <p:grpSp>
        <p:nvGrpSpPr>
          <p:cNvPr id="14" name="Group 13"/>
          <p:cNvGrpSpPr/>
          <p:nvPr/>
        </p:nvGrpSpPr>
        <p:grpSpPr>
          <a:xfrm>
            <a:off x="1357290" y="2500306"/>
            <a:ext cx="745813" cy="642942"/>
            <a:chOff x="214282" y="2857496"/>
            <a:chExt cx="1500198" cy="1293274"/>
          </a:xfrm>
        </p:grpSpPr>
        <p:sp>
          <p:nvSpPr>
            <p:cNvPr id="8" name="Hexagon 7"/>
            <p:cNvSpPr/>
            <p:nvPr/>
          </p:nvSpPr>
          <p:spPr>
            <a:xfrm>
              <a:off x="214282" y="2857496"/>
              <a:ext cx="1500198" cy="1293274"/>
            </a:xfrm>
            <a:prstGeom prst="hexagon">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E"/>
            </a:p>
          </p:txBody>
        </p:sp>
        <p:cxnSp>
          <p:nvCxnSpPr>
            <p:cNvPr id="11" name="Straight Connector 10"/>
            <p:cNvCxnSpPr/>
            <p:nvPr/>
          </p:nvCxnSpPr>
          <p:spPr>
            <a:xfrm rot="5400000" flipH="1" flipV="1">
              <a:off x="1234650" y="3623079"/>
              <a:ext cx="496797" cy="251516"/>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oup 12"/>
          <p:cNvGrpSpPr/>
          <p:nvPr/>
        </p:nvGrpSpPr>
        <p:grpSpPr>
          <a:xfrm>
            <a:off x="2428860" y="2500306"/>
            <a:ext cx="745813" cy="642942"/>
            <a:chOff x="2357422" y="2857496"/>
            <a:chExt cx="1500198" cy="1293274"/>
          </a:xfrm>
        </p:grpSpPr>
        <p:sp>
          <p:nvSpPr>
            <p:cNvPr id="9" name="Freeform 8"/>
            <p:cNvSpPr/>
            <p:nvPr/>
          </p:nvSpPr>
          <p:spPr>
            <a:xfrm>
              <a:off x="2357422" y="2857496"/>
              <a:ext cx="1500198" cy="1293274"/>
            </a:xfrm>
            <a:custGeom>
              <a:avLst/>
              <a:gdLst>
                <a:gd name="connsiteX0" fmla="*/ 0 w 1500198"/>
                <a:gd name="connsiteY0" fmla="*/ 646637 h 1293274"/>
                <a:gd name="connsiteX1" fmla="*/ 323319 w 1500198"/>
                <a:gd name="connsiteY1" fmla="*/ 0 h 1293274"/>
                <a:gd name="connsiteX2" fmla="*/ 1176880 w 1500198"/>
                <a:gd name="connsiteY2" fmla="*/ 0 h 1293274"/>
                <a:gd name="connsiteX3" fmla="*/ 1500198 w 1500198"/>
                <a:gd name="connsiteY3" fmla="*/ 646637 h 1293274"/>
                <a:gd name="connsiteX4" fmla="*/ 1176880 w 1500198"/>
                <a:gd name="connsiteY4" fmla="*/ 1293274 h 1293274"/>
                <a:gd name="connsiteX5" fmla="*/ 323319 w 1500198"/>
                <a:gd name="connsiteY5" fmla="*/ 1293274 h 1293274"/>
                <a:gd name="connsiteX6" fmla="*/ 0 w 1500198"/>
                <a:gd name="connsiteY6" fmla="*/ 646637 h 1293274"/>
                <a:gd name="connsiteX0" fmla="*/ 323319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414759 w 1500198"/>
                <a:gd name="connsiteY6" fmla="*/ 91440 h 1293274"/>
                <a:gd name="connsiteX0" fmla="*/ 1000132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414759 w 1500198"/>
                <a:gd name="connsiteY6" fmla="*/ 91440 h 1293274"/>
                <a:gd name="connsiteX0" fmla="*/ 1000132 w 1500198"/>
                <a:gd name="connsiteY0" fmla="*/ 0 h 1293274"/>
                <a:gd name="connsiteX1" fmla="*/ 1176880 w 1500198"/>
                <a:gd name="connsiteY1" fmla="*/ 0 h 1293274"/>
                <a:gd name="connsiteX2" fmla="*/ 1500198 w 1500198"/>
                <a:gd name="connsiteY2" fmla="*/ 646637 h 1293274"/>
                <a:gd name="connsiteX3" fmla="*/ 1176880 w 1500198"/>
                <a:gd name="connsiteY3" fmla="*/ 1293274 h 1293274"/>
                <a:gd name="connsiteX4" fmla="*/ 323319 w 1500198"/>
                <a:gd name="connsiteY4" fmla="*/ 1293274 h 1293274"/>
                <a:gd name="connsiteX5" fmla="*/ 0 w 1500198"/>
                <a:gd name="connsiteY5" fmla="*/ 646637 h 1293274"/>
                <a:gd name="connsiteX6" fmla="*/ 357190 w 1500198"/>
                <a:gd name="connsiteY6" fmla="*/ 0 h 1293274"/>
                <a:gd name="connsiteX0" fmla="*/ 1176880 w 1500198"/>
                <a:gd name="connsiteY0" fmla="*/ 0 h 1293274"/>
                <a:gd name="connsiteX1" fmla="*/ 1500198 w 1500198"/>
                <a:gd name="connsiteY1" fmla="*/ 646637 h 1293274"/>
                <a:gd name="connsiteX2" fmla="*/ 1176880 w 1500198"/>
                <a:gd name="connsiteY2" fmla="*/ 1293274 h 1293274"/>
                <a:gd name="connsiteX3" fmla="*/ 323319 w 1500198"/>
                <a:gd name="connsiteY3" fmla="*/ 1293274 h 1293274"/>
                <a:gd name="connsiteX4" fmla="*/ 0 w 1500198"/>
                <a:gd name="connsiteY4" fmla="*/ 646637 h 1293274"/>
                <a:gd name="connsiteX5" fmla="*/ 357190 w 1500198"/>
                <a:gd name="connsiteY5" fmla="*/ 0 h 1293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198" h="1293274">
                  <a:moveTo>
                    <a:pt x="1176880" y="0"/>
                  </a:moveTo>
                  <a:lnTo>
                    <a:pt x="1500198" y="646637"/>
                  </a:lnTo>
                  <a:lnTo>
                    <a:pt x="1176880" y="1293274"/>
                  </a:lnTo>
                  <a:lnTo>
                    <a:pt x="323319" y="1293274"/>
                  </a:lnTo>
                  <a:lnTo>
                    <a:pt x="0" y="646637"/>
                  </a:lnTo>
                  <a:cubicBezTo>
                    <a:pt x="107773" y="431091"/>
                    <a:pt x="357190" y="0"/>
                    <a:pt x="357190" y="0"/>
                  </a:cubicBezTo>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E"/>
            </a:p>
          </p:txBody>
        </p:sp>
        <p:cxnSp>
          <p:nvCxnSpPr>
            <p:cNvPr id="12" name="Straight Connector 11"/>
            <p:cNvCxnSpPr/>
            <p:nvPr/>
          </p:nvCxnSpPr>
          <p:spPr>
            <a:xfrm rot="5400000" flipH="1" flipV="1">
              <a:off x="3357542" y="3674603"/>
              <a:ext cx="496797" cy="251516"/>
            </a:xfrm>
            <a:prstGeom prst="line">
              <a:avLst/>
            </a:prstGeom>
          </p:spPr>
          <p:style>
            <a:lnRef idx="1">
              <a:schemeClr val="dk1"/>
            </a:lnRef>
            <a:fillRef idx="0">
              <a:schemeClr val="dk1"/>
            </a:fillRef>
            <a:effectRef idx="0">
              <a:schemeClr val="dk1"/>
            </a:effectRef>
            <a:fontRef idx="minor">
              <a:schemeClr val="tx1"/>
            </a:fontRef>
          </p:style>
        </p:cxnSp>
      </p:grpSp>
      <p:sp>
        <p:nvSpPr>
          <p:cNvPr id="21" name="Down Arrow 20"/>
          <p:cNvSpPr/>
          <p:nvPr/>
        </p:nvSpPr>
        <p:spPr>
          <a:xfrm>
            <a:off x="1643042" y="2143116"/>
            <a:ext cx="177574" cy="248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TextBox 21"/>
          <p:cNvSpPr txBox="1"/>
          <p:nvPr/>
        </p:nvSpPr>
        <p:spPr>
          <a:xfrm>
            <a:off x="2500298" y="2285992"/>
            <a:ext cx="285752" cy="338554"/>
          </a:xfrm>
          <a:prstGeom prst="rect">
            <a:avLst/>
          </a:prstGeom>
          <a:noFill/>
        </p:spPr>
        <p:txBody>
          <a:bodyPr wrap="square" rtlCol="0">
            <a:spAutoFit/>
          </a:bodyPr>
          <a:lstStyle/>
          <a:p>
            <a:r>
              <a:rPr lang="en-IE" sz="1600" dirty="0" smtClean="0">
                <a:latin typeface="Arial" pitchFamily="34" charset="0"/>
                <a:cs typeface="Arial" pitchFamily="34" charset="0"/>
              </a:rPr>
              <a:t>1</a:t>
            </a:r>
          </a:p>
        </p:txBody>
      </p:sp>
      <p:sp>
        <p:nvSpPr>
          <p:cNvPr id="23" name="TextBox 22"/>
          <p:cNvSpPr txBox="1"/>
          <p:nvPr/>
        </p:nvSpPr>
        <p:spPr>
          <a:xfrm>
            <a:off x="2786050" y="2285992"/>
            <a:ext cx="285752" cy="338554"/>
          </a:xfrm>
          <a:prstGeom prst="rect">
            <a:avLst/>
          </a:prstGeom>
          <a:noFill/>
        </p:spPr>
        <p:txBody>
          <a:bodyPr wrap="square" rtlCol="0">
            <a:spAutoFit/>
          </a:bodyPr>
          <a:lstStyle/>
          <a:p>
            <a:r>
              <a:rPr lang="en-IE" sz="1600" dirty="0" smtClean="0">
                <a:latin typeface="Arial" pitchFamily="34" charset="0"/>
                <a:cs typeface="Arial" pitchFamily="34" charset="0"/>
              </a:rPr>
              <a:t>1</a:t>
            </a:r>
          </a:p>
        </p:txBody>
      </p:sp>
      <p:sp>
        <p:nvSpPr>
          <p:cNvPr id="24" name="TextBox 23"/>
          <p:cNvSpPr txBox="1"/>
          <p:nvPr/>
        </p:nvSpPr>
        <p:spPr>
          <a:xfrm>
            <a:off x="3643306" y="2643182"/>
            <a:ext cx="3500462" cy="369332"/>
          </a:xfrm>
          <a:prstGeom prst="rect">
            <a:avLst/>
          </a:prstGeom>
          <a:noFill/>
        </p:spPr>
        <p:txBody>
          <a:bodyPr wrap="square" rtlCol="0">
            <a:spAutoFit/>
          </a:bodyPr>
          <a:lstStyle/>
          <a:p>
            <a:r>
              <a:rPr lang="en-IE" sz="1800" dirty="0" smtClean="0">
                <a:latin typeface="Arial" pitchFamily="34" charset="0"/>
                <a:cs typeface="Arial" pitchFamily="34" charset="0"/>
              </a:rPr>
              <a:t>C1CCC=CC1</a:t>
            </a:r>
          </a:p>
        </p:txBody>
      </p:sp>
      <p:sp>
        <p:nvSpPr>
          <p:cNvPr id="25" name="Content Placeholder 2"/>
          <p:cNvSpPr txBox="1">
            <a:spLocks/>
          </p:cNvSpPr>
          <p:nvPr/>
        </p:nvSpPr>
        <p:spPr bwMode="auto">
          <a:xfrm>
            <a:off x="571472" y="3429000"/>
            <a:ext cx="7772400" cy="27860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To represent</a:t>
            </a:r>
            <a:r>
              <a:rPr kumimoji="0" lang="en-IE" sz="20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a:t>
            </a:r>
            <a:r>
              <a:rPr kumimoji="0" lang="en-IE" sz="2000" b="1" i="0" u="none" strike="noStrike" kern="0" cap="none" spc="0" normalizeH="0" noProof="0" dirty="0" smtClean="0">
                <a:ln>
                  <a:noFill/>
                </a:ln>
                <a:solidFill>
                  <a:schemeClr val="tx1"/>
                </a:solidFill>
                <a:effectLst/>
                <a:uLnTx/>
                <a:uFillTx/>
                <a:latin typeface="Arial" pitchFamily="34" charset="0"/>
                <a:ea typeface="+mn-ea"/>
                <a:cs typeface="Arial" pitchFamily="34" charset="0"/>
              </a:rPr>
              <a:t>double bond stereochemistry </a:t>
            </a:r>
            <a:r>
              <a:rPr kumimoji="0" lang="en-IE" sz="2000" b="0" i="0" u="none" strike="noStrike" kern="0" cap="none" spc="0" normalizeH="0" noProof="0" dirty="0" smtClean="0">
                <a:ln>
                  <a:noFill/>
                </a:ln>
                <a:solidFill>
                  <a:schemeClr val="tx1"/>
                </a:solidFill>
                <a:effectLst/>
                <a:uLnTx/>
                <a:uFillTx/>
                <a:latin typeface="Arial" pitchFamily="34" charset="0"/>
                <a:ea typeface="+mn-ea"/>
                <a:cs typeface="Arial" pitchFamily="34" charset="0"/>
              </a:rPr>
              <a:t>you </a:t>
            </a:r>
            <a:r>
              <a:rPr lang="en-IE" sz="2000" kern="0" dirty="0" smtClean="0">
                <a:latin typeface="Arial" pitchFamily="34" charset="0"/>
                <a:cs typeface="Arial" pitchFamily="34" charset="0"/>
              </a:rPr>
              <a:t>use / and \</a:t>
            </a:r>
          </a:p>
          <a:p>
            <a:pPr marL="800100" lvl="1" indent="-342900" eaLnBrk="0" hangingPunct="0">
              <a:spcBef>
                <a:spcPct val="20000"/>
              </a:spcBef>
              <a:buFontTx/>
              <a:buChar char="•"/>
            </a:pPr>
            <a:r>
              <a:rPr lang="en-IE" sz="2000" kern="0" noProof="0" dirty="0" err="1" smtClean="0">
                <a:latin typeface="Arial" pitchFamily="34" charset="0"/>
                <a:cs typeface="Arial" pitchFamily="34" charset="0"/>
              </a:rPr>
              <a:t>Cl</a:t>
            </a:r>
            <a:r>
              <a:rPr lang="en-IE" sz="2000" kern="0" noProof="0" dirty="0" smtClean="0">
                <a:latin typeface="Arial" pitchFamily="34" charset="0"/>
                <a:cs typeface="Arial" pitchFamily="34" charset="0"/>
              </a:rPr>
              <a:t>/C=C/Br (trans), </a:t>
            </a:r>
            <a:r>
              <a:rPr lang="en-IE" sz="2000" kern="0" noProof="0" dirty="0" err="1" smtClean="0">
                <a:latin typeface="Arial" pitchFamily="34" charset="0"/>
                <a:cs typeface="Arial" pitchFamily="34" charset="0"/>
              </a:rPr>
              <a:t>Cl</a:t>
            </a:r>
            <a:r>
              <a:rPr lang="en-IE" sz="2000" kern="0" noProof="0" dirty="0" smtClean="0">
                <a:latin typeface="Arial" pitchFamily="34" charset="0"/>
                <a:cs typeface="Arial" pitchFamily="34" charset="0"/>
              </a:rPr>
              <a:t>/C=C\Br (</a:t>
            </a:r>
            <a:r>
              <a:rPr lang="en-IE" sz="2000" kern="0" noProof="0" dirty="0" err="1" smtClean="0">
                <a:latin typeface="Arial" pitchFamily="34" charset="0"/>
                <a:cs typeface="Arial" pitchFamily="34" charset="0"/>
              </a:rPr>
              <a:t>cis</a:t>
            </a:r>
            <a:r>
              <a:rPr lang="en-IE" sz="2000" kern="0" noProof="0" dirty="0" smtClean="0">
                <a:latin typeface="Arial" pitchFamily="34" charset="0"/>
                <a:cs typeface="Arial" pitchFamily="34" charset="0"/>
              </a:rPr>
              <a:t>)</a:t>
            </a:r>
          </a:p>
          <a:p>
            <a:pPr marL="342900" indent="-342900" eaLnBrk="0" hangingPunct="0">
              <a:spcBef>
                <a:spcPct val="20000"/>
              </a:spcBef>
              <a:buFontTx/>
              <a:buChar char="•"/>
            </a:pPr>
            <a:r>
              <a:rPr kumimoji="0" lang="en-IE" sz="2000" b="0" i="0" u="none" strike="noStrike" kern="0" cap="none" spc="0" normalizeH="0" baseline="0" dirty="0" smtClean="0">
                <a:ln>
                  <a:noFill/>
                </a:ln>
                <a:solidFill>
                  <a:schemeClr val="tx1"/>
                </a:solidFill>
                <a:effectLst/>
                <a:uLnTx/>
                <a:uFillTx/>
                <a:latin typeface="Arial" pitchFamily="34" charset="0"/>
                <a:ea typeface="+mn-ea"/>
                <a:cs typeface="Arial" pitchFamily="34" charset="0"/>
              </a:rPr>
              <a:t>To represent </a:t>
            </a:r>
            <a:r>
              <a:rPr kumimoji="0" lang="en-IE" sz="2000" b="1" i="0" u="none" strike="noStrike" kern="0" cap="none" spc="0" normalizeH="0" baseline="0" dirty="0" smtClean="0">
                <a:ln>
                  <a:noFill/>
                </a:ln>
                <a:solidFill>
                  <a:schemeClr val="tx1"/>
                </a:solidFill>
                <a:effectLst/>
                <a:uLnTx/>
                <a:uFillTx/>
                <a:latin typeface="Arial" pitchFamily="34" charset="0"/>
                <a:ea typeface="+mn-ea"/>
                <a:cs typeface="Arial" pitchFamily="34" charset="0"/>
              </a:rPr>
              <a:t>tetrahedral stereochemistry</a:t>
            </a:r>
            <a:r>
              <a:rPr kumimoji="0" lang="en-IE" sz="2000" b="1" i="0" u="none" strike="noStrike" kern="0" cap="none" spc="0" normalizeH="0" dirty="0" smtClean="0">
                <a:ln>
                  <a:noFill/>
                </a:ln>
                <a:solidFill>
                  <a:schemeClr val="tx1"/>
                </a:solidFill>
                <a:effectLst/>
                <a:uLnTx/>
                <a:uFillTx/>
                <a:latin typeface="Arial" pitchFamily="34" charset="0"/>
                <a:ea typeface="+mn-ea"/>
                <a:cs typeface="Arial" pitchFamily="34" charset="0"/>
              </a:rPr>
              <a:t> </a:t>
            </a:r>
            <a:r>
              <a:rPr kumimoji="0" lang="en-IE" sz="2000" b="0" i="0" u="none" strike="noStrike" kern="0" cap="none" spc="0" normalizeH="0" dirty="0" smtClean="0">
                <a:ln>
                  <a:noFill/>
                </a:ln>
                <a:solidFill>
                  <a:schemeClr val="tx1"/>
                </a:solidFill>
                <a:effectLst/>
                <a:uLnTx/>
                <a:uFillTx/>
                <a:latin typeface="Arial" pitchFamily="34" charset="0"/>
                <a:ea typeface="+mn-ea"/>
                <a:cs typeface="Arial" pitchFamily="34" charset="0"/>
              </a:rPr>
              <a:t>you use @ or @@</a:t>
            </a:r>
          </a:p>
          <a:p>
            <a:pPr marL="800100" lvl="1" indent="-342900" eaLnBrk="0" hangingPunct="0">
              <a:spcBef>
                <a:spcPct val="20000"/>
              </a:spcBef>
              <a:buFontTx/>
              <a:buChar char="•"/>
            </a:pPr>
            <a:r>
              <a:rPr lang="en-IE" sz="2000" kern="0" dirty="0" smtClean="0">
                <a:latin typeface="Arial" pitchFamily="34" charset="0"/>
                <a:cs typeface="Arial" pitchFamily="34" charset="0"/>
              </a:rPr>
              <a:t>Br[C@](</a:t>
            </a:r>
            <a:r>
              <a:rPr lang="en-IE" sz="2000" kern="0" dirty="0" err="1" smtClean="0">
                <a:latin typeface="Arial" pitchFamily="34" charset="0"/>
                <a:cs typeface="Arial" pitchFamily="34" charset="0"/>
              </a:rPr>
              <a:t>Cl</a:t>
            </a:r>
            <a:r>
              <a:rPr lang="en-IE" sz="2000" kern="0" dirty="0" smtClean="0">
                <a:latin typeface="Arial" pitchFamily="34" charset="0"/>
                <a:cs typeface="Arial" pitchFamily="34" charset="0"/>
              </a:rPr>
              <a:t>)(I)F means that looking from the Br, the </a:t>
            </a:r>
            <a:r>
              <a:rPr lang="en-IE" sz="2000" kern="0" dirty="0" err="1" smtClean="0">
                <a:latin typeface="Arial" pitchFamily="34" charset="0"/>
                <a:cs typeface="Arial" pitchFamily="34" charset="0"/>
              </a:rPr>
              <a:t>Cl</a:t>
            </a:r>
            <a:r>
              <a:rPr lang="en-IE" sz="2000" kern="0" dirty="0" smtClean="0">
                <a:latin typeface="Arial" pitchFamily="34" charset="0"/>
                <a:cs typeface="Arial" pitchFamily="34" charset="0"/>
              </a:rPr>
              <a:t>, I, and F are arranged anticlockwise</a:t>
            </a:r>
          </a:p>
          <a:p>
            <a:pPr marL="342900" indent="-342900" eaLnBrk="0" hangingPunct="0">
              <a:spcBef>
                <a:spcPct val="20000"/>
              </a:spcBef>
              <a:buFontTx/>
              <a:buChar char="•"/>
            </a:pP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To represent </a:t>
            </a:r>
            <a:r>
              <a:rPr kumimoji="0" lang="en-IE" sz="2000" b="1" i="0" u="none" strike="noStrike" kern="0" cap="none" spc="0" normalizeH="0" baseline="0" noProof="0" dirty="0" err="1" smtClean="0">
                <a:ln>
                  <a:noFill/>
                </a:ln>
                <a:solidFill>
                  <a:schemeClr val="tx1"/>
                </a:solidFill>
                <a:effectLst/>
                <a:uLnTx/>
                <a:uFillTx/>
                <a:latin typeface="Arial" pitchFamily="34" charset="0"/>
                <a:ea typeface="+mn-ea"/>
                <a:cs typeface="Arial" pitchFamily="34" charset="0"/>
              </a:rPr>
              <a:t>aromaticity</a:t>
            </a:r>
            <a:r>
              <a:rPr kumimoji="0" lang="en-IE" sz="20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 use lower case</a:t>
            </a:r>
          </a:p>
          <a:p>
            <a:pPr marL="800100" lvl="1" indent="-342900" eaLnBrk="0" hangingPunct="0">
              <a:spcBef>
                <a:spcPct val="20000"/>
              </a:spcBef>
              <a:buFontTx/>
              <a:buChar char="•"/>
            </a:pPr>
            <a:r>
              <a:rPr lang="en-IE" sz="2000" kern="0" dirty="0" smtClean="0">
                <a:latin typeface="Arial" pitchFamily="34" charset="0"/>
                <a:cs typeface="Arial" pitchFamily="34" charset="0"/>
              </a:rPr>
              <a:t>C1CCCCC1 (</a:t>
            </a:r>
            <a:r>
              <a:rPr lang="en-IE" sz="2000" kern="0" dirty="0" err="1" smtClean="0">
                <a:latin typeface="Arial" pitchFamily="34" charset="0"/>
                <a:cs typeface="Arial" pitchFamily="34" charset="0"/>
              </a:rPr>
              <a:t>cyclohexane</a:t>
            </a:r>
            <a:r>
              <a:rPr lang="en-IE" sz="2000" kern="0" dirty="0" smtClean="0">
                <a:latin typeface="Arial" pitchFamily="34" charset="0"/>
                <a:cs typeface="Arial" pitchFamily="34" charset="0"/>
              </a:rPr>
              <a:t>)</a:t>
            </a:r>
          </a:p>
          <a:p>
            <a:pPr marL="800100" lvl="1" indent="-342900" eaLnBrk="0" hangingPunct="0">
              <a:spcBef>
                <a:spcPct val="20000"/>
              </a:spcBef>
              <a:buFontTx/>
              <a:buChar char="•"/>
            </a:pPr>
            <a:r>
              <a:rPr lang="en-IE" sz="2000" kern="0" dirty="0" smtClean="0">
                <a:latin typeface="Arial" pitchFamily="34" charset="0"/>
                <a:cs typeface="Arial" pitchFamily="34" charset="0"/>
              </a:rPr>
              <a:t>c1ccccc1 (benzene)</a:t>
            </a:r>
            <a:endParaRPr kumimoji="0" lang="en-IE" sz="20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6" name="Straight Connector 15"/>
          <p:cNvCxnSpPr/>
          <p:nvPr/>
        </p:nvCxnSpPr>
        <p:spPr>
          <a:xfrm rot="5400000" flipH="1" flipV="1">
            <a:off x="6715140" y="2643182"/>
            <a:ext cx="357190" cy="21431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rot="5400000" flipH="1" flipV="1">
            <a:off x="7929586" y="2071678"/>
            <a:ext cx="357190" cy="214314"/>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6429388" y="2857496"/>
            <a:ext cx="428628" cy="369332"/>
          </a:xfrm>
          <a:prstGeom prst="rect">
            <a:avLst/>
          </a:prstGeom>
          <a:noFill/>
        </p:spPr>
        <p:txBody>
          <a:bodyPr wrap="square" rtlCol="0">
            <a:spAutoFit/>
          </a:bodyPr>
          <a:lstStyle/>
          <a:p>
            <a:r>
              <a:rPr lang="en-IE" sz="1800" dirty="0" err="1" smtClean="0">
                <a:latin typeface="Arial" pitchFamily="34" charset="0"/>
                <a:cs typeface="Arial" pitchFamily="34" charset="0"/>
              </a:rPr>
              <a:t>Cl</a:t>
            </a:r>
            <a:endParaRPr lang="en-IE" sz="1800" dirty="0" smtClean="0">
              <a:latin typeface="Arial" pitchFamily="34" charset="0"/>
              <a:cs typeface="Arial" pitchFamily="34" charset="0"/>
            </a:endParaRPr>
          </a:p>
        </p:txBody>
      </p:sp>
      <p:sp>
        <p:nvSpPr>
          <p:cNvPr id="19" name="TextBox 18"/>
          <p:cNvSpPr txBox="1"/>
          <p:nvPr/>
        </p:nvSpPr>
        <p:spPr>
          <a:xfrm>
            <a:off x="6929454" y="2285992"/>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C</a:t>
            </a:r>
          </a:p>
        </p:txBody>
      </p:sp>
      <p:cxnSp>
        <p:nvCxnSpPr>
          <p:cNvPr id="26" name="Straight Connector 25"/>
          <p:cNvCxnSpPr/>
          <p:nvPr/>
        </p:nvCxnSpPr>
        <p:spPr>
          <a:xfrm>
            <a:off x="7286644" y="2428868"/>
            <a:ext cx="428628"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7286644" y="2500306"/>
            <a:ext cx="428628"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7715272" y="2285992"/>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C</a:t>
            </a:r>
          </a:p>
        </p:txBody>
      </p:sp>
      <p:sp>
        <p:nvSpPr>
          <p:cNvPr id="29" name="TextBox 28"/>
          <p:cNvSpPr txBox="1"/>
          <p:nvPr/>
        </p:nvSpPr>
        <p:spPr>
          <a:xfrm>
            <a:off x="8143900" y="1714488"/>
            <a:ext cx="428628" cy="369332"/>
          </a:xfrm>
          <a:prstGeom prst="rect">
            <a:avLst/>
          </a:prstGeom>
          <a:noFill/>
        </p:spPr>
        <p:txBody>
          <a:bodyPr wrap="square" rtlCol="0">
            <a:spAutoFit/>
          </a:bodyPr>
          <a:lstStyle/>
          <a:p>
            <a:r>
              <a:rPr lang="en-IE" sz="1800" dirty="0" smtClean="0">
                <a:latin typeface="Arial" pitchFamily="34" charset="0"/>
                <a:cs typeface="Arial" pitchFamily="34" charset="0"/>
              </a:rPr>
              <a:t>Br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Canonical SMILES</a:t>
            </a:r>
            <a:endParaRPr lang="en-IE" dirty="0"/>
          </a:p>
        </p:txBody>
      </p:sp>
      <p:sp>
        <p:nvSpPr>
          <p:cNvPr id="3" name="Content Placeholder 2"/>
          <p:cNvSpPr>
            <a:spLocks noGrp="1"/>
          </p:cNvSpPr>
          <p:nvPr>
            <p:ph idx="1"/>
          </p:nvPr>
        </p:nvSpPr>
        <p:spPr>
          <a:xfrm>
            <a:off x="685800" y="1142984"/>
            <a:ext cx="7772400" cy="5500726"/>
          </a:xfrm>
        </p:spPr>
        <p:txBody>
          <a:bodyPr>
            <a:normAutofit fontScale="70000" lnSpcReduction="20000"/>
          </a:bodyPr>
          <a:lstStyle/>
          <a:p>
            <a:r>
              <a:rPr lang="en-IE" dirty="0" smtClean="0"/>
              <a:t>In general, </a:t>
            </a:r>
            <a:r>
              <a:rPr lang="en-IE" dirty="0" smtClean="0">
                <a:solidFill>
                  <a:schemeClr val="accent2"/>
                </a:solidFill>
              </a:rPr>
              <a:t>many different SMILES strings can be written for the same molecule</a:t>
            </a:r>
          </a:p>
          <a:p>
            <a:pPr lvl="1"/>
            <a:r>
              <a:rPr lang="en-IE" dirty="0" smtClean="0"/>
              <a:t>Not a unique identifier (one-to-many)</a:t>
            </a:r>
          </a:p>
          <a:p>
            <a:pPr lvl="1"/>
            <a:r>
              <a:rPr lang="en-IE" dirty="0" smtClean="0"/>
              <a:t>Ethanol: CCO, OCC, C(O)C</a:t>
            </a:r>
          </a:p>
          <a:p>
            <a:r>
              <a:rPr lang="en-IE" dirty="0" smtClean="0">
                <a:solidFill>
                  <a:schemeClr val="accent2"/>
                </a:solidFill>
              </a:rPr>
              <a:t>Algorithms for producing “canonical SMILES” have been developed</a:t>
            </a:r>
          </a:p>
          <a:p>
            <a:pPr lvl="1"/>
            <a:r>
              <a:rPr lang="en-IE" dirty="0" smtClean="0"/>
              <a:t>The same unique SMILES string is always created for a particular molecule</a:t>
            </a:r>
          </a:p>
          <a:p>
            <a:pPr lvl="1"/>
            <a:r>
              <a:rPr lang="en-IE" dirty="0" smtClean="0"/>
              <a:t>One-to-one relationship between structure and representation</a:t>
            </a:r>
          </a:p>
          <a:p>
            <a:pPr lvl="1"/>
            <a:r>
              <a:rPr lang="en-IE" dirty="0" smtClean="0"/>
              <a:t>Note however, that different software implement different </a:t>
            </a:r>
            <a:r>
              <a:rPr lang="en-IE" dirty="0" err="1" smtClean="0"/>
              <a:t>canonicalisation</a:t>
            </a:r>
            <a:r>
              <a:rPr lang="en-IE" dirty="0" smtClean="0"/>
              <a:t> algorithms</a:t>
            </a:r>
          </a:p>
          <a:p>
            <a:r>
              <a:rPr lang="en-IE" dirty="0" smtClean="0">
                <a:solidFill>
                  <a:schemeClr val="accent2"/>
                </a:solidFill>
              </a:rPr>
              <a:t>Uses:</a:t>
            </a:r>
          </a:p>
          <a:p>
            <a:pPr lvl="1"/>
            <a:r>
              <a:rPr lang="en-IE" dirty="0" smtClean="0"/>
              <a:t>Can be used to remove duplicate molecules from a database</a:t>
            </a:r>
          </a:p>
          <a:p>
            <a:pPr lvl="2"/>
            <a:r>
              <a:rPr lang="en-IE" dirty="0" smtClean="0">
                <a:solidFill>
                  <a:schemeClr val="tx1">
                    <a:lumMod val="50000"/>
                    <a:lumOff val="50000"/>
                  </a:schemeClr>
                </a:solidFill>
              </a:rPr>
              <a:t>Generate the canonical SMILES for each molecule and ensure that they are unique</a:t>
            </a:r>
          </a:p>
          <a:p>
            <a:pPr lvl="1"/>
            <a:r>
              <a:rPr lang="en-IE" dirty="0" smtClean="0"/>
              <a:t>Check identity (compare two molecules)</a:t>
            </a:r>
          </a:p>
          <a:p>
            <a:pPr lvl="2"/>
            <a:r>
              <a:rPr lang="en-IE" dirty="0" smtClean="0">
                <a:solidFill>
                  <a:schemeClr val="tx1">
                    <a:lumMod val="50000"/>
                    <a:lumOff val="50000"/>
                  </a:schemeClr>
                </a:solidFill>
              </a:rPr>
              <a:t>Did this software change the structure? Or get the stereochemistry confused?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SMILES format III</a:t>
            </a:r>
            <a:endParaRPr lang="en-IE"/>
          </a:p>
        </p:txBody>
      </p:sp>
      <p:sp>
        <p:nvSpPr>
          <p:cNvPr id="3" name="Content Placeholder 2"/>
          <p:cNvSpPr>
            <a:spLocks noGrp="1"/>
          </p:cNvSpPr>
          <p:nvPr>
            <p:ph idx="1"/>
          </p:nvPr>
        </p:nvSpPr>
        <p:spPr>
          <a:xfrm>
            <a:off x="685800" y="1142984"/>
            <a:ext cx="7772400" cy="5310352"/>
          </a:xfrm>
        </p:spPr>
        <p:txBody>
          <a:bodyPr>
            <a:normAutofit fontScale="70000" lnSpcReduction="20000"/>
          </a:bodyPr>
          <a:lstStyle/>
          <a:p>
            <a:r>
              <a:rPr lang="en-IE" dirty="0" smtClean="0"/>
              <a:t>There a couple of nice features of the SMILES format that can come in handy when manipulating structures</a:t>
            </a:r>
          </a:p>
          <a:p>
            <a:pPr lvl="0"/>
            <a:endParaRPr lang="en-IE" dirty="0" smtClean="0"/>
          </a:p>
          <a:p>
            <a:pPr lvl="0"/>
            <a:r>
              <a:rPr lang="en-IE" dirty="0" err="1" smtClean="0">
                <a:solidFill>
                  <a:schemeClr val="accent2"/>
                </a:solidFill>
              </a:rPr>
              <a:t>Concatentating</a:t>
            </a:r>
            <a:r>
              <a:rPr lang="en-IE" dirty="0" smtClean="0">
                <a:solidFill>
                  <a:schemeClr val="accent2"/>
                </a:solidFill>
              </a:rPr>
              <a:t> SMILES strings creates a bond between fragments</a:t>
            </a:r>
          </a:p>
          <a:p>
            <a:pPr lvl="1"/>
            <a:r>
              <a:rPr lang="en-IE" dirty="0" smtClean="0"/>
              <a:t>CC and CO gives CCCO</a:t>
            </a:r>
          </a:p>
          <a:p>
            <a:pPr lvl="1"/>
            <a:r>
              <a:rPr lang="en-IE" dirty="0" smtClean="0"/>
              <a:t>Can be used for combinatorial chemistry, e.g. generating all possible products from a 4-component </a:t>
            </a:r>
            <a:r>
              <a:rPr lang="en-IE" dirty="0" err="1" smtClean="0"/>
              <a:t>Ugi</a:t>
            </a:r>
            <a:r>
              <a:rPr lang="en-IE" dirty="0" smtClean="0"/>
              <a:t> reaction</a:t>
            </a:r>
          </a:p>
          <a:p>
            <a:pPr lvl="1"/>
            <a:r>
              <a:rPr lang="en-IE" dirty="0" smtClean="0"/>
              <a:t>Can be used to prepare polymers by concatenating monomers</a:t>
            </a:r>
          </a:p>
          <a:p>
            <a:pPr lvl="1"/>
            <a:r>
              <a:rPr lang="en-IE" dirty="0" smtClean="0"/>
              <a:t>Open Babel can be used to prepare suitable SMILES strings</a:t>
            </a:r>
          </a:p>
          <a:p>
            <a:endParaRPr lang="en-IE" dirty="0" smtClean="0"/>
          </a:p>
          <a:p>
            <a:r>
              <a:rPr lang="en-IE" dirty="0" smtClean="0"/>
              <a:t>In file format conversion, </a:t>
            </a:r>
            <a:r>
              <a:rPr lang="en-IE" dirty="0" smtClean="0">
                <a:solidFill>
                  <a:schemeClr val="accent2"/>
                </a:solidFill>
              </a:rPr>
              <a:t>the atom order in a SMILES string is usually preserved in the output format</a:t>
            </a:r>
          </a:p>
          <a:p>
            <a:pPr lvl="1"/>
            <a:r>
              <a:rPr lang="en-IE" dirty="0" smtClean="0"/>
              <a:t>Sometimes you need a particular atom to be atom#1 in the file format (e.g. for covalent docking in GOLD)</a:t>
            </a:r>
          </a:p>
          <a:p>
            <a:pPr lvl="2"/>
            <a:r>
              <a:rPr lang="en-IE" dirty="0" smtClean="0">
                <a:solidFill>
                  <a:schemeClr val="tx1">
                    <a:lumMod val="50000"/>
                    <a:lumOff val="50000"/>
                  </a:schemeClr>
                </a:solidFill>
              </a:rPr>
              <a:t>Write the corresponding SMILES and convert to a 3D format</a:t>
            </a:r>
            <a:endParaRPr lang="en-IE"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InChI</a:t>
            </a:r>
            <a:endParaRPr lang="en-IE" dirty="0"/>
          </a:p>
        </p:txBody>
      </p:sp>
      <p:sp>
        <p:nvSpPr>
          <p:cNvPr id="3" name="Content Placeholder 2"/>
          <p:cNvSpPr>
            <a:spLocks noGrp="1"/>
          </p:cNvSpPr>
          <p:nvPr>
            <p:ph idx="1"/>
          </p:nvPr>
        </p:nvSpPr>
        <p:spPr>
          <a:xfrm>
            <a:off x="395536" y="1000108"/>
            <a:ext cx="8280920" cy="5643602"/>
          </a:xfrm>
        </p:spPr>
        <p:txBody>
          <a:bodyPr>
            <a:normAutofit fontScale="62500" lnSpcReduction="20000"/>
          </a:bodyPr>
          <a:lstStyle/>
          <a:p>
            <a:r>
              <a:rPr lang="en-IE" dirty="0" smtClean="0">
                <a:solidFill>
                  <a:schemeClr val="accent2"/>
                </a:solidFill>
              </a:rPr>
              <a:t>International Chemical Identifier</a:t>
            </a:r>
          </a:p>
          <a:p>
            <a:pPr lvl="1"/>
            <a:r>
              <a:rPr lang="en-IE" dirty="0" smtClean="0"/>
              <a:t>Line notation developed by NIST and IUPAC</a:t>
            </a:r>
          </a:p>
          <a:p>
            <a:pPr lvl="1"/>
            <a:r>
              <a:rPr lang="en-IE" dirty="0" smtClean="0"/>
              <a:t>Goal: An index for uniquely identifying a molecule</a:t>
            </a:r>
          </a:p>
          <a:p>
            <a:endParaRPr lang="en-IE" sz="2500" dirty="0" smtClean="0"/>
          </a:p>
          <a:p>
            <a:pPr marL="0" indent="0">
              <a:buNone/>
            </a:pPr>
            <a:r>
              <a:rPr lang="en-IE" sz="2500" dirty="0" smtClean="0"/>
              <a:t>Aspirin</a:t>
            </a:r>
          </a:p>
          <a:p>
            <a:pPr marL="0" indent="0">
              <a:buNone/>
            </a:pPr>
            <a:r>
              <a:rPr lang="en-IE" sz="2500" b="1" dirty="0" err="1" smtClean="0">
                <a:solidFill>
                  <a:srgbClr val="FF0000"/>
                </a:solidFill>
              </a:rPr>
              <a:t>InChI</a:t>
            </a:r>
            <a:r>
              <a:rPr lang="en-IE" sz="2500" b="1" dirty="0" smtClean="0">
                <a:solidFill>
                  <a:srgbClr val="FF0000"/>
                </a:solidFill>
              </a:rPr>
              <a:t>=1</a:t>
            </a:r>
            <a:r>
              <a:rPr lang="en-IE" sz="2500" b="1" dirty="0" smtClean="0"/>
              <a:t>/</a:t>
            </a:r>
            <a:r>
              <a:rPr lang="en-IE" sz="2500" b="1" dirty="0" smtClean="0">
                <a:solidFill>
                  <a:srgbClr val="FF0000"/>
                </a:solidFill>
              </a:rPr>
              <a:t>C9H8O4</a:t>
            </a:r>
            <a:r>
              <a:rPr lang="en-IE" sz="2500" b="1" dirty="0" smtClean="0"/>
              <a:t>/</a:t>
            </a:r>
            <a:r>
              <a:rPr lang="en-IE" sz="2500" b="1" dirty="0" smtClean="0"/>
              <a:t>c</a:t>
            </a:r>
            <a:r>
              <a:rPr lang="en-IE" sz="2500" b="1" dirty="0" smtClean="0">
                <a:solidFill>
                  <a:srgbClr val="FF0000"/>
                </a:solidFill>
              </a:rPr>
              <a:t>1-6(10)13-8-5-3-2-4-7(8)9(11)12</a:t>
            </a:r>
            <a:r>
              <a:rPr lang="en-IE" sz="2500" b="1" dirty="0" smtClean="0"/>
              <a:t>/</a:t>
            </a:r>
            <a:r>
              <a:rPr lang="en-IE" sz="2500" b="1" dirty="0" smtClean="0"/>
              <a:t>h</a:t>
            </a:r>
            <a:r>
              <a:rPr lang="en-IE" sz="2500" b="1" dirty="0" smtClean="0">
                <a:solidFill>
                  <a:srgbClr val="FF0000"/>
                </a:solidFill>
              </a:rPr>
              <a:t>2-5H,1H3</a:t>
            </a:r>
            <a:r>
              <a:rPr lang="en-IE" sz="2500" b="1" dirty="0" smtClean="0">
                <a:solidFill>
                  <a:srgbClr val="FF0000"/>
                </a:solidFill>
              </a:rPr>
              <a:t>,(H,11,12</a:t>
            </a:r>
            <a:r>
              <a:rPr lang="en-IE" sz="2500" b="1" dirty="0" smtClean="0">
                <a:solidFill>
                  <a:srgbClr val="FF0000"/>
                </a:solidFill>
              </a:rPr>
              <a:t>)</a:t>
            </a:r>
            <a:r>
              <a:rPr lang="en-IE" sz="2500" b="1" dirty="0" smtClean="0"/>
              <a:t>/</a:t>
            </a:r>
            <a:r>
              <a:rPr lang="en-IE" sz="2500" b="1" dirty="0" smtClean="0"/>
              <a:t>f</a:t>
            </a:r>
            <a:r>
              <a:rPr lang="en-IE" sz="2500" b="1" dirty="0" smtClean="0"/>
              <a:t>/</a:t>
            </a:r>
            <a:r>
              <a:rPr lang="en-IE" sz="2500" b="1" dirty="0" smtClean="0"/>
              <a:t>h</a:t>
            </a:r>
            <a:r>
              <a:rPr lang="en-IE" sz="2500" b="1" dirty="0" smtClean="0">
                <a:solidFill>
                  <a:srgbClr val="FF0000"/>
                </a:solidFill>
              </a:rPr>
              <a:t>11H</a:t>
            </a:r>
            <a:endParaRPr lang="en-IE" sz="2500" b="1" dirty="0" smtClean="0">
              <a:solidFill>
                <a:srgbClr val="FF0000"/>
              </a:solidFill>
            </a:endParaRPr>
          </a:p>
          <a:p>
            <a:endParaRPr lang="en-IE" dirty="0" smtClean="0"/>
          </a:p>
          <a:p>
            <a:r>
              <a:rPr lang="en-IE" dirty="0" smtClean="0">
                <a:solidFill>
                  <a:schemeClr val="accent2"/>
                </a:solidFill>
              </a:rPr>
              <a:t>Features</a:t>
            </a:r>
            <a:endParaRPr lang="en-IE" dirty="0" smtClean="0">
              <a:solidFill>
                <a:schemeClr val="accent2"/>
              </a:solidFill>
            </a:endParaRPr>
          </a:p>
          <a:p>
            <a:pPr lvl="1"/>
            <a:r>
              <a:rPr lang="en-IE" dirty="0" smtClean="0"/>
              <a:t>Derived from the structure (unlike CAS number)</a:t>
            </a:r>
          </a:p>
          <a:p>
            <a:pPr lvl="1"/>
            <a:r>
              <a:rPr lang="en-IE" dirty="0" smtClean="0"/>
              <a:t>One-to-one relationship between </a:t>
            </a:r>
            <a:r>
              <a:rPr lang="en-IE" dirty="0" err="1" smtClean="0"/>
              <a:t>InChI</a:t>
            </a:r>
            <a:r>
              <a:rPr lang="en-IE" dirty="0" smtClean="0"/>
              <a:t> and </a:t>
            </a:r>
            <a:r>
              <a:rPr lang="en-IE" dirty="0" smtClean="0"/>
              <a:t>structure (“canonical”)</a:t>
            </a:r>
            <a:endParaRPr lang="en-IE" dirty="0" smtClean="0"/>
          </a:p>
          <a:p>
            <a:pPr lvl="1"/>
            <a:r>
              <a:rPr lang="en-IE" dirty="0" smtClean="0"/>
              <a:t>Layers (of specificity)</a:t>
            </a:r>
          </a:p>
          <a:p>
            <a:pPr lvl="2"/>
            <a:r>
              <a:rPr lang="en-IE" dirty="0" smtClean="0">
                <a:solidFill>
                  <a:schemeClr val="tx1">
                    <a:lumMod val="50000"/>
                    <a:lumOff val="50000"/>
                  </a:schemeClr>
                </a:solidFill>
              </a:rPr>
              <a:t>Can distinguish between </a:t>
            </a:r>
            <a:r>
              <a:rPr lang="en-IE" dirty="0" err="1" smtClean="0">
                <a:solidFill>
                  <a:schemeClr val="tx1">
                    <a:lumMod val="50000"/>
                    <a:lumOff val="50000"/>
                  </a:schemeClr>
                </a:solidFill>
              </a:rPr>
              <a:t>stereoisomers</a:t>
            </a:r>
            <a:r>
              <a:rPr lang="en-IE" dirty="0" smtClean="0">
                <a:solidFill>
                  <a:schemeClr val="tx1">
                    <a:lumMod val="50000"/>
                    <a:lumOff val="50000"/>
                  </a:schemeClr>
                </a:solidFill>
              </a:rPr>
              <a:t>, isotopes, or can leave out those layers</a:t>
            </a:r>
          </a:p>
          <a:p>
            <a:pPr lvl="1"/>
            <a:r>
              <a:rPr lang="en-IE" dirty="0" smtClean="0"/>
              <a:t>Different </a:t>
            </a:r>
            <a:r>
              <a:rPr lang="en-IE" dirty="0" err="1" smtClean="0"/>
              <a:t>tautomeric</a:t>
            </a:r>
            <a:r>
              <a:rPr lang="en-IE" dirty="0" smtClean="0"/>
              <a:t> forms give rise to the same </a:t>
            </a:r>
            <a:r>
              <a:rPr lang="en-IE" dirty="0" err="1" smtClean="0"/>
              <a:t>InChI</a:t>
            </a:r>
            <a:r>
              <a:rPr lang="en-IE" dirty="0" smtClean="0"/>
              <a:t> (unlike SMILES)</a:t>
            </a:r>
          </a:p>
          <a:p>
            <a:r>
              <a:rPr lang="en-IE" dirty="0" smtClean="0">
                <a:solidFill>
                  <a:schemeClr val="accent2"/>
                </a:solidFill>
              </a:rPr>
              <a:t>Notes</a:t>
            </a:r>
          </a:p>
          <a:p>
            <a:pPr lvl="1"/>
            <a:r>
              <a:rPr lang="en-IE" dirty="0" smtClean="0"/>
              <a:t>Not human readable or writeable</a:t>
            </a:r>
          </a:p>
          <a:p>
            <a:pPr lvl="1"/>
            <a:r>
              <a:rPr lang="en-IE" dirty="0" smtClean="0"/>
              <a:t>All implementations use the same (open source) code which is provided by the </a:t>
            </a:r>
            <a:r>
              <a:rPr lang="en-IE" dirty="0" err="1" smtClean="0"/>
              <a:t>InChI</a:t>
            </a:r>
            <a:r>
              <a:rPr lang="en-IE" dirty="0" smtClean="0"/>
              <a:t> Trust</a:t>
            </a:r>
          </a:p>
          <a:p>
            <a:pPr lvl="2"/>
            <a:r>
              <a:rPr lang="en-IE" dirty="0" smtClean="0">
                <a:solidFill>
                  <a:schemeClr val="tx1">
                    <a:lumMod val="50000"/>
                    <a:lumOff val="50000"/>
                  </a:schemeClr>
                </a:solidFill>
              </a:rPr>
              <a:t>“</a:t>
            </a:r>
            <a:r>
              <a:rPr lang="en-IE" i="1" dirty="0" smtClean="0">
                <a:solidFill>
                  <a:schemeClr val="tx1">
                    <a:lumMod val="50000"/>
                    <a:lumOff val="50000"/>
                  </a:schemeClr>
                </a:solidFill>
              </a:rPr>
              <a:t>The Trust's goal is to enable the interlinking and combining of chemical, biological and related information, using unique machine-readable chemical structure representations to facilitate and expedite new scientific discoveries.”</a:t>
            </a:r>
            <a:endParaRPr lang="en-IE" dirty="0" smtClean="0">
              <a:solidFill>
                <a:schemeClr val="tx1">
                  <a:lumMod val="50000"/>
                  <a:lumOff val="50000"/>
                </a:schemeClr>
              </a:solidFill>
            </a:endParaRPr>
          </a:p>
          <a:p>
            <a:r>
              <a:rPr lang="en-IE" dirty="0" smtClean="0"/>
              <a:t>For more info, see </a:t>
            </a:r>
            <a:r>
              <a:rPr lang="en-IE" b="1" dirty="0" smtClean="0"/>
              <a:t>http</a:t>
            </a:r>
            <a:r>
              <a:rPr lang="en-IE" b="1" dirty="0" smtClean="0"/>
              <a:t>://www.inchi-trust.org</a:t>
            </a:r>
            <a:r>
              <a:rPr lang="en-IE" dirty="0" smtClean="0"/>
              <a:t> under Downloads</a:t>
            </a:r>
            <a:endParaRPr lang="en-I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400" dirty="0" smtClean="0"/>
              <a:t>A unique identifier makes it easy to link databases</a:t>
            </a:r>
            <a:endParaRPr lang="en-IE" sz="2400" dirty="0"/>
          </a:p>
        </p:txBody>
      </p:sp>
      <p:pic>
        <p:nvPicPr>
          <p:cNvPr id="2050" name="Picture 2"/>
          <p:cNvPicPr>
            <a:picLocks noChangeAspect="1" noChangeArrowheads="1"/>
          </p:cNvPicPr>
          <p:nvPr/>
        </p:nvPicPr>
        <p:blipFill>
          <a:blip r:embed="rId2" cstate="print"/>
          <a:srcRect l="2728" r="29985" b="14772"/>
          <a:stretch>
            <a:fillRect/>
          </a:stretch>
        </p:blipFill>
        <p:spPr bwMode="auto">
          <a:xfrm>
            <a:off x="214282" y="1285860"/>
            <a:ext cx="5286412" cy="535785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3000364" y="1000108"/>
            <a:ext cx="5705475" cy="4257675"/>
          </a:xfrm>
          <a:prstGeom prst="rect">
            <a:avLst/>
          </a:prstGeom>
          <a:noFill/>
          <a:ln w="9525">
            <a:noFill/>
            <a:miter lim="800000"/>
            <a:headEnd/>
            <a:tailEnd/>
          </a:ln>
        </p:spPr>
      </p:pic>
      <p:sp>
        <p:nvSpPr>
          <p:cNvPr id="7" name="TextBox 6"/>
          <p:cNvSpPr txBox="1"/>
          <p:nvPr/>
        </p:nvSpPr>
        <p:spPr>
          <a:xfrm>
            <a:off x="5572132" y="6072206"/>
            <a:ext cx="1785950" cy="461665"/>
          </a:xfrm>
          <a:prstGeom prst="rect">
            <a:avLst/>
          </a:prstGeom>
          <a:noFill/>
        </p:spPr>
        <p:txBody>
          <a:bodyPr wrap="square" rtlCol="0">
            <a:spAutoFit/>
          </a:bodyPr>
          <a:lstStyle/>
          <a:p>
            <a:r>
              <a:rPr lang="en-IE" dirty="0" err="1" smtClean="0">
                <a:latin typeface="Arial" pitchFamily="34" charset="0"/>
                <a:cs typeface="Arial" pitchFamily="34" charset="0"/>
              </a:rPr>
              <a:t>ChEBI</a:t>
            </a:r>
            <a:endParaRPr lang="en-IE" dirty="0" smtClean="0">
              <a:latin typeface="Arial" pitchFamily="34" charset="0"/>
              <a:cs typeface="Arial" pitchFamily="34" charset="0"/>
            </a:endParaRPr>
          </a:p>
        </p:txBody>
      </p:sp>
      <p:sp>
        <p:nvSpPr>
          <p:cNvPr id="8" name="TextBox 7"/>
          <p:cNvSpPr txBox="1"/>
          <p:nvPr/>
        </p:nvSpPr>
        <p:spPr>
          <a:xfrm>
            <a:off x="6929454" y="5500702"/>
            <a:ext cx="1785950" cy="461665"/>
          </a:xfrm>
          <a:prstGeom prst="rect">
            <a:avLst/>
          </a:prstGeom>
          <a:noFill/>
        </p:spPr>
        <p:txBody>
          <a:bodyPr wrap="square" rtlCol="0">
            <a:spAutoFit/>
          </a:bodyPr>
          <a:lstStyle/>
          <a:p>
            <a:r>
              <a:rPr lang="en-IE" dirty="0" err="1" smtClean="0">
                <a:latin typeface="Arial" pitchFamily="34" charset="0"/>
                <a:cs typeface="Arial" pitchFamily="34" charset="0"/>
              </a:rPr>
              <a:t>DrugBank</a:t>
            </a:r>
            <a:endParaRPr lang="en-IE" dirty="0" smtClean="0">
              <a:latin typeface="Arial" pitchFamily="34" charset="0"/>
              <a:cs typeface="Arial" pitchFamily="34" charset="0"/>
            </a:endParaRPr>
          </a:p>
        </p:txBody>
      </p:sp>
      <p:sp>
        <p:nvSpPr>
          <p:cNvPr id="9" name="Right Arrow 8"/>
          <p:cNvSpPr/>
          <p:nvPr/>
        </p:nvSpPr>
        <p:spPr>
          <a:xfrm rot="10800000">
            <a:off x="4786314" y="6215082"/>
            <a:ext cx="78581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ight Arrow 9"/>
          <p:cNvSpPr/>
          <p:nvPr/>
        </p:nvSpPr>
        <p:spPr>
          <a:xfrm rot="16200000">
            <a:off x="7322363" y="4964917"/>
            <a:ext cx="78581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Left-Right Arrow 10"/>
          <p:cNvSpPr/>
          <p:nvPr/>
        </p:nvSpPr>
        <p:spPr>
          <a:xfrm rot="20203131">
            <a:off x="6524705" y="5870860"/>
            <a:ext cx="534905" cy="3571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68313" y="0"/>
            <a:ext cx="8229600" cy="1143000"/>
          </a:xfrm>
        </p:spPr>
        <p:txBody>
          <a:bodyPr/>
          <a:lstStyle/>
          <a:p>
            <a:r>
              <a:rPr lang="en-IE" sz="2400" b="1"/>
              <a:t>US Generic Legislation</a:t>
            </a:r>
            <a:endParaRPr lang="en-US" sz="2400" b="1"/>
          </a:p>
        </p:txBody>
      </p:sp>
      <p:sp>
        <p:nvSpPr>
          <p:cNvPr id="7171" name="Rectangle 3"/>
          <p:cNvSpPr>
            <a:spLocks noGrp="1" noChangeArrowheads="1"/>
          </p:cNvSpPr>
          <p:nvPr>
            <p:ph type="body" sz="half" idx="4294967295"/>
          </p:nvPr>
        </p:nvSpPr>
        <p:spPr>
          <a:xfrm>
            <a:off x="357188" y="571480"/>
            <a:ext cx="8534400" cy="4525962"/>
          </a:xfrm>
        </p:spPr>
        <p:txBody>
          <a:bodyPr/>
          <a:lstStyle/>
          <a:p>
            <a:pPr>
              <a:lnSpc>
                <a:spcPct val="80000"/>
              </a:lnSpc>
              <a:buFontTx/>
              <a:buNone/>
            </a:pPr>
            <a:endParaRPr lang="en-IE" sz="1600" dirty="0"/>
          </a:p>
          <a:p>
            <a:pPr>
              <a:lnSpc>
                <a:spcPct val="80000"/>
              </a:lnSpc>
            </a:pPr>
            <a:r>
              <a:rPr lang="en-US" sz="1600" dirty="0" smtClean="0"/>
              <a:t>Comprehensive Drug Abuse and Control Act, 1970</a:t>
            </a:r>
          </a:p>
          <a:p>
            <a:pPr>
              <a:lnSpc>
                <a:spcPct val="80000"/>
              </a:lnSpc>
            </a:pPr>
            <a:r>
              <a:rPr lang="en-US" sz="1600" dirty="0" smtClean="0"/>
              <a:t>Controlled Substances Act, 1970</a:t>
            </a:r>
          </a:p>
          <a:p>
            <a:pPr>
              <a:lnSpc>
                <a:spcPct val="80000"/>
              </a:lnSpc>
            </a:pPr>
            <a:r>
              <a:rPr lang="en-US" sz="1600" dirty="0" smtClean="0"/>
              <a:t>Federal Analog Act, 1986</a:t>
            </a:r>
          </a:p>
          <a:p>
            <a:pPr>
              <a:lnSpc>
                <a:spcPct val="80000"/>
              </a:lnSpc>
            </a:pPr>
            <a:endParaRPr lang="en-IE" sz="1600" i="1" dirty="0" smtClean="0"/>
          </a:p>
          <a:p>
            <a:pPr>
              <a:lnSpc>
                <a:spcPct val="80000"/>
              </a:lnSpc>
            </a:pPr>
            <a:r>
              <a:rPr lang="en-IE" sz="1600" i="1" dirty="0" smtClean="0"/>
              <a:t>The </a:t>
            </a:r>
            <a:r>
              <a:rPr lang="en-IE" sz="1600" i="1" dirty="0"/>
              <a:t>term “controlled substance </a:t>
            </a:r>
            <a:r>
              <a:rPr lang="en-IE" sz="1600" i="1" dirty="0" err="1"/>
              <a:t>analog</a:t>
            </a:r>
            <a:r>
              <a:rPr lang="en-IE" sz="1600" i="1" dirty="0"/>
              <a:t>” means a substance</a:t>
            </a:r>
          </a:p>
          <a:p>
            <a:pPr lvl="1">
              <a:lnSpc>
                <a:spcPct val="80000"/>
              </a:lnSpc>
            </a:pPr>
            <a:r>
              <a:rPr lang="en-IE" sz="1400" i="1" dirty="0"/>
              <a:t>The </a:t>
            </a:r>
            <a:r>
              <a:rPr lang="en-IE" sz="1400" b="1" i="1" dirty="0"/>
              <a:t>chemical structure of which is </a:t>
            </a:r>
            <a:r>
              <a:rPr lang="en-IE" sz="1400" b="1" i="1" dirty="0">
                <a:solidFill>
                  <a:srgbClr val="FF0000"/>
                </a:solidFill>
              </a:rPr>
              <a:t>substantially similar </a:t>
            </a:r>
            <a:r>
              <a:rPr lang="en-IE" sz="1400" i="1" dirty="0"/>
              <a:t>to the chemical structure of a controlled substance in schedule I or II</a:t>
            </a:r>
          </a:p>
          <a:p>
            <a:pPr>
              <a:lnSpc>
                <a:spcPct val="80000"/>
              </a:lnSpc>
            </a:pPr>
            <a:endParaRPr lang="en-IE" sz="1600" i="1" dirty="0"/>
          </a:p>
          <a:p>
            <a:pPr>
              <a:lnSpc>
                <a:spcPct val="80000"/>
              </a:lnSpc>
            </a:pPr>
            <a:endParaRPr lang="en-IE" sz="1600"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a:p>
            <a:pPr>
              <a:lnSpc>
                <a:spcPct val="80000"/>
              </a:lnSpc>
            </a:pPr>
            <a:endParaRPr lang="en-IE" sz="1600" i="1" dirty="0"/>
          </a:p>
        </p:txBody>
      </p:sp>
      <p:sp>
        <p:nvSpPr>
          <p:cNvPr id="7172" name="Rectangle 6"/>
          <p:cNvSpPr>
            <a:spLocks noChangeArrowheads="1"/>
          </p:cNvSpPr>
          <p:nvPr/>
        </p:nvSpPr>
        <p:spPr bwMode="auto">
          <a:xfrm>
            <a:off x="0" y="2566988"/>
            <a:ext cx="9144000" cy="0"/>
          </a:xfrm>
          <a:prstGeom prst="rect">
            <a:avLst/>
          </a:prstGeom>
          <a:noFill/>
          <a:ln w="9525">
            <a:noFill/>
            <a:miter lim="800000"/>
            <a:headEnd/>
            <a:tailEnd/>
          </a:ln>
        </p:spPr>
        <p:txBody>
          <a:bodyPr wrap="none" anchor="ctr">
            <a:spAutoFit/>
          </a:bodyPr>
          <a:lstStyle/>
          <a:p>
            <a:endParaRPr lang="en-IE">
              <a:cs typeface="Arial" charset="0"/>
            </a:endParaRPr>
          </a:p>
        </p:txBody>
      </p:sp>
      <p:sp>
        <p:nvSpPr>
          <p:cNvPr id="7173" name="Rectangle 7"/>
          <p:cNvSpPr>
            <a:spLocks noChangeArrowheads="1"/>
          </p:cNvSpPr>
          <p:nvPr/>
        </p:nvSpPr>
        <p:spPr bwMode="auto">
          <a:xfrm>
            <a:off x="0" y="2566988"/>
            <a:ext cx="9144000" cy="0"/>
          </a:xfrm>
          <a:prstGeom prst="rect">
            <a:avLst/>
          </a:prstGeom>
          <a:noFill/>
          <a:ln w="9525">
            <a:noFill/>
            <a:miter lim="800000"/>
            <a:headEnd/>
            <a:tailEnd/>
          </a:ln>
        </p:spPr>
        <p:txBody>
          <a:bodyPr wrap="none" anchor="ctr">
            <a:spAutoFit/>
          </a:bodyPr>
          <a:lstStyle/>
          <a:p>
            <a:endParaRPr lang="en-IE">
              <a:cs typeface="Arial" charset="0"/>
            </a:endParaRPr>
          </a:p>
        </p:txBody>
      </p:sp>
      <p:graphicFrame>
        <p:nvGraphicFramePr>
          <p:cNvPr id="7174" name="Object 4"/>
          <p:cNvGraphicFramePr>
            <a:graphicFrameLocks noChangeAspect="1"/>
          </p:cNvGraphicFramePr>
          <p:nvPr/>
        </p:nvGraphicFramePr>
        <p:xfrm>
          <a:off x="1357313" y="2500313"/>
          <a:ext cx="6561137" cy="1366837"/>
        </p:xfrm>
        <a:graphic>
          <a:graphicData uri="http://schemas.openxmlformats.org/presentationml/2006/ole">
            <mc:AlternateContent xmlns:mc="http://schemas.openxmlformats.org/markup-compatibility/2006">
              <mc:Choice xmlns:v="urn:schemas-microsoft-com:vml" Requires="v">
                <p:oleObj spid="_x0000_s1030" name="CS ChemDraw Drawing" r:id="rId4" imgW="6560643" imgH="1366674" progId="ChemDraw.Document.6.0">
                  <p:embed/>
                </p:oleObj>
              </mc:Choice>
              <mc:Fallback>
                <p:oleObj name="CS ChemDraw Drawing" r:id="rId4" imgW="6560643" imgH="1366674" progId="ChemDraw.Document.6.0">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2500313"/>
                        <a:ext cx="6561137"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5"/>
          <p:cNvGraphicFramePr>
            <a:graphicFrameLocks noChangeAspect="1"/>
          </p:cNvGraphicFramePr>
          <p:nvPr/>
        </p:nvGraphicFramePr>
        <p:xfrm>
          <a:off x="1428750" y="4643438"/>
          <a:ext cx="6516688" cy="1519237"/>
        </p:xfrm>
        <a:graphic>
          <a:graphicData uri="http://schemas.openxmlformats.org/presentationml/2006/ole">
            <mc:AlternateContent xmlns:mc="http://schemas.openxmlformats.org/markup-compatibility/2006">
              <mc:Choice xmlns:v="urn:schemas-microsoft-com:vml" Requires="v">
                <p:oleObj spid="_x0000_s1031" name="CS ChemDraw Drawing" r:id="rId6" imgW="6516103" imgH="1518916" progId="ChemDraw.Document.6.0">
                  <p:embed/>
                </p:oleObj>
              </mc:Choice>
              <mc:Fallback>
                <p:oleObj name="CS ChemDraw Drawing" r:id="rId6" imgW="6516103" imgH="1518916" progId="ChemDraw.Document.6.0">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4643438"/>
                        <a:ext cx="6516688" cy="151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1000100" y="6357958"/>
            <a:ext cx="7643866" cy="338554"/>
          </a:xfrm>
          <a:prstGeom prst="rect">
            <a:avLst/>
          </a:prstGeom>
          <a:noFill/>
        </p:spPr>
        <p:txBody>
          <a:bodyPr wrap="square" rtlCol="0">
            <a:spAutoFit/>
          </a:bodyPr>
          <a:lstStyle/>
          <a:p>
            <a:r>
              <a:rPr lang="en-IE" sz="1600" dirty="0" smtClean="0">
                <a:latin typeface="Arial" pitchFamily="34" charset="0"/>
                <a:cs typeface="Arial" pitchFamily="34" charset="0"/>
              </a:rPr>
              <a:t>Slide courtesy Dr. J.J. Keating, School of Pharmacy, University College Cork</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similarity</a:t>
            </a:r>
            <a:endParaRPr lang="en-IE" dirty="0"/>
          </a:p>
        </p:txBody>
      </p:sp>
      <p:sp>
        <p:nvSpPr>
          <p:cNvPr id="3" name="Content Placeholder 2"/>
          <p:cNvSpPr>
            <a:spLocks noGrp="1"/>
          </p:cNvSpPr>
          <p:nvPr>
            <p:ph idx="1"/>
          </p:nvPr>
        </p:nvSpPr>
        <p:spPr>
          <a:xfrm>
            <a:off x="800128" y="1333504"/>
            <a:ext cx="7772400" cy="5310206"/>
          </a:xfrm>
        </p:spPr>
        <p:txBody>
          <a:bodyPr>
            <a:normAutofit fontScale="70000" lnSpcReduction="20000"/>
          </a:bodyPr>
          <a:lstStyle/>
          <a:p>
            <a:r>
              <a:rPr lang="en-IE" dirty="0" smtClean="0">
                <a:solidFill>
                  <a:schemeClr val="accent2"/>
                </a:solidFill>
              </a:rPr>
              <a:t>Similarity principle:</a:t>
            </a:r>
          </a:p>
          <a:p>
            <a:pPr lvl="1"/>
            <a:r>
              <a:rPr lang="en-IE" dirty="0" smtClean="0">
                <a:solidFill>
                  <a:srgbClr val="FF0000"/>
                </a:solidFill>
              </a:rPr>
              <a:t>Structurally similar molecules tend to have similar properties</a:t>
            </a:r>
          </a:p>
          <a:p>
            <a:pPr lvl="2"/>
            <a:r>
              <a:rPr lang="en-IE" dirty="0" smtClean="0">
                <a:solidFill>
                  <a:schemeClr val="tx1">
                    <a:lumMod val="50000"/>
                    <a:lumOff val="50000"/>
                  </a:schemeClr>
                </a:solidFill>
              </a:rPr>
              <a:t>Properties: biological activity, solubility, </a:t>
            </a:r>
            <a:r>
              <a:rPr lang="en-IE" dirty="0" err="1" smtClean="0">
                <a:solidFill>
                  <a:schemeClr val="tx1">
                    <a:lumMod val="50000"/>
                    <a:lumOff val="50000"/>
                  </a:schemeClr>
                </a:solidFill>
              </a:rPr>
              <a:t>color</a:t>
            </a:r>
            <a:r>
              <a:rPr lang="en-IE" dirty="0" smtClean="0">
                <a:solidFill>
                  <a:schemeClr val="tx1">
                    <a:lumMod val="50000"/>
                    <a:lumOff val="50000"/>
                  </a:schemeClr>
                </a:solidFill>
              </a:rPr>
              <a:t> and so on</a:t>
            </a:r>
          </a:p>
          <a:p>
            <a:endParaRPr lang="en-IE" dirty="0" smtClean="0"/>
          </a:p>
          <a:p>
            <a:r>
              <a:rPr lang="en-IE" dirty="0" smtClean="0">
                <a:solidFill>
                  <a:schemeClr val="accent2"/>
                </a:solidFill>
              </a:rPr>
              <a:t>If </a:t>
            </a:r>
            <a:r>
              <a:rPr lang="en-IE" dirty="0" smtClean="0">
                <a:solidFill>
                  <a:schemeClr val="accent2"/>
                </a:solidFill>
              </a:rPr>
              <a:t>we can measure similarity </a:t>
            </a:r>
            <a:r>
              <a:rPr lang="en-IE" dirty="0" smtClean="0">
                <a:solidFill>
                  <a:schemeClr val="accent2"/>
                </a:solidFill>
              </a:rPr>
              <a:t>somehow…</a:t>
            </a:r>
            <a:endParaRPr lang="en-IE" dirty="0" smtClean="0">
              <a:solidFill>
                <a:schemeClr val="accent2"/>
              </a:solidFill>
            </a:endParaRPr>
          </a:p>
          <a:p>
            <a:pPr lvl="1"/>
            <a:r>
              <a:rPr lang="en-IE" dirty="0" smtClean="0"/>
              <a:t>Can construct a distance matrix</a:t>
            </a:r>
          </a:p>
          <a:p>
            <a:pPr lvl="2"/>
            <a:r>
              <a:rPr lang="en-IE" dirty="0" smtClean="0">
                <a:solidFill>
                  <a:schemeClr val="tx1">
                    <a:lumMod val="50000"/>
                    <a:lumOff val="50000"/>
                  </a:schemeClr>
                </a:solidFill>
              </a:rPr>
              <a:t>Distance = inverse of similarity</a:t>
            </a:r>
          </a:p>
          <a:p>
            <a:pPr lvl="2"/>
            <a:r>
              <a:rPr lang="en-IE" dirty="0" smtClean="0">
                <a:solidFill>
                  <a:schemeClr val="tx1">
                    <a:lumMod val="50000"/>
                    <a:lumOff val="50000"/>
                  </a:schemeClr>
                </a:solidFill>
              </a:rPr>
              <a:t>Such matrices can be used to cluster compounds, to create a 2D depiction showing the spread of molecular structures in a dataset, to select a diverse subset</a:t>
            </a:r>
          </a:p>
          <a:p>
            <a:pPr lvl="1"/>
            <a:r>
              <a:rPr lang="en-IE" dirty="0" smtClean="0"/>
              <a:t>Can use to find molecules in a database similar to a particular query</a:t>
            </a:r>
          </a:p>
          <a:p>
            <a:pPr lvl="1"/>
            <a:r>
              <a:rPr lang="en-IE" dirty="0" smtClean="0"/>
              <a:t>Can </a:t>
            </a:r>
            <a:r>
              <a:rPr lang="en-IE" dirty="0" smtClean="0"/>
              <a:t>use to see whether a particular property is correlated with molecular </a:t>
            </a:r>
            <a:r>
              <a:rPr lang="en-IE" dirty="0" smtClean="0"/>
              <a:t>similarity</a:t>
            </a:r>
          </a:p>
          <a:p>
            <a:pPr marL="457200" lvl="1" indent="0">
              <a:buNone/>
            </a:pPr>
            <a:endParaRPr lang="en-IE" dirty="0" smtClean="0"/>
          </a:p>
          <a:p>
            <a:r>
              <a:rPr lang="en-IE" dirty="0" smtClean="0">
                <a:solidFill>
                  <a:schemeClr val="accent2"/>
                </a:solidFill>
              </a:rPr>
              <a:t>...But how to measure similarity?</a:t>
            </a:r>
          </a:p>
          <a:p>
            <a:pPr lvl="1"/>
            <a:r>
              <a:rPr lang="en-IE" dirty="0" smtClean="0"/>
              <a:t>One way is using molecular fingerprints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fingerprints</a:t>
            </a:r>
            <a:endParaRPr lang="en-IE" dirty="0"/>
          </a:p>
        </p:txBody>
      </p:sp>
      <p:sp>
        <p:nvSpPr>
          <p:cNvPr id="3" name="Content Placeholder 2"/>
          <p:cNvSpPr>
            <a:spLocks noGrp="1"/>
          </p:cNvSpPr>
          <p:nvPr>
            <p:ph idx="1"/>
          </p:nvPr>
        </p:nvSpPr>
        <p:spPr>
          <a:xfrm>
            <a:off x="685800" y="980728"/>
            <a:ext cx="7772400" cy="5591544"/>
          </a:xfrm>
        </p:spPr>
        <p:txBody>
          <a:bodyPr>
            <a:normAutofit fontScale="62500" lnSpcReduction="20000"/>
          </a:bodyPr>
          <a:lstStyle/>
          <a:p>
            <a:r>
              <a:rPr lang="en-IE" dirty="0" smtClean="0">
                <a:solidFill>
                  <a:schemeClr val="accent2"/>
                </a:solidFill>
              </a:rPr>
              <a:t>A molecular fingerprint is an encoding of the molecular structure onto a (long) binary string</a:t>
            </a:r>
          </a:p>
          <a:p>
            <a:pPr lvl="1"/>
            <a:r>
              <a:rPr lang="en-IE" dirty="0" smtClean="0"/>
              <a:t>100100010000001011000000000001...</a:t>
            </a:r>
          </a:p>
          <a:p>
            <a:endParaRPr lang="en-IE" dirty="0" smtClean="0"/>
          </a:p>
          <a:p>
            <a:r>
              <a:rPr lang="en-IE" dirty="0" smtClean="0">
                <a:solidFill>
                  <a:schemeClr val="accent2"/>
                </a:solidFill>
              </a:rPr>
              <a:t>Path-based </a:t>
            </a:r>
            <a:r>
              <a:rPr lang="en-IE" dirty="0" smtClean="0">
                <a:solidFill>
                  <a:schemeClr val="accent2"/>
                </a:solidFill>
              </a:rPr>
              <a:t>fingerprints</a:t>
            </a:r>
            <a:r>
              <a:rPr lang="en-IE" dirty="0" smtClean="0"/>
              <a:t> (e.g. </a:t>
            </a:r>
            <a:r>
              <a:rPr lang="en-IE" dirty="0" smtClean="0">
                <a:solidFill>
                  <a:srgbClr val="FF0000"/>
                </a:solidFill>
              </a:rPr>
              <a:t>Daylight fingerprint</a:t>
            </a:r>
            <a:r>
              <a:rPr lang="en-IE" dirty="0" smtClean="0"/>
              <a:t>)</a:t>
            </a:r>
          </a:p>
          <a:p>
            <a:pPr lvl="1"/>
            <a:r>
              <a:rPr lang="en-IE" dirty="0" smtClean="0"/>
              <a:t>Break the molecule up into all possible fragments of length 1, 2, 3...7</a:t>
            </a:r>
          </a:p>
          <a:p>
            <a:pPr lvl="1"/>
            <a:r>
              <a:rPr lang="en-IE" dirty="0" smtClean="0"/>
              <a:t>Create a string representing each fragment</a:t>
            </a:r>
          </a:p>
          <a:p>
            <a:pPr lvl="1"/>
            <a:r>
              <a:rPr lang="en-IE" dirty="0" smtClean="0"/>
              <a:t>Hash each string onto a number between 1 and 1024 (for example)</a:t>
            </a:r>
          </a:p>
          <a:p>
            <a:pPr lvl="2"/>
            <a:r>
              <a:rPr lang="en-IE" dirty="0" smtClean="0">
                <a:solidFill>
                  <a:schemeClr val="tx1">
                    <a:lumMod val="50000"/>
                    <a:lumOff val="50000"/>
                  </a:schemeClr>
                </a:solidFill>
              </a:rPr>
              <a:t>Wikipedia: “A hash function is any well-defined procedure or mathematical function that converts a large, possibly variable-sized amount of data into a small datum, usually a single integer that may serve as an index to an array”</a:t>
            </a:r>
          </a:p>
          <a:p>
            <a:pPr lvl="1"/>
            <a:r>
              <a:rPr lang="en-IE" dirty="0" smtClean="0"/>
              <a:t>Set the corresponding bit of the fingerprint to 1 (all others will be 0)</a:t>
            </a:r>
          </a:p>
          <a:p>
            <a:endParaRPr lang="en-IE" dirty="0" smtClean="0"/>
          </a:p>
          <a:p>
            <a:r>
              <a:rPr lang="en-IE" dirty="0" smtClean="0">
                <a:solidFill>
                  <a:schemeClr val="accent2"/>
                </a:solidFill>
              </a:rPr>
              <a:t>Key-based fingerprints</a:t>
            </a:r>
            <a:r>
              <a:rPr lang="en-IE" dirty="0" smtClean="0"/>
              <a:t> (e.g</a:t>
            </a:r>
            <a:r>
              <a:rPr lang="en-IE" dirty="0" smtClean="0"/>
              <a:t>. </a:t>
            </a:r>
            <a:r>
              <a:rPr lang="en-IE" dirty="0" smtClean="0">
                <a:solidFill>
                  <a:srgbClr val="FF0000"/>
                </a:solidFill>
              </a:rPr>
              <a:t>MACCS keys</a:t>
            </a:r>
            <a:r>
              <a:rPr lang="en-IE" dirty="0" smtClean="0"/>
              <a:t>)</a:t>
            </a:r>
          </a:p>
          <a:p>
            <a:pPr lvl="1"/>
            <a:r>
              <a:rPr lang="en-IE" dirty="0" smtClean="0"/>
              <a:t>A (long) list of pre-generated questions about a chemical structure</a:t>
            </a:r>
          </a:p>
          <a:p>
            <a:pPr lvl="2"/>
            <a:r>
              <a:rPr lang="en-IE" dirty="0" smtClean="0">
                <a:solidFill>
                  <a:schemeClr val="tx1">
                    <a:lumMod val="50000"/>
                    <a:lumOff val="50000"/>
                  </a:schemeClr>
                </a:solidFill>
              </a:rPr>
              <a:t>“Are there fewer than 3 </a:t>
            </a:r>
            <a:r>
              <a:rPr lang="en-IE" dirty="0" err="1" smtClean="0">
                <a:solidFill>
                  <a:schemeClr val="tx1">
                    <a:lumMod val="50000"/>
                    <a:lumOff val="50000"/>
                  </a:schemeClr>
                </a:solidFill>
              </a:rPr>
              <a:t>oxygens</a:t>
            </a:r>
            <a:r>
              <a:rPr lang="en-IE" dirty="0" smtClean="0">
                <a:solidFill>
                  <a:schemeClr val="tx1">
                    <a:lumMod val="50000"/>
                    <a:lumOff val="50000"/>
                  </a:schemeClr>
                </a:solidFill>
              </a:rPr>
              <a:t>?”</a:t>
            </a:r>
          </a:p>
          <a:p>
            <a:pPr lvl="2"/>
            <a:r>
              <a:rPr lang="en-IE" dirty="0" smtClean="0">
                <a:solidFill>
                  <a:schemeClr val="tx1">
                    <a:lumMod val="50000"/>
                    <a:lumOff val="50000"/>
                  </a:schemeClr>
                </a:solidFill>
              </a:rPr>
              <a:t>“Is there an S-S bond?”</a:t>
            </a:r>
          </a:p>
          <a:p>
            <a:pPr lvl="2"/>
            <a:r>
              <a:rPr lang="en-IE" dirty="0" smtClean="0">
                <a:solidFill>
                  <a:schemeClr val="tx1">
                    <a:lumMod val="50000"/>
                    <a:lumOff val="50000"/>
                  </a:schemeClr>
                </a:solidFill>
              </a:rPr>
              <a:t>“Is there a ring of size 4?”</a:t>
            </a:r>
          </a:p>
          <a:p>
            <a:pPr lvl="1"/>
            <a:r>
              <a:rPr lang="en-IE" dirty="0" smtClean="0"/>
              <a:t>Each answer, true or false, corresponds to a 1 or 0 in the binary fingerprint</a:t>
            </a:r>
            <a:endParaRPr lang="en-I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Similarity of molecular fingerprints</a:t>
            </a:r>
            <a:endParaRPr lang="en-IE" dirty="0"/>
          </a:p>
        </p:txBody>
      </p:sp>
      <p:sp>
        <p:nvSpPr>
          <p:cNvPr id="3" name="Content Placeholder 2"/>
          <p:cNvSpPr>
            <a:spLocks noGrp="1"/>
          </p:cNvSpPr>
          <p:nvPr>
            <p:ph idx="1"/>
          </p:nvPr>
        </p:nvSpPr>
        <p:spPr>
          <a:xfrm>
            <a:off x="685800" y="1142984"/>
            <a:ext cx="7772400" cy="2928958"/>
          </a:xfrm>
        </p:spPr>
        <p:txBody>
          <a:bodyPr>
            <a:normAutofit fontScale="62500" lnSpcReduction="20000"/>
          </a:bodyPr>
          <a:lstStyle/>
          <a:p>
            <a:r>
              <a:rPr lang="en-IE" dirty="0" smtClean="0">
                <a:solidFill>
                  <a:schemeClr val="accent2"/>
                </a:solidFill>
              </a:rPr>
              <a:t>Molecules with the same bits set will be more similar than molecules with different bits set</a:t>
            </a:r>
          </a:p>
          <a:p>
            <a:endParaRPr lang="en-IE" dirty="0" smtClean="0"/>
          </a:p>
          <a:p>
            <a:r>
              <a:rPr lang="en-IE" dirty="0" smtClean="0"/>
              <a:t>To </a:t>
            </a:r>
            <a:r>
              <a:rPr lang="en-IE" dirty="0" smtClean="0"/>
              <a:t>quantify this, we can use the </a:t>
            </a:r>
            <a:r>
              <a:rPr lang="en-IE" dirty="0" err="1" smtClean="0">
                <a:solidFill>
                  <a:srgbClr val="FF0000"/>
                </a:solidFill>
              </a:rPr>
              <a:t>Tanimoto</a:t>
            </a:r>
            <a:r>
              <a:rPr lang="en-IE" dirty="0" smtClean="0">
                <a:solidFill>
                  <a:srgbClr val="FF0000"/>
                </a:solidFill>
              </a:rPr>
              <a:t> coefficient</a:t>
            </a:r>
          </a:p>
          <a:p>
            <a:pPr lvl="1"/>
            <a:r>
              <a:rPr lang="en-IE" dirty="0" err="1" smtClean="0"/>
              <a:t>Tanimoto</a:t>
            </a:r>
            <a:r>
              <a:rPr lang="en-IE" dirty="0" smtClean="0"/>
              <a:t> Similarity </a:t>
            </a:r>
            <a:r>
              <a:rPr lang="en-IE" dirty="0" smtClean="0"/>
              <a:t>= Intersection/Union </a:t>
            </a:r>
          </a:p>
          <a:p>
            <a:pPr lvl="1"/>
            <a:r>
              <a:rPr lang="en-IE" dirty="0" smtClean="0"/>
              <a:t>Bounded by 0 and 1 (no similarity to perfect similarity)</a:t>
            </a:r>
          </a:p>
          <a:p>
            <a:pPr lvl="1"/>
            <a:r>
              <a:rPr lang="en-IE" dirty="0" smtClean="0"/>
              <a:t>A value of greater than 0.7 or 0.8 indicates structural similarity</a:t>
            </a:r>
          </a:p>
          <a:p>
            <a:endParaRPr lang="en-IE" dirty="0" smtClean="0"/>
          </a:p>
          <a:p>
            <a:r>
              <a:rPr lang="en-IE" dirty="0" smtClean="0"/>
              <a:t>How </a:t>
            </a:r>
            <a:r>
              <a:rPr lang="en-IE" dirty="0" smtClean="0"/>
              <a:t>similar are aspirin (A) and salicylic acid (B)?</a:t>
            </a:r>
            <a:endParaRPr lang="en-IE" dirty="0"/>
          </a:p>
        </p:txBody>
      </p:sp>
      <p:pic>
        <p:nvPicPr>
          <p:cNvPr id="4" name="Picture 2"/>
          <p:cNvPicPr>
            <a:picLocks noChangeAspect="1" noChangeArrowheads="1"/>
          </p:cNvPicPr>
          <p:nvPr/>
        </p:nvPicPr>
        <p:blipFill>
          <a:blip r:embed="rId3" cstate="print"/>
          <a:srcRect l="22500" t="17500" r="14999" b="25000"/>
          <a:stretch>
            <a:fillRect/>
          </a:stretch>
        </p:blipFill>
        <p:spPr bwMode="auto">
          <a:xfrm>
            <a:off x="1714480" y="3929066"/>
            <a:ext cx="1785950" cy="1643074"/>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l="22499" t="17499" r="27500" b="27500"/>
          <a:stretch>
            <a:fillRect/>
          </a:stretch>
        </p:blipFill>
        <p:spPr bwMode="auto">
          <a:xfrm>
            <a:off x="5286380" y="3929066"/>
            <a:ext cx="1428760" cy="1571636"/>
          </a:xfrm>
          <a:prstGeom prst="rect">
            <a:avLst/>
          </a:prstGeom>
          <a:noFill/>
          <a:ln w="9525">
            <a:noFill/>
            <a:miter lim="800000"/>
            <a:headEnd/>
            <a:tailEnd/>
          </a:ln>
        </p:spPr>
      </p:pic>
      <p:sp>
        <p:nvSpPr>
          <p:cNvPr id="6" name="Content Placeholder 2"/>
          <p:cNvSpPr txBox="1">
            <a:spLocks/>
          </p:cNvSpPr>
          <p:nvPr/>
        </p:nvSpPr>
        <p:spPr bwMode="auto">
          <a:xfrm>
            <a:off x="642910" y="5572140"/>
            <a:ext cx="7772400"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Using a path-based fingerprint,</a:t>
            </a:r>
            <a:r>
              <a:rPr kumimoji="0" lang="en-IE" sz="32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a:t>
            </a:r>
            <a:r>
              <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64 bits are set for A, 38 for B</a:t>
            </a:r>
          </a:p>
          <a:p>
            <a:pPr marL="800100" lvl="1" indent="-342900" eaLnBrk="0" hangingPunct="0">
              <a:spcBef>
                <a:spcPct val="20000"/>
              </a:spcBef>
              <a:buFontTx/>
              <a:buChar char="•"/>
            </a:pPr>
            <a:r>
              <a:rPr lang="en-IE" sz="3200" kern="0" noProof="0" dirty="0" smtClean="0">
                <a:latin typeface="Arial" pitchFamily="34" charset="0"/>
                <a:cs typeface="Arial" pitchFamily="34" charset="0"/>
              </a:rPr>
              <a:t>Intersection is 38 (Note: B is a </a:t>
            </a:r>
            <a:r>
              <a:rPr lang="en-IE" sz="3200" b="1" kern="0" noProof="0" dirty="0" smtClean="0">
                <a:latin typeface="Arial" pitchFamily="34" charset="0"/>
                <a:cs typeface="Arial" pitchFamily="34" charset="0"/>
              </a:rPr>
              <a:t>substructure</a:t>
            </a:r>
            <a:r>
              <a:rPr lang="en-IE" sz="3200" kern="0" noProof="0" dirty="0" smtClean="0">
                <a:latin typeface="Arial" pitchFamily="34" charset="0"/>
                <a:cs typeface="Arial" pitchFamily="34" charset="0"/>
              </a:rPr>
              <a:t> of A)</a:t>
            </a:r>
          </a:p>
          <a:p>
            <a:pPr marL="800100" lvl="1" indent="-342900" eaLnBrk="0" hangingPunct="0">
              <a:spcBef>
                <a:spcPct val="20000"/>
              </a:spcBef>
              <a:buFontTx/>
              <a:buChar char="•"/>
            </a:pPr>
            <a:r>
              <a:rPr kumimoji="0" lang="en-IE" sz="3200" b="0" i="0" u="none" strike="noStrike" kern="0" cap="none" spc="0" normalizeH="0" baseline="0" dirty="0" smtClean="0">
                <a:ln>
                  <a:noFill/>
                </a:ln>
                <a:solidFill>
                  <a:schemeClr val="tx1"/>
                </a:solidFill>
                <a:effectLst/>
                <a:uLnTx/>
                <a:uFillTx/>
                <a:latin typeface="Arial" pitchFamily="34" charset="0"/>
                <a:ea typeface="+mn-ea"/>
                <a:cs typeface="Arial" pitchFamily="34" charset="0"/>
              </a:rPr>
              <a:t>Union</a:t>
            </a:r>
            <a:r>
              <a:rPr kumimoji="0" lang="en-IE" sz="3200" b="0" i="0" u="none" strike="noStrike" kern="0" cap="none" spc="0" normalizeH="0" dirty="0" smtClean="0">
                <a:ln>
                  <a:noFill/>
                </a:ln>
                <a:solidFill>
                  <a:schemeClr val="tx1"/>
                </a:solidFill>
                <a:effectLst/>
                <a:uLnTx/>
                <a:uFillTx/>
                <a:latin typeface="Arial" pitchFamily="34" charset="0"/>
                <a:ea typeface="+mn-ea"/>
                <a:cs typeface="Arial" pitchFamily="34" charset="0"/>
              </a:rPr>
              <a:t> is 64</a:t>
            </a:r>
          </a:p>
          <a:p>
            <a:pPr marL="800100" lvl="1" indent="-342900" eaLnBrk="0" hangingPunct="0">
              <a:spcBef>
                <a:spcPct val="20000"/>
              </a:spcBef>
              <a:buFontTx/>
              <a:buChar char="•"/>
            </a:pPr>
            <a:r>
              <a:rPr lang="en-IE" sz="3200" kern="0" baseline="0" noProof="0" dirty="0" smtClean="0">
                <a:latin typeface="Arial" pitchFamily="34" charset="0"/>
                <a:cs typeface="Arial" pitchFamily="34" charset="0"/>
              </a:rPr>
              <a:t>Similarity</a:t>
            </a:r>
            <a:r>
              <a:rPr lang="en-IE" sz="3200" kern="0" noProof="0" dirty="0" smtClean="0">
                <a:latin typeface="Arial" pitchFamily="34" charset="0"/>
                <a:cs typeface="Arial" pitchFamily="34" charset="0"/>
              </a:rPr>
              <a:t> = 0.59</a:t>
            </a:r>
            <a:endParaRPr kumimoji="0" lang="en-IE" sz="32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5857884" y="1142984"/>
            <a:ext cx="2981316" cy="2275915"/>
          </a:xfrm>
          <a:prstGeom prst="rect">
            <a:avLst/>
          </a:prstGeom>
          <a:noFill/>
          <a:ln w="9525">
            <a:noFill/>
            <a:miter lim="800000"/>
            <a:headEnd/>
            <a:tailEnd/>
          </a:ln>
        </p:spPr>
      </p:pic>
      <p:sp>
        <p:nvSpPr>
          <p:cNvPr id="2" name="Title 1"/>
          <p:cNvSpPr>
            <a:spLocks noGrp="1"/>
          </p:cNvSpPr>
          <p:nvPr>
            <p:ph type="title"/>
          </p:nvPr>
        </p:nvSpPr>
        <p:spPr/>
        <p:txBody>
          <a:bodyPr/>
          <a:lstStyle/>
          <a:p>
            <a:r>
              <a:rPr lang="en-IE" dirty="0" smtClean="0"/>
              <a:t>Similarity of atom environments</a:t>
            </a:r>
            <a:endParaRPr lang="en-IE" dirty="0"/>
          </a:p>
        </p:txBody>
      </p:sp>
      <p:sp>
        <p:nvSpPr>
          <p:cNvPr id="3" name="Content Placeholder 2"/>
          <p:cNvSpPr>
            <a:spLocks noGrp="1"/>
          </p:cNvSpPr>
          <p:nvPr>
            <p:ph idx="1"/>
          </p:nvPr>
        </p:nvSpPr>
        <p:spPr>
          <a:xfrm>
            <a:off x="285720" y="1142984"/>
            <a:ext cx="5715040" cy="4000528"/>
          </a:xfrm>
        </p:spPr>
        <p:txBody>
          <a:bodyPr>
            <a:normAutofit fontScale="55000" lnSpcReduction="20000"/>
          </a:bodyPr>
          <a:lstStyle/>
          <a:p>
            <a:r>
              <a:rPr lang="en-IE" dirty="0" smtClean="0"/>
              <a:t>Fingerprints can also be used to measure similarity of atom environments</a:t>
            </a:r>
          </a:p>
          <a:p>
            <a:r>
              <a:rPr lang="en-IE" dirty="0" smtClean="0"/>
              <a:t>Circular fingerprints (HOSE codes)</a:t>
            </a:r>
          </a:p>
          <a:p>
            <a:pPr lvl="1"/>
            <a:r>
              <a:rPr lang="en-IE" dirty="0" err="1" smtClean="0"/>
              <a:t>Bremser</a:t>
            </a:r>
            <a:r>
              <a:rPr lang="en-IE" dirty="0" smtClean="0"/>
              <a:t>, W., HOSE – a novel substructure code. </a:t>
            </a:r>
            <a:r>
              <a:rPr lang="en-IE" i="1" dirty="0" smtClean="0"/>
              <a:t>Anal. </a:t>
            </a:r>
            <a:r>
              <a:rPr lang="en-IE" i="1" dirty="0" err="1" smtClean="0"/>
              <a:t>Chim</a:t>
            </a:r>
            <a:r>
              <a:rPr lang="en-IE" i="1" dirty="0" smtClean="0"/>
              <a:t>. </a:t>
            </a:r>
            <a:r>
              <a:rPr lang="en-IE" i="1" dirty="0" err="1" smtClean="0"/>
              <a:t>Acta</a:t>
            </a:r>
            <a:r>
              <a:rPr lang="en-IE" dirty="0" smtClean="0"/>
              <a:t> </a:t>
            </a:r>
            <a:r>
              <a:rPr lang="en-IE" b="1" dirty="0" smtClean="0"/>
              <a:t>1978</a:t>
            </a:r>
            <a:r>
              <a:rPr lang="en-IE" dirty="0" smtClean="0"/>
              <a:t>, </a:t>
            </a:r>
            <a:r>
              <a:rPr lang="en-IE" i="1" dirty="0" smtClean="0"/>
              <a:t>103</a:t>
            </a:r>
            <a:r>
              <a:rPr lang="en-IE" dirty="0" smtClean="0"/>
              <a:t>, 355.</a:t>
            </a:r>
          </a:p>
          <a:p>
            <a:pPr lvl="1"/>
            <a:r>
              <a:rPr lang="en-IE" dirty="0" smtClean="0"/>
              <a:t>Describe atom environment in terms of atom types at various bond distances from a particular atom</a:t>
            </a:r>
          </a:p>
          <a:p>
            <a:r>
              <a:rPr lang="en-IE" dirty="0" smtClean="0"/>
              <a:t>Can be used for proton NMR prediction</a:t>
            </a:r>
          </a:p>
          <a:p>
            <a:pPr lvl="1"/>
            <a:r>
              <a:rPr lang="en-IE" dirty="0" err="1" smtClean="0"/>
              <a:t>Hydrogens</a:t>
            </a:r>
            <a:r>
              <a:rPr lang="en-IE" dirty="0" smtClean="0"/>
              <a:t> attached to similar atoms tend to have similar NMR shifts</a:t>
            </a:r>
          </a:p>
          <a:p>
            <a:pPr lvl="1"/>
            <a:r>
              <a:rPr lang="en-IE" dirty="0" smtClean="0"/>
              <a:t>Given a database of molecules with assigned NMR spectra, try to find Hs in the same environment up to as many levels as possible and use their NMR shifts to predict the shift for your proton</a:t>
            </a:r>
          </a:p>
          <a:p>
            <a:r>
              <a:rPr lang="en-IE" dirty="0" smtClean="0"/>
              <a:t>The same database can be used for structure identification</a:t>
            </a:r>
          </a:p>
          <a:p>
            <a:pPr lvl="1"/>
            <a:r>
              <a:rPr lang="en-IE" dirty="0" smtClean="0"/>
              <a:t>Given a proton NMR spectrum, what chemical structures are consistent with the NMR</a:t>
            </a:r>
          </a:p>
        </p:txBody>
      </p:sp>
      <p:sp>
        <p:nvSpPr>
          <p:cNvPr id="9" name="Content Placeholder 2"/>
          <p:cNvSpPr txBox="1">
            <a:spLocks/>
          </p:cNvSpPr>
          <p:nvPr/>
        </p:nvSpPr>
        <p:spPr bwMode="auto">
          <a:xfrm>
            <a:off x="285720" y="5357826"/>
            <a:ext cx="8429684" cy="10239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3200" b="1" i="0" u="none" strike="noStrike" kern="0" cap="none" spc="0" normalizeH="0" baseline="0" noProof="0" err="1" smtClean="0">
                <a:ln>
                  <a:noFill/>
                </a:ln>
                <a:solidFill>
                  <a:srgbClr val="FF0000"/>
                </a:solidFill>
                <a:effectLst/>
                <a:uLnTx/>
                <a:uFillTx/>
                <a:latin typeface="Arial" pitchFamily="34" charset="0"/>
                <a:ea typeface="+mn-ea"/>
                <a:cs typeface="Arial" pitchFamily="34" charset="0"/>
              </a:rPr>
              <a:t>NMRShiftDB</a:t>
            </a:r>
            <a:r>
              <a:rPr kumimoji="0" lang="en-IE" sz="3200" b="1" i="0" u="none" strike="noStrike" kern="0" cap="none" spc="0" normalizeH="0" baseline="0" noProof="0" smtClean="0">
                <a:ln>
                  <a:noFill/>
                </a:ln>
                <a:solidFill>
                  <a:srgbClr val="FF0000"/>
                </a:solidFill>
                <a:effectLst/>
                <a:uLnTx/>
                <a:uFillTx/>
                <a:latin typeface="Arial" pitchFamily="34" charset="0"/>
                <a:ea typeface="+mn-ea"/>
                <a:cs typeface="Arial" pitchFamily="34" charset="0"/>
              </a:rPr>
              <a:t> </a:t>
            </a:r>
            <a:r>
              <a:rPr kumimoji="0" lang="en-IE" sz="32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(http://nmrshiftdb.org)</a:t>
            </a:r>
            <a:endParaRPr kumimoji="0" lang="en-IE" sz="32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IE" sz="2800" b="0" i="0" u="none" strike="noStrike" kern="0" cap="none" spc="0" normalizeH="0" baseline="0" noProof="0" dirty="0" smtClean="0">
                <a:ln>
                  <a:noFill/>
                </a:ln>
                <a:solidFill>
                  <a:schemeClr val="tx1"/>
                </a:solidFill>
                <a:effectLst/>
                <a:uLnTx/>
                <a:uFillTx/>
                <a:latin typeface="Arial" pitchFamily="34" charset="0"/>
                <a:cs typeface="Arial" pitchFamily="34" charset="0"/>
              </a:rPr>
              <a:t>Freely available Open database of NMR spectra – add your own spectra (with assigned peaks) – predict assignments</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IE" sz="2500" b="0" i="0" u="none" strike="noStrike" kern="0" cap="none" spc="0" normalizeH="0" baseline="0" noProof="0" dirty="0" smtClean="0">
                <a:ln>
                  <a:noFill/>
                </a:ln>
                <a:solidFill>
                  <a:schemeClr val="tx1"/>
                </a:solidFill>
                <a:effectLst/>
                <a:uLnTx/>
                <a:uFillTx/>
                <a:latin typeface="Arial" pitchFamily="34" charset="0"/>
                <a:cs typeface="Arial" pitchFamily="34" charset="0"/>
              </a:rPr>
              <a:t>Tutorial: http://nmrshiftdb.sourceforge.net/nmrshiftdbebitraining.pdf</a:t>
            </a:r>
          </a:p>
        </p:txBody>
      </p:sp>
      <p:sp>
        <p:nvSpPr>
          <p:cNvPr id="6" name="TextBox 5"/>
          <p:cNvSpPr txBox="1"/>
          <p:nvPr/>
        </p:nvSpPr>
        <p:spPr>
          <a:xfrm>
            <a:off x="6072198" y="3429000"/>
            <a:ext cx="3071802" cy="830997"/>
          </a:xfrm>
          <a:prstGeom prst="rect">
            <a:avLst/>
          </a:prstGeom>
          <a:noFill/>
        </p:spPr>
        <p:txBody>
          <a:bodyPr wrap="square" rtlCol="0">
            <a:spAutoFit/>
          </a:bodyPr>
          <a:lstStyle/>
          <a:p>
            <a:r>
              <a:rPr lang="en-IE" sz="1200" dirty="0" smtClean="0">
                <a:latin typeface="Arial" pitchFamily="34" charset="0"/>
                <a:cs typeface="Arial" pitchFamily="34" charset="0"/>
              </a:rPr>
              <a:t>Image: T. Davies, W. </a:t>
            </a:r>
            <a:r>
              <a:rPr lang="en-IE" sz="1200" dirty="0" err="1" smtClean="0">
                <a:latin typeface="Arial" pitchFamily="34" charset="0"/>
                <a:cs typeface="Arial" pitchFamily="34" charset="0"/>
              </a:rPr>
              <a:t>Robien</a:t>
            </a:r>
            <a:r>
              <a:rPr lang="en-IE" sz="1200" dirty="0" smtClean="0">
                <a:latin typeface="Arial" pitchFamily="34" charset="0"/>
                <a:cs typeface="Arial" pitchFamily="34" charset="0"/>
              </a:rPr>
              <a:t>, J. Seymour. </a:t>
            </a:r>
            <a:r>
              <a:rPr lang="en-IE" sz="1200" i="1" dirty="0" smtClean="0">
                <a:latin typeface="Arial" pitchFamily="34" charset="0"/>
                <a:cs typeface="Arial" pitchFamily="34" charset="0"/>
              </a:rPr>
              <a:t>Spectroscopy Europe</a:t>
            </a:r>
            <a:r>
              <a:rPr lang="en-IE" sz="1200" dirty="0" smtClean="0">
                <a:latin typeface="Arial" pitchFamily="34" charset="0"/>
                <a:cs typeface="Arial" pitchFamily="34" charset="0"/>
              </a:rPr>
              <a:t>, </a:t>
            </a:r>
            <a:r>
              <a:rPr lang="en-IE" sz="1200" b="1" dirty="0" smtClean="0">
                <a:latin typeface="Arial" pitchFamily="34" charset="0"/>
                <a:cs typeface="Arial" pitchFamily="34" charset="0"/>
              </a:rPr>
              <a:t>2006</a:t>
            </a:r>
            <a:r>
              <a:rPr lang="en-IE" sz="1200" dirty="0" smtClean="0">
                <a:latin typeface="Arial" pitchFamily="34" charset="0"/>
                <a:cs typeface="Arial" pitchFamily="34" charset="0"/>
              </a:rPr>
              <a:t>, </a:t>
            </a:r>
            <a:r>
              <a:rPr lang="en-IE" sz="1200" i="1" dirty="0" smtClean="0">
                <a:latin typeface="Arial" pitchFamily="34" charset="0"/>
                <a:cs typeface="Arial" pitchFamily="34" charset="0"/>
              </a:rPr>
              <a:t>18</a:t>
            </a:r>
            <a:r>
              <a:rPr lang="en-IE" sz="1200" dirty="0" smtClean="0">
                <a:latin typeface="Arial" pitchFamily="34" charset="0"/>
                <a:cs typeface="Arial" pitchFamily="34" charset="0"/>
              </a:rPr>
              <a:t>, 22</a:t>
            </a:r>
          </a:p>
          <a:p>
            <a:r>
              <a:rPr lang="en-IE" sz="1200" dirty="0" smtClean="0">
                <a:latin typeface="Arial" pitchFamily="34" charset="0"/>
                <a:cs typeface="Arial" pitchFamily="34" charset="0"/>
              </a:rPr>
              <a:t>(http://www.modgraph.co.uk/Downloads/TD_18_1.pdf)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323850"/>
            <a:ext cx="7772400" cy="604838"/>
          </a:xfrm>
        </p:spPr>
        <p:txBody>
          <a:bodyPr/>
          <a:lstStyle/>
          <a:p>
            <a:r>
              <a:rPr lang="en-IE" dirty="0" err="1" smtClean="0">
                <a:latin typeface="Arial" charset="0"/>
              </a:rPr>
              <a:t>Cheminformatics</a:t>
            </a:r>
            <a:endParaRPr lang="en-GB" dirty="0" smtClean="0">
              <a:latin typeface="Arial" charset="0"/>
            </a:endParaRPr>
          </a:p>
        </p:txBody>
      </p:sp>
      <p:sp>
        <p:nvSpPr>
          <p:cNvPr id="3" name="Content Placeholder 2"/>
          <p:cNvSpPr>
            <a:spLocks noGrp="1"/>
          </p:cNvSpPr>
          <p:nvPr>
            <p:ph idx="1"/>
          </p:nvPr>
        </p:nvSpPr>
        <p:spPr>
          <a:xfrm>
            <a:off x="685800" y="1143000"/>
            <a:ext cx="7772400" cy="5072082"/>
          </a:xfrm>
        </p:spPr>
        <p:txBody>
          <a:bodyPr>
            <a:noAutofit/>
          </a:bodyPr>
          <a:lstStyle/>
          <a:p>
            <a:pPr>
              <a:defRPr/>
            </a:pPr>
            <a:r>
              <a:rPr lang="en-IE" sz="2000" dirty="0" smtClean="0"/>
              <a:t>Hard to define in words:</a:t>
            </a:r>
          </a:p>
          <a:p>
            <a:pPr lvl="1">
              <a:defRPr/>
            </a:pPr>
            <a:r>
              <a:rPr lang="en-IE" sz="1600" dirty="0" smtClean="0"/>
              <a:t>David Wild: “The field that studies all aspects of the representation and use of chemical and related biological information on computers”</a:t>
            </a:r>
          </a:p>
          <a:p>
            <a:pPr lvl="1">
              <a:defRPr/>
            </a:pPr>
            <a:r>
              <a:rPr lang="en-IE" sz="1600" dirty="0" smtClean="0"/>
              <a:t>Design, creation, organization, management, retrieval, analysis, dissemination, visualization and use of chemical information</a:t>
            </a:r>
            <a:endParaRPr lang="en-IE" sz="2000" dirty="0" smtClean="0"/>
          </a:p>
          <a:p>
            <a:pPr>
              <a:defRPr/>
            </a:pPr>
            <a:r>
              <a:rPr lang="en-IE" sz="2000" dirty="0" smtClean="0"/>
              <a:t>Hard to agree on spelling:</a:t>
            </a:r>
          </a:p>
          <a:p>
            <a:pPr lvl="1">
              <a:defRPr/>
            </a:pPr>
            <a:r>
              <a:rPr lang="en-IE" sz="1600" dirty="0" smtClean="0"/>
              <a:t>Sometimes </a:t>
            </a:r>
            <a:r>
              <a:rPr lang="en-IE" sz="1600" dirty="0" err="1" smtClean="0"/>
              <a:t>chemoinformatics</a:t>
            </a:r>
            <a:endParaRPr lang="en-IE" sz="1600" dirty="0" smtClean="0"/>
          </a:p>
          <a:p>
            <a:pPr>
              <a:defRPr/>
            </a:pPr>
            <a:r>
              <a:rPr lang="en-IE" sz="2000" dirty="0" smtClean="0"/>
              <a:t>More easily thought of as encompassing a range of concepts and techniques</a:t>
            </a:r>
          </a:p>
          <a:p>
            <a:pPr lvl="1">
              <a:defRPr/>
            </a:pPr>
            <a:r>
              <a:rPr lang="en-IE" sz="1600" dirty="0" smtClean="0">
                <a:solidFill>
                  <a:srgbClr val="FF0000"/>
                </a:solidFill>
              </a:rPr>
              <a:t>Molecular similarity</a:t>
            </a:r>
          </a:p>
          <a:p>
            <a:pPr lvl="1">
              <a:defRPr/>
            </a:pPr>
            <a:r>
              <a:rPr lang="en-IE" sz="1600" dirty="0" smtClean="0"/>
              <a:t>Quantitative-structure activity relationships (QSAR)</a:t>
            </a:r>
          </a:p>
          <a:p>
            <a:pPr lvl="1">
              <a:defRPr/>
            </a:pPr>
            <a:r>
              <a:rPr lang="en-IE" sz="1600" dirty="0" smtClean="0">
                <a:solidFill>
                  <a:srgbClr val="FF0000"/>
                </a:solidFill>
              </a:rPr>
              <a:t>Substructure search</a:t>
            </a:r>
          </a:p>
          <a:p>
            <a:pPr lvl="1">
              <a:defRPr/>
            </a:pPr>
            <a:r>
              <a:rPr lang="en-IE" sz="1600" dirty="0" smtClean="0"/>
              <a:t>(Automated) Molecular depiction</a:t>
            </a:r>
          </a:p>
          <a:p>
            <a:pPr lvl="1">
              <a:defRPr/>
            </a:pPr>
            <a:r>
              <a:rPr lang="en-IE" sz="1600" dirty="0" smtClean="0">
                <a:solidFill>
                  <a:srgbClr val="FF0000"/>
                </a:solidFill>
              </a:rPr>
              <a:t>Encoding/decoding of molecular structures</a:t>
            </a:r>
          </a:p>
          <a:p>
            <a:pPr lvl="1">
              <a:defRPr/>
            </a:pPr>
            <a:r>
              <a:rPr lang="en-IE" sz="1600" dirty="0" smtClean="0"/>
              <a:t>3D structure generation from a 2D or 0D structure</a:t>
            </a:r>
          </a:p>
          <a:p>
            <a:pPr lvl="1">
              <a:defRPr/>
            </a:pPr>
            <a:r>
              <a:rPr lang="en-IE" sz="1600" dirty="0" smtClean="0"/>
              <a:t>Conformer generation</a:t>
            </a:r>
          </a:p>
          <a:p>
            <a:pPr lvl="1">
              <a:defRPr/>
            </a:pPr>
            <a:r>
              <a:rPr lang="en-IE" sz="1600" dirty="0" smtClean="0"/>
              <a:t>Algorithms: ring perception, </a:t>
            </a:r>
            <a:r>
              <a:rPr lang="en-IE" sz="1600" dirty="0" err="1" smtClean="0"/>
              <a:t>aromaticity</a:t>
            </a:r>
            <a:r>
              <a:rPr lang="en-IE" sz="1600" dirty="0" smtClean="0"/>
              <a:t>, isomers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Substructure search using SMARTS</a:t>
            </a:r>
            <a:endParaRPr lang="en-IE" dirty="0"/>
          </a:p>
        </p:txBody>
      </p:sp>
      <p:sp>
        <p:nvSpPr>
          <p:cNvPr id="3" name="Content Placeholder 2"/>
          <p:cNvSpPr>
            <a:spLocks noGrp="1"/>
          </p:cNvSpPr>
          <p:nvPr>
            <p:ph idx="1"/>
          </p:nvPr>
        </p:nvSpPr>
        <p:spPr>
          <a:xfrm>
            <a:off x="539552" y="1142984"/>
            <a:ext cx="7772400" cy="3510152"/>
          </a:xfrm>
        </p:spPr>
        <p:txBody>
          <a:bodyPr>
            <a:normAutofit fontScale="62500" lnSpcReduction="20000"/>
          </a:bodyPr>
          <a:lstStyle/>
          <a:p>
            <a:r>
              <a:rPr lang="en-IE" dirty="0" smtClean="0">
                <a:solidFill>
                  <a:schemeClr val="accent2"/>
                </a:solidFill>
              </a:rPr>
              <a:t>SMARTS – an extension of SMILES for substructure searching</a:t>
            </a:r>
          </a:p>
          <a:p>
            <a:pPr lvl="1"/>
            <a:r>
              <a:rPr lang="en-IE" dirty="0" smtClean="0"/>
              <a:t>Can be used to </a:t>
            </a:r>
            <a:r>
              <a:rPr lang="en-IE" b="1" dirty="0" smtClean="0"/>
              <a:t>find </a:t>
            </a:r>
            <a:r>
              <a:rPr lang="en-IE" dirty="0" smtClean="0"/>
              <a:t>molecules with a particular substructure</a:t>
            </a:r>
          </a:p>
          <a:p>
            <a:pPr lvl="1"/>
            <a:r>
              <a:rPr lang="en-IE" dirty="0" smtClean="0"/>
              <a:t>Can be used to </a:t>
            </a:r>
            <a:r>
              <a:rPr lang="en-IE" b="1" dirty="0" smtClean="0"/>
              <a:t>filter out </a:t>
            </a:r>
            <a:r>
              <a:rPr lang="en-IE" dirty="0" smtClean="0"/>
              <a:t>molecules with a </a:t>
            </a:r>
            <a:r>
              <a:rPr lang="en-IE" dirty="0" smtClean="0"/>
              <a:t>particular </a:t>
            </a:r>
            <a:r>
              <a:rPr lang="en-IE" dirty="0" smtClean="0"/>
              <a:t>substructure</a:t>
            </a:r>
          </a:p>
          <a:p>
            <a:endParaRPr lang="en-IE" dirty="0" smtClean="0"/>
          </a:p>
          <a:p>
            <a:r>
              <a:rPr lang="en-IE" dirty="0" smtClean="0"/>
              <a:t>Simple example</a:t>
            </a:r>
          </a:p>
          <a:p>
            <a:pPr lvl="1"/>
            <a:r>
              <a:rPr lang="en-IE" b="1" dirty="0" smtClean="0">
                <a:solidFill>
                  <a:srgbClr val="FF0000"/>
                </a:solidFill>
              </a:rPr>
              <a:t>Ether: [OD2]([#6])[#6]</a:t>
            </a:r>
          </a:p>
          <a:p>
            <a:pPr lvl="2"/>
            <a:r>
              <a:rPr lang="en-IE" dirty="0" smtClean="0">
                <a:solidFill>
                  <a:schemeClr val="tx1">
                    <a:lumMod val="50000"/>
                    <a:lumOff val="50000"/>
                  </a:schemeClr>
                </a:solidFill>
              </a:rPr>
              <a:t>Any oxygen with exactly two bonds each to a carbon</a:t>
            </a:r>
          </a:p>
          <a:p>
            <a:r>
              <a:rPr lang="en-IE" dirty="0" smtClean="0"/>
              <a:t>Can get </a:t>
            </a:r>
            <a:r>
              <a:rPr lang="en-IE" dirty="0" smtClean="0"/>
              <a:t>(a lot) more </a:t>
            </a:r>
            <a:r>
              <a:rPr lang="en-IE" dirty="0" smtClean="0"/>
              <a:t>complicated</a:t>
            </a:r>
          </a:p>
          <a:p>
            <a:pPr lvl="1"/>
            <a:r>
              <a:rPr lang="en-IE" dirty="0" smtClean="0"/>
              <a:t>Carbonic Acid or Carbonic Acid-Ester: </a:t>
            </a:r>
            <a:r>
              <a:rPr lang="en-IE" b="1" dirty="0" smtClean="0">
                <a:solidFill>
                  <a:srgbClr val="FF0000"/>
                </a:solidFill>
              </a:rPr>
              <a:t>[CX3](=[OX1])([OX2])[OX2H,OX1H0-1]</a:t>
            </a:r>
          </a:p>
          <a:p>
            <a:pPr lvl="2"/>
            <a:r>
              <a:rPr lang="en-IE" dirty="0" smtClean="0">
                <a:solidFill>
                  <a:schemeClr val="tx1">
                    <a:lumMod val="50000"/>
                    <a:lumOff val="50000"/>
                  </a:schemeClr>
                </a:solidFill>
              </a:rPr>
              <a:t>Hits acid and conjugate base. Won't hit carbonic acid </a:t>
            </a:r>
            <a:r>
              <a:rPr lang="en-IE" dirty="0" err="1" smtClean="0">
                <a:solidFill>
                  <a:schemeClr val="tx1">
                    <a:lumMod val="50000"/>
                    <a:lumOff val="50000"/>
                  </a:schemeClr>
                </a:solidFill>
              </a:rPr>
              <a:t>diester</a:t>
            </a:r>
            <a:endParaRPr lang="en-IE" dirty="0" smtClean="0">
              <a:solidFill>
                <a:schemeClr val="tx1">
                  <a:lumMod val="50000"/>
                  <a:lumOff val="50000"/>
                </a:schemeClr>
              </a:solidFill>
            </a:endParaRPr>
          </a:p>
        </p:txBody>
      </p:sp>
      <p:pic>
        <p:nvPicPr>
          <p:cNvPr id="38914" name="Picture 2" descr="C:\Work\BackedUp\Conferences\2012\July2012_EBICompChem\not-backed-up\ester.png"/>
          <p:cNvPicPr>
            <a:picLocks noChangeAspect="1" noChangeArrowheads="1"/>
          </p:cNvPicPr>
          <p:nvPr/>
        </p:nvPicPr>
        <p:blipFill>
          <a:blip r:embed="rId2" cstate="print"/>
          <a:srcRect/>
          <a:stretch>
            <a:fillRect/>
          </a:stretch>
        </p:blipFill>
        <p:spPr bwMode="auto">
          <a:xfrm>
            <a:off x="6300192" y="2132856"/>
            <a:ext cx="1124107" cy="704948"/>
          </a:xfrm>
          <a:prstGeom prst="rect">
            <a:avLst/>
          </a:prstGeom>
          <a:noFill/>
        </p:spPr>
      </p:pic>
      <p:pic>
        <p:nvPicPr>
          <p:cNvPr id="38915" name="Picture 3"/>
          <p:cNvPicPr>
            <a:picLocks noChangeAspect="1" noChangeArrowheads="1"/>
          </p:cNvPicPr>
          <p:nvPr/>
        </p:nvPicPr>
        <p:blipFill>
          <a:blip r:embed="rId3" cstate="print"/>
          <a:srcRect/>
          <a:stretch>
            <a:fillRect/>
          </a:stretch>
        </p:blipFill>
        <p:spPr bwMode="auto">
          <a:xfrm>
            <a:off x="6876256" y="2780928"/>
            <a:ext cx="178117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t="10609" b="10304"/>
          <a:stretch>
            <a:fillRect/>
          </a:stretch>
        </p:blipFill>
        <p:spPr bwMode="auto">
          <a:xfrm>
            <a:off x="395536" y="476672"/>
            <a:ext cx="6923087" cy="5904656"/>
          </a:xfrm>
          <a:prstGeom prst="rect">
            <a:avLst/>
          </a:prstGeom>
          <a:noFill/>
          <a:ln w="9525">
            <a:noFill/>
            <a:miter lim="800000"/>
            <a:headEnd/>
            <a:tailEnd/>
          </a:ln>
        </p:spPr>
      </p:pic>
      <p:sp>
        <p:nvSpPr>
          <p:cNvPr id="6" name="TextBox 5"/>
          <p:cNvSpPr txBox="1"/>
          <p:nvPr/>
        </p:nvSpPr>
        <p:spPr>
          <a:xfrm>
            <a:off x="3779912" y="548680"/>
            <a:ext cx="4968552" cy="2308324"/>
          </a:xfrm>
          <a:prstGeom prst="rect">
            <a:avLst/>
          </a:prstGeom>
          <a:noFill/>
        </p:spPr>
        <p:txBody>
          <a:bodyPr wrap="square" rtlCol="0">
            <a:spAutoFit/>
          </a:bodyPr>
          <a:lstStyle/>
          <a:p>
            <a:r>
              <a:rPr lang="en-IE" sz="1800" b="1" dirty="0" err="1" smtClean="0">
                <a:solidFill>
                  <a:schemeClr val="accent2"/>
                </a:solidFill>
                <a:latin typeface="Arial" pitchFamily="34" charset="0"/>
                <a:cs typeface="Arial" pitchFamily="34" charset="0"/>
              </a:rPr>
              <a:t>SMARTSviewer</a:t>
            </a:r>
            <a:endParaRPr lang="en-IE" sz="1800" b="1" dirty="0" smtClean="0">
              <a:solidFill>
                <a:schemeClr val="accent2"/>
              </a:solidFill>
              <a:latin typeface="Arial" pitchFamily="34" charset="0"/>
              <a:cs typeface="Arial" pitchFamily="34" charset="0"/>
            </a:endParaRPr>
          </a:p>
          <a:p>
            <a:r>
              <a:rPr lang="en-IE" sz="1800" b="1" dirty="0" smtClean="0">
                <a:solidFill>
                  <a:schemeClr val="accent2"/>
                </a:solidFill>
                <a:latin typeface="Arial" pitchFamily="34" charset="0"/>
                <a:cs typeface="Arial" pitchFamily="34" charset="0"/>
              </a:rPr>
              <a:t>http://smartsview.zbh.uni-hamburg.de/</a:t>
            </a:r>
          </a:p>
          <a:p>
            <a:r>
              <a:rPr lang="en-IE" sz="1800" dirty="0" smtClean="0">
                <a:latin typeface="Arial" pitchFamily="34" charset="0"/>
                <a:cs typeface="Arial" pitchFamily="34" charset="0"/>
              </a:rPr>
              <a:t>K. </a:t>
            </a:r>
            <a:r>
              <a:rPr lang="en-IE" sz="1800" dirty="0" err="1" smtClean="0">
                <a:latin typeface="Arial" pitchFamily="34" charset="0"/>
                <a:cs typeface="Arial" pitchFamily="34" charset="0"/>
              </a:rPr>
              <a:t>Schomburg</a:t>
            </a:r>
            <a:r>
              <a:rPr lang="en-IE" sz="1800" dirty="0" smtClean="0">
                <a:latin typeface="Arial" pitchFamily="34" charset="0"/>
                <a:cs typeface="Arial" pitchFamily="34" charset="0"/>
              </a:rPr>
              <a:t>, H.-C. Ehrlich, K. </a:t>
            </a:r>
            <a:r>
              <a:rPr lang="en-IE" sz="1800" dirty="0" err="1" smtClean="0">
                <a:latin typeface="Arial" pitchFamily="34" charset="0"/>
                <a:cs typeface="Arial" pitchFamily="34" charset="0"/>
              </a:rPr>
              <a:t>Stierand</a:t>
            </a:r>
            <a:r>
              <a:rPr lang="en-IE" sz="1800" dirty="0" smtClean="0">
                <a:latin typeface="Arial" pitchFamily="34" charset="0"/>
                <a:cs typeface="Arial" pitchFamily="34" charset="0"/>
              </a:rPr>
              <a:t>, </a:t>
            </a:r>
            <a:r>
              <a:rPr lang="en-IE" sz="1800" dirty="0" err="1" smtClean="0">
                <a:latin typeface="Arial" pitchFamily="34" charset="0"/>
                <a:cs typeface="Arial" pitchFamily="34" charset="0"/>
              </a:rPr>
              <a:t>M.Rarey</a:t>
            </a:r>
            <a:r>
              <a:rPr lang="en-IE" sz="1800" dirty="0" smtClean="0">
                <a:latin typeface="Arial" pitchFamily="34" charset="0"/>
                <a:cs typeface="Arial" pitchFamily="34" charset="0"/>
              </a:rPr>
              <a:t>. “From Structure Diagrams to Visual Chemical Patterns” </a:t>
            </a:r>
            <a:r>
              <a:rPr lang="en-IE" sz="1800" i="1" dirty="0" smtClean="0">
                <a:latin typeface="Arial" pitchFamily="34" charset="0"/>
                <a:cs typeface="Arial" pitchFamily="34" charset="0"/>
              </a:rPr>
              <a:t>J. Chem. Inf. Model.</a:t>
            </a:r>
            <a:r>
              <a:rPr lang="en-IE" sz="1800" dirty="0" smtClean="0">
                <a:latin typeface="Arial" pitchFamily="34" charset="0"/>
                <a:cs typeface="Arial" pitchFamily="34" charset="0"/>
              </a:rPr>
              <a:t>, </a:t>
            </a:r>
            <a:r>
              <a:rPr lang="en-IE" sz="1800" b="1" dirty="0" smtClean="0">
                <a:latin typeface="Arial" pitchFamily="34" charset="0"/>
                <a:cs typeface="Arial" pitchFamily="34" charset="0"/>
              </a:rPr>
              <a:t>2010</a:t>
            </a:r>
            <a:r>
              <a:rPr lang="en-IE" sz="1800" dirty="0" smtClean="0">
                <a:latin typeface="Arial" pitchFamily="34" charset="0"/>
                <a:cs typeface="Arial" pitchFamily="34" charset="0"/>
              </a:rPr>
              <a:t>, </a:t>
            </a:r>
            <a:r>
              <a:rPr lang="en-IE" sz="1800" i="1" dirty="0" smtClean="0">
                <a:latin typeface="Arial" pitchFamily="34" charset="0"/>
                <a:cs typeface="Arial" pitchFamily="34" charset="0"/>
              </a:rPr>
              <a:t>50</a:t>
            </a:r>
            <a:r>
              <a:rPr lang="en-IE" sz="1800" dirty="0" smtClean="0">
                <a:latin typeface="Arial" pitchFamily="34" charset="0"/>
                <a:cs typeface="Arial" pitchFamily="34" charset="0"/>
              </a:rPr>
              <a:t>, 1529. </a:t>
            </a:r>
          </a:p>
          <a:p>
            <a:endParaRPr lang="en-IE" sz="1800" dirty="0" smtClean="0">
              <a:latin typeface="Arial" pitchFamily="34" charset="0"/>
              <a:cs typeface="Arial" pitchFamily="34" charset="0"/>
            </a:endParaRPr>
          </a:p>
          <a:p>
            <a:r>
              <a:rPr lang="en-IE" sz="1800" b="1" dirty="0" smtClean="0">
                <a:solidFill>
                  <a:srgbClr val="FF0000"/>
                </a:solidFill>
                <a:latin typeface="Arial" pitchFamily="34" charset="0"/>
                <a:cs typeface="Arial" pitchFamily="34" charset="0"/>
              </a:rPr>
              <a:t>[CX3](=[OX1])([OX2])[OX2H,OX1H0-1]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Substructure search using SMARTS</a:t>
            </a:r>
            <a:endParaRPr lang="en-IE" dirty="0"/>
          </a:p>
        </p:txBody>
      </p:sp>
      <p:sp>
        <p:nvSpPr>
          <p:cNvPr id="3" name="Content Placeholder 2"/>
          <p:cNvSpPr>
            <a:spLocks noGrp="1"/>
          </p:cNvSpPr>
          <p:nvPr>
            <p:ph idx="1"/>
          </p:nvPr>
        </p:nvSpPr>
        <p:spPr>
          <a:xfrm>
            <a:off x="539552" y="1142984"/>
            <a:ext cx="7772400" cy="5382360"/>
          </a:xfrm>
        </p:spPr>
        <p:txBody>
          <a:bodyPr>
            <a:normAutofit fontScale="62500" lnSpcReduction="20000"/>
          </a:bodyPr>
          <a:lstStyle/>
          <a:p>
            <a:r>
              <a:rPr lang="en-IE" dirty="0" smtClean="0">
                <a:solidFill>
                  <a:schemeClr val="accent2"/>
                </a:solidFill>
              </a:rPr>
              <a:t>SMARTS – an extension of SMILES for substructure searching</a:t>
            </a:r>
          </a:p>
          <a:p>
            <a:pPr lvl="1"/>
            <a:r>
              <a:rPr lang="en-IE" dirty="0" smtClean="0"/>
              <a:t>Can be used to </a:t>
            </a:r>
            <a:r>
              <a:rPr lang="en-IE" b="1" dirty="0" smtClean="0"/>
              <a:t>find </a:t>
            </a:r>
            <a:r>
              <a:rPr lang="en-IE" dirty="0" smtClean="0"/>
              <a:t>molecules with a particular substructure</a:t>
            </a:r>
          </a:p>
          <a:p>
            <a:pPr lvl="1"/>
            <a:r>
              <a:rPr lang="en-IE" dirty="0" smtClean="0"/>
              <a:t>Can be used to </a:t>
            </a:r>
            <a:r>
              <a:rPr lang="en-IE" b="1" dirty="0" smtClean="0"/>
              <a:t>filter out </a:t>
            </a:r>
            <a:r>
              <a:rPr lang="en-IE" dirty="0" smtClean="0"/>
              <a:t>molecules with a </a:t>
            </a:r>
            <a:r>
              <a:rPr lang="en-IE" dirty="0" smtClean="0"/>
              <a:t>particular </a:t>
            </a:r>
            <a:r>
              <a:rPr lang="en-IE" dirty="0" smtClean="0"/>
              <a:t>substructure</a:t>
            </a:r>
          </a:p>
          <a:p>
            <a:endParaRPr lang="en-IE" dirty="0" smtClean="0"/>
          </a:p>
          <a:p>
            <a:r>
              <a:rPr lang="en-IE" dirty="0" smtClean="0"/>
              <a:t>Simple example</a:t>
            </a:r>
          </a:p>
          <a:p>
            <a:pPr lvl="1"/>
            <a:r>
              <a:rPr lang="en-IE" b="1" dirty="0" smtClean="0">
                <a:solidFill>
                  <a:srgbClr val="FF0000"/>
                </a:solidFill>
              </a:rPr>
              <a:t>Ether: [OD2]([#6])[#6]</a:t>
            </a:r>
          </a:p>
          <a:p>
            <a:pPr lvl="2"/>
            <a:r>
              <a:rPr lang="en-IE" dirty="0" smtClean="0">
                <a:solidFill>
                  <a:schemeClr val="tx1">
                    <a:lumMod val="50000"/>
                    <a:lumOff val="50000"/>
                  </a:schemeClr>
                </a:solidFill>
              </a:rPr>
              <a:t>Any oxygen with exactly two bonds each to a carbon</a:t>
            </a:r>
          </a:p>
          <a:p>
            <a:r>
              <a:rPr lang="en-IE" dirty="0" smtClean="0"/>
              <a:t>Can get </a:t>
            </a:r>
            <a:r>
              <a:rPr lang="en-IE" dirty="0" smtClean="0"/>
              <a:t>(a lot) more </a:t>
            </a:r>
            <a:r>
              <a:rPr lang="en-IE" dirty="0" smtClean="0"/>
              <a:t>complicated</a:t>
            </a:r>
          </a:p>
          <a:p>
            <a:pPr lvl="1"/>
            <a:r>
              <a:rPr lang="en-IE" dirty="0" smtClean="0"/>
              <a:t>Carbonic Acid or Carbonic Acid-Ester: </a:t>
            </a:r>
            <a:r>
              <a:rPr lang="en-IE" b="1" dirty="0" smtClean="0">
                <a:solidFill>
                  <a:srgbClr val="FF0000"/>
                </a:solidFill>
              </a:rPr>
              <a:t>[CX3](=[OX1])([OX2])[OX2H,OX1H0-1]</a:t>
            </a:r>
          </a:p>
          <a:p>
            <a:pPr lvl="2"/>
            <a:r>
              <a:rPr lang="en-IE" dirty="0" smtClean="0">
                <a:solidFill>
                  <a:schemeClr val="tx1">
                    <a:lumMod val="50000"/>
                    <a:lumOff val="50000"/>
                  </a:schemeClr>
                </a:solidFill>
              </a:rPr>
              <a:t>Hits acid and conjugate base. Won't hit carbonic acid </a:t>
            </a:r>
            <a:r>
              <a:rPr lang="en-IE" dirty="0" err="1" smtClean="0">
                <a:solidFill>
                  <a:schemeClr val="tx1">
                    <a:lumMod val="50000"/>
                    <a:lumOff val="50000"/>
                  </a:schemeClr>
                </a:solidFill>
              </a:rPr>
              <a:t>diester</a:t>
            </a:r>
            <a:endParaRPr lang="en-IE" dirty="0" smtClean="0">
              <a:solidFill>
                <a:schemeClr val="tx1">
                  <a:lumMod val="50000"/>
                  <a:lumOff val="50000"/>
                </a:schemeClr>
              </a:solidFill>
            </a:endParaRPr>
          </a:p>
          <a:p>
            <a:endParaRPr lang="en-IE" dirty="0" smtClean="0">
              <a:solidFill>
                <a:schemeClr val="accent2"/>
              </a:solidFill>
            </a:endParaRPr>
          </a:p>
          <a:p>
            <a:r>
              <a:rPr lang="en-IE" dirty="0" smtClean="0">
                <a:solidFill>
                  <a:schemeClr val="accent2"/>
                </a:solidFill>
              </a:rPr>
              <a:t>Examples of use</a:t>
            </a:r>
            <a:endParaRPr lang="en-IE" dirty="0" smtClean="0">
              <a:solidFill>
                <a:schemeClr val="accent2"/>
              </a:solidFill>
            </a:endParaRPr>
          </a:p>
          <a:p>
            <a:pPr lvl="1"/>
            <a:r>
              <a:rPr lang="en-IE" dirty="0" smtClean="0"/>
              <a:t>Filtering structures</a:t>
            </a:r>
          </a:p>
          <a:p>
            <a:pPr lvl="1"/>
            <a:r>
              <a:rPr lang="en-IE" dirty="0" smtClean="0"/>
              <a:t>Identify substructures that are associated with toxicological problems</a:t>
            </a:r>
          </a:p>
          <a:p>
            <a:pPr lvl="1"/>
            <a:r>
              <a:rPr lang="en-IE" dirty="0" smtClean="0"/>
              <a:t>Develop or use a group contribution descriptor such as TPSA</a:t>
            </a:r>
            <a:endParaRPr lang="en-IE" dirty="0"/>
          </a:p>
          <a:p>
            <a:pPr lvl="1"/>
            <a:endParaRPr lang="en-IE" dirty="0" smtClean="0"/>
          </a:p>
        </p:txBody>
      </p:sp>
      <p:pic>
        <p:nvPicPr>
          <p:cNvPr id="38914" name="Picture 2" descr="C:\Work\BackedUp\Conferences\2012\July2012_EBICompChem\not-backed-up\ester.png"/>
          <p:cNvPicPr>
            <a:picLocks noChangeAspect="1" noChangeArrowheads="1"/>
          </p:cNvPicPr>
          <p:nvPr/>
        </p:nvPicPr>
        <p:blipFill>
          <a:blip r:embed="rId2" cstate="print"/>
          <a:srcRect/>
          <a:stretch>
            <a:fillRect/>
          </a:stretch>
        </p:blipFill>
        <p:spPr bwMode="auto">
          <a:xfrm>
            <a:off x="6300192" y="2132856"/>
            <a:ext cx="1124107" cy="704948"/>
          </a:xfrm>
          <a:prstGeom prst="rect">
            <a:avLst/>
          </a:prstGeom>
          <a:noFill/>
        </p:spPr>
      </p:pic>
      <p:pic>
        <p:nvPicPr>
          <p:cNvPr id="38915" name="Picture 3"/>
          <p:cNvPicPr>
            <a:picLocks noChangeAspect="1" noChangeArrowheads="1"/>
          </p:cNvPicPr>
          <p:nvPr/>
        </p:nvPicPr>
        <p:blipFill>
          <a:blip r:embed="rId3" cstate="print"/>
          <a:srcRect/>
          <a:stretch>
            <a:fillRect/>
          </a:stretch>
        </p:blipFill>
        <p:spPr bwMode="auto">
          <a:xfrm>
            <a:off x="6876256" y="2780928"/>
            <a:ext cx="1781175"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E"/>
          </a:p>
        </p:txBody>
      </p:sp>
      <p:pic>
        <p:nvPicPr>
          <p:cNvPr id="35842" name="Picture 2"/>
          <p:cNvPicPr>
            <a:picLocks noChangeAspect="1" noChangeArrowheads="1"/>
          </p:cNvPicPr>
          <p:nvPr/>
        </p:nvPicPr>
        <p:blipFill>
          <a:blip r:embed="rId2" cstate="print"/>
          <a:srcRect/>
          <a:stretch>
            <a:fillRect/>
          </a:stretch>
        </p:blipFill>
        <p:spPr bwMode="auto">
          <a:xfrm>
            <a:off x="214282" y="214290"/>
            <a:ext cx="8715388" cy="5708579"/>
          </a:xfrm>
          <a:prstGeom prst="rect">
            <a:avLst/>
          </a:prstGeom>
          <a:noFill/>
          <a:ln w="9525">
            <a:noFill/>
            <a:miter lim="800000"/>
            <a:headEnd/>
            <a:tailEnd/>
          </a:ln>
        </p:spPr>
      </p:pic>
      <p:sp>
        <p:nvSpPr>
          <p:cNvPr id="5" name="Rectangle 4"/>
          <p:cNvSpPr/>
          <p:nvPr/>
        </p:nvSpPr>
        <p:spPr>
          <a:xfrm>
            <a:off x="0" y="6000768"/>
            <a:ext cx="9001156" cy="707886"/>
          </a:xfrm>
          <a:prstGeom prst="rect">
            <a:avLst/>
          </a:prstGeom>
        </p:spPr>
        <p:txBody>
          <a:bodyPr wrap="square">
            <a:spAutoFit/>
          </a:bodyPr>
          <a:lstStyle/>
          <a:p>
            <a:pPr lvl="1"/>
            <a:r>
              <a:rPr lang="en-IE" sz="2000" b="1" dirty="0" smtClean="0">
                <a:solidFill>
                  <a:schemeClr val="accent2"/>
                </a:solidFill>
                <a:latin typeface="Arial" pitchFamily="34" charset="0"/>
                <a:cs typeface="Arial" pitchFamily="34" charset="0"/>
              </a:rPr>
              <a:t>FAF-Drugs2: Free ADME/</a:t>
            </a:r>
            <a:r>
              <a:rPr lang="en-IE" sz="2000" b="1" dirty="0" err="1" smtClean="0">
                <a:solidFill>
                  <a:schemeClr val="accent2"/>
                </a:solidFill>
                <a:latin typeface="Arial" pitchFamily="34" charset="0"/>
                <a:cs typeface="Arial" pitchFamily="34" charset="0"/>
              </a:rPr>
              <a:t>tox</a:t>
            </a:r>
            <a:r>
              <a:rPr lang="en-IE" sz="2000" b="1" dirty="0" smtClean="0">
                <a:solidFill>
                  <a:schemeClr val="accent2"/>
                </a:solidFill>
                <a:latin typeface="Arial" pitchFamily="34" charset="0"/>
                <a:cs typeface="Arial" pitchFamily="34" charset="0"/>
              </a:rPr>
              <a:t> filtering tool to assist drug discovery and chemical biology projects</a:t>
            </a:r>
            <a:r>
              <a:rPr lang="en-IE" sz="2000" b="1" dirty="0" smtClean="0">
                <a:latin typeface="Arial" pitchFamily="34" charset="0"/>
                <a:cs typeface="Arial" pitchFamily="34" charset="0"/>
              </a:rPr>
              <a:t>, </a:t>
            </a:r>
            <a:r>
              <a:rPr lang="en-IE" sz="2000" dirty="0" err="1" smtClean="0">
                <a:latin typeface="Arial" pitchFamily="34" charset="0"/>
                <a:cs typeface="Arial" pitchFamily="34" charset="0"/>
              </a:rPr>
              <a:t>Lagorce</a:t>
            </a:r>
            <a:r>
              <a:rPr lang="en-IE" sz="2000" dirty="0" smtClean="0">
                <a:latin typeface="Arial" pitchFamily="34" charset="0"/>
                <a:cs typeface="Arial" pitchFamily="34" charset="0"/>
              </a:rPr>
              <a:t> et al, BMC </a:t>
            </a:r>
            <a:r>
              <a:rPr lang="en-IE" sz="2000" dirty="0" err="1" smtClean="0">
                <a:latin typeface="Arial" pitchFamily="34" charset="0"/>
                <a:cs typeface="Arial" pitchFamily="34" charset="0"/>
              </a:rPr>
              <a:t>Bioinf</a:t>
            </a:r>
            <a:r>
              <a:rPr lang="en-IE" sz="2000" dirty="0" smtClean="0">
                <a:latin typeface="Arial" pitchFamily="34" charset="0"/>
                <a:cs typeface="Arial" pitchFamily="34" charset="0"/>
              </a:rPr>
              <a:t>, </a:t>
            </a:r>
            <a:r>
              <a:rPr lang="en-IE" sz="2000" b="1" dirty="0" smtClean="0">
                <a:latin typeface="Arial" pitchFamily="34" charset="0"/>
                <a:cs typeface="Arial" pitchFamily="34" charset="0"/>
              </a:rPr>
              <a:t>2008</a:t>
            </a:r>
            <a:r>
              <a:rPr lang="en-IE" sz="2000" dirty="0" smtClean="0">
                <a:latin typeface="Arial" pitchFamily="34" charset="0"/>
                <a:cs typeface="Arial" pitchFamily="34" charset="0"/>
              </a:rPr>
              <a:t>, </a:t>
            </a:r>
            <a:r>
              <a:rPr lang="en-IE" sz="2000" i="1" dirty="0" smtClean="0">
                <a:latin typeface="Arial" pitchFamily="34" charset="0"/>
                <a:cs typeface="Arial" pitchFamily="34" charset="0"/>
              </a:rPr>
              <a:t>9</a:t>
            </a:r>
            <a:r>
              <a:rPr lang="en-IE" sz="2000" dirty="0" smtClean="0">
                <a:latin typeface="Arial" pitchFamily="34" charset="0"/>
                <a:cs typeface="Arial" pitchFamily="34" charset="0"/>
              </a:rPr>
              <a:t>, 396.</a:t>
            </a:r>
            <a:endParaRPr lang="en-IE"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t>Calculation of </a:t>
            </a:r>
            <a:r>
              <a:rPr lang="en-IE" sz="2800" dirty="0" smtClean="0">
                <a:solidFill>
                  <a:schemeClr val="accent2"/>
                </a:solidFill>
              </a:rPr>
              <a:t>Topological Polar Surface Area</a:t>
            </a:r>
            <a:endParaRPr lang="en-IE" sz="2800" dirty="0">
              <a:solidFill>
                <a:schemeClr val="accent2"/>
              </a:solidFill>
            </a:endParaRPr>
          </a:p>
        </p:txBody>
      </p:sp>
      <p:sp>
        <p:nvSpPr>
          <p:cNvPr id="3" name="Content Placeholder 2"/>
          <p:cNvSpPr>
            <a:spLocks noGrp="1"/>
          </p:cNvSpPr>
          <p:nvPr>
            <p:ph idx="1"/>
          </p:nvPr>
        </p:nvSpPr>
        <p:spPr>
          <a:xfrm>
            <a:off x="285720" y="1785926"/>
            <a:ext cx="3786214" cy="2795202"/>
          </a:xfrm>
        </p:spPr>
        <p:txBody>
          <a:bodyPr>
            <a:noAutofit/>
          </a:bodyPr>
          <a:lstStyle/>
          <a:p>
            <a:r>
              <a:rPr lang="en-IE" sz="2000" dirty="0" smtClean="0">
                <a:solidFill>
                  <a:srgbClr val="FF0000"/>
                </a:solidFill>
              </a:rPr>
              <a:t>TPSA</a:t>
            </a:r>
            <a:endParaRPr lang="en-IE" sz="2000" dirty="0" smtClean="0">
              <a:solidFill>
                <a:srgbClr val="FF0000"/>
              </a:solidFill>
            </a:endParaRPr>
          </a:p>
          <a:p>
            <a:r>
              <a:rPr lang="en-IE" sz="2000" dirty="0" err="1" smtClean="0"/>
              <a:t>Ertl</a:t>
            </a:r>
            <a:r>
              <a:rPr lang="en-IE" sz="2000" dirty="0" smtClean="0"/>
              <a:t>, Rohde, </a:t>
            </a:r>
            <a:r>
              <a:rPr lang="en-IE" sz="2000" dirty="0" err="1" smtClean="0"/>
              <a:t>Selzer</a:t>
            </a:r>
            <a:r>
              <a:rPr lang="en-IE" sz="2000" dirty="0" smtClean="0"/>
              <a:t>, </a:t>
            </a:r>
            <a:r>
              <a:rPr lang="en-IE" sz="2000" i="1" dirty="0" smtClean="0"/>
              <a:t>J. Med. Chem.</a:t>
            </a:r>
            <a:r>
              <a:rPr lang="en-IE" sz="2000" dirty="0" smtClean="0"/>
              <a:t>, </a:t>
            </a:r>
            <a:r>
              <a:rPr lang="en-IE" sz="2000" b="1" dirty="0" smtClean="0"/>
              <a:t>2000</a:t>
            </a:r>
            <a:r>
              <a:rPr lang="en-IE" sz="2000" dirty="0" smtClean="0"/>
              <a:t>, </a:t>
            </a:r>
            <a:r>
              <a:rPr lang="en-IE" sz="2000" i="1" dirty="0" smtClean="0"/>
              <a:t>43</a:t>
            </a:r>
            <a:r>
              <a:rPr lang="en-IE" sz="2000" dirty="0" smtClean="0"/>
              <a:t>, 3714.</a:t>
            </a:r>
          </a:p>
          <a:p>
            <a:r>
              <a:rPr lang="en-IE" sz="2000" dirty="0" smtClean="0"/>
              <a:t>A </a:t>
            </a:r>
            <a:r>
              <a:rPr lang="en-IE" sz="2000" b="1" dirty="0" smtClean="0"/>
              <a:t>fragment-based method </a:t>
            </a:r>
            <a:r>
              <a:rPr lang="en-IE" sz="2000" dirty="0" smtClean="0"/>
              <a:t>for calculating the polar surface area</a:t>
            </a:r>
            <a:endParaRPr lang="en-IE" sz="2000" dirty="0"/>
          </a:p>
        </p:txBody>
      </p:sp>
      <p:pic>
        <p:nvPicPr>
          <p:cNvPr id="37891" name="Picture 3"/>
          <p:cNvPicPr>
            <a:picLocks noChangeAspect="1" noChangeArrowheads="1"/>
          </p:cNvPicPr>
          <p:nvPr/>
        </p:nvPicPr>
        <p:blipFill>
          <a:blip r:embed="rId2" cstate="print"/>
          <a:srcRect/>
          <a:stretch>
            <a:fillRect/>
          </a:stretch>
        </p:blipFill>
        <p:spPr bwMode="auto">
          <a:xfrm>
            <a:off x="4071934" y="1057297"/>
            <a:ext cx="4638675" cy="551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400" dirty="0" smtClean="0">
                <a:solidFill>
                  <a:schemeClr val="accent2"/>
                </a:solidFill>
              </a:rPr>
              <a:t>Quantitative </a:t>
            </a:r>
            <a:r>
              <a:rPr lang="en-IE" sz="2400" dirty="0" smtClean="0">
                <a:solidFill>
                  <a:schemeClr val="accent2"/>
                </a:solidFill>
              </a:rPr>
              <a:t>Structure-Activity </a:t>
            </a:r>
            <a:r>
              <a:rPr lang="en-IE" sz="2400" dirty="0" smtClean="0">
                <a:solidFill>
                  <a:schemeClr val="accent2"/>
                </a:solidFill>
              </a:rPr>
              <a:t>Relationships (QSAR)</a:t>
            </a:r>
            <a:endParaRPr lang="en-IE" sz="2400" dirty="0">
              <a:solidFill>
                <a:schemeClr val="accent2"/>
              </a:solidFill>
            </a:endParaRPr>
          </a:p>
        </p:txBody>
      </p:sp>
      <p:sp>
        <p:nvSpPr>
          <p:cNvPr id="3" name="Content Placeholder 2"/>
          <p:cNvSpPr>
            <a:spLocks noGrp="1"/>
          </p:cNvSpPr>
          <p:nvPr>
            <p:ph idx="1"/>
          </p:nvPr>
        </p:nvSpPr>
        <p:spPr>
          <a:xfrm>
            <a:off x="685800" y="1142984"/>
            <a:ext cx="7772400" cy="2928958"/>
          </a:xfrm>
        </p:spPr>
        <p:txBody>
          <a:bodyPr>
            <a:normAutofit fontScale="55000" lnSpcReduction="20000"/>
          </a:bodyPr>
          <a:lstStyle/>
          <a:p>
            <a:r>
              <a:rPr lang="en-IE" dirty="0" smtClean="0"/>
              <a:t>Also QSPR (Structure-Property)</a:t>
            </a:r>
          </a:p>
          <a:p>
            <a:pPr lvl="1"/>
            <a:r>
              <a:rPr lang="en-IE" dirty="0" smtClean="0"/>
              <a:t>Exactly the same idea but with some physical property</a:t>
            </a:r>
          </a:p>
          <a:p>
            <a:r>
              <a:rPr lang="en-IE" dirty="0" smtClean="0">
                <a:solidFill>
                  <a:schemeClr val="accent2"/>
                </a:solidFill>
              </a:rPr>
              <a:t>Create a mathematical model that links a molecule’s structure to a particular property or biological activity</a:t>
            </a:r>
          </a:p>
          <a:p>
            <a:pPr lvl="1"/>
            <a:r>
              <a:rPr lang="en-IE" dirty="0" smtClean="0"/>
              <a:t>Could be used to </a:t>
            </a:r>
            <a:r>
              <a:rPr lang="en-IE" b="1" dirty="0" smtClean="0"/>
              <a:t>perceive</a:t>
            </a:r>
            <a:r>
              <a:rPr lang="en-IE" dirty="0" smtClean="0"/>
              <a:t> the link between structure and function/property</a:t>
            </a:r>
          </a:p>
          <a:p>
            <a:pPr lvl="1"/>
            <a:r>
              <a:rPr lang="en-IE" dirty="0" smtClean="0"/>
              <a:t>Could be used to </a:t>
            </a:r>
            <a:r>
              <a:rPr lang="en-IE" b="1" dirty="0" smtClean="0"/>
              <a:t>propose</a:t>
            </a:r>
            <a:r>
              <a:rPr lang="en-IE" dirty="0" smtClean="0"/>
              <a:t> changes to a structure to increase activity</a:t>
            </a:r>
          </a:p>
          <a:p>
            <a:pPr lvl="1"/>
            <a:r>
              <a:rPr lang="en-IE" dirty="0" smtClean="0"/>
              <a:t>Could be used to </a:t>
            </a:r>
            <a:r>
              <a:rPr lang="en-IE" b="1" dirty="0" smtClean="0"/>
              <a:t>predict</a:t>
            </a:r>
            <a:r>
              <a:rPr lang="en-IE" dirty="0" smtClean="0"/>
              <a:t> the activity/property for an unknown molecule</a:t>
            </a:r>
          </a:p>
          <a:p>
            <a:endParaRPr lang="en-IE" dirty="0" smtClean="0"/>
          </a:p>
          <a:p>
            <a:r>
              <a:rPr lang="en-IE" dirty="0" smtClean="0"/>
              <a:t>Problem: Activity = 2.4 * </a:t>
            </a:r>
          </a:p>
          <a:p>
            <a:endParaRPr lang="en-IE" dirty="0" smtClean="0"/>
          </a:p>
          <a:p>
            <a:endParaRPr lang="en-IE" dirty="0" smtClean="0"/>
          </a:p>
          <a:p>
            <a:endParaRPr lang="en-IE" dirty="0" smtClean="0"/>
          </a:p>
          <a:p>
            <a:endParaRPr lang="en-IE" dirty="0" smtClean="0"/>
          </a:p>
          <a:p>
            <a:endParaRPr lang="en-IE" dirty="0"/>
          </a:p>
        </p:txBody>
      </p:sp>
      <p:pic>
        <p:nvPicPr>
          <p:cNvPr id="38916" name="Picture 4" descr="C:\Users\Noel\Desktop\150px-Aspirin-skeletal.svg.png"/>
          <p:cNvPicPr>
            <a:picLocks noChangeAspect="1" noChangeArrowheads="1"/>
          </p:cNvPicPr>
          <p:nvPr/>
        </p:nvPicPr>
        <p:blipFill>
          <a:blip r:embed="rId2" cstate="print"/>
          <a:srcRect/>
          <a:stretch>
            <a:fillRect/>
          </a:stretch>
        </p:blipFill>
        <p:spPr bwMode="auto">
          <a:xfrm>
            <a:off x="4000496" y="2857496"/>
            <a:ext cx="1428750" cy="1190625"/>
          </a:xfrm>
          <a:prstGeom prst="rect">
            <a:avLst/>
          </a:prstGeom>
          <a:noFill/>
        </p:spPr>
      </p:pic>
      <p:sp>
        <p:nvSpPr>
          <p:cNvPr id="7" name="TextBox 6"/>
          <p:cNvSpPr txBox="1"/>
          <p:nvPr/>
        </p:nvSpPr>
        <p:spPr>
          <a:xfrm>
            <a:off x="5786446" y="3143248"/>
            <a:ext cx="2286016" cy="369332"/>
          </a:xfrm>
          <a:prstGeom prst="rect">
            <a:avLst/>
          </a:prstGeom>
          <a:noFill/>
        </p:spPr>
        <p:txBody>
          <a:bodyPr wrap="square" rtlCol="0">
            <a:spAutoFit/>
          </a:bodyPr>
          <a:lstStyle/>
          <a:p>
            <a:r>
              <a:rPr lang="en-IE" sz="1800" dirty="0" smtClean="0">
                <a:latin typeface="Arial" pitchFamily="34" charset="0"/>
                <a:cs typeface="Arial" pitchFamily="34" charset="0"/>
              </a:rPr>
              <a:t>Does not compute!</a:t>
            </a:r>
          </a:p>
        </p:txBody>
      </p:sp>
      <p:sp>
        <p:nvSpPr>
          <p:cNvPr id="8" name="Content Placeholder 2"/>
          <p:cNvSpPr txBox="1">
            <a:spLocks/>
          </p:cNvSpPr>
          <p:nvPr/>
        </p:nvSpPr>
        <p:spPr bwMode="auto">
          <a:xfrm>
            <a:off x="714348" y="4357694"/>
            <a:ext cx="7772400" cy="2214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IE" sz="3200" b="0" i="0" u="none" strike="noStrike" kern="0" cap="none" spc="0" normalizeH="0" baseline="0" noProof="0" dirty="0" smtClean="0">
                <a:ln>
                  <a:noFill/>
                </a:ln>
                <a:solidFill>
                  <a:schemeClr val="accent2"/>
                </a:solidFill>
                <a:effectLst/>
                <a:uLnTx/>
                <a:uFillTx/>
                <a:latin typeface="Arial" pitchFamily="34" charset="0"/>
                <a:ea typeface="+mn-ea"/>
                <a:cs typeface="Arial" pitchFamily="34" charset="0"/>
              </a:rPr>
              <a:t>Need to replace the actual structure by some</a:t>
            </a:r>
            <a:r>
              <a:rPr kumimoji="0" lang="en-IE" sz="3200" b="0" i="0" u="none" strike="noStrike" kern="0" cap="none" spc="0" normalizeH="0" noProof="0" dirty="0" smtClean="0">
                <a:ln>
                  <a:noFill/>
                </a:ln>
                <a:solidFill>
                  <a:schemeClr val="accent2"/>
                </a:solidFill>
                <a:effectLst/>
                <a:uLnTx/>
                <a:uFillTx/>
                <a:latin typeface="Arial" pitchFamily="34" charset="0"/>
                <a:ea typeface="+mn-ea"/>
                <a:cs typeface="Arial" pitchFamily="34" charset="0"/>
              </a:rPr>
              <a:t> values that are a proxy for the </a:t>
            </a:r>
            <a:r>
              <a:rPr kumimoji="0" lang="en-IE" sz="3200" b="0" i="0" u="none" strike="noStrike" kern="0" cap="none" spc="0" normalizeH="0" noProof="0" dirty="0" err="1" smtClean="0">
                <a:ln>
                  <a:noFill/>
                </a:ln>
                <a:solidFill>
                  <a:schemeClr val="accent2"/>
                </a:solidFill>
                <a:effectLst/>
                <a:uLnTx/>
                <a:uFillTx/>
                <a:latin typeface="Arial" pitchFamily="34" charset="0"/>
                <a:ea typeface="+mn-ea"/>
                <a:cs typeface="Arial" pitchFamily="34" charset="0"/>
              </a:rPr>
              <a:t>str</a:t>
            </a:r>
            <a:r>
              <a:rPr lang="en-IE" sz="3200" kern="0" dirty="0" err="1" smtClean="0">
                <a:solidFill>
                  <a:schemeClr val="accent2"/>
                </a:solidFill>
                <a:latin typeface="Arial" pitchFamily="34" charset="0"/>
                <a:cs typeface="Arial" pitchFamily="34" charset="0"/>
              </a:rPr>
              <a:t>ucture</a:t>
            </a:r>
            <a:r>
              <a:rPr lang="en-IE" sz="3200" kern="0" dirty="0" smtClean="0">
                <a:solidFill>
                  <a:schemeClr val="accent2"/>
                </a:solidFill>
                <a:latin typeface="Arial" pitchFamily="34" charset="0"/>
                <a:cs typeface="Arial" pitchFamily="34" charset="0"/>
              </a:rPr>
              <a:t> - </a:t>
            </a:r>
            <a:r>
              <a:rPr kumimoji="0" lang="en-IE" sz="3200" b="0" i="0" u="none" strike="noStrike" kern="0" cap="none" spc="0" normalizeH="0" baseline="0" noProof="0" dirty="0" smtClean="0">
                <a:ln>
                  <a:noFill/>
                </a:ln>
                <a:solidFill>
                  <a:srgbClr val="FF0000"/>
                </a:solidFill>
                <a:effectLst/>
                <a:uLnTx/>
                <a:uFillTx/>
                <a:latin typeface="Arial" pitchFamily="34" charset="0"/>
                <a:ea typeface="+mn-ea"/>
                <a:cs typeface="Arial" pitchFamily="34" charset="0"/>
              </a:rPr>
              <a:t>“Molecular descriptors”</a:t>
            </a:r>
          </a:p>
          <a:p>
            <a:pPr marL="342900" indent="-342900" eaLnBrk="0" hangingPunct="0">
              <a:spcBef>
                <a:spcPct val="20000"/>
              </a:spcBef>
              <a:buFontTx/>
              <a:buChar char="•"/>
            </a:pPr>
            <a:r>
              <a:rPr lang="en-IE" sz="2900" kern="0" dirty="0" smtClean="0">
                <a:solidFill>
                  <a:schemeClr val="accent2"/>
                </a:solidFill>
                <a:latin typeface="Arial" pitchFamily="34" charset="0"/>
                <a:cs typeface="Arial" pitchFamily="34" charset="0"/>
              </a:rPr>
              <a:t>Numerical values that represent in some way some </a:t>
            </a:r>
            <a:r>
              <a:rPr lang="en-IE" sz="2900" kern="0" dirty="0" err="1" smtClean="0">
                <a:solidFill>
                  <a:schemeClr val="accent2"/>
                </a:solidFill>
                <a:latin typeface="Arial" pitchFamily="34" charset="0"/>
                <a:cs typeface="Arial" pitchFamily="34" charset="0"/>
              </a:rPr>
              <a:t>physico</a:t>
            </a:r>
            <a:r>
              <a:rPr lang="en-IE" sz="2900" kern="0" dirty="0" smtClean="0">
                <a:solidFill>
                  <a:schemeClr val="accent2"/>
                </a:solidFill>
                <a:latin typeface="Arial" pitchFamily="34" charset="0"/>
                <a:cs typeface="Arial" pitchFamily="34" charset="0"/>
              </a:rPr>
              <a:t>-chemical properties of the molecule</a:t>
            </a:r>
            <a:endParaRPr lang="en-IE" sz="3200" kern="0" dirty="0" smtClean="0">
              <a:solidFill>
                <a:schemeClr val="accent2"/>
              </a:solidFill>
              <a:latin typeface="Arial" pitchFamily="34" charset="0"/>
              <a:cs typeface="Arial" pitchFamily="34" charset="0"/>
            </a:endParaRPr>
          </a:p>
          <a:p>
            <a:pPr marL="800100" lvl="1" indent="-342900" eaLnBrk="0" hangingPunct="0">
              <a:spcBef>
                <a:spcPct val="20000"/>
              </a:spcBef>
              <a:buFontTx/>
              <a:buChar char="•"/>
            </a:pPr>
            <a:r>
              <a:rPr kumimoji="0" lang="en-IE" sz="26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We</a:t>
            </a:r>
            <a:r>
              <a:rPr kumimoji="0" lang="en-IE" sz="26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saw one already, the </a:t>
            </a:r>
            <a:r>
              <a:rPr kumimoji="0" lang="en-IE" sz="2600" b="0" i="0" u="none" strike="noStrike" kern="0" cap="none" spc="0" normalizeH="0" noProof="0" dirty="0" smtClean="0">
                <a:ln>
                  <a:noFill/>
                </a:ln>
                <a:solidFill>
                  <a:schemeClr val="tx1"/>
                </a:solidFill>
                <a:effectLst/>
                <a:uLnTx/>
                <a:uFillTx/>
                <a:latin typeface="Arial" pitchFamily="34" charset="0"/>
                <a:ea typeface="+mn-ea"/>
                <a:cs typeface="Arial" pitchFamily="34" charset="0"/>
              </a:rPr>
              <a:t>Total Polar </a:t>
            </a:r>
            <a:r>
              <a:rPr kumimoji="0" lang="en-IE" sz="2600" b="0" i="0" u="none" strike="noStrike" kern="0" cap="none" spc="0" normalizeH="0" noProof="0" dirty="0" smtClean="0">
                <a:ln>
                  <a:noFill/>
                </a:ln>
                <a:solidFill>
                  <a:schemeClr val="tx1"/>
                </a:solidFill>
                <a:effectLst/>
                <a:uLnTx/>
                <a:uFillTx/>
                <a:latin typeface="Arial" pitchFamily="34" charset="0"/>
                <a:ea typeface="+mn-ea"/>
                <a:cs typeface="Arial" pitchFamily="34" charset="0"/>
              </a:rPr>
              <a:t>Surface Area</a:t>
            </a:r>
          </a:p>
          <a:p>
            <a:pPr marL="800100" lvl="1" indent="-342900" eaLnBrk="0" hangingPunct="0">
              <a:spcBef>
                <a:spcPct val="20000"/>
              </a:spcBef>
              <a:buFontTx/>
              <a:buChar char="•"/>
            </a:pPr>
            <a:r>
              <a:rPr lang="en-IE" sz="2600" kern="0" baseline="0" dirty="0" smtClean="0">
                <a:latin typeface="Arial" pitchFamily="34" charset="0"/>
                <a:cs typeface="Arial" pitchFamily="34" charset="0"/>
              </a:rPr>
              <a:t>Others:</a:t>
            </a:r>
            <a:r>
              <a:rPr lang="en-IE" sz="2600" kern="0" dirty="0" smtClean="0">
                <a:latin typeface="Arial" pitchFamily="34" charset="0"/>
                <a:cs typeface="Arial" pitchFamily="34" charset="0"/>
              </a:rPr>
              <a:t> molecular weight, number of hydrogen bond donors, </a:t>
            </a:r>
            <a:r>
              <a:rPr lang="en-IE" sz="2600" kern="0" dirty="0" err="1" smtClean="0">
                <a:latin typeface="Arial" pitchFamily="34" charset="0"/>
                <a:cs typeface="Arial" pitchFamily="34" charset="0"/>
              </a:rPr>
              <a:t>LogP</a:t>
            </a:r>
            <a:r>
              <a:rPr lang="en-IE" sz="2600" kern="0" dirty="0" smtClean="0">
                <a:latin typeface="Arial" pitchFamily="34" charset="0"/>
                <a:cs typeface="Arial" pitchFamily="34" charset="0"/>
              </a:rPr>
              <a:t> (</a:t>
            </a:r>
            <a:r>
              <a:rPr lang="en-IE" sz="2600" kern="0" dirty="0" err="1" smtClean="0">
                <a:latin typeface="Arial" pitchFamily="34" charset="0"/>
                <a:cs typeface="Arial" pitchFamily="34" charset="0"/>
              </a:rPr>
              <a:t>octanol</a:t>
            </a:r>
            <a:r>
              <a:rPr lang="en-IE" sz="2600" kern="0" dirty="0" smtClean="0">
                <a:latin typeface="Arial" pitchFamily="34" charset="0"/>
                <a:cs typeface="Arial" pitchFamily="34" charset="0"/>
              </a:rPr>
              <a:t>/water partition coefficient)</a:t>
            </a:r>
          </a:p>
          <a:p>
            <a:pPr marL="800100" lvl="1" indent="-342900" eaLnBrk="0" hangingPunct="0">
              <a:spcBef>
                <a:spcPct val="20000"/>
              </a:spcBef>
              <a:buFontTx/>
              <a:buChar char="•"/>
            </a:pPr>
            <a:r>
              <a:rPr kumimoji="0" lang="en-IE" sz="26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rPr>
              <a:t>It is</a:t>
            </a:r>
            <a:r>
              <a:rPr kumimoji="0" lang="en-IE" sz="2600" b="0" i="0" u="none" strike="noStrike" kern="0" cap="none" spc="0" normalizeH="0" noProof="0" dirty="0" smtClean="0">
                <a:ln>
                  <a:noFill/>
                </a:ln>
                <a:solidFill>
                  <a:schemeClr val="tx1"/>
                </a:solidFill>
                <a:effectLst/>
                <a:uLnTx/>
                <a:uFillTx/>
                <a:latin typeface="Arial" pitchFamily="34" charset="0"/>
                <a:ea typeface="+mn-ea"/>
                <a:cs typeface="Arial" pitchFamily="34" charset="0"/>
              </a:rPr>
              <a:t> usual to calculate 100 or more of these</a:t>
            </a:r>
            <a:endParaRPr kumimoji="0" lang="en-IE" sz="26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800" dirty="0" smtClean="0"/>
              <a:t>Building and testing a predictive QSAR model</a:t>
            </a:r>
            <a:endParaRPr lang="en-IE" dirty="0"/>
          </a:p>
        </p:txBody>
      </p:sp>
      <p:sp>
        <p:nvSpPr>
          <p:cNvPr id="3" name="Content Placeholder 2"/>
          <p:cNvSpPr>
            <a:spLocks noGrp="1"/>
          </p:cNvSpPr>
          <p:nvPr>
            <p:ph idx="1"/>
          </p:nvPr>
        </p:nvSpPr>
        <p:spPr>
          <a:xfrm>
            <a:off x="685800" y="1357298"/>
            <a:ext cx="7772400" cy="5024030"/>
          </a:xfrm>
        </p:spPr>
        <p:txBody>
          <a:bodyPr>
            <a:normAutofit fontScale="70000" lnSpcReduction="20000"/>
          </a:bodyPr>
          <a:lstStyle/>
          <a:p>
            <a:r>
              <a:rPr lang="en-IE" dirty="0" smtClean="0"/>
              <a:t>Need dataset with known values for the property of interest </a:t>
            </a:r>
          </a:p>
          <a:p>
            <a:pPr lvl="1"/>
            <a:r>
              <a:rPr lang="en-IE" dirty="0" smtClean="0"/>
              <a:t>Divide into 2/3 </a:t>
            </a:r>
            <a:r>
              <a:rPr lang="en-IE" dirty="0" smtClean="0">
                <a:solidFill>
                  <a:srgbClr val="FF0000"/>
                </a:solidFill>
              </a:rPr>
              <a:t>training set </a:t>
            </a:r>
            <a:r>
              <a:rPr lang="en-IE" dirty="0" smtClean="0"/>
              <a:t>and 1/3 </a:t>
            </a:r>
            <a:r>
              <a:rPr lang="en-IE" dirty="0" smtClean="0">
                <a:solidFill>
                  <a:srgbClr val="FF0000"/>
                </a:solidFill>
              </a:rPr>
              <a:t>test set</a:t>
            </a:r>
          </a:p>
          <a:p>
            <a:r>
              <a:rPr lang="en-IE" dirty="0" smtClean="0"/>
              <a:t>Choose a </a:t>
            </a:r>
            <a:r>
              <a:rPr lang="en-IE" dirty="0" smtClean="0">
                <a:solidFill>
                  <a:srgbClr val="FF0000"/>
                </a:solidFill>
              </a:rPr>
              <a:t>regression model</a:t>
            </a:r>
          </a:p>
          <a:p>
            <a:pPr lvl="1"/>
            <a:r>
              <a:rPr lang="en-IE" dirty="0" smtClean="0"/>
              <a:t>Linear regression, artificial neural network, support vector machine, random forest, etc.</a:t>
            </a:r>
          </a:p>
          <a:p>
            <a:r>
              <a:rPr lang="en-IE" dirty="0" smtClean="0">
                <a:solidFill>
                  <a:srgbClr val="FF0000"/>
                </a:solidFill>
              </a:rPr>
              <a:t>Train the model </a:t>
            </a:r>
            <a:r>
              <a:rPr lang="en-IE" dirty="0" smtClean="0"/>
              <a:t>to predict the property values for the training set based on their descriptors</a:t>
            </a:r>
          </a:p>
          <a:p>
            <a:r>
              <a:rPr lang="en-IE" dirty="0" smtClean="0">
                <a:solidFill>
                  <a:srgbClr val="FF0000"/>
                </a:solidFill>
              </a:rPr>
              <a:t>Apply the model </a:t>
            </a:r>
            <a:r>
              <a:rPr lang="en-IE" dirty="0" smtClean="0"/>
              <a:t>to the test set	</a:t>
            </a:r>
          </a:p>
          <a:p>
            <a:pPr lvl="1"/>
            <a:r>
              <a:rPr lang="en-IE" dirty="0" smtClean="0"/>
              <a:t>Find the RMSEP and R</a:t>
            </a:r>
            <a:r>
              <a:rPr lang="en-IE" baseline="30000" dirty="0" smtClean="0"/>
              <a:t>2</a:t>
            </a:r>
          </a:p>
          <a:p>
            <a:pPr lvl="2"/>
            <a:r>
              <a:rPr lang="en-IE" dirty="0" smtClean="0"/>
              <a:t>Root-mean squared error of prediction and correlation coefficient</a:t>
            </a:r>
          </a:p>
          <a:p>
            <a:endParaRPr lang="en-IE" dirty="0" smtClean="0"/>
          </a:p>
          <a:p>
            <a:r>
              <a:rPr lang="en-IE" dirty="0" smtClean="0">
                <a:solidFill>
                  <a:schemeClr val="accent2"/>
                </a:solidFill>
              </a:rPr>
              <a:t>Practical </a:t>
            </a:r>
            <a:r>
              <a:rPr lang="en-IE" dirty="0" smtClean="0">
                <a:solidFill>
                  <a:schemeClr val="accent2"/>
                </a:solidFill>
              </a:rPr>
              <a:t>Notes:</a:t>
            </a:r>
          </a:p>
          <a:p>
            <a:pPr lvl="1"/>
            <a:r>
              <a:rPr lang="en-IE" dirty="0" smtClean="0"/>
              <a:t>Descriptors can be calculated with the CDK or </a:t>
            </a:r>
            <a:r>
              <a:rPr lang="en-IE" dirty="0" err="1" smtClean="0"/>
              <a:t>RDKit</a:t>
            </a:r>
            <a:endParaRPr lang="en-IE" dirty="0" smtClean="0"/>
          </a:p>
          <a:p>
            <a:pPr lvl="1"/>
            <a:r>
              <a:rPr lang="en-IE" dirty="0" smtClean="0"/>
              <a:t>Models can be built using R (r-project.org)</a:t>
            </a:r>
          </a:p>
          <a:p>
            <a:pPr lvl="1"/>
            <a:r>
              <a:rPr lang="en-IE" dirty="0" smtClean="0"/>
              <a:t>For a combination of the two, see </a:t>
            </a:r>
            <a:r>
              <a:rPr lang="en-IE" b="1" dirty="0" err="1" smtClean="0"/>
              <a:t>rcdk</a:t>
            </a:r>
            <a:endParaRPr lang="en-IE"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Lipinski’s Rule of Fives</a:t>
            </a:r>
            <a:endParaRPr lang="en-IE" dirty="0"/>
          </a:p>
        </p:txBody>
      </p:sp>
      <p:sp>
        <p:nvSpPr>
          <p:cNvPr id="3" name="Content Placeholder 2"/>
          <p:cNvSpPr>
            <a:spLocks noGrp="1"/>
          </p:cNvSpPr>
          <p:nvPr>
            <p:ph idx="1"/>
          </p:nvPr>
        </p:nvSpPr>
        <p:spPr>
          <a:xfrm>
            <a:off x="685800" y="3786190"/>
            <a:ext cx="7772400" cy="2571768"/>
          </a:xfrm>
        </p:spPr>
        <p:txBody>
          <a:bodyPr>
            <a:normAutofit fontScale="55000" lnSpcReduction="20000"/>
          </a:bodyPr>
          <a:lstStyle/>
          <a:p>
            <a:r>
              <a:rPr lang="en-IE" dirty="0" smtClean="0"/>
              <a:t>Lipinski took a dataset </a:t>
            </a:r>
            <a:r>
              <a:rPr lang="en-IE" dirty="0" smtClean="0"/>
              <a:t>of drug candidates that made it to Phase </a:t>
            </a:r>
            <a:r>
              <a:rPr lang="en-IE" dirty="0" smtClean="0"/>
              <a:t>II</a:t>
            </a:r>
          </a:p>
          <a:p>
            <a:r>
              <a:rPr lang="en-IE" dirty="0" smtClean="0"/>
              <a:t>He examined the distribution of particular descriptor values related to ADME</a:t>
            </a:r>
          </a:p>
          <a:p>
            <a:r>
              <a:rPr lang="en-IE" dirty="0" smtClean="0"/>
              <a:t>An </a:t>
            </a:r>
            <a:r>
              <a:rPr lang="en-IE" dirty="0" smtClean="0"/>
              <a:t>orally active drug should not fail more than one of the following ‘rules’:</a:t>
            </a:r>
          </a:p>
          <a:p>
            <a:pPr lvl="1"/>
            <a:r>
              <a:rPr lang="en-IE" b="1" dirty="0" smtClean="0"/>
              <a:t>Molecular weight &lt;= 500</a:t>
            </a:r>
          </a:p>
          <a:p>
            <a:pPr lvl="1"/>
            <a:r>
              <a:rPr lang="en-IE" b="1" dirty="0" smtClean="0"/>
              <a:t>Number of H-bond donors &lt;= 5</a:t>
            </a:r>
          </a:p>
          <a:p>
            <a:pPr lvl="1"/>
            <a:r>
              <a:rPr lang="en-IE" b="1" dirty="0" smtClean="0"/>
              <a:t>Number of H-bond acceptors &lt;= 10</a:t>
            </a:r>
          </a:p>
          <a:p>
            <a:pPr lvl="1"/>
            <a:r>
              <a:rPr lang="en-IE" b="1" dirty="0" err="1" smtClean="0"/>
              <a:t>LogP</a:t>
            </a:r>
            <a:r>
              <a:rPr lang="en-IE" b="1" dirty="0" smtClean="0"/>
              <a:t> &lt;= 5</a:t>
            </a:r>
          </a:p>
          <a:p>
            <a:r>
              <a:rPr lang="en-IE" dirty="0" smtClean="0"/>
              <a:t>These rules are often applied as an pre-screening filter</a:t>
            </a:r>
          </a:p>
          <a:p>
            <a:pPr lvl="1"/>
            <a:endParaRPr lang="en-IE" dirty="0"/>
          </a:p>
        </p:txBody>
      </p:sp>
      <p:pic>
        <p:nvPicPr>
          <p:cNvPr id="1026" name="Picture 2"/>
          <p:cNvPicPr>
            <a:picLocks noChangeAspect="1" noChangeArrowheads="1"/>
          </p:cNvPicPr>
          <p:nvPr/>
        </p:nvPicPr>
        <p:blipFill>
          <a:blip r:embed="rId2" cstate="print"/>
          <a:srcRect l="48828" t="7812" r="14844" b="34375"/>
          <a:stretch>
            <a:fillRect/>
          </a:stretch>
        </p:blipFill>
        <p:spPr bwMode="auto">
          <a:xfrm>
            <a:off x="3428992" y="1071546"/>
            <a:ext cx="2214578" cy="2643206"/>
          </a:xfrm>
          <a:prstGeom prst="rect">
            <a:avLst/>
          </a:prstGeom>
          <a:noFill/>
          <a:ln w="9525">
            <a:noFill/>
            <a:miter lim="800000"/>
            <a:headEnd/>
            <a:tailEnd/>
          </a:ln>
        </p:spPr>
      </p:pic>
      <p:sp>
        <p:nvSpPr>
          <p:cNvPr id="5" name="TextBox 4"/>
          <p:cNvSpPr txBox="1"/>
          <p:nvPr/>
        </p:nvSpPr>
        <p:spPr>
          <a:xfrm>
            <a:off x="428596" y="1071546"/>
            <a:ext cx="2357454" cy="400110"/>
          </a:xfrm>
          <a:prstGeom prst="rect">
            <a:avLst/>
          </a:prstGeom>
          <a:noFill/>
        </p:spPr>
        <p:txBody>
          <a:bodyPr wrap="square" rtlCol="0">
            <a:spAutoFit/>
          </a:bodyPr>
          <a:lstStyle/>
          <a:p>
            <a:r>
              <a:rPr lang="en-IE" sz="2000" dirty="0" smtClean="0">
                <a:latin typeface="Arial" pitchFamily="34" charset="0"/>
                <a:cs typeface="Arial" pitchFamily="34" charset="0"/>
              </a:rPr>
              <a:t>Chris Lipinski</a:t>
            </a:r>
          </a:p>
        </p:txBody>
      </p:sp>
      <p:sp>
        <p:nvSpPr>
          <p:cNvPr id="6" name="TextBox 5"/>
          <p:cNvSpPr txBox="1"/>
          <p:nvPr/>
        </p:nvSpPr>
        <p:spPr>
          <a:xfrm>
            <a:off x="571472" y="2500306"/>
            <a:ext cx="2357454" cy="400110"/>
          </a:xfrm>
          <a:prstGeom prst="rect">
            <a:avLst/>
          </a:prstGeom>
          <a:noFill/>
        </p:spPr>
        <p:txBody>
          <a:bodyPr wrap="square" rtlCol="0">
            <a:spAutoFit/>
          </a:bodyPr>
          <a:lstStyle/>
          <a:p>
            <a:r>
              <a:rPr lang="en-IE" sz="2000" dirty="0" smtClean="0">
                <a:latin typeface="Arial" pitchFamily="34" charset="0"/>
                <a:cs typeface="Arial" pitchFamily="34" charset="0"/>
              </a:rPr>
              <a:t>Rule of Fives</a:t>
            </a:r>
          </a:p>
        </p:txBody>
      </p:sp>
      <p:sp>
        <p:nvSpPr>
          <p:cNvPr id="7" name="TextBox 6"/>
          <p:cNvSpPr txBox="1"/>
          <p:nvPr/>
        </p:nvSpPr>
        <p:spPr>
          <a:xfrm>
            <a:off x="6215074" y="2857496"/>
            <a:ext cx="2643206" cy="400110"/>
          </a:xfrm>
          <a:prstGeom prst="rect">
            <a:avLst/>
          </a:prstGeom>
          <a:noFill/>
        </p:spPr>
        <p:txBody>
          <a:bodyPr wrap="square" rtlCol="0">
            <a:spAutoFit/>
          </a:bodyPr>
          <a:lstStyle/>
          <a:p>
            <a:r>
              <a:rPr lang="en-IE" sz="2000" dirty="0" smtClean="0">
                <a:latin typeface="Arial" pitchFamily="34" charset="0"/>
                <a:cs typeface="Arial" pitchFamily="34" charset="0"/>
              </a:rPr>
              <a:t>Oral bioavailability</a:t>
            </a:r>
          </a:p>
        </p:txBody>
      </p:sp>
      <p:sp>
        <p:nvSpPr>
          <p:cNvPr id="8" name="TextBox 7"/>
          <p:cNvSpPr txBox="1"/>
          <p:nvPr/>
        </p:nvSpPr>
        <p:spPr>
          <a:xfrm>
            <a:off x="2285984" y="6335933"/>
            <a:ext cx="6786578" cy="307777"/>
          </a:xfrm>
          <a:prstGeom prst="rect">
            <a:avLst/>
          </a:prstGeom>
          <a:noFill/>
        </p:spPr>
        <p:txBody>
          <a:bodyPr wrap="square" rtlCol="0">
            <a:spAutoFit/>
          </a:bodyPr>
          <a:lstStyle/>
          <a:p>
            <a:r>
              <a:rPr lang="en-IE" sz="1400" dirty="0" smtClean="0">
                <a:latin typeface="Arial" pitchFamily="34" charset="0"/>
                <a:cs typeface="Arial" pitchFamily="34" charset="0"/>
              </a:rPr>
              <a:t>Image: http://collaborativedrug.com/blog/blog/2009/10/07/cdd-community-meeting/</a:t>
            </a:r>
          </a:p>
        </p:txBody>
      </p:sp>
      <p:cxnSp>
        <p:nvCxnSpPr>
          <p:cNvPr id="10" name="Straight Arrow Connector 9"/>
          <p:cNvCxnSpPr/>
          <p:nvPr/>
        </p:nvCxnSpPr>
        <p:spPr>
          <a:xfrm>
            <a:off x="2285984" y="1285860"/>
            <a:ext cx="1285884"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V="1">
            <a:off x="2214546" y="2571744"/>
            <a:ext cx="1357322" cy="142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7" idx="1"/>
          </p:cNvCxnSpPr>
          <p:nvPr/>
        </p:nvCxnSpPr>
        <p:spPr>
          <a:xfrm rot="10800000" flipV="1">
            <a:off x="5000628" y="3057550"/>
            <a:ext cx="1214446" cy="3714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6143636" y="1571612"/>
            <a:ext cx="2500330" cy="400110"/>
          </a:xfrm>
          <a:prstGeom prst="rect">
            <a:avLst/>
          </a:prstGeom>
          <a:noFill/>
        </p:spPr>
        <p:txBody>
          <a:bodyPr wrap="square" rtlCol="0">
            <a:spAutoFit/>
          </a:bodyPr>
          <a:lstStyle/>
          <a:p>
            <a:r>
              <a:rPr lang="en-IE" sz="2000" i="1" dirty="0" smtClean="0">
                <a:latin typeface="Arial" pitchFamily="34" charset="0"/>
                <a:cs typeface="Arial" pitchFamily="34" charset="0"/>
              </a:rPr>
              <a:t>Note:</a:t>
            </a:r>
            <a:r>
              <a:rPr lang="en-IE" sz="2000" dirty="0" smtClean="0">
                <a:latin typeface="Arial" pitchFamily="34" charset="0"/>
                <a:cs typeface="Arial" pitchFamily="34" charset="0"/>
              </a:rPr>
              <a:t> Rule of thumb</a:t>
            </a:r>
          </a:p>
        </p:txBody>
      </p:sp>
      <p:cxnSp>
        <p:nvCxnSpPr>
          <p:cNvPr id="19" name="Straight Arrow Connector 18"/>
          <p:cNvCxnSpPr>
            <a:stCxn id="17" idx="1"/>
          </p:cNvCxnSpPr>
          <p:nvPr/>
        </p:nvCxnSpPr>
        <p:spPr>
          <a:xfrm rot="10800000" flipV="1">
            <a:off x="4572000" y="1771666"/>
            <a:ext cx="1571636" cy="8715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2400" dirty="0" smtClean="0"/>
              <a:t>Ope</a:t>
            </a:r>
            <a:r>
              <a:rPr lang="en-IE" sz="2400" dirty="0" smtClean="0"/>
              <a:t>n Source</a:t>
            </a:r>
            <a:r>
              <a:rPr lang="en-IE" sz="2400" dirty="0" smtClean="0"/>
              <a:t> </a:t>
            </a:r>
            <a:r>
              <a:rPr lang="en-IE" sz="2400" dirty="0" err="1" smtClean="0"/>
              <a:t>cheminformatics</a:t>
            </a:r>
            <a:r>
              <a:rPr lang="en-IE" sz="2400" dirty="0" smtClean="0"/>
              <a:t> software resources</a:t>
            </a:r>
            <a:endParaRPr lang="en-IE" dirty="0"/>
          </a:p>
        </p:txBody>
      </p:sp>
      <p:sp>
        <p:nvSpPr>
          <p:cNvPr id="3" name="Content Placeholder 2"/>
          <p:cNvSpPr>
            <a:spLocks noGrp="1"/>
          </p:cNvSpPr>
          <p:nvPr>
            <p:ph idx="1"/>
          </p:nvPr>
        </p:nvSpPr>
        <p:spPr>
          <a:xfrm>
            <a:off x="685800" y="1142984"/>
            <a:ext cx="7772400" cy="5429288"/>
          </a:xfrm>
        </p:spPr>
        <p:txBody>
          <a:bodyPr>
            <a:normAutofit fontScale="62500" lnSpcReduction="20000"/>
          </a:bodyPr>
          <a:lstStyle/>
          <a:p>
            <a:r>
              <a:rPr lang="en-IE" dirty="0" smtClean="0">
                <a:solidFill>
                  <a:schemeClr val="accent2"/>
                </a:solidFill>
              </a:rPr>
              <a:t>GUI:</a:t>
            </a:r>
            <a:endParaRPr lang="en-IE" dirty="0" smtClean="0">
              <a:solidFill>
                <a:schemeClr val="accent2"/>
              </a:solidFill>
            </a:endParaRPr>
          </a:p>
          <a:p>
            <a:pPr lvl="1"/>
            <a:r>
              <a:rPr lang="en-IE" dirty="0" smtClean="0"/>
              <a:t>Open Babel</a:t>
            </a:r>
          </a:p>
          <a:p>
            <a:pPr lvl="1"/>
            <a:r>
              <a:rPr lang="en-IE" dirty="0" smtClean="0"/>
              <a:t>LICSS – Excel-CDK interface</a:t>
            </a:r>
          </a:p>
          <a:p>
            <a:pPr lvl="1"/>
            <a:endParaRPr lang="en-IE" dirty="0" smtClean="0"/>
          </a:p>
          <a:p>
            <a:r>
              <a:rPr lang="en-IE" dirty="0">
                <a:solidFill>
                  <a:schemeClr val="accent2"/>
                </a:solidFill>
              </a:rPr>
              <a:t>Command-line interface:</a:t>
            </a:r>
          </a:p>
          <a:p>
            <a:pPr lvl="1"/>
            <a:r>
              <a:rPr lang="en-IE" dirty="0"/>
              <a:t>Open Babel (“babel”) </a:t>
            </a:r>
            <a:endParaRPr lang="en-IE" dirty="0" smtClean="0"/>
          </a:p>
          <a:p>
            <a:pPr lvl="1"/>
            <a:r>
              <a:rPr lang="en-IE" dirty="0" err="1" smtClean="0"/>
              <a:t>MayaChemTools</a:t>
            </a:r>
            <a:endParaRPr lang="en-IE" dirty="0" smtClean="0"/>
          </a:p>
          <a:p>
            <a:pPr lvl="1"/>
            <a:endParaRPr lang="en-IE" dirty="0" smtClean="0"/>
          </a:p>
          <a:p>
            <a:r>
              <a:rPr lang="en-IE" dirty="0">
                <a:solidFill>
                  <a:schemeClr val="accent2"/>
                </a:solidFill>
              </a:rPr>
              <a:t>Programming toolkits</a:t>
            </a:r>
            <a:r>
              <a:rPr lang="en-IE" dirty="0" smtClean="0">
                <a:solidFill>
                  <a:schemeClr val="accent2"/>
                </a:solidFill>
              </a:rPr>
              <a:t>:</a:t>
            </a:r>
            <a:endParaRPr lang="en-IE" dirty="0">
              <a:solidFill>
                <a:schemeClr val="accent2"/>
              </a:solidFill>
            </a:endParaRPr>
          </a:p>
          <a:p>
            <a:pPr lvl="1"/>
            <a:r>
              <a:rPr lang="en-IE" dirty="0"/>
              <a:t>Open Babel </a:t>
            </a:r>
            <a:r>
              <a:rPr lang="en-IE" dirty="0">
                <a:solidFill>
                  <a:schemeClr val="tx1">
                    <a:lumMod val="50000"/>
                    <a:lumOff val="50000"/>
                  </a:schemeClr>
                </a:solidFill>
              </a:rPr>
              <a:t>(C++, Perl, Python, .NET, Java)</a:t>
            </a:r>
            <a:r>
              <a:rPr lang="en-IE" dirty="0"/>
              <a:t>, </a:t>
            </a:r>
            <a:r>
              <a:rPr lang="en-IE" dirty="0" err="1"/>
              <a:t>RDKit</a:t>
            </a:r>
            <a:r>
              <a:rPr lang="en-IE" dirty="0"/>
              <a:t> </a:t>
            </a:r>
            <a:r>
              <a:rPr lang="en-IE" dirty="0">
                <a:solidFill>
                  <a:schemeClr val="tx1">
                    <a:lumMod val="50000"/>
                    <a:lumOff val="50000"/>
                  </a:schemeClr>
                </a:solidFill>
              </a:rPr>
              <a:t>(C++, Python)</a:t>
            </a:r>
            <a:r>
              <a:rPr lang="en-IE" dirty="0"/>
              <a:t>, Chemistry Development Kit [CDK] </a:t>
            </a:r>
            <a:r>
              <a:rPr lang="en-IE" dirty="0">
                <a:solidFill>
                  <a:schemeClr val="tx1">
                    <a:lumMod val="50000"/>
                    <a:lumOff val="50000"/>
                  </a:schemeClr>
                </a:solidFill>
              </a:rPr>
              <a:t>(Java, </a:t>
            </a:r>
            <a:r>
              <a:rPr lang="en-IE" dirty="0" err="1">
                <a:solidFill>
                  <a:schemeClr val="tx1">
                    <a:lumMod val="50000"/>
                    <a:lumOff val="50000"/>
                  </a:schemeClr>
                </a:solidFill>
              </a:rPr>
              <a:t>Jython</a:t>
            </a:r>
            <a:r>
              <a:rPr lang="en-IE" dirty="0">
                <a:solidFill>
                  <a:schemeClr val="tx1">
                    <a:lumMod val="50000"/>
                    <a:lumOff val="50000"/>
                  </a:schemeClr>
                </a:solidFill>
              </a:rPr>
              <a:t>, ...)</a:t>
            </a:r>
            <a:r>
              <a:rPr lang="en-IE" dirty="0"/>
              <a:t>, </a:t>
            </a:r>
            <a:r>
              <a:rPr lang="en-IE" dirty="0" err="1"/>
              <a:t>PerlMol</a:t>
            </a:r>
            <a:r>
              <a:rPr lang="en-IE" dirty="0"/>
              <a:t> </a:t>
            </a:r>
            <a:r>
              <a:rPr lang="en-IE" dirty="0">
                <a:solidFill>
                  <a:schemeClr val="tx1">
                    <a:lumMod val="50000"/>
                    <a:lumOff val="50000"/>
                  </a:schemeClr>
                </a:solidFill>
              </a:rPr>
              <a:t>(Perl)</a:t>
            </a:r>
            <a:r>
              <a:rPr lang="en-IE" dirty="0"/>
              <a:t>, </a:t>
            </a:r>
            <a:r>
              <a:rPr lang="en-IE" dirty="0" err="1"/>
              <a:t>MayaChemTools</a:t>
            </a:r>
            <a:r>
              <a:rPr lang="en-IE" dirty="0"/>
              <a:t> </a:t>
            </a:r>
            <a:r>
              <a:rPr lang="en-IE" dirty="0">
                <a:solidFill>
                  <a:schemeClr val="tx1">
                    <a:lumMod val="50000"/>
                    <a:lumOff val="50000"/>
                  </a:schemeClr>
                </a:solidFill>
              </a:rPr>
              <a:t>(Perl)</a:t>
            </a:r>
          </a:p>
          <a:p>
            <a:pPr lvl="1"/>
            <a:r>
              <a:rPr lang="en-IE" dirty="0" err="1"/>
              <a:t>Cinfony</a:t>
            </a:r>
            <a:r>
              <a:rPr lang="en-IE" dirty="0"/>
              <a:t> (by me!) presents a simplified interface to some of these</a:t>
            </a:r>
          </a:p>
          <a:p>
            <a:endParaRPr lang="en-IE" dirty="0" smtClean="0"/>
          </a:p>
          <a:p>
            <a:r>
              <a:rPr lang="en-IE" dirty="0" smtClean="0">
                <a:solidFill>
                  <a:schemeClr val="accent2"/>
                </a:solidFill>
              </a:rPr>
              <a:t>Specialized </a:t>
            </a:r>
            <a:r>
              <a:rPr lang="en-IE" dirty="0" smtClean="0">
                <a:solidFill>
                  <a:schemeClr val="accent2"/>
                </a:solidFill>
              </a:rPr>
              <a:t>toolkits:</a:t>
            </a:r>
          </a:p>
          <a:p>
            <a:pPr lvl="1"/>
            <a:r>
              <a:rPr lang="en-IE" dirty="0" smtClean="0"/>
              <a:t>OSRA: image to structure</a:t>
            </a:r>
          </a:p>
          <a:p>
            <a:pPr lvl="1"/>
            <a:r>
              <a:rPr lang="en-IE" dirty="0" smtClean="0"/>
              <a:t>OPSIN: name to structure</a:t>
            </a:r>
          </a:p>
          <a:p>
            <a:pPr lvl="1"/>
            <a:r>
              <a:rPr lang="en-IE" dirty="0" smtClean="0"/>
              <a:t>OSCAR: Identify chemical terms in </a:t>
            </a:r>
            <a:r>
              <a:rPr lang="en-IE" dirty="0" smtClean="0"/>
              <a:t>text</a:t>
            </a:r>
            <a:endParaRPr lang="en-I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References</a:t>
            </a:r>
            <a:endParaRPr lang="en-IE" dirty="0"/>
          </a:p>
        </p:txBody>
      </p:sp>
      <p:sp>
        <p:nvSpPr>
          <p:cNvPr id="3" name="Content Placeholder 2"/>
          <p:cNvSpPr>
            <a:spLocks noGrp="1"/>
          </p:cNvSpPr>
          <p:nvPr>
            <p:ph idx="1"/>
          </p:nvPr>
        </p:nvSpPr>
        <p:spPr/>
        <p:txBody>
          <a:bodyPr/>
          <a:lstStyle/>
          <a:p>
            <a:r>
              <a:rPr lang="en-IE" sz="2800" smtClean="0">
                <a:solidFill>
                  <a:schemeClr val="accent2"/>
                </a:solidFill>
              </a:rPr>
              <a:t>An introduction to cheminformatics</a:t>
            </a:r>
            <a:r>
              <a:rPr lang="en-IE" sz="2800" smtClean="0"/>
              <a:t>, A. R. Leach, V. J. Gillet</a:t>
            </a:r>
            <a:endParaRPr lang="en-IE" sz="2800" smtClean="0">
              <a:solidFill>
                <a:schemeClr val="accent2"/>
              </a:solidFill>
            </a:endParaRPr>
          </a:p>
          <a:p>
            <a:r>
              <a:rPr lang="en-IE" sz="2800" smtClean="0">
                <a:solidFill>
                  <a:schemeClr val="accent2"/>
                </a:solidFill>
              </a:rPr>
              <a:t>Cheminformatics</a:t>
            </a:r>
            <a:r>
              <a:rPr lang="en-IE" sz="2800" dirty="0" smtClean="0"/>
              <a:t>, Johann </a:t>
            </a:r>
            <a:r>
              <a:rPr lang="en-IE" sz="2800" dirty="0" err="1" smtClean="0"/>
              <a:t>Gasteiger</a:t>
            </a:r>
            <a:r>
              <a:rPr lang="en-IE" sz="2800" dirty="0" smtClean="0"/>
              <a:t> and Thomas Engel (</a:t>
            </a:r>
            <a:r>
              <a:rPr lang="en-IE" sz="2800" dirty="0" err="1" smtClean="0"/>
              <a:t>Eds</a:t>
            </a:r>
            <a:r>
              <a:rPr lang="en-IE" sz="2800" dirty="0" smtClean="0"/>
              <a:t>)</a:t>
            </a:r>
          </a:p>
          <a:p>
            <a:r>
              <a:rPr lang="en-IE" sz="2800" dirty="0" smtClean="0">
                <a:solidFill>
                  <a:schemeClr val="accent2"/>
                </a:solidFill>
              </a:rPr>
              <a:t>Molecular modelling – Principles and Applications</a:t>
            </a:r>
            <a:r>
              <a:rPr lang="en-IE" sz="2800" dirty="0" smtClean="0"/>
              <a:t>, A. R. Leach</a:t>
            </a:r>
          </a:p>
          <a:p>
            <a:endParaRPr lang="en-IE" sz="2800" smtClean="0">
              <a:solidFill>
                <a:schemeClr val="accent2"/>
              </a:solidFill>
            </a:endParaRPr>
          </a:p>
          <a:p>
            <a:r>
              <a:rPr lang="en-IE" sz="2800" smtClean="0">
                <a:solidFill>
                  <a:schemeClr val="accent2"/>
                </a:solidFill>
              </a:rPr>
              <a:t>I571 </a:t>
            </a:r>
            <a:r>
              <a:rPr lang="en-IE" sz="2800" dirty="0" smtClean="0">
                <a:solidFill>
                  <a:schemeClr val="accent2"/>
                </a:solidFill>
              </a:rPr>
              <a:t>Chemical Information Technology</a:t>
            </a:r>
            <a:r>
              <a:rPr lang="en-IE" sz="2800" dirty="0" smtClean="0"/>
              <a:t>, David Wild, University </a:t>
            </a:r>
            <a:r>
              <a:rPr lang="en-IE" sz="2800" smtClean="0"/>
              <a:t>of Indiana 	http</a:t>
            </a:r>
            <a:r>
              <a:rPr lang="en-IE" sz="2800" dirty="0" smtClean="0"/>
              <a:t>://i571.wikispaces.com/</a:t>
            </a:r>
          </a:p>
          <a:p>
            <a:endParaRPr lang="en-IE" sz="2800" smtClean="0">
              <a:solidFill>
                <a:schemeClr val="accent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Molecular representation</a:t>
            </a:r>
            <a:endParaRPr lang="en-IE" dirty="0"/>
          </a:p>
        </p:txBody>
      </p:sp>
      <p:pic>
        <p:nvPicPr>
          <p:cNvPr id="4" name="Content Placeholder 3"/>
          <p:cNvPicPr>
            <a:picLocks noGrp="1" noChangeAspect="1" noChangeArrowheads="1"/>
          </p:cNvPicPr>
          <p:nvPr>
            <p:ph idx="1"/>
          </p:nvPr>
        </p:nvPicPr>
        <p:blipFill>
          <a:blip r:embed="rId3" cstate="print"/>
          <a:srcRect/>
          <a:stretch>
            <a:fillRect/>
          </a:stretch>
        </p:blipFill>
        <p:spPr bwMode="auto">
          <a:xfrm>
            <a:off x="5000628" y="1500174"/>
            <a:ext cx="2819400" cy="1866900"/>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1214414" y="1428736"/>
            <a:ext cx="2845856" cy="1985957"/>
          </a:xfrm>
          <a:prstGeom prst="rect">
            <a:avLst/>
          </a:prstGeom>
          <a:noFill/>
          <a:ln w="9525">
            <a:noFill/>
            <a:miter lim="800000"/>
            <a:headEnd/>
            <a:tailEnd/>
          </a:ln>
        </p:spPr>
      </p:pic>
      <p:sp>
        <p:nvSpPr>
          <p:cNvPr id="6" name="TextBox 5"/>
          <p:cNvSpPr txBox="1"/>
          <p:nvPr/>
        </p:nvSpPr>
        <p:spPr>
          <a:xfrm>
            <a:off x="642910" y="4143380"/>
            <a:ext cx="7786742" cy="1938992"/>
          </a:xfrm>
          <a:prstGeom prst="rect">
            <a:avLst/>
          </a:prstGeom>
          <a:noFill/>
        </p:spPr>
        <p:txBody>
          <a:bodyPr wrap="square" rtlCol="0">
            <a:spAutoFit/>
          </a:bodyPr>
          <a:lstStyle/>
          <a:p>
            <a:r>
              <a:rPr lang="en-IE" dirty="0" smtClean="0">
                <a:latin typeface="Arial" pitchFamily="34" charset="0"/>
                <a:cs typeface="Arial" pitchFamily="34" charset="0"/>
              </a:rPr>
              <a:t>Mike </a:t>
            </a:r>
            <a:r>
              <a:rPr lang="en-IE" dirty="0" err="1" smtClean="0">
                <a:latin typeface="Arial" pitchFamily="34" charset="0"/>
                <a:cs typeface="Arial" pitchFamily="34" charset="0"/>
              </a:rPr>
              <a:t>Hann</a:t>
            </a:r>
            <a:r>
              <a:rPr lang="en-IE" dirty="0" smtClean="0">
                <a:latin typeface="Arial" pitchFamily="34" charset="0"/>
                <a:cs typeface="Arial" pitchFamily="34" charset="0"/>
              </a:rPr>
              <a:t> (GSK): “</a:t>
            </a:r>
            <a:r>
              <a:rPr lang="en-IE" i="1" dirty="0" err="1" smtClean="0">
                <a:latin typeface="Arial" pitchFamily="34" charset="0"/>
                <a:cs typeface="Arial" pitchFamily="34" charset="0"/>
              </a:rPr>
              <a:t>Ceci</a:t>
            </a:r>
            <a:r>
              <a:rPr lang="en-IE" i="1" dirty="0" smtClean="0">
                <a:latin typeface="Arial" pitchFamily="34" charset="0"/>
                <a:cs typeface="Arial" pitchFamily="34" charset="0"/>
              </a:rPr>
              <a:t> </a:t>
            </a:r>
            <a:r>
              <a:rPr lang="en-IE" i="1" dirty="0" err="1" smtClean="0">
                <a:latin typeface="Arial" pitchFamily="34" charset="0"/>
                <a:cs typeface="Arial" pitchFamily="34" charset="0"/>
              </a:rPr>
              <a:t>n'est</a:t>
            </a:r>
            <a:r>
              <a:rPr lang="en-IE" i="1" dirty="0" smtClean="0">
                <a:latin typeface="Arial" pitchFamily="34" charset="0"/>
                <a:cs typeface="Arial" pitchFamily="34" charset="0"/>
              </a:rPr>
              <a:t> pas </a:t>
            </a:r>
            <a:r>
              <a:rPr lang="en-IE" i="1" dirty="0" err="1" smtClean="0">
                <a:latin typeface="Arial" pitchFamily="34" charset="0"/>
                <a:cs typeface="Arial" pitchFamily="34" charset="0"/>
              </a:rPr>
              <a:t>une</a:t>
            </a:r>
            <a:r>
              <a:rPr lang="en-IE" i="1" dirty="0" smtClean="0">
                <a:latin typeface="Arial" pitchFamily="34" charset="0"/>
                <a:cs typeface="Arial" pitchFamily="34" charset="0"/>
              </a:rPr>
              <a:t> molecule </a:t>
            </a:r>
            <a:r>
              <a:rPr lang="en-IE" dirty="0" smtClean="0">
                <a:latin typeface="Arial" pitchFamily="34" charset="0"/>
                <a:cs typeface="Arial" pitchFamily="34" charset="0"/>
              </a:rPr>
              <a:t>serves to remind us that all of the graphics images presented here are not molecules, not even pictures of molecules, but pictures of icons which we believe represent some aspects of the molecule's properties.”</a:t>
            </a:r>
          </a:p>
        </p:txBody>
      </p:sp>
      <p:sp>
        <p:nvSpPr>
          <p:cNvPr id="7" name="TextBox 6"/>
          <p:cNvSpPr txBox="1"/>
          <p:nvPr/>
        </p:nvSpPr>
        <p:spPr>
          <a:xfrm>
            <a:off x="2285984" y="6143644"/>
            <a:ext cx="6143668" cy="369332"/>
          </a:xfrm>
          <a:prstGeom prst="rect">
            <a:avLst/>
          </a:prstGeom>
          <a:noFill/>
        </p:spPr>
        <p:txBody>
          <a:bodyPr wrap="square" rtlCol="0">
            <a:spAutoFit/>
          </a:bodyPr>
          <a:lstStyle/>
          <a:p>
            <a:r>
              <a:rPr lang="en-IE" sz="1800" dirty="0" smtClean="0">
                <a:latin typeface="Arial" pitchFamily="34" charset="0"/>
                <a:cs typeface="Arial" pitchFamily="34" charset="0"/>
              </a:rPr>
              <a:t>http://mgl.scripps.edu/people/goodsell/mgs_art/hann.html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representations of molecules</a:t>
            </a:r>
            <a:endParaRPr lang="en-IE" dirty="0"/>
          </a:p>
        </p:txBody>
      </p:sp>
      <p:sp>
        <p:nvSpPr>
          <p:cNvPr id="3" name="Content Placeholder 2"/>
          <p:cNvSpPr>
            <a:spLocks noGrp="1"/>
          </p:cNvSpPr>
          <p:nvPr>
            <p:ph idx="1"/>
          </p:nvPr>
        </p:nvSpPr>
        <p:spPr>
          <a:xfrm>
            <a:off x="214282" y="1214422"/>
            <a:ext cx="6805990" cy="5357850"/>
          </a:xfrm>
        </p:spPr>
        <p:txBody>
          <a:bodyPr>
            <a:normAutofit fontScale="77500" lnSpcReduction="20000"/>
          </a:bodyPr>
          <a:lstStyle/>
          <a:p>
            <a:r>
              <a:rPr lang="en-IE" dirty="0" smtClean="0">
                <a:solidFill>
                  <a:schemeClr val="accent2"/>
                </a:solidFill>
              </a:rPr>
              <a:t>How </a:t>
            </a:r>
            <a:r>
              <a:rPr lang="en-IE" i="1" dirty="0" smtClean="0">
                <a:solidFill>
                  <a:schemeClr val="accent2"/>
                </a:solidFill>
              </a:rPr>
              <a:t>can</a:t>
            </a:r>
            <a:r>
              <a:rPr lang="en-IE" dirty="0" smtClean="0">
                <a:solidFill>
                  <a:schemeClr val="accent2"/>
                </a:solidFill>
              </a:rPr>
              <a:t> a molecular structure be stored on a computer?</a:t>
            </a:r>
          </a:p>
          <a:p>
            <a:pPr lvl="1"/>
            <a:r>
              <a:rPr lang="en-IE" dirty="0" smtClean="0"/>
              <a:t>Common names: aspirin</a:t>
            </a:r>
          </a:p>
          <a:p>
            <a:pPr lvl="1"/>
            <a:r>
              <a:rPr lang="en-IE" dirty="0" smtClean="0"/>
              <a:t>IUPAC name: 2-acetoxybenzoic acid</a:t>
            </a:r>
          </a:p>
          <a:p>
            <a:pPr lvl="1"/>
            <a:r>
              <a:rPr lang="en-IE" dirty="0" smtClean="0"/>
              <a:t>Formula: C</a:t>
            </a:r>
            <a:r>
              <a:rPr lang="en-IE" baseline="-25000" dirty="0" smtClean="0"/>
              <a:t>9</a:t>
            </a:r>
            <a:r>
              <a:rPr lang="en-IE" dirty="0" smtClean="0"/>
              <a:t>H</a:t>
            </a:r>
            <a:r>
              <a:rPr lang="en-IE" baseline="-25000" dirty="0" smtClean="0"/>
              <a:t>8</a:t>
            </a:r>
            <a:r>
              <a:rPr lang="en-IE" dirty="0" smtClean="0"/>
              <a:t>O</a:t>
            </a:r>
            <a:r>
              <a:rPr lang="en-IE" baseline="-25000" dirty="0" smtClean="0"/>
              <a:t>4</a:t>
            </a:r>
          </a:p>
          <a:p>
            <a:pPr lvl="1"/>
            <a:r>
              <a:rPr lang="en-IE" dirty="0" smtClean="0"/>
              <a:t>As an image (PNG, GIF, etc.)</a:t>
            </a:r>
          </a:p>
          <a:p>
            <a:pPr lvl="1"/>
            <a:r>
              <a:rPr lang="en-IE" dirty="0" smtClean="0"/>
              <a:t>CAS number: 50-78-2</a:t>
            </a:r>
          </a:p>
          <a:p>
            <a:pPr lvl="1"/>
            <a:r>
              <a:rPr lang="en-IE" dirty="0" smtClean="0"/>
              <a:t>File format: </a:t>
            </a:r>
            <a:r>
              <a:rPr lang="en-IE" dirty="0" err="1" smtClean="0"/>
              <a:t>ChemDraw</a:t>
            </a:r>
            <a:r>
              <a:rPr lang="en-IE" dirty="0" smtClean="0"/>
              <a:t> file, MOL file, etc.</a:t>
            </a:r>
          </a:p>
          <a:p>
            <a:pPr lvl="1"/>
            <a:r>
              <a:rPr lang="en-IE" dirty="0" smtClean="0"/>
              <a:t>SMILES string: </a:t>
            </a:r>
            <a:r>
              <a:rPr lang="en-IE" sz="2200" dirty="0" smtClean="0"/>
              <a:t>O=C(Oc1ccccc1C(=O)O)C</a:t>
            </a:r>
          </a:p>
          <a:p>
            <a:pPr lvl="1"/>
            <a:r>
              <a:rPr lang="en-IE" sz="2600" dirty="0" smtClean="0"/>
              <a:t>Binary Fingerprint:</a:t>
            </a:r>
            <a:r>
              <a:rPr lang="en-IE" sz="2200" dirty="0" smtClean="0"/>
              <a:t> 10000100000001100000100100000001</a:t>
            </a:r>
            <a:endParaRPr lang="en-IE" dirty="0" smtClean="0"/>
          </a:p>
          <a:p>
            <a:endParaRPr lang="en-IE" smtClean="0"/>
          </a:p>
          <a:p>
            <a:r>
              <a:rPr lang="en-IE" smtClean="0">
                <a:solidFill>
                  <a:schemeClr val="accent2"/>
                </a:solidFill>
              </a:rPr>
              <a:t>How </a:t>
            </a:r>
            <a:r>
              <a:rPr lang="en-IE" i="1" dirty="0" smtClean="0">
                <a:solidFill>
                  <a:schemeClr val="accent2"/>
                </a:solidFill>
              </a:rPr>
              <a:t>should</a:t>
            </a:r>
            <a:r>
              <a:rPr lang="en-IE" dirty="0" smtClean="0">
                <a:solidFill>
                  <a:schemeClr val="accent2"/>
                </a:solidFill>
              </a:rPr>
              <a:t> it be </a:t>
            </a:r>
            <a:r>
              <a:rPr lang="en-IE" smtClean="0">
                <a:solidFill>
                  <a:schemeClr val="accent2"/>
                </a:solidFill>
              </a:rPr>
              <a:t>stored?</a:t>
            </a:r>
          </a:p>
          <a:p>
            <a:pPr lvl="1"/>
            <a:r>
              <a:rPr lang="en-IE" smtClean="0"/>
              <a:t>…if I want to use it for computation</a:t>
            </a:r>
            <a:endParaRPr lang="en-IE" dirty="0" smtClean="0"/>
          </a:p>
          <a:p>
            <a:pPr lvl="1"/>
            <a:r>
              <a:rPr lang="en-IE" smtClean="0"/>
              <a:t>...</a:t>
            </a:r>
            <a:r>
              <a:rPr lang="en-IE" dirty="0" smtClean="0"/>
              <a:t>if I want a </a:t>
            </a:r>
            <a:r>
              <a:rPr lang="en-IE" smtClean="0"/>
              <a:t>unique identifier</a:t>
            </a:r>
          </a:p>
          <a:p>
            <a:pPr lvl="1"/>
            <a:r>
              <a:rPr lang="en-IE" smtClean="0"/>
              <a:t>…if I want to retain stereochemical information</a:t>
            </a:r>
            <a:endParaRPr lang="en-IE" dirty="0" smtClean="0"/>
          </a:p>
        </p:txBody>
      </p:sp>
      <p:pic>
        <p:nvPicPr>
          <p:cNvPr id="4098" name="Picture 2"/>
          <p:cNvPicPr>
            <a:picLocks noChangeAspect="1" noChangeArrowheads="1"/>
          </p:cNvPicPr>
          <p:nvPr/>
        </p:nvPicPr>
        <p:blipFill>
          <a:blip r:embed="rId3" cstate="print"/>
          <a:srcRect/>
          <a:stretch>
            <a:fillRect/>
          </a:stretch>
        </p:blipFill>
        <p:spPr bwMode="auto">
          <a:xfrm>
            <a:off x="6929454" y="3214686"/>
            <a:ext cx="1737841" cy="1443029"/>
          </a:xfrm>
          <a:prstGeom prst="rect">
            <a:avLst/>
          </a:prstGeom>
          <a:noFill/>
          <a:ln w="9525">
            <a:noFill/>
            <a:miter lim="800000"/>
            <a:headEnd/>
            <a:tailEnd/>
          </a:ln>
        </p:spPr>
      </p:pic>
      <p:sp>
        <p:nvSpPr>
          <p:cNvPr id="5" name="TextBox 4"/>
          <p:cNvSpPr txBox="1"/>
          <p:nvPr/>
        </p:nvSpPr>
        <p:spPr>
          <a:xfrm>
            <a:off x="6500826" y="4714884"/>
            <a:ext cx="2571736" cy="261610"/>
          </a:xfrm>
          <a:prstGeom prst="rect">
            <a:avLst/>
          </a:prstGeom>
          <a:noFill/>
        </p:spPr>
        <p:txBody>
          <a:bodyPr wrap="square" rtlCol="0">
            <a:spAutoFit/>
          </a:bodyPr>
          <a:lstStyle/>
          <a:p>
            <a:r>
              <a:rPr lang="en-IE" sz="1100" dirty="0" smtClean="0">
                <a:latin typeface="Arial" pitchFamily="34" charset="0"/>
                <a:cs typeface="Arial" pitchFamily="34" charset="0"/>
              </a:rPr>
              <a:t>http://en.wikipedia.org/wiki/Aspirin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Computer representations of molecules</a:t>
            </a:r>
            <a:endParaRPr lang="en-IE" dirty="0"/>
          </a:p>
        </p:txBody>
      </p:sp>
      <p:sp>
        <p:nvSpPr>
          <p:cNvPr id="3" name="Content Placeholder 2"/>
          <p:cNvSpPr>
            <a:spLocks noGrp="1"/>
          </p:cNvSpPr>
          <p:nvPr>
            <p:ph idx="1"/>
          </p:nvPr>
        </p:nvSpPr>
        <p:spPr>
          <a:xfrm>
            <a:off x="685800" y="1142984"/>
            <a:ext cx="7772400" cy="2857520"/>
          </a:xfrm>
        </p:spPr>
        <p:txBody>
          <a:bodyPr>
            <a:normAutofit fontScale="77500" lnSpcReduction="20000"/>
          </a:bodyPr>
          <a:lstStyle/>
          <a:p>
            <a:r>
              <a:rPr lang="en-IE" dirty="0" smtClean="0">
                <a:solidFill>
                  <a:schemeClr val="accent2"/>
                </a:solidFill>
              </a:rPr>
              <a:t>The structure of a molecule can be represented by a graph</a:t>
            </a:r>
          </a:p>
          <a:p>
            <a:pPr lvl="1"/>
            <a:r>
              <a:rPr lang="en-IE" dirty="0" smtClean="0"/>
              <a:t>Graph = collection of nodes and edges, nodes and edges have properties (atomic number, bond order)</a:t>
            </a:r>
          </a:p>
          <a:p>
            <a:r>
              <a:rPr lang="en-IE" dirty="0" smtClean="0">
                <a:solidFill>
                  <a:schemeClr val="accent2"/>
                </a:solidFill>
              </a:rPr>
              <a:t>Represent the molecular graph somehow</a:t>
            </a:r>
          </a:p>
          <a:p>
            <a:pPr lvl="1"/>
            <a:r>
              <a:rPr lang="en-IE" dirty="0" smtClean="0">
                <a:solidFill>
                  <a:srgbClr val="FF0000"/>
                </a:solidFill>
              </a:rPr>
              <a:t>Connection table </a:t>
            </a:r>
            <a:r>
              <a:rPr lang="en-IE" dirty="0" smtClean="0"/>
              <a:t>(which nodes are connected to which other nodes)</a:t>
            </a:r>
          </a:p>
          <a:p>
            <a:pPr lvl="1"/>
            <a:r>
              <a:rPr lang="en-IE" dirty="0" smtClean="0">
                <a:solidFill>
                  <a:srgbClr val="FF0000"/>
                </a:solidFill>
              </a:rPr>
              <a:t>Line notation </a:t>
            </a:r>
            <a:r>
              <a:rPr lang="en-IE" dirty="0" smtClean="0"/>
              <a:t>(e.g. SMILES)</a:t>
            </a:r>
          </a:p>
        </p:txBody>
      </p:sp>
      <p:pic>
        <p:nvPicPr>
          <p:cNvPr id="1026" name="Picture 2"/>
          <p:cNvPicPr>
            <a:picLocks noChangeAspect="1" noChangeArrowheads="1"/>
          </p:cNvPicPr>
          <p:nvPr/>
        </p:nvPicPr>
        <p:blipFill>
          <a:blip r:embed="rId3" cstate="print"/>
          <a:srcRect l="21407" t="5137" r="20489" b="20376"/>
          <a:stretch>
            <a:fillRect/>
          </a:stretch>
        </p:blipFill>
        <p:spPr bwMode="auto">
          <a:xfrm>
            <a:off x="1857356" y="3929066"/>
            <a:ext cx="5429256" cy="2071702"/>
          </a:xfrm>
          <a:prstGeom prst="rect">
            <a:avLst/>
          </a:prstGeom>
          <a:noFill/>
          <a:ln w="9525">
            <a:noFill/>
            <a:miter lim="800000"/>
            <a:headEnd/>
            <a:tailEnd/>
          </a:ln>
        </p:spPr>
      </p:pic>
      <p:sp>
        <p:nvSpPr>
          <p:cNvPr id="5" name="TextBox 4"/>
          <p:cNvSpPr txBox="1"/>
          <p:nvPr/>
        </p:nvSpPr>
        <p:spPr>
          <a:xfrm>
            <a:off x="285720" y="6072206"/>
            <a:ext cx="8643998" cy="307777"/>
          </a:xfrm>
          <a:prstGeom prst="rect">
            <a:avLst/>
          </a:prstGeom>
          <a:noFill/>
        </p:spPr>
        <p:txBody>
          <a:bodyPr wrap="square" rtlCol="0">
            <a:spAutoFit/>
          </a:bodyPr>
          <a:lstStyle/>
          <a:p>
            <a:r>
              <a:rPr lang="en-IE" sz="1400" dirty="0" smtClean="0">
                <a:latin typeface="Arial" pitchFamily="34" charset="0"/>
                <a:cs typeface="Arial" pitchFamily="34" charset="0"/>
              </a:rPr>
              <a:t>Fig 12.2: </a:t>
            </a:r>
            <a:r>
              <a:rPr lang="en-IE" sz="1400" b="1" dirty="0" smtClean="0">
                <a:latin typeface="Arial" pitchFamily="34" charset="0"/>
                <a:cs typeface="Arial" pitchFamily="34" charset="0"/>
              </a:rPr>
              <a:t>Molecular modelling – principles and applications</a:t>
            </a:r>
            <a:r>
              <a:rPr lang="en-IE" sz="1400" dirty="0" smtClean="0">
                <a:latin typeface="Arial" pitchFamily="34" charset="0"/>
                <a:cs typeface="Arial" pitchFamily="34" charset="0"/>
              </a:rPr>
              <a:t>, Andrew R Leach, Pearson, 2</a:t>
            </a:r>
            <a:r>
              <a:rPr lang="en-IE" sz="1400" baseline="30000" dirty="0" smtClean="0">
                <a:latin typeface="Arial" pitchFamily="34" charset="0"/>
                <a:cs typeface="Arial" pitchFamily="34" charset="0"/>
              </a:rPr>
              <a:t>nd</a:t>
            </a:r>
            <a:r>
              <a:rPr lang="en-IE" sz="1400" dirty="0" smtClean="0">
                <a:latin typeface="Arial" pitchFamily="34" charset="0"/>
                <a:cs typeface="Arial" pitchFamily="34" charset="0"/>
              </a:rPr>
              <a:t> </a:t>
            </a:r>
            <a:r>
              <a:rPr lang="en-IE" sz="1400" dirty="0" err="1" smtClean="0">
                <a:latin typeface="Arial" pitchFamily="34" charset="0"/>
                <a:cs typeface="Arial" pitchFamily="34" charset="0"/>
              </a:rPr>
              <a:t>edn</a:t>
            </a:r>
            <a:r>
              <a:rPr lang="en-IE" sz="14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Chemical file formats</a:t>
            </a:r>
            <a:endParaRPr lang="en-IE" dirty="0"/>
          </a:p>
        </p:txBody>
      </p:sp>
      <p:sp>
        <p:nvSpPr>
          <p:cNvPr id="3" name="Content Placeholder 2"/>
          <p:cNvSpPr>
            <a:spLocks noGrp="1"/>
          </p:cNvSpPr>
          <p:nvPr>
            <p:ph idx="1"/>
          </p:nvPr>
        </p:nvSpPr>
        <p:spPr>
          <a:xfrm>
            <a:off x="685800" y="4653136"/>
            <a:ext cx="7772400" cy="1944216"/>
          </a:xfrm>
        </p:spPr>
        <p:txBody>
          <a:bodyPr>
            <a:normAutofit fontScale="47500" lnSpcReduction="20000"/>
          </a:bodyPr>
          <a:lstStyle/>
          <a:p>
            <a:r>
              <a:rPr lang="en-IE" dirty="0" smtClean="0"/>
              <a:t>A large number of file formats have </a:t>
            </a:r>
            <a:r>
              <a:rPr lang="en-IE" smtClean="0"/>
              <a:t>been developed, but there </a:t>
            </a:r>
            <a:r>
              <a:rPr lang="en-IE" dirty="0" smtClean="0"/>
              <a:t>are certain </a:t>
            </a:r>
            <a:r>
              <a:rPr lang="en-IE" i="1" smtClean="0"/>
              <a:t>de-facto </a:t>
            </a:r>
            <a:r>
              <a:rPr lang="en-IE" smtClean="0"/>
              <a:t>standards</a:t>
            </a:r>
          </a:p>
          <a:p>
            <a:r>
              <a:rPr lang="en-IE" b="1" smtClean="0"/>
              <a:t>2D/3D structures:</a:t>
            </a:r>
            <a:endParaRPr lang="en-IE" b="1" dirty="0" smtClean="0"/>
          </a:p>
          <a:p>
            <a:pPr lvl="1"/>
            <a:r>
              <a:rPr lang="en-IE" b="1" dirty="0" smtClean="0">
                <a:solidFill>
                  <a:schemeClr val="accent2"/>
                </a:solidFill>
              </a:rPr>
              <a:t>MOL </a:t>
            </a:r>
            <a:r>
              <a:rPr lang="en-IE" dirty="0" smtClean="0"/>
              <a:t>file for small-molecule structures</a:t>
            </a:r>
          </a:p>
          <a:p>
            <a:pPr lvl="1"/>
            <a:r>
              <a:rPr lang="en-IE" b="1" dirty="0" smtClean="0">
                <a:solidFill>
                  <a:schemeClr val="accent2"/>
                </a:solidFill>
              </a:rPr>
              <a:t>PDB</a:t>
            </a:r>
            <a:r>
              <a:rPr lang="en-IE" dirty="0" smtClean="0"/>
              <a:t> files for protein structures from crystallography</a:t>
            </a:r>
          </a:p>
          <a:p>
            <a:pPr lvl="1"/>
            <a:r>
              <a:rPr lang="en-IE" b="1" dirty="0" smtClean="0">
                <a:solidFill>
                  <a:schemeClr val="accent2"/>
                </a:solidFill>
              </a:rPr>
              <a:t>MOL2 </a:t>
            </a:r>
            <a:r>
              <a:rPr lang="en-IE" dirty="0" smtClean="0"/>
              <a:t>files for protein structures from modelling software (e.g. after manipulation of the PDB </a:t>
            </a:r>
            <a:r>
              <a:rPr lang="en-IE" smtClean="0"/>
              <a:t>file)</a:t>
            </a:r>
          </a:p>
          <a:p>
            <a:r>
              <a:rPr lang="en-IE" b="1" smtClean="0"/>
              <a:t>Line notations:</a:t>
            </a:r>
          </a:p>
          <a:p>
            <a:pPr lvl="1"/>
            <a:r>
              <a:rPr lang="en-IE" b="1" smtClean="0">
                <a:solidFill>
                  <a:schemeClr val="accent2"/>
                </a:solidFill>
              </a:rPr>
              <a:t>SMILES </a:t>
            </a:r>
            <a:r>
              <a:rPr lang="en-IE" smtClean="0"/>
              <a:t>format, </a:t>
            </a:r>
            <a:r>
              <a:rPr lang="en-IE" b="1" smtClean="0">
                <a:solidFill>
                  <a:schemeClr val="accent2"/>
                </a:solidFill>
              </a:rPr>
              <a:t>InChI </a:t>
            </a:r>
            <a:r>
              <a:rPr lang="en-IE" smtClean="0"/>
              <a:t>format</a:t>
            </a:r>
            <a:endParaRPr lang="en-IE" dirty="0"/>
          </a:p>
        </p:txBody>
      </p:sp>
      <p:pic>
        <p:nvPicPr>
          <p:cNvPr id="3074" name="Picture 2"/>
          <p:cNvPicPr>
            <a:picLocks noChangeAspect="1" noChangeArrowheads="1"/>
          </p:cNvPicPr>
          <p:nvPr/>
        </p:nvPicPr>
        <p:blipFill>
          <a:blip r:embed="rId2" cstate="print"/>
          <a:srcRect/>
          <a:stretch>
            <a:fillRect/>
          </a:stretch>
        </p:blipFill>
        <p:spPr bwMode="auto">
          <a:xfrm>
            <a:off x="1285852" y="980728"/>
            <a:ext cx="6780213" cy="3533775"/>
          </a:xfrm>
          <a:prstGeom prst="rect">
            <a:avLst/>
          </a:prstGeom>
          <a:noFill/>
          <a:ln w="9525">
            <a:noFill/>
            <a:miter lim="800000"/>
            <a:headEnd/>
            <a:tailEnd/>
          </a:ln>
        </p:spPr>
      </p:pic>
      <p:sp>
        <p:nvSpPr>
          <p:cNvPr id="5" name="Oval 4"/>
          <p:cNvSpPr/>
          <p:nvPr/>
        </p:nvSpPr>
        <p:spPr>
          <a:xfrm>
            <a:off x="4500562" y="3140968"/>
            <a:ext cx="1571636" cy="28575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chemical file format: MOL file</a:t>
            </a:r>
            <a:endParaRPr lang="en-IE" dirty="0"/>
          </a:p>
        </p:txBody>
      </p:sp>
      <p:sp>
        <p:nvSpPr>
          <p:cNvPr id="3" name="Content Placeholder 2"/>
          <p:cNvSpPr>
            <a:spLocks noGrp="1"/>
          </p:cNvSpPr>
          <p:nvPr>
            <p:ph idx="1"/>
          </p:nvPr>
        </p:nvSpPr>
        <p:spPr>
          <a:xfrm>
            <a:off x="685800" y="5857892"/>
            <a:ext cx="7772400" cy="928694"/>
          </a:xfrm>
        </p:spPr>
        <p:txBody>
          <a:bodyPr/>
          <a:lstStyle/>
          <a:p>
            <a:r>
              <a:rPr lang="en-IE" sz="2400" dirty="0" smtClean="0"/>
              <a:t>This file format can represent 0D, 2D information (a depiction) as well as 3D</a:t>
            </a:r>
          </a:p>
        </p:txBody>
      </p:sp>
      <p:pic>
        <p:nvPicPr>
          <p:cNvPr id="2050" name="Picture 2"/>
          <p:cNvPicPr>
            <a:picLocks noChangeAspect="1" noChangeArrowheads="1"/>
          </p:cNvPicPr>
          <p:nvPr/>
        </p:nvPicPr>
        <p:blipFill>
          <a:blip r:embed="rId2" cstate="print"/>
          <a:srcRect l="6024" r="3614"/>
          <a:stretch>
            <a:fillRect/>
          </a:stretch>
        </p:blipFill>
        <p:spPr bwMode="auto">
          <a:xfrm>
            <a:off x="285720" y="1300180"/>
            <a:ext cx="8572496" cy="4629150"/>
          </a:xfrm>
          <a:prstGeom prst="rect">
            <a:avLst/>
          </a:prstGeom>
          <a:noFill/>
          <a:ln w="9525">
            <a:noFill/>
            <a:miter lim="800000"/>
            <a:headEnd/>
            <a:tailEnd/>
          </a:ln>
        </p:spPr>
      </p:pic>
      <p:sp>
        <p:nvSpPr>
          <p:cNvPr id="5" name="TextBox 4"/>
          <p:cNvSpPr txBox="1"/>
          <p:nvPr/>
        </p:nvSpPr>
        <p:spPr>
          <a:xfrm>
            <a:off x="357158" y="1000108"/>
            <a:ext cx="8643998" cy="307777"/>
          </a:xfrm>
          <a:prstGeom prst="rect">
            <a:avLst/>
          </a:prstGeom>
          <a:noFill/>
        </p:spPr>
        <p:txBody>
          <a:bodyPr wrap="square" rtlCol="0">
            <a:spAutoFit/>
          </a:bodyPr>
          <a:lstStyle/>
          <a:p>
            <a:r>
              <a:rPr lang="en-IE" sz="1400" dirty="0" smtClean="0">
                <a:latin typeface="Arial" pitchFamily="34" charset="0"/>
                <a:cs typeface="Arial" pitchFamily="34" charset="0"/>
              </a:rPr>
              <a:t>Fig 12.3: </a:t>
            </a:r>
            <a:r>
              <a:rPr lang="en-IE" sz="1400" b="1" dirty="0" smtClean="0">
                <a:latin typeface="Arial" pitchFamily="34" charset="0"/>
                <a:cs typeface="Arial" pitchFamily="34" charset="0"/>
              </a:rPr>
              <a:t>Molecular modelling – principles and applications</a:t>
            </a:r>
            <a:r>
              <a:rPr lang="en-IE" sz="1400" dirty="0" smtClean="0">
                <a:latin typeface="Arial" pitchFamily="34" charset="0"/>
                <a:cs typeface="Arial" pitchFamily="34" charset="0"/>
              </a:rPr>
              <a:t>, Andrew R Leach, Pearson, 2</a:t>
            </a:r>
            <a:r>
              <a:rPr lang="en-IE" sz="1400" baseline="30000" dirty="0" smtClean="0">
                <a:latin typeface="Arial" pitchFamily="34" charset="0"/>
                <a:cs typeface="Arial" pitchFamily="34" charset="0"/>
              </a:rPr>
              <a:t>nd</a:t>
            </a:r>
            <a:r>
              <a:rPr lang="en-IE" sz="1400" dirty="0" smtClean="0">
                <a:latin typeface="Arial" pitchFamily="34" charset="0"/>
                <a:cs typeface="Arial" pitchFamily="34" charset="0"/>
              </a:rPr>
              <a:t> </a:t>
            </a:r>
            <a:r>
              <a:rPr lang="en-IE" sz="1400" dirty="0" err="1" smtClean="0">
                <a:latin typeface="Arial" pitchFamily="34" charset="0"/>
                <a:cs typeface="Arial" pitchFamily="34" charset="0"/>
              </a:rPr>
              <a:t>edn</a:t>
            </a:r>
            <a:r>
              <a:rPr lang="en-IE" sz="14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SMILES format</a:t>
            </a:r>
            <a:endParaRPr lang="en-IE" dirty="0"/>
          </a:p>
        </p:txBody>
      </p:sp>
      <p:sp>
        <p:nvSpPr>
          <p:cNvPr id="3" name="Content Placeholder 2"/>
          <p:cNvSpPr>
            <a:spLocks noGrp="1"/>
          </p:cNvSpPr>
          <p:nvPr>
            <p:ph idx="1"/>
          </p:nvPr>
        </p:nvSpPr>
        <p:spPr>
          <a:xfrm>
            <a:off x="685800" y="1285860"/>
            <a:ext cx="7772400" cy="5000660"/>
          </a:xfrm>
        </p:spPr>
        <p:txBody>
          <a:bodyPr>
            <a:normAutofit fontScale="62500" lnSpcReduction="20000"/>
          </a:bodyPr>
          <a:lstStyle/>
          <a:p>
            <a:r>
              <a:rPr lang="en-IE" dirty="0" smtClean="0">
                <a:solidFill>
                  <a:schemeClr val="accent2"/>
                </a:solidFill>
              </a:rPr>
              <a:t>Simplified Molecular Input Line Entry System</a:t>
            </a:r>
          </a:p>
          <a:p>
            <a:pPr lvl="1"/>
            <a:r>
              <a:rPr lang="en-IE" dirty="0" err="1" smtClean="0"/>
              <a:t>Weininger</a:t>
            </a:r>
            <a:r>
              <a:rPr lang="en-IE" dirty="0" smtClean="0"/>
              <a:t>, J </a:t>
            </a:r>
            <a:r>
              <a:rPr lang="en-IE" dirty="0" err="1" smtClean="0"/>
              <a:t>Chem</a:t>
            </a:r>
            <a:r>
              <a:rPr lang="en-IE" dirty="0" smtClean="0"/>
              <a:t> </a:t>
            </a:r>
            <a:r>
              <a:rPr lang="en-IE" dirty="0" err="1" smtClean="0"/>
              <a:t>Inf</a:t>
            </a:r>
            <a:r>
              <a:rPr lang="en-IE" dirty="0" smtClean="0"/>
              <a:t> </a:t>
            </a:r>
            <a:r>
              <a:rPr lang="en-IE" dirty="0" err="1" smtClean="0"/>
              <a:t>Comput</a:t>
            </a:r>
            <a:r>
              <a:rPr lang="en-IE" dirty="0" smtClean="0"/>
              <a:t> </a:t>
            </a:r>
            <a:r>
              <a:rPr lang="en-IE" dirty="0" err="1" smtClean="0"/>
              <a:t>Sci</a:t>
            </a:r>
            <a:r>
              <a:rPr lang="en-IE" dirty="0" smtClean="0"/>
              <a:t>, 1988, 28, 31</a:t>
            </a:r>
          </a:p>
          <a:p>
            <a:pPr lvl="1"/>
            <a:r>
              <a:rPr lang="en-IE" dirty="0" smtClean="0"/>
              <a:t>More recently, a community developed description: </a:t>
            </a:r>
            <a:r>
              <a:rPr lang="en-IE" b="1" dirty="0" smtClean="0">
                <a:solidFill>
                  <a:srgbClr val="FF0000"/>
                </a:solidFill>
              </a:rPr>
              <a:t>http://opensmiles.org</a:t>
            </a:r>
          </a:p>
          <a:p>
            <a:pPr lvl="1"/>
            <a:r>
              <a:rPr lang="en-IE" dirty="0" smtClean="0"/>
              <a:t>Linear format (“line notation”) that describes the connection table and stereochemistry of a molecule (i.e. 0D)</a:t>
            </a:r>
          </a:p>
          <a:p>
            <a:pPr lvl="1"/>
            <a:r>
              <a:rPr lang="en-IE" dirty="0" smtClean="0"/>
              <a:t>Convenient to enter as a query on-line, store in </a:t>
            </a:r>
            <a:r>
              <a:rPr lang="en-IE" smtClean="0"/>
              <a:t>a spreadsheet, </a:t>
            </a:r>
            <a:r>
              <a:rPr lang="en-IE" dirty="0" smtClean="0"/>
              <a:t>pass by email, etc.</a:t>
            </a:r>
          </a:p>
          <a:p>
            <a:r>
              <a:rPr lang="en-IE" smtClean="0">
                <a:solidFill>
                  <a:schemeClr val="accent2"/>
                </a:solidFill>
              </a:rPr>
              <a:t>Examples:</a:t>
            </a:r>
            <a:endParaRPr lang="en-IE" dirty="0" smtClean="0">
              <a:solidFill>
                <a:schemeClr val="accent2"/>
              </a:solidFill>
            </a:endParaRPr>
          </a:p>
          <a:p>
            <a:pPr lvl="1"/>
            <a:r>
              <a:rPr lang="en-IE" dirty="0" smtClean="0"/>
              <a:t>CC represents</a:t>
            </a:r>
            <a:r>
              <a:rPr lang="en-IE" dirty="0" smtClean="0">
                <a:sym typeface="Wingdings" pitchFamily="2" charset="2"/>
              </a:rPr>
              <a:t> CH</a:t>
            </a:r>
            <a:r>
              <a:rPr lang="en-IE" baseline="-25000" dirty="0" smtClean="0">
                <a:sym typeface="Wingdings" pitchFamily="2" charset="2"/>
              </a:rPr>
              <a:t>3</a:t>
            </a:r>
            <a:r>
              <a:rPr lang="en-IE" dirty="0" smtClean="0">
                <a:sym typeface="Wingdings" pitchFamily="2" charset="2"/>
              </a:rPr>
              <a:t>CH</a:t>
            </a:r>
            <a:r>
              <a:rPr lang="en-IE" baseline="-25000" dirty="0" smtClean="0">
                <a:sym typeface="Wingdings" pitchFamily="2" charset="2"/>
              </a:rPr>
              <a:t>3</a:t>
            </a:r>
            <a:r>
              <a:rPr lang="en-IE" dirty="0" smtClean="0">
                <a:sym typeface="Wingdings" pitchFamily="2" charset="2"/>
              </a:rPr>
              <a:t> (</a:t>
            </a:r>
            <a:r>
              <a:rPr lang="en-IE" dirty="0" smtClean="0"/>
              <a:t>ethane)</a:t>
            </a:r>
          </a:p>
          <a:p>
            <a:pPr lvl="1"/>
            <a:r>
              <a:rPr lang="en-IE" dirty="0" smtClean="0"/>
              <a:t>CC(=O)O represents CH</a:t>
            </a:r>
            <a:r>
              <a:rPr lang="en-IE" baseline="-25000" dirty="0" smtClean="0"/>
              <a:t>3</a:t>
            </a:r>
            <a:r>
              <a:rPr lang="en-IE" dirty="0" smtClean="0"/>
              <a:t>COOH (acetic acid)</a:t>
            </a:r>
          </a:p>
          <a:p>
            <a:r>
              <a:rPr lang="en-IE" dirty="0" smtClean="0">
                <a:solidFill>
                  <a:schemeClr val="accent2"/>
                </a:solidFill>
              </a:rPr>
              <a:t>Basic guidelines:</a:t>
            </a:r>
          </a:p>
          <a:p>
            <a:pPr lvl="1"/>
            <a:r>
              <a:rPr lang="en-IE" dirty="0" err="1" smtClean="0"/>
              <a:t>Hydrogens</a:t>
            </a:r>
            <a:r>
              <a:rPr lang="en-IE" dirty="0" smtClean="0"/>
              <a:t> are implicit</a:t>
            </a:r>
          </a:p>
          <a:p>
            <a:pPr lvl="1"/>
            <a:r>
              <a:rPr lang="en-IE" dirty="0" smtClean="0"/>
              <a:t>Parentheses indicate branches</a:t>
            </a:r>
          </a:p>
          <a:p>
            <a:pPr lvl="1"/>
            <a:r>
              <a:rPr lang="en-IE" dirty="0" smtClean="0"/>
              <a:t>Each atom is connected to the preceding atom to its left (excluding branches in-between)</a:t>
            </a:r>
          </a:p>
          <a:p>
            <a:pPr lvl="1"/>
            <a:r>
              <a:rPr lang="en-IE" dirty="0" smtClean="0"/>
              <a:t>Single bonds are implicit, = for double, # for triple</a:t>
            </a:r>
          </a:p>
          <a:p>
            <a:r>
              <a:rPr lang="en-IE" smtClean="0">
                <a:solidFill>
                  <a:schemeClr val="accent2"/>
                </a:solidFill>
              </a:rPr>
              <a:t>What does the SMILES string OCC represent?</a:t>
            </a:r>
            <a:endParaRPr lang="en-IE" dirty="0" smtClean="0">
              <a:solidFill>
                <a:schemeClr val="accent2"/>
              </a:solidFill>
            </a:endParaRPr>
          </a:p>
          <a:p>
            <a:endParaRPr lang="en-IE" dirty="0"/>
          </a:p>
        </p:txBody>
      </p:sp>
      <p:pic>
        <p:nvPicPr>
          <p:cNvPr id="7169" name="Picture 1" descr="C:\Work\BackedUp\Conferences\2012\July2012_EBICompChem\not-backed-up\aceticacid.png"/>
          <p:cNvPicPr>
            <a:picLocks noChangeAspect="1" noChangeArrowheads="1"/>
          </p:cNvPicPr>
          <p:nvPr/>
        </p:nvPicPr>
        <p:blipFill>
          <a:blip r:embed="rId2" cstate="print"/>
          <a:srcRect/>
          <a:stretch>
            <a:fillRect/>
          </a:stretch>
        </p:blipFill>
        <p:spPr bwMode="auto">
          <a:xfrm>
            <a:off x="6804248" y="3284984"/>
            <a:ext cx="1400371" cy="10764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11840</TotalTime>
  <Words>2558</Words>
  <Application>Microsoft Office PowerPoint</Application>
  <PresentationFormat>On-screen Show (4:3)</PresentationFormat>
  <Paragraphs>333</Paragraphs>
  <Slides>28</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Default Design</vt:lpstr>
      <vt:lpstr>CS ChemDraw Drawing</vt:lpstr>
      <vt:lpstr>Cheminformatics</vt:lpstr>
      <vt:lpstr>Cheminformatics</vt:lpstr>
      <vt:lpstr>References</vt:lpstr>
      <vt:lpstr>Molecular representation</vt:lpstr>
      <vt:lpstr>Computer representations of molecules</vt:lpstr>
      <vt:lpstr>Computer representations of molecules</vt:lpstr>
      <vt:lpstr>Chemical file formats</vt:lpstr>
      <vt:lpstr>A chemical file format: MOL file</vt:lpstr>
      <vt:lpstr>SMILES format</vt:lpstr>
      <vt:lpstr>SMILES format II</vt:lpstr>
      <vt:lpstr>Canonical SMILES</vt:lpstr>
      <vt:lpstr>SMILES format III</vt:lpstr>
      <vt:lpstr>InChI</vt:lpstr>
      <vt:lpstr>A unique identifier makes it easy to link databases</vt:lpstr>
      <vt:lpstr>US Generic Legislation</vt:lpstr>
      <vt:lpstr>Molecular similarity</vt:lpstr>
      <vt:lpstr>Molecular fingerprints</vt:lpstr>
      <vt:lpstr>Similarity of molecular fingerprints</vt:lpstr>
      <vt:lpstr>Similarity of atom environments</vt:lpstr>
      <vt:lpstr>Substructure search using SMARTS</vt:lpstr>
      <vt:lpstr>PowerPoint Presentation</vt:lpstr>
      <vt:lpstr>Substructure search using SMARTS</vt:lpstr>
      <vt:lpstr>PowerPoint Presentation</vt:lpstr>
      <vt:lpstr>Calculation of Topological Polar Surface Area</vt:lpstr>
      <vt:lpstr>Quantitative Structure-Activity Relationships (QSAR)</vt:lpstr>
      <vt:lpstr>Building and testing a predictive QSAR model</vt:lpstr>
      <vt:lpstr>Lipinski’s Rule of Fives</vt:lpstr>
      <vt:lpstr>Open Source cheminformatics software 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trpc</cp:lastModifiedBy>
  <cp:revision>482</cp:revision>
  <dcterms:created xsi:type="dcterms:W3CDTF">1601-01-01T00:00:00Z</dcterms:created>
  <dcterms:modified xsi:type="dcterms:W3CDTF">2012-07-04T09:23:09Z</dcterms:modified>
</cp:coreProperties>
</file>