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8" r:id="rId3"/>
    <p:sldId id="289" r:id="rId4"/>
    <p:sldId id="287" r:id="rId5"/>
    <p:sldId id="284" r:id="rId6"/>
    <p:sldId id="290" r:id="rId7"/>
    <p:sldId id="295" r:id="rId8"/>
    <p:sldId id="296" r:id="rId9"/>
    <p:sldId id="298" r:id="rId10"/>
    <p:sldId id="292" r:id="rId11"/>
    <p:sldId id="293" r:id="rId12"/>
    <p:sldId id="297" r:id="rId13"/>
    <p:sldId id="294" r:id="rId14"/>
    <p:sldId id="291" r:id="rId15"/>
    <p:sldId id="300" r:id="rId16"/>
    <p:sldId id="302" r:id="rId17"/>
    <p:sldId id="303" r:id="rId18"/>
    <p:sldId id="301" r:id="rId19"/>
    <p:sldId id="304" r:id="rId20"/>
    <p:sldId id="305" r:id="rId21"/>
    <p:sldId id="306" r:id="rId22"/>
    <p:sldId id="307" r:id="rId23"/>
    <p:sldId id="321" r:id="rId24"/>
    <p:sldId id="309" r:id="rId25"/>
    <p:sldId id="310" r:id="rId26"/>
    <p:sldId id="308" r:id="rId27"/>
    <p:sldId id="311" r:id="rId28"/>
    <p:sldId id="315" r:id="rId29"/>
    <p:sldId id="312" r:id="rId30"/>
    <p:sldId id="313" r:id="rId31"/>
    <p:sldId id="316" r:id="rId32"/>
    <p:sldId id="318" r:id="rId33"/>
    <p:sldId id="319" r:id="rId34"/>
    <p:sldId id="320" r:id="rId35"/>
    <p:sldId id="322" r:id="rId36"/>
    <p:sldId id="324" r:id="rId37"/>
    <p:sldId id="326" r:id="rId38"/>
    <p:sldId id="325" r:id="rId39"/>
    <p:sldId id="29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3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“The 70s are calling.</a:t>
            </a:r>
            <a:r>
              <a:rPr lang="en-GB" baseline="0" dirty="0" smtClean="0"/>
              <a:t> They want their depiction back.”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Follow the links,</a:t>
            </a:r>
            <a:r>
              <a:rPr lang="en-GB" baseline="0" dirty="0" smtClean="0"/>
              <a:t> or else this won’t make sense.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Depiction of unspecified</a:t>
            </a:r>
            <a:r>
              <a:rPr lang="en-GB" baseline="0" dirty="0" smtClean="0"/>
              <a:t> stereo.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6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(Tech note: the “next” on the previous page is</a:t>
            </a:r>
            <a:r>
              <a:rPr lang="en-GB" baseline="0" dirty="0" smtClean="0"/>
              <a:t> a Python keyword, and is implicit in the “for” loop)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(Tech note:</a:t>
            </a:r>
            <a:r>
              <a:rPr lang="en-GB" baseline="0" dirty="0" smtClean="0"/>
              <a:t> “</a:t>
            </a:r>
            <a:r>
              <a:rPr lang="en-GB" baseline="0" dirty="0" err="1" smtClean="0"/>
              <a:t>endswith</a:t>
            </a:r>
            <a:r>
              <a:rPr lang="en-GB" baseline="0" dirty="0" smtClean="0"/>
              <a:t>” and “in” above are features of Python string handling)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 is like a Swiss</a:t>
            </a:r>
            <a:r>
              <a:rPr lang="en-GB" baseline="0" dirty="0" smtClean="0"/>
              <a:t> army knife, not a…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en-GB" dirty="0" err="1" smtClean="0"/>
              <a:t>spork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Features of </a:t>
            </a:r>
            <a:r>
              <a:rPr lang="en-GB" dirty="0" err="1" smtClean="0"/>
              <a:t>obabel</a:t>
            </a:r>
            <a:r>
              <a:rPr lang="en-GB" dirty="0" smtClean="0"/>
              <a:t>, for full info see the docs.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same options are available at the command line…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…in the online docs…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…in the PDF and</a:t>
            </a:r>
            <a:r>
              <a:rPr lang="en-GB" baseline="0" dirty="0" smtClean="0"/>
              <a:t> the book….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…and in the GUI.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44624"/>
            <a:ext cx="648072" cy="457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44624"/>
            <a:ext cx="432048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620688"/>
            <a:ext cx="6264696" cy="936104"/>
          </a:xfrm>
        </p:spPr>
        <p:txBody>
          <a:bodyPr/>
          <a:lstStyle/>
          <a:p>
            <a:pPr algn="l" eaLnBrk="1" hangingPunct="1"/>
            <a:r>
              <a:rPr lang="en-IE" sz="3600" dirty="0" smtClean="0">
                <a:solidFill>
                  <a:srgbClr val="0070C0"/>
                </a:solidFill>
                <a:latin typeface="Arial" charset="0"/>
              </a:rPr>
              <a:t>Open Babel</a:t>
            </a:r>
            <a:endParaRPr lang="en-US" sz="36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5020592"/>
            <a:ext cx="864096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Nov 2012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Secret UK Location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924944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</a:p>
        </p:txBody>
      </p:sp>
      <p:pic>
        <p:nvPicPr>
          <p:cNvPr id="11" name="Picture 2" descr="C:\Work\UCC\Conferences\ACSSpring2010\Logos\OpenBab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028" y="828282"/>
            <a:ext cx="1490251" cy="1448589"/>
          </a:xfrm>
          <a:prstGeom prst="rect">
            <a:avLst/>
          </a:prstGeom>
          <a:noFill/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39751" y="1467142"/>
            <a:ext cx="6228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IE" sz="2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Access and interconvert chemical information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1854" y="3573016"/>
            <a:ext cx="86409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Open Babel development team and </a:t>
            </a:r>
            <a:r>
              <a:rPr lang="en-IE" sz="2000" dirty="0" err="1" smtClean="0">
                <a:solidFill>
                  <a:schemeClr val="bg2"/>
                </a:solidFill>
                <a:latin typeface="Arial" charset="0"/>
              </a:rPr>
              <a:t>NextMove</a:t>
            </a: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 Software, Cambridge, UK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-36513"/>
            <a:ext cx="6446837" cy="693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754718" cy="656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5884639" cy="649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6"/>
          <a:stretch/>
        </p:blipFill>
        <p:spPr bwMode="auto">
          <a:xfrm>
            <a:off x="1" y="747713"/>
            <a:ext cx="9067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9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SMILES output options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48746" y="1484784"/>
            <a:ext cx="6643734" cy="4113195"/>
            <a:chOff x="1357290" y="1643049"/>
            <a:chExt cx="6643734" cy="4113195"/>
          </a:xfrm>
        </p:grpSpPr>
        <p:sp>
          <p:nvSpPr>
            <p:cNvPr id="7" name="Rounded Rectangle 6"/>
            <p:cNvSpPr/>
            <p:nvPr/>
          </p:nvSpPr>
          <p:spPr>
            <a:xfrm>
              <a:off x="1428728" y="1643049"/>
              <a:ext cx="6572296" cy="3960441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7290" y="1785926"/>
              <a:ext cx="6429420" cy="397031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GB" sz="1800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obabel</a:t>
              </a: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-:CC(=O)</a:t>
              </a:r>
              <a:r>
                <a:rPr lang="en-GB" sz="1800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Cl</a:t>
              </a: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800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osmi</a:t>
              </a:r>
              <a:endParaRPr lang="en-GB" sz="18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CC(=O)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Cl</a:t>
              </a:r>
              <a:endPara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en-GB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GB" sz="1800" dirty="0" err="1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obabel</a:t>
              </a:r>
              <a:r>
                <a:rPr lang="en-GB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-:CC(=O)</a:t>
              </a:r>
              <a:r>
                <a:rPr lang="en-GB" sz="1800" dirty="0" err="1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Cl</a:t>
              </a:r>
              <a:r>
                <a:rPr lang="en-GB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800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osmi</a:t>
              </a: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800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xh</a:t>
              </a: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-h</a:t>
              </a:r>
              <a:endParaRPr lang="en-GB" sz="18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[CH3]C</a:t>
              </a:r>
              <a:r>
                <a:rPr lang="en-GB" sz="1800" b="1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(=</a:t>
              </a: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O)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Cl</a:t>
              </a:r>
              <a:endPara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pt-BR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 obabel </a:t>
              </a:r>
              <a:r>
                <a:rPr lang="pt-BR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-:CC(=O)Cl -osmi -xf 3</a:t>
              </a:r>
            </a:p>
            <a:p>
              <a:pPr lvl="1">
                <a:buNone/>
              </a:pPr>
              <a:r>
                <a:rPr lang="pt-BR" sz="1800" b="1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O=C(C)Cl</a:t>
              </a:r>
              <a:endParaRPr lang="en-GB" sz="18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pt-BR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 obabel </a:t>
              </a:r>
              <a:r>
                <a:rPr lang="pt-BR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-:CC(=O)Cl -osmi -xf </a:t>
              </a:r>
              <a:r>
                <a:rPr lang="pt-BR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3 –xl 1</a:t>
              </a:r>
              <a:endParaRPr lang="pt-BR" sz="18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pt-BR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O=C(Cl)C</a:t>
              </a:r>
            </a:p>
            <a:p>
              <a:pPr lvl="1">
                <a:buNone/>
              </a:pPr>
              <a:r>
                <a:rPr lang="pt-BR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 obabel -:CC(=O)Cl </a:t>
              </a:r>
              <a:r>
                <a:rPr lang="pt-BR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-:CC(=O)Cl -osmi </a:t>
              </a:r>
              <a:r>
                <a:rPr lang="pt-BR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xC</a:t>
              </a:r>
              <a:endParaRPr lang="pt-BR" sz="18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r>
                <a:rPr lang="en-GB" sz="1800" b="1" dirty="0" err="1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ClC</a:t>
              </a:r>
              <a:r>
                <a:rPr lang="en-GB" sz="1800" b="1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(=O)C</a:t>
              </a:r>
            </a:p>
            <a:p>
              <a:pPr lvl="1">
                <a:buNone/>
              </a:pP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O=C(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Cl</a:t>
              </a: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)C</a:t>
              </a:r>
            </a:p>
            <a:p>
              <a:pPr lvl="1">
                <a:buNone/>
              </a:pPr>
              <a:r>
                <a:rPr lang="en-GB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pt-BR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obabel </a:t>
              </a:r>
              <a:r>
                <a:rPr lang="pt-BR" sz="1800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-:CC(=O)Cl -osmi -xF "2 4</a:t>
              </a:r>
              <a:r>
                <a:rPr lang="pt-BR" sz="1800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1">
                <a:buNone/>
              </a:pP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CCl</a:t>
              </a:r>
              <a:endParaRPr lang="en-GB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>
                <a:buNone/>
              </a:pPr>
              <a:endParaRPr lang="en-GB" sz="18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6267" y="1615194"/>
            <a:ext cx="230487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Note that atom order is preserved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8264" y="1412776"/>
            <a:ext cx="208823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1. Add explicit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Hs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2. Show them in the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908" y="2564904"/>
            <a:ext cx="20882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Make atom 3 the first atom…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3276273"/>
            <a:ext cx="20882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…and atom 1 the last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8264" y="4149080"/>
            <a:ext cx="16561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Random order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3808" y="5373216"/>
            <a:ext cx="3600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Fragment SMILES for the fragment composed of atoms 2 and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6021288"/>
            <a:ext cx="813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Take home message: Look through the list of options for file formats which you frequently use (and request new options!)</a:t>
            </a:r>
          </a:p>
        </p:txBody>
      </p:sp>
    </p:spTree>
    <p:extLst>
      <p:ext uri="{BB962C8B-B14F-4D97-AF65-F5344CB8AC3E}">
        <p14:creationId xmlns:p14="http://schemas.microsoft.com/office/powerpoint/2010/main" val="25122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Pro tip #1 “</a:t>
            </a:r>
            <a:r>
              <a:rPr lang="en-GB" dirty="0" err="1" smtClean="0"/>
              <a:t>obabel</a:t>
            </a:r>
            <a:r>
              <a:rPr lang="en-GB" dirty="0" smtClean="0"/>
              <a:t> –L” is your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22" y="6165304"/>
            <a:ext cx="7772400" cy="43475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Information on plugins and plugin options.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8878"/>
            <a:ext cx="2705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2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Pro tip #1 “</a:t>
            </a:r>
            <a:r>
              <a:rPr lang="en-GB" dirty="0" err="1" smtClean="0"/>
              <a:t>obabel</a:t>
            </a:r>
            <a:r>
              <a:rPr lang="en-GB" dirty="0" smtClean="0"/>
              <a:t> –L” is your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22" y="6165304"/>
            <a:ext cx="7772400" cy="43475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Information on plugins and plugin options.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8878"/>
            <a:ext cx="2705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5"/>
          <a:stretch/>
        </p:blipFill>
        <p:spPr bwMode="auto">
          <a:xfrm>
            <a:off x="395536" y="1412776"/>
            <a:ext cx="839603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1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Pro tip #1 “</a:t>
            </a:r>
            <a:r>
              <a:rPr lang="en-GB" dirty="0" err="1" smtClean="0"/>
              <a:t>obabel</a:t>
            </a:r>
            <a:r>
              <a:rPr lang="en-GB" dirty="0" smtClean="0"/>
              <a:t> –L” is your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22" y="6165304"/>
            <a:ext cx="7772400" cy="43475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Information on plugins and plugin options.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8878"/>
            <a:ext cx="2705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275" b="28265"/>
          <a:stretch/>
        </p:blipFill>
        <p:spPr bwMode="auto">
          <a:xfrm>
            <a:off x="395536" y="1412776"/>
            <a:ext cx="8396039" cy="278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8"/>
          <a:stretch/>
        </p:blipFill>
        <p:spPr bwMode="auto">
          <a:xfrm>
            <a:off x="403573" y="1595611"/>
            <a:ext cx="8388002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8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Pro tip #1 “</a:t>
            </a:r>
            <a:r>
              <a:rPr lang="en-GB" dirty="0" err="1" smtClean="0"/>
              <a:t>obabel</a:t>
            </a:r>
            <a:r>
              <a:rPr lang="en-GB" dirty="0" smtClean="0"/>
              <a:t> –L” is your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22" y="6234608"/>
            <a:ext cx="7772400" cy="43475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Information on plugins and plugin options.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8878"/>
            <a:ext cx="2705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Pro tip #1 “</a:t>
            </a:r>
            <a:r>
              <a:rPr lang="en-GB" dirty="0" err="1" smtClean="0"/>
              <a:t>obabel</a:t>
            </a:r>
            <a:r>
              <a:rPr lang="en-GB" dirty="0" smtClean="0"/>
              <a:t> –L” is your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22" y="6234608"/>
            <a:ext cx="7772400" cy="43475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Information on plugins and plugin options.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8878"/>
            <a:ext cx="2705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3611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7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57200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638132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itchFamily="34" charset="0"/>
                <a:cs typeface="Arial" pitchFamily="34" charset="0"/>
              </a:rPr>
              <a:t>Image credit: AJ </a:t>
            </a:r>
            <a:r>
              <a:rPr lang="en-GB" sz="1400" dirty="0" err="1">
                <a:latin typeface="Arial" pitchFamily="34" charset="0"/>
                <a:cs typeface="Arial" pitchFamily="34" charset="0"/>
              </a:rPr>
              <a:t>Cann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 (AJC1 on Flickr)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Pro tip #1 “</a:t>
            </a:r>
            <a:r>
              <a:rPr lang="en-GB" dirty="0" err="1" smtClean="0"/>
              <a:t>obabel</a:t>
            </a:r>
            <a:r>
              <a:rPr lang="en-GB" dirty="0" smtClean="0"/>
              <a:t> –L” is your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22" y="6234608"/>
            <a:ext cx="7772400" cy="43475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Information on plugins and plugin options.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8878"/>
            <a:ext cx="2705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3611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9"/>
          <a:stretch/>
        </p:blipFill>
        <p:spPr bwMode="auto">
          <a:xfrm>
            <a:off x="405086" y="1594892"/>
            <a:ext cx="8424589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9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062664" cy="604822"/>
          </a:xfrm>
        </p:spPr>
        <p:txBody>
          <a:bodyPr/>
          <a:lstStyle/>
          <a:p>
            <a:r>
              <a:rPr lang="en-GB" sz="2800" dirty="0" smtClean="0"/>
              <a:t>What can be done with descriptors and SDF properties?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7000"/>
            <a:ext cx="7772400" cy="473428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Filter based on value or True/False</a:t>
            </a:r>
          </a:p>
          <a:p>
            <a:pPr marL="457200" lvl="1" indent="0">
              <a:buNone/>
            </a:pPr>
            <a:r>
              <a:rPr lang="en-GB" sz="2600" dirty="0" smtClean="0">
                <a:solidFill>
                  <a:srgbClr val="FF0000"/>
                </a:solidFill>
              </a:rPr>
              <a:t>--</a:t>
            </a:r>
            <a:r>
              <a:rPr lang="en-GB" sz="2600" dirty="0">
                <a:solidFill>
                  <a:srgbClr val="FF0000"/>
                </a:solidFill>
              </a:rPr>
              <a:t>filter "</a:t>
            </a:r>
            <a:r>
              <a:rPr lang="en-GB" sz="2600" dirty="0" smtClean="0">
                <a:solidFill>
                  <a:srgbClr val="FF0000"/>
                </a:solidFill>
              </a:rPr>
              <a:t>MW&lt;130 &amp; </a:t>
            </a:r>
            <a:r>
              <a:rPr lang="en-GB" sz="2600" dirty="0" err="1" smtClean="0">
                <a:solidFill>
                  <a:srgbClr val="FF0000"/>
                </a:solidFill>
              </a:rPr>
              <a:t>My_Property</a:t>
            </a:r>
            <a:r>
              <a:rPr lang="en-GB" sz="2600" dirty="0" smtClean="0">
                <a:solidFill>
                  <a:srgbClr val="FF0000"/>
                </a:solidFill>
              </a:rPr>
              <a:t> &lt; 12"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Sort and reverse sort </a:t>
            </a:r>
            <a:r>
              <a:rPr lang="en-GB" sz="2600" dirty="0" smtClean="0">
                <a:solidFill>
                  <a:srgbClr val="FF0000"/>
                </a:solidFill>
              </a:rPr>
              <a:t>--sort ~</a:t>
            </a:r>
            <a:r>
              <a:rPr lang="en-GB" sz="2600" dirty="0" err="1" smtClean="0">
                <a:solidFill>
                  <a:srgbClr val="FF0000"/>
                </a:solidFill>
              </a:rPr>
              <a:t>logP</a:t>
            </a:r>
            <a:endParaRPr lang="en-GB" sz="2600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Take the N largest or smallest (or everything but)</a:t>
            </a:r>
          </a:p>
          <a:p>
            <a:pPr marL="457200" lvl="1" indent="0">
              <a:buNone/>
            </a:pPr>
            <a:r>
              <a:rPr lang="en-GB" sz="2600" dirty="0" smtClean="0">
                <a:solidFill>
                  <a:srgbClr val="FF0000"/>
                </a:solidFill>
              </a:rPr>
              <a:t>--largest 5 MW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SDF properties </a:t>
            </a:r>
            <a:r>
              <a:rPr lang="en-GB" sz="2600" dirty="0" smtClean="0">
                <a:solidFill>
                  <a:srgbClr val="FF0000"/>
                </a:solidFill>
              </a:rPr>
              <a:t>--add MW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to title (useful for depictions) </a:t>
            </a:r>
            <a:r>
              <a:rPr lang="en-GB" sz="2600" dirty="0" smtClean="0">
                <a:solidFill>
                  <a:srgbClr val="FF0000"/>
                </a:solidFill>
              </a:rPr>
              <a:t>--</a:t>
            </a:r>
            <a:r>
              <a:rPr lang="en-GB" sz="2600" dirty="0" err="1" smtClean="0">
                <a:solidFill>
                  <a:srgbClr val="FF0000"/>
                </a:solidFill>
              </a:rPr>
              <a:t>addtotitle</a:t>
            </a:r>
            <a:r>
              <a:rPr lang="en-GB" sz="2600" dirty="0" smtClean="0">
                <a:solidFill>
                  <a:srgbClr val="FF0000"/>
                </a:solidFill>
              </a:rPr>
              <a:t> MW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Remove duplicates </a:t>
            </a:r>
            <a:r>
              <a:rPr lang="en-GB" sz="2600" dirty="0" smtClean="0">
                <a:solidFill>
                  <a:srgbClr val="FF0000"/>
                </a:solidFill>
              </a:rPr>
              <a:t>--unique </a:t>
            </a:r>
            <a:r>
              <a:rPr lang="en-GB" sz="2600" dirty="0" err="1" smtClean="0">
                <a:solidFill>
                  <a:srgbClr val="FF0000"/>
                </a:solidFill>
              </a:rPr>
              <a:t>cansmi</a:t>
            </a:r>
            <a:endParaRPr lang="en-GB" sz="2600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Create more descriptors!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Group contribution, SMARTS descriptors or compound descriptors are easily added via text files*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itchFamily="34" charset="0"/>
                <a:cs typeface="Arial" pitchFamily="34" charset="0"/>
              </a:rPr>
              <a:t>* http://open-babel.readthedocs.org/en/latest/WritePlugins/AddNewDescriptor.html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 Tip #2 Faster filtering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2935"/>
            <a:ext cx="498157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6021288"/>
            <a:ext cx="2504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Also –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aP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if filtering based on SDF properties</a:t>
            </a:r>
          </a:p>
        </p:txBody>
      </p:sp>
    </p:spTree>
    <p:extLst>
      <p:ext uri="{BB962C8B-B14F-4D97-AF65-F5344CB8AC3E}">
        <p14:creationId xmlns:p14="http://schemas.microsoft.com/office/powerpoint/2010/main" val="33511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424936" cy="604822"/>
          </a:xfrm>
        </p:spPr>
        <p:txBody>
          <a:bodyPr/>
          <a:lstStyle/>
          <a:p>
            <a:r>
              <a:rPr lang="en-GB" dirty="0" smtClean="0"/>
              <a:t>Pro tip #3 (</a:t>
            </a:r>
            <a:r>
              <a:rPr lang="en-GB" dirty="0" err="1" smtClean="0"/>
              <a:t>Ab</a:t>
            </a:r>
            <a:r>
              <a:rPr lang="en-GB" dirty="0" smtClean="0"/>
              <a:t>)use the title output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7772400" cy="4953016"/>
          </a:xfrm>
        </p:spPr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r>
              <a:rPr lang="en-GB" dirty="0" err="1" smtClean="0">
                <a:solidFill>
                  <a:srgbClr val="FF0000"/>
                </a:solidFill>
              </a:rPr>
              <a:t>obabel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myfile.sdf</a:t>
            </a:r>
            <a:r>
              <a:rPr lang="en-GB" dirty="0" smtClean="0">
                <a:solidFill>
                  <a:srgbClr val="FF0000"/>
                </a:solidFill>
              </a:rPr>
              <a:t> –o txt</a:t>
            </a:r>
          </a:p>
          <a:p>
            <a:pPr lvl="1"/>
            <a:r>
              <a:rPr lang="en-GB" dirty="0" smtClean="0"/>
              <a:t>List the titles of all of the molecules</a:t>
            </a:r>
          </a:p>
          <a:p>
            <a:endParaRPr lang="en-GB" dirty="0" smtClean="0"/>
          </a:p>
          <a:p>
            <a:r>
              <a:rPr lang="en-GB" dirty="0" err="1" smtClean="0">
                <a:solidFill>
                  <a:srgbClr val="FF0000"/>
                </a:solidFill>
              </a:rPr>
              <a:t>obabel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myfile.sdf</a:t>
            </a:r>
            <a:r>
              <a:rPr lang="en-GB" dirty="0" smtClean="0">
                <a:solidFill>
                  <a:srgbClr val="FF0000"/>
                </a:solidFill>
              </a:rPr>
              <a:t> –</a:t>
            </a:r>
            <a:r>
              <a:rPr lang="en-GB" dirty="0" err="1" smtClean="0">
                <a:solidFill>
                  <a:srgbClr val="FF0000"/>
                </a:solidFill>
              </a:rPr>
              <a:t>otxt</a:t>
            </a:r>
            <a:r>
              <a:rPr lang="en-GB" dirty="0" smtClean="0">
                <a:solidFill>
                  <a:srgbClr val="FF0000"/>
                </a:solidFill>
              </a:rPr>
              <a:t> --title “” --append MW</a:t>
            </a:r>
          </a:p>
          <a:p>
            <a:pPr lvl="1"/>
            <a:r>
              <a:rPr lang="en-GB" dirty="0" smtClean="0"/>
              <a:t>List the molecular weights of all of the molecules</a:t>
            </a:r>
          </a:p>
          <a:p>
            <a:endParaRPr lang="en-GB" dirty="0" smtClean="0"/>
          </a:p>
          <a:p>
            <a:r>
              <a:rPr lang="en-GB" dirty="0" err="1">
                <a:solidFill>
                  <a:srgbClr val="FF0000"/>
                </a:solidFill>
              </a:rPr>
              <a:t>obabel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myfile.sdf</a:t>
            </a:r>
            <a:r>
              <a:rPr lang="en-GB" dirty="0">
                <a:solidFill>
                  <a:srgbClr val="FF0000"/>
                </a:solidFill>
              </a:rPr>
              <a:t> –</a:t>
            </a:r>
            <a:r>
              <a:rPr lang="en-GB" dirty="0" err="1">
                <a:solidFill>
                  <a:srgbClr val="FF0000"/>
                </a:solidFill>
              </a:rPr>
              <a:t>otxt</a:t>
            </a:r>
            <a:r>
              <a:rPr lang="en-GB" dirty="0">
                <a:solidFill>
                  <a:srgbClr val="FF0000"/>
                </a:solidFill>
              </a:rPr>
              <a:t> --title “” --append </a:t>
            </a:r>
            <a:r>
              <a:rPr lang="en-GB" dirty="0" err="1" smtClean="0">
                <a:solidFill>
                  <a:srgbClr val="FF0000"/>
                </a:solidFill>
              </a:rPr>
              <a:t>My_Property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List the </a:t>
            </a:r>
            <a:r>
              <a:rPr lang="en-GB" dirty="0" smtClean="0"/>
              <a:t>property value for </a:t>
            </a:r>
            <a:r>
              <a:rPr lang="en-GB" dirty="0"/>
              <a:t>all of the molecules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PNG Depiction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266" name="Picture 2" descr="C:\Users\noel\tmp\tmp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5" b="19361"/>
          <a:stretch/>
        </p:blipFill>
        <p:spPr bwMode="auto">
          <a:xfrm>
            <a:off x="35496" y="836712"/>
            <a:ext cx="3810000" cy="18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23528" y="837728"/>
            <a:ext cx="3521968" cy="18711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PNG Depiction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266" name="Picture 2" descr="C:\Users\noel\tmp\tmp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5" b="19361"/>
          <a:stretch/>
        </p:blipFill>
        <p:spPr bwMode="auto">
          <a:xfrm>
            <a:off x="35496" y="836712"/>
            <a:ext cx="3810000" cy="18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noel\tmp\tm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5" b="19362"/>
          <a:stretch/>
        </p:blipFill>
        <p:spPr bwMode="auto">
          <a:xfrm>
            <a:off x="5220072" y="837728"/>
            <a:ext cx="3810000" cy="18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noel\tmp\tmp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5" b="20453"/>
          <a:stretch/>
        </p:blipFill>
        <p:spPr bwMode="auto">
          <a:xfrm>
            <a:off x="41920" y="4849366"/>
            <a:ext cx="3810000" cy="17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noel\tmp\tmp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t="14821" r="-120" b="7844"/>
          <a:stretch/>
        </p:blipFill>
        <p:spPr bwMode="auto">
          <a:xfrm>
            <a:off x="96466" y="2636912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05936" y="2247255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xC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607297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xu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64" y="40866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xa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70" name="Picture 6" descr="C:\Users\noel\tmp\tmp5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5" b="19838"/>
          <a:stretch/>
        </p:blipFill>
        <p:spPr bwMode="auto">
          <a:xfrm>
            <a:off x="5076056" y="4581128"/>
            <a:ext cx="3810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96136" y="634997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Arial" pitchFamily="34" charset="0"/>
                <a:cs typeface="Arial" pitchFamily="34" charset="0"/>
              </a:rPr>
              <a:t>--highlight “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cCO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blue”</a:t>
            </a:r>
          </a:p>
        </p:txBody>
      </p:sp>
      <p:pic>
        <p:nvPicPr>
          <p:cNvPr id="11271" name="Picture 7" descr="C:\Users\noel\tmp\tmp6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 b="20423"/>
          <a:stretch/>
        </p:blipFill>
        <p:spPr bwMode="auto">
          <a:xfrm>
            <a:off x="5226496" y="2708920"/>
            <a:ext cx="3810000" cy="17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56376" y="419072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xt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837728"/>
            <a:ext cx="3521968" cy="18711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Ascii</a:t>
            </a:r>
            <a:r>
              <a:rPr lang="en-GB" dirty="0" smtClean="0"/>
              <a:t> Depiction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052736"/>
            <a:ext cx="59340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 Tip </a:t>
            </a:r>
            <a:r>
              <a:rPr lang="en-GB" dirty="0" smtClean="0"/>
              <a:t>#4 SVG + Firefox =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16633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SVG has same options as PNG…</a:t>
            </a:r>
          </a:p>
          <a:p>
            <a:r>
              <a:rPr lang="en-GB" dirty="0" smtClean="0"/>
              <a:t>…but </a:t>
            </a:r>
            <a:r>
              <a:rPr lang="en-GB" dirty="0" smtClean="0">
                <a:solidFill>
                  <a:srgbClr val="FF0000"/>
                </a:solidFill>
              </a:rPr>
              <a:t>drag-and-drop onto Firefox </a:t>
            </a:r>
            <a:r>
              <a:rPr lang="en-GB" dirty="0" smtClean="0"/>
              <a:t>and you have a </a:t>
            </a:r>
            <a:r>
              <a:rPr lang="en-GB" dirty="0" err="1" smtClean="0"/>
              <a:t>zoomable</a:t>
            </a:r>
            <a:r>
              <a:rPr lang="en-GB" dirty="0" smtClean="0"/>
              <a:t> user interface</a:t>
            </a:r>
          </a:p>
          <a:p>
            <a:pPr lvl="1"/>
            <a:r>
              <a:rPr lang="en-GB" dirty="0" smtClean="0"/>
              <a:t>particularly useful for visualising </a:t>
            </a:r>
            <a:r>
              <a:rPr lang="en-GB" dirty="0" err="1" smtClean="0"/>
              <a:t>multimolecule</a:t>
            </a:r>
            <a:r>
              <a:rPr lang="en-GB" dirty="0" smtClean="0"/>
              <a:t> files</a:t>
            </a:r>
          </a:p>
          <a:p>
            <a:pPr lvl="1"/>
            <a:r>
              <a:rPr lang="en-GB" dirty="0" smtClean="0"/>
              <a:t>Demo showing a 1000 molecule file (only 3MB): </a:t>
            </a:r>
            <a:r>
              <a:rPr lang="en-GB" sz="1600" dirty="0"/>
              <a:t>http://baoilleach.blogspot.co.uk/2011/06/molecular-zooming-with-open-babel-svg.html</a:t>
            </a:r>
            <a:endParaRPr lang="en-GB" dirty="0" smtClean="0"/>
          </a:p>
          <a:p>
            <a:r>
              <a:rPr lang="en-GB" dirty="0" smtClean="0"/>
              <a:t>You could create a navigation interface for an entire database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(sponsorship opportunity!)</a:t>
            </a:r>
          </a:p>
          <a:p>
            <a:pPr lvl="1"/>
            <a:r>
              <a:rPr lang="en-GB" dirty="0" smtClean="0"/>
              <a:t>E.g. make each of 1000 molecules link to another SVG with 1000 molecules</a:t>
            </a:r>
          </a:p>
          <a:p>
            <a:r>
              <a:rPr lang="en-GB" dirty="0" err="1" smtClean="0"/>
              <a:t>Multimolecule</a:t>
            </a:r>
            <a:r>
              <a:rPr lang="en-GB" dirty="0" smtClean="0"/>
              <a:t> depictions can be </a:t>
            </a:r>
            <a:r>
              <a:rPr lang="en-GB" dirty="0" smtClean="0">
                <a:solidFill>
                  <a:srgbClr val="FF0000"/>
                </a:solidFill>
              </a:rPr>
              <a:t>aligned</a:t>
            </a:r>
            <a:r>
              <a:rPr lang="en-GB" dirty="0" smtClean="0"/>
              <a:t> based on substructure 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(also PNG)</a:t>
            </a:r>
          </a:p>
          <a:p>
            <a:pPr lvl="1"/>
            <a:r>
              <a:rPr lang="en-GB" dirty="0" smtClean="0"/>
              <a:t>Demo</a:t>
            </a:r>
            <a:r>
              <a:rPr lang="en-GB" dirty="0"/>
              <a:t>: </a:t>
            </a:r>
            <a:r>
              <a:rPr lang="en-GB" sz="1600" dirty="0"/>
              <a:t>http://baoilleach.blogspot.co.uk/2012/02/portrait-of-molecule-as-green.html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42888"/>
            <a:ext cx="6143625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0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 Tip #5 Automatic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On Windows, create a file </a:t>
            </a:r>
            <a:r>
              <a:rPr lang="en-GB" dirty="0" smtClean="0">
                <a:solidFill>
                  <a:srgbClr val="FF0000"/>
                </a:solidFill>
              </a:rPr>
              <a:t>sdf.bat</a:t>
            </a:r>
            <a:r>
              <a:rPr lang="en-GB" dirty="0" smtClean="0"/>
              <a:t> on your Desktop with the following text: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@obabel.exe %1 –O "%~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ndp1.%~n0"</a:t>
            </a: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If you drag-and-drop a chemical file onto this, the file will be converted to an SDF file.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(Rename to mol2.bat for mol2 files, etc.)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6" name="Picture 2" descr="C:\Tools\OB_at_Syngenta\sp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157192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638132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itchFamily="34" charset="0"/>
                <a:cs typeface="Arial" pitchFamily="34" charset="0"/>
              </a:rPr>
              <a:t>Image credit: </a:t>
            </a:r>
            <a:r>
              <a:rPr lang="fi-FI" sz="1400" dirty="0">
                <a:latin typeface="Arial" pitchFamily="34" charset="0"/>
                <a:cs typeface="Arial" pitchFamily="34" charset="0"/>
              </a:rPr>
              <a:t>Jon Osborne (jonno101101 on Flickr)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5436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Open Babel does not have any code to determine the maximum common substructure (MCS)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Sponsorship opportunity ahoy!</a:t>
            </a:r>
          </a:p>
          <a:p>
            <a:endParaRPr lang="en-GB" dirty="0" smtClean="0"/>
          </a:p>
          <a:p>
            <a:r>
              <a:rPr lang="en-GB" dirty="0" smtClean="0"/>
              <a:t>2D and 3D alignment is supported </a:t>
            </a:r>
            <a:r>
              <a:rPr lang="en-GB" sz="2400" dirty="0" smtClean="0">
                <a:solidFill>
                  <a:srgbClr val="FF0000"/>
                </a:solidFill>
              </a:rPr>
              <a:t>–align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Kabsch</a:t>
            </a:r>
            <a:r>
              <a:rPr lang="en-GB" dirty="0" smtClean="0"/>
              <a:t> alignment (minimised RMSD)</a:t>
            </a:r>
          </a:p>
          <a:p>
            <a:pPr lvl="1"/>
            <a:r>
              <a:rPr lang="en-GB" dirty="0" smtClean="0"/>
              <a:t>You either have to align the whole molecule (atoms should be in same order) or else a specified substructure (SMARTS)</a:t>
            </a:r>
          </a:p>
          <a:p>
            <a:endParaRPr lang="en-GB" dirty="0" smtClean="0"/>
          </a:p>
          <a:p>
            <a:r>
              <a:rPr lang="en-GB" dirty="0" smtClean="0"/>
              <a:t>When aligning 3D structures I find it useful to </a:t>
            </a:r>
            <a:r>
              <a:rPr lang="en-GB" dirty="0" smtClean="0">
                <a:solidFill>
                  <a:srgbClr val="FF0000"/>
                </a:solidFill>
              </a:rPr>
              <a:t>--join</a:t>
            </a:r>
            <a:r>
              <a:rPr lang="en-GB" dirty="0" smtClean="0"/>
              <a:t> the results into a single structure and view in 3D viewer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(e.g. Avogadro)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Spectrophores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2376264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Donated by </a:t>
            </a:r>
            <a:r>
              <a:rPr lang="en-GB" dirty="0" err="1" smtClean="0"/>
              <a:t>Silicos</a:t>
            </a:r>
            <a:r>
              <a:rPr lang="en-GB" dirty="0" smtClean="0"/>
              <a:t>-it, http</a:t>
            </a:r>
            <a:r>
              <a:rPr lang="en-GB" dirty="0"/>
              <a:t>://silicos-it.com/</a:t>
            </a:r>
            <a:endParaRPr lang="en-GB" dirty="0" smtClean="0"/>
          </a:p>
          <a:p>
            <a:r>
              <a:rPr lang="en-GB" dirty="0" smtClean="0"/>
              <a:t>Usage: </a:t>
            </a:r>
            <a:r>
              <a:rPr lang="en-GB" dirty="0" err="1" smtClean="0">
                <a:solidFill>
                  <a:srgbClr val="FF0000"/>
                </a:solidFill>
              </a:rPr>
              <a:t>obspectrophore</a:t>
            </a:r>
            <a:r>
              <a:rPr lang="en-GB" dirty="0" smtClean="0">
                <a:solidFill>
                  <a:srgbClr val="FF0000"/>
                </a:solidFill>
              </a:rPr>
              <a:t> –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myfile.extn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Requires 3D structure</a:t>
            </a:r>
          </a:p>
          <a:p>
            <a:pPr lvl="1"/>
            <a:r>
              <a:rPr lang="en-GB" dirty="0" smtClean="0"/>
              <a:t>Note: it does not complain if you give it a 2D structure</a:t>
            </a:r>
          </a:p>
          <a:p>
            <a:pPr lvl="1"/>
            <a:r>
              <a:rPr lang="en-GB" dirty="0" smtClean="0"/>
              <a:t>3D conformation dependent, but orientation independent</a:t>
            </a:r>
          </a:p>
          <a:p>
            <a:endParaRPr lang="en-GB" dirty="0"/>
          </a:p>
          <a:p>
            <a:r>
              <a:rPr lang="en-GB" dirty="0" smtClean="0"/>
              <a:t>48-value descriptor based on electrostatic, lipophilic and electrophilic property values at points on a grid (or cage) and the atomic shape deviation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5" r="-6168" b="1"/>
          <a:stretch/>
        </p:blipFill>
        <p:spPr bwMode="auto">
          <a:xfrm>
            <a:off x="1091968" y="3513980"/>
            <a:ext cx="6576376" cy="315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5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Spectrophores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2376264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Donated by </a:t>
            </a:r>
            <a:r>
              <a:rPr lang="en-GB" dirty="0" err="1" smtClean="0"/>
              <a:t>Silicos</a:t>
            </a:r>
            <a:r>
              <a:rPr lang="en-GB" dirty="0" smtClean="0"/>
              <a:t>-it, http</a:t>
            </a:r>
            <a:r>
              <a:rPr lang="en-GB" dirty="0"/>
              <a:t>://silicos-it.com/</a:t>
            </a:r>
            <a:endParaRPr lang="en-GB" dirty="0" smtClean="0"/>
          </a:p>
          <a:p>
            <a:r>
              <a:rPr lang="en-GB" dirty="0" smtClean="0"/>
              <a:t>Usage: </a:t>
            </a:r>
            <a:r>
              <a:rPr lang="en-GB" dirty="0" err="1" smtClean="0">
                <a:solidFill>
                  <a:srgbClr val="FF0000"/>
                </a:solidFill>
              </a:rPr>
              <a:t>obspectrophore</a:t>
            </a:r>
            <a:r>
              <a:rPr lang="en-GB" dirty="0" smtClean="0">
                <a:solidFill>
                  <a:srgbClr val="FF0000"/>
                </a:solidFill>
              </a:rPr>
              <a:t> –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myfile.extn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Requires 3D structure</a:t>
            </a:r>
          </a:p>
          <a:p>
            <a:pPr lvl="1"/>
            <a:r>
              <a:rPr lang="en-GB" dirty="0" smtClean="0"/>
              <a:t>Note: it does not complain if you give it a 2D structure</a:t>
            </a:r>
          </a:p>
          <a:p>
            <a:pPr lvl="1"/>
            <a:r>
              <a:rPr lang="en-GB" dirty="0" smtClean="0"/>
              <a:t>3D conformation dependent, but orientation independent</a:t>
            </a:r>
          </a:p>
          <a:p>
            <a:endParaRPr lang="en-GB" dirty="0"/>
          </a:p>
          <a:p>
            <a:r>
              <a:rPr lang="en-GB" dirty="0" smtClean="0"/>
              <a:t>48-value descriptor based on electrostatic, lipophilic and electrophilic property values at points on a grid (or cage) and the atomic shape deviation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3933056"/>
            <a:ext cx="77724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1800" dirty="0" smtClean="0"/>
              <a:t>Custom code require to use </a:t>
            </a:r>
            <a:r>
              <a:rPr lang="en-GB" sz="1800" dirty="0" err="1" smtClean="0"/>
              <a:t>spectrophores</a:t>
            </a:r>
            <a:r>
              <a:rPr lang="en-GB" sz="1800" dirty="0" smtClean="0"/>
              <a:t> for similarity</a:t>
            </a:r>
          </a:p>
          <a:p>
            <a:r>
              <a:rPr lang="en-GB" sz="1800" dirty="0" err="1" smtClean="0"/>
              <a:t>Silicos</a:t>
            </a:r>
            <a:r>
              <a:rPr lang="en-GB" sz="1800" dirty="0" smtClean="0"/>
              <a:t>-it have previously trained Self-Organising Maps (SOMs) using </a:t>
            </a:r>
            <a:r>
              <a:rPr lang="en-GB" sz="1800" dirty="0" err="1" smtClean="0"/>
              <a:t>spectrophores</a:t>
            </a:r>
            <a:r>
              <a:rPr lang="en-GB" sz="1800" dirty="0" smtClean="0"/>
              <a:t> for known classes of compounds and used them to predict novel compounds for a particular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6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Progamming</a:t>
            </a:r>
            <a:r>
              <a:rPr lang="en-GB" dirty="0" smtClean="0"/>
              <a:t> with Open Babel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59838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Sometimes the GUI or command-line interface does not do exactly what you want</a:t>
            </a:r>
          </a:p>
          <a:p>
            <a:pPr lvl="1"/>
            <a:r>
              <a:rPr lang="en-GB" dirty="0" smtClean="0"/>
              <a:t>You can write your own applications or scripts</a:t>
            </a:r>
          </a:p>
          <a:p>
            <a:endParaRPr lang="en-GB" dirty="0"/>
          </a:p>
          <a:p>
            <a:r>
              <a:rPr lang="en-GB" dirty="0" smtClean="0"/>
              <a:t>Choice of C++, Python, Java, .NET, Perl</a:t>
            </a:r>
          </a:p>
          <a:p>
            <a:pPr lvl="1"/>
            <a:r>
              <a:rPr lang="en-GB" dirty="0" smtClean="0"/>
              <a:t>But </a:t>
            </a:r>
            <a:r>
              <a:rPr lang="en-GB" dirty="0" smtClean="0">
                <a:solidFill>
                  <a:srgbClr val="FF0000"/>
                </a:solidFill>
              </a:rPr>
              <a:t>C++ and Python</a:t>
            </a:r>
            <a:r>
              <a:rPr lang="en-GB" dirty="0" smtClean="0"/>
              <a:t> best supported</a:t>
            </a:r>
          </a:p>
          <a:p>
            <a:pPr lvl="1"/>
            <a:endParaRPr lang="en-GB" dirty="0"/>
          </a:p>
          <a:p>
            <a:r>
              <a:rPr lang="en-GB" dirty="0" smtClean="0"/>
              <a:t>Python is well-established in chemistry</a:t>
            </a:r>
          </a:p>
          <a:p>
            <a:pPr lvl="1"/>
            <a:r>
              <a:rPr lang="en-GB" dirty="0" smtClean="0"/>
              <a:t>Relatively easy to learn</a:t>
            </a:r>
          </a:p>
          <a:p>
            <a:pPr lvl="1"/>
            <a:r>
              <a:rPr lang="en-GB" dirty="0" smtClean="0"/>
              <a:t>Small number of commands</a:t>
            </a:r>
          </a:p>
          <a:p>
            <a:pPr lvl="1"/>
            <a:r>
              <a:rPr lang="en-GB" dirty="0" smtClean="0"/>
              <a:t>Can do a lot in a few lines</a:t>
            </a:r>
          </a:p>
          <a:p>
            <a:pPr lvl="1"/>
            <a:endParaRPr lang="en-GB" dirty="0"/>
          </a:p>
          <a:p>
            <a:r>
              <a:rPr lang="en-GB" dirty="0" smtClean="0"/>
              <a:t>Since the full Open Babel library is quite large, to make it easy to get started we provide a Python module </a:t>
            </a:r>
            <a:r>
              <a:rPr lang="en-GB" b="1" dirty="0" err="1" smtClean="0">
                <a:solidFill>
                  <a:srgbClr val="FF0000"/>
                </a:solidFill>
              </a:rPr>
              <a:t>Pybel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Makes it easy to do the most common operations</a:t>
            </a:r>
          </a:p>
          <a:p>
            <a:pPr lvl="1"/>
            <a:r>
              <a:rPr lang="en-GB" dirty="0" smtClean="0"/>
              <a:t>Very small number of classes and functions</a:t>
            </a:r>
          </a:p>
          <a:p>
            <a:pPr lvl="1"/>
            <a:r>
              <a:rPr lang="en-GB" dirty="0" smtClean="0"/>
              <a:t>The full library is still available under-the-hood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Google “Open Babel Python”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Using the Python Bindings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980728"/>
            <a:ext cx="7632848" cy="36004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import </a:t>
            </a:r>
            <a:r>
              <a:rPr lang="en-GB" sz="2800" dirty="0" err="1" smtClean="0">
                <a:solidFill>
                  <a:schemeClr val="accent2"/>
                </a:solidFill>
              </a:rPr>
              <a:t>pybel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# Read a molecule</a:t>
            </a:r>
          </a:p>
          <a:p>
            <a:pPr marL="0" indent="0">
              <a:buNone/>
            </a:pP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 smtClean="0">
                <a:solidFill>
                  <a:schemeClr val="accent2"/>
                </a:solidFill>
              </a:rPr>
              <a:t> = </a:t>
            </a:r>
            <a:r>
              <a:rPr lang="en-GB" sz="2800" dirty="0" err="1" smtClean="0">
                <a:solidFill>
                  <a:schemeClr val="accent2"/>
                </a:solidFill>
              </a:rPr>
              <a:t>pybel.readfile</a:t>
            </a:r>
            <a:r>
              <a:rPr lang="en-GB" sz="2800" dirty="0" smtClean="0">
                <a:solidFill>
                  <a:schemeClr val="accent2"/>
                </a:solidFill>
              </a:rPr>
              <a:t>(“</a:t>
            </a:r>
            <a:r>
              <a:rPr lang="en-GB" sz="2800" dirty="0" err="1" smtClean="0">
                <a:solidFill>
                  <a:schemeClr val="accent2"/>
                </a:solidFill>
              </a:rPr>
              <a:t>mol</a:t>
            </a:r>
            <a:r>
              <a:rPr lang="en-GB" sz="2800" dirty="0" smtClean="0">
                <a:solidFill>
                  <a:schemeClr val="accent2"/>
                </a:solidFill>
              </a:rPr>
              <a:t>”, “</a:t>
            </a:r>
            <a:r>
              <a:rPr lang="en-GB" sz="2800" dirty="0" err="1" smtClean="0">
                <a:solidFill>
                  <a:schemeClr val="accent2"/>
                </a:solidFill>
              </a:rPr>
              <a:t>tmp.mol</a:t>
            </a:r>
            <a:r>
              <a:rPr lang="en-GB" sz="2800" dirty="0" smtClean="0">
                <a:solidFill>
                  <a:schemeClr val="accent2"/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2800" dirty="0" err="1" smtClean="0">
                <a:solidFill>
                  <a:schemeClr val="accent2"/>
                </a:solidFill>
              </a:rPr>
              <a:t>mol</a:t>
            </a:r>
            <a:r>
              <a:rPr lang="en-GB" sz="2800" dirty="0" smtClean="0">
                <a:solidFill>
                  <a:schemeClr val="accent2"/>
                </a:solidFill>
              </a:rPr>
              <a:t> = next(</a:t>
            </a: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>
                <a:solidFill>
                  <a:schemeClr val="accent2"/>
                </a:solidFill>
              </a:rPr>
              <a:t>)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print(</a:t>
            </a:r>
            <a:r>
              <a:rPr lang="en-GB" sz="2800" dirty="0" err="1" smtClean="0">
                <a:solidFill>
                  <a:schemeClr val="accent2"/>
                </a:solidFill>
              </a:rPr>
              <a:t>mol.molwt</a:t>
            </a:r>
            <a:r>
              <a:rPr lang="en-GB" sz="2800" dirty="0" smtClean="0">
                <a:solidFill>
                  <a:schemeClr val="accent2"/>
                </a:solidFill>
              </a:rPr>
              <a:t>) </a:t>
            </a:r>
            <a:r>
              <a:rPr lang="en-GB" sz="2800" dirty="0" smtClean="0">
                <a:solidFill>
                  <a:srgbClr val="FF0000"/>
                </a:solidFill>
              </a:rPr>
              <a:t># Show molecular weight</a:t>
            </a: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780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Using the Python Bindings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980728"/>
            <a:ext cx="7632848" cy="36004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import </a:t>
            </a:r>
            <a:r>
              <a:rPr lang="en-GB" sz="2800" dirty="0" err="1" smtClean="0">
                <a:solidFill>
                  <a:schemeClr val="accent2"/>
                </a:solidFill>
              </a:rPr>
              <a:t>pybel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# Loop over multiple molecules</a:t>
            </a:r>
          </a:p>
          <a:p>
            <a:pPr marL="0" indent="0">
              <a:buNone/>
            </a:pP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 smtClean="0">
                <a:solidFill>
                  <a:schemeClr val="accent2"/>
                </a:solidFill>
              </a:rPr>
              <a:t> = </a:t>
            </a:r>
            <a:r>
              <a:rPr lang="en-GB" sz="2800" dirty="0" err="1" smtClean="0">
                <a:solidFill>
                  <a:schemeClr val="accent2"/>
                </a:solidFill>
              </a:rPr>
              <a:t>pybel.readfile</a:t>
            </a:r>
            <a:r>
              <a:rPr lang="en-GB" sz="2800" dirty="0" smtClean="0">
                <a:solidFill>
                  <a:schemeClr val="accent2"/>
                </a:solidFill>
              </a:rPr>
              <a:t>(“</a:t>
            </a:r>
            <a:r>
              <a:rPr lang="en-GB" sz="2800" dirty="0" err="1" smtClean="0">
                <a:solidFill>
                  <a:schemeClr val="accent2"/>
                </a:solidFill>
              </a:rPr>
              <a:t>sdf</a:t>
            </a:r>
            <a:r>
              <a:rPr lang="en-GB" sz="2800" dirty="0" smtClean="0">
                <a:solidFill>
                  <a:schemeClr val="accent2"/>
                </a:solidFill>
              </a:rPr>
              <a:t>”, “</a:t>
            </a:r>
            <a:r>
              <a:rPr lang="en-GB" sz="2800" dirty="0" err="1" smtClean="0">
                <a:solidFill>
                  <a:schemeClr val="accent2"/>
                </a:solidFill>
              </a:rPr>
              <a:t>tmp.sdf</a:t>
            </a:r>
            <a:r>
              <a:rPr lang="en-GB" sz="2800" dirty="0" smtClean="0">
                <a:solidFill>
                  <a:schemeClr val="accent2"/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for </a:t>
            </a:r>
            <a:r>
              <a:rPr lang="en-GB" sz="2800" dirty="0" err="1" smtClean="0">
                <a:solidFill>
                  <a:schemeClr val="accent2"/>
                </a:solidFill>
              </a:rPr>
              <a:t>mol</a:t>
            </a:r>
            <a:r>
              <a:rPr lang="en-GB" sz="2800" dirty="0" smtClean="0">
                <a:solidFill>
                  <a:schemeClr val="accent2"/>
                </a:solidFill>
              </a:rPr>
              <a:t> in </a:t>
            </a: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</a:t>
            </a:r>
            <a:r>
              <a:rPr lang="en-GB" sz="2800" dirty="0" smtClean="0">
                <a:solidFill>
                  <a:srgbClr val="FF0000"/>
                </a:solidFill>
              </a:rPr>
              <a:t># </a:t>
            </a:r>
            <a:r>
              <a:rPr lang="en-GB" sz="2800" dirty="0">
                <a:solidFill>
                  <a:srgbClr val="FF0000"/>
                </a:solidFill>
              </a:rPr>
              <a:t>Show molecular weight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print(</a:t>
            </a:r>
            <a:r>
              <a:rPr lang="en-GB" sz="2800" dirty="0" err="1" smtClean="0">
                <a:solidFill>
                  <a:schemeClr val="accent2"/>
                </a:solidFill>
              </a:rPr>
              <a:t>mol.molwt</a:t>
            </a:r>
            <a:r>
              <a:rPr lang="en-GB" sz="2800" dirty="0" smtClean="0">
                <a:solidFill>
                  <a:schemeClr val="accent2"/>
                </a:solidFill>
              </a:rPr>
              <a:t>)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28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Using the Python Bindings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980728"/>
            <a:ext cx="7632848" cy="468052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import </a:t>
            </a:r>
            <a:r>
              <a:rPr lang="en-GB" sz="2800" dirty="0" err="1" smtClean="0">
                <a:solidFill>
                  <a:schemeClr val="accent2"/>
                </a:solidFill>
              </a:rPr>
              <a:t>pybel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# Loop over multiple molecules</a:t>
            </a:r>
          </a:p>
          <a:p>
            <a:pPr marL="0" indent="0">
              <a:buNone/>
            </a:pP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 smtClean="0">
                <a:solidFill>
                  <a:schemeClr val="accent2"/>
                </a:solidFill>
              </a:rPr>
              <a:t> = </a:t>
            </a:r>
            <a:r>
              <a:rPr lang="en-GB" sz="2800" dirty="0" err="1" smtClean="0">
                <a:solidFill>
                  <a:schemeClr val="accent2"/>
                </a:solidFill>
              </a:rPr>
              <a:t>pybel.readfile</a:t>
            </a:r>
            <a:r>
              <a:rPr lang="en-GB" sz="2800" dirty="0" smtClean="0">
                <a:solidFill>
                  <a:schemeClr val="accent2"/>
                </a:solidFill>
              </a:rPr>
              <a:t>(“</a:t>
            </a:r>
            <a:r>
              <a:rPr lang="en-GB" sz="2800" dirty="0" err="1" smtClean="0">
                <a:solidFill>
                  <a:schemeClr val="accent2"/>
                </a:solidFill>
              </a:rPr>
              <a:t>sdf</a:t>
            </a:r>
            <a:r>
              <a:rPr lang="en-GB" sz="2800" dirty="0" smtClean="0">
                <a:solidFill>
                  <a:schemeClr val="accent2"/>
                </a:solidFill>
              </a:rPr>
              <a:t>”, “</a:t>
            </a:r>
            <a:r>
              <a:rPr lang="en-GB" sz="2800" dirty="0" err="1" smtClean="0">
                <a:solidFill>
                  <a:schemeClr val="accent2"/>
                </a:solidFill>
              </a:rPr>
              <a:t>tmp.sdf</a:t>
            </a:r>
            <a:r>
              <a:rPr lang="en-GB" sz="2800" dirty="0" smtClean="0">
                <a:solidFill>
                  <a:schemeClr val="accent2"/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for </a:t>
            </a:r>
            <a:r>
              <a:rPr lang="en-GB" sz="2800" dirty="0" err="1" smtClean="0">
                <a:solidFill>
                  <a:schemeClr val="accent2"/>
                </a:solidFill>
              </a:rPr>
              <a:t>mol</a:t>
            </a:r>
            <a:r>
              <a:rPr lang="en-GB" sz="2800" dirty="0" smtClean="0">
                <a:solidFill>
                  <a:schemeClr val="accent2"/>
                </a:solidFill>
              </a:rPr>
              <a:t> in </a:t>
            </a: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if (</a:t>
            </a:r>
            <a:r>
              <a:rPr lang="en-GB" sz="2800" dirty="0" err="1" smtClean="0">
                <a:solidFill>
                  <a:schemeClr val="accent2"/>
                </a:solidFill>
              </a:rPr>
              <a:t>mol.title.endswith</a:t>
            </a:r>
            <a:r>
              <a:rPr lang="en-GB" sz="2800" dirty="0" smtClean="0">
                <a:solidFill>
                  <a:schemeClr val="accent2"/>
                </a:solidFill>
              </a:rPr>
              <a:t>(“_active”) and	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 smtClean="0">
                <a:solidFill>
                  <a:schemeClr val="accent2"/>
                </a:solidFill>
              </a:rPr>
              <a:t>             </a:t>
            </a:r>
            <a:r>
              <a:rPr lang="en-GB" sz="2800" dirty="0" err="1" smtClean="0">
                <a:solidFill>
                  <a:schemeClr val="accent2"/>
                </a:solidFill>
              </a:rPr>
              <a:t>mol.wt</a:t>
            </a:r>
            <a:r>
              <a:rPr lang="en-GB" sz="2800" dirty="0" smtClean="0">
                <a:solidFill>
                  <a:schemeClr val="accent2"/>
                </a:solidFill>
              </a:rPr>
              <a:t> &gt; 100 and “S” in </a:t>
            </a:r>
            <a:r>
              <a:rPr lang="en-GB" sz="2800" dirty="0" err="1" smtClean="0">
                <a:solidFill>
                  <a:schemeClr val="accent2"/>
                </a:solidFill>
              </a:rPr>
              <a:t>mol.formula</a:t>
            </a:r>
            <a:r>
              <a:rPr lang="en-GB" sz="2800" dirty="0" smtClean="0">
                <a:solidFill>
                  <a:schemeClr val="accent2"/>
                </a:solidFill>
              </a:rPr>
              <a:t>):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		# </a:t>
            </a:r>
            <a:r>
              <a:rPr lang="en-GB" sz="2800" dirty="0">
                <a:solidFill>
                  <a:srgbClr val="FF0000"/>
                </a:solidFill>
              </a:rPr>
              <a:t>Show molecular weight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print(</a:t>
            </a:r>
            <a:r>
              <a:rPr lang="en-GB" sz="2800" dirty="0" err="1" smtClean="0">
                <a:solidFill>
                  <a:schemeClr val="accent2"/>
                </a:solidFill>
              </a:rPr>
              <a:t>mol.molwt</a:t>
            </a:r>
            <a:r>
              <a:rPr lang="en-GB" sz="2800" dirty="0" smtClean="0">
                <a:solidFill>
                  <a:schemeClr val="accent2"/>
                </a:solidFill>
              </a:rPr>
              <a:t>)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408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3848"/>
            <a:ext cx="8064896" cy="604822"/>
          </a:xfrm>
        </p:spPr>
        <p:txBody>
          <a:bodyPr/>
          <a:lstStyle/>
          <a:p>
            <a:r>
              <a:rPr lang="en-GB" dirty="0" smtClean="0"/>
              <a:t>Using the Python Bindings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468052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import </a:t>
            </a:r>
            <a:r>
              <a:rPr lang="en-GB" sz="2800" dirty="0" err="1" smtClean="0">
                <a:solidFill>
                  <a:schemeClr val="accent2"/>
                </a:solidFill>
              </a:rPr>
              <a:t>pybel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# Loop over multiple molecules</a:t>
            </a:r>
          </a:p>
          <a:p>
            <a:pPr marL="0" indent="0">
              <a:buNone/>
            </a:pP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 smtClean="0">
                <a:solidFill>
                  <a:schemeClr val="accent2"/>
                </a:solidFill>
              </a:rPr>
              <a:t> = </a:t>
            </a:r>
            <a:r>
              <a:rPr lang="en-GB" sz="2800" dirty="0" err="1" smtClean="0">
                <a:solidFill>
                  <a:schemeClr val="accent2"/>
                </a:solidFill>
              </a:rPr>
              <a:t>pybel.readfile</a:t>
            </a:r>
            <a:r>
              <a:rPr lang="en-GB" sz="2800" dirty="0" smtClean="0">
                <a:solidFill>
                  <a:schemeClr val="accent2"/>
                </a:solidFill>
              </a:rPr>
              <a:t>(“</a:t>
            </a:r>
            <a:r>
              <a:rPr lang="en-GB" sz="2800" dirty="0" err="1" smtClean="0">
                <a:solidFill>
                  <a:schemeClr val="accent2"/>
                </a:solidFill>
              </a:rPr>
              <a:t>sdf</a:t>
            </a:r>
            <a:r>
              <a:rPr lang="en-GB" sz="2800" dirty="0" smtClean="0">
                <a:solidFill>
                  <a:schemeClr val="accent2"/>
                </a:solidFill>
              </a:rPr>
              <a:t>”, “</a:t>
            </a:r>
            <a:r>
              <a:rPr lang="en-GB" sz="2800" dirty="0" err="1" smtClean="0">
                <a:solidFill>
                  <a:schemeClr val="accent2"/>
                </a:solidFill>
              </a:rPr>
              <a:t>tmp.sdf</a:t>
            </a:r>
            <a:r>
              <a:rPr lang="en-GB" sz="2800" dirty="0" smtClean="0">
                <a:solidFill>
                  <a:schemeClr val="accent2"/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2800" dirty="0" err="1">
                <a:solidFill>
                  <a:schemeClr val="accent2"/>
                </a:solidFill>
              </a:rPr>
              <a:t>o</a:t>
            </a:r>
            <a:r>
              <a:rPr lang="en-GB" sz="2800" dirty="0" err="1" smtClean="0">
                <a:solidFill>
                  <a:schemeClr val="accent2"/>
                </a:solidFill>
              </a:rPr>
              <a:t>utputfile</a:t>
            </a:r>
            <a:r>
              <a:rPr lang="en-GB" sz="2800" dirty="0" smtClean="0">
                <a:solidFill>
                  <a:schemeClr val="accent2"/>
                </a:solidFill>
              </a:rPr>
              <a:t> = </a:t>
            </a:r>
            <a:r>
              <a:rPr lang="en-GB" sz="2800" dirty="0" err="1" smtClean="0">
                <a:solidFill>
                  <a:schemeClr val="accent2"/>
                </a:solidFill>
              </a:rPr>
              <a:t>pybel.Outputfile</a:t>
            </a:r>
            <a:r>
              <a:rPr lang="en-GB" sz="2800" dirty="0" smtClean="0">
                <a:solidFill>
                  <a:schemeClr val="accent2"/>
                </a:solidFill>
              </a:rPr>
              <a:t>(“</a:t>
            </a:r>
            <a:r>
              <a:rPr lang="en-GB" sz="2800" dirty="0" err="1" smtClean="0">
                <a:solidFill>
                  <a:schemeClr val="accent2"/>
                </a:solidFill>
              </a:rPr>
              <a:t>smi</a:t>
            </a:r>
            <a:r>
              <a:rPr lang="en-GB" sz="2800" dirty="0" smtClean="0">
                <a:solidFill>
                  <a:schemeClr val="accent2"/>
                </a:solidFill>
              </a:rPr>
              <a:t>”, “</a:t>
            </a:r>
            <a:r>
              <a:rPr lang="en-GB" sz="2800" dirty="0" err="1" smtClean="0">
                <a:solidFill>
                  <a:schemeClr val="accent2"/>
                </a:solidFill>
              </a:rPr>
              <a:t>tmp.smi</a:t>
            </a:r>
            <a:r>
              <a:rPr lang="en-GB" sz="2800" dirty="0" smtClean="0">
                <a:solidFill>
                  <a:schemeClr val="accent2"/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for </a:t>
            </a:r>
            <a:r>
              <a:rPr lang="en-GB" sz="2800" dirty="0" err="1" smtClean="0">
                <a:solidFill>
                  <a:schemeClr val="accent2"/>
                </a:solidFill>
              </a:rPr>
              <a:t>mol</a:t>
            </a:r>
            <a:r>
              <a:rPr lang="en-GB" sz="2800" dirty="0" smtClean="0">
                <a:solidFill>
                  <a:schemeClr val="accent2"/>
                </a:solidFill>
              </a:rPr>
              <a:t> in </a:t>
            </a:r>
            <a:r>
              <a:rPr lang="en-GB" sz="2800" dirty="0" err="1" smtClean="0">
                <a:solidFill>
                  <a:schemeClr val="accent2"/>
                </a:solidFill>
              </a:rPr>
              <a:t>inputfile</a:t>
            </a:r>
            <a:r>
              <a:rPr lang="en-GB" sz="2800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if (</a:t>
            </a:r>
            <a:r>
              <a:rPr lang="en-GB" sz="2800" dirty="0" err="1" smtClean="0">
                <a:solidFill>
                  <a:schemeClr val="accent2"/>
                </a:solidFill>
              </a:rPr>
              <a:t>mol.title.endswith</a:t>
            </a:r>
            <a:r>
              <a:rPr lang="en-GB" sz="2800" dirty="0" smtClean="0">
                <a:solidFill>
                  <a:schemeClr val="accent2"/>
                </a:solidFill>
              </a:rPr>
              <a:t>(“_active”) and	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 smtClean="0">
                <a:solidFill>
                  <a:schemeClr val="accent2"/>
                </a:solidFill>
              </a:rPr>
              <a:t>             </a:t>
            </a:r>
            <a:r>
              <a:rPr lang="en-GB" sz="2800" dirty="0" err="1" smtClean="0">
                <a:solidFill>
                  <a:schemeClr val="accent2"/>
                </a:solidFill>
              </a:rPr>
              <a:t>mol.wt</a:t>
            </a:r>
            <a:r>
              <a:rPr lang="en-GB" sz="2800" dirty="0" smtClean="0">
                <a:solidFill>
                  <a:schemeClr val="accent2"/>
                </a:solidFill>
              </a:rPr>
              <a:t> &gt; 100 and “S” in </a:t>
            </a:r>
            <a:r>
              <a:rPr lang="en-GB" sz="2800" dirty="0" err="1" smtClean="0">
                <a:solidFill>
                  <a:schemeClr val="accent2"/>
                </a:solidFill>
              </a:rPr>
              <a:t>mol.formula</a:t>
            </a:r>
            <a:r>
              <a:rPr lang="en-GB" sz="2800" dirty="0" smtClean="0">
                <a:solidFill>
                  <a:schemeClr val="accent2"/>
                </a:solidFill>
              </a:rPr>
              <a:t>):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		# Add the molecule to the output file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</a:t>
            </a:r>
            <a:r>
              <a:rPr lang="en-GB" sz="2800" dirty="0" err="1" smtClean="0">
                <a:solidFill>
                  <a:schemeClr val="accent2"/>
                </a:solidFill>
              </a:rPr>
              <a:t>outputfile.write</a:t>
            </a:r>
            <a:r>
              <a:rPr lang="en-GB" sz="2800" dirty="0" smtClean="0">
                <a:solidFill>
                  <a:schemeClr val="accent2"/>
                </a:solidFill>
              </a:rPr>
              <a:t>(</a:t>
            </a:r>
            <a:r>
              <a:rPr lang="en-GB" sz="2800" dirty="0" err="1" smtClean="0">
                <a:solidFill>
                  <a:schemeClr val="accent2"/>
                </a:solidFill>
              </a:rPr>
              <a:t>mol</a:t>
            </a:r>
            <a:r>
              <a:rPr lang="en-GB" sz="2800" dirty="0" smtClean="0">
                <a:solidFill>
                  <a:schemeClr val="accent2"/>
                </a:solidFill>
              </a:rPr>
              <a:t>)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714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 by playing at the command-line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8"/>
          <a:stretch/>
        </p:blipFill>
        <p:spPr bwMode="auto">
          <a:xfrm>
            <a:off x="161726" y="980728"/>
            <a:ext cx="8828087" cy="567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cry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4104456" cy="53760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 smtClean="0"/>
              <a:t>Like mailing lists?</a:t>
            </a:r>
          </a:p>
          <a:p>
            <a:pPr marL="457200" lvl="1" indent="0">
              <a:buNone/>
            </a:pPr>
            <a:r>
              <a:rPr lang="en-GB" sz="2400" dirty="0" smtClean="0"/>
              <a:t>openbabel-discuss@lists.sf.net</a:t>
            </a:r>
          </a:p>
          <a:p>
            <a:pPr marL="0" indent="0">
              <a:buNone/>
            </a:pPr>
            <a:r>
              <a:rPr lang="en-GB" sz="2800" dirty="0" smtClean="0"/>
              <a:t>Like forums?</a:t>
            </a:r>
          </a:p>
          <a:p>
            <a:pPr marL="457200" lvl="1" indent="0">
              <a:buNone/>
            </a:pPr>
            <a:r>
              <a:rPr lang="en-GB" sz="2400" dirty="0" smtClean="0"/>
              <a:t>http://forums.openbabel.org</a:t>
            </a:r>
          </a:p>
          <a:p>
            <a:pPr marL="0" indent="0">
              <a:buNone/>
            </a:pPr>
            <a:r>
              <a:rPr lang="en-GB" sz="2800" dirty="0" smtClean="0"/>
              <a:t>Like to email a developer directly?</a:t>
            </a:r>
          </a:p>
          <a:p>
            <a:pPr marL="457200" lvl="1" indent="0">
              <a:buNone/>
            </a:pPr>
            <a:r>
              <a:rPr lang="en-GB" sz="2400" dirty="0" smtClean="0"/>
              <a:t>We will ask you to email the list :-)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800" dirty="0" smtClean="0"/>
              <a:t>Don’t forget to read the docs first and Google it</a:t>
            </a:r>
          </a:p>
          <a:p>
            <a:pPr marL="457200" lvl="1" indent="0">
              <a:buNone/>
            </a:pPr>
            <a:r>
              <a:rPr lang="en-GB" sz="2200" b="1" dirty="0" smtClean="0">
                <a:solidFill>
                  <a:srgbClr val="FF0000"/>
                </a:solidFill>
              </a:rPr>
              <a:t>http</a:t>
            </a:r>
            <a:r>
              <a:rPr lang="en-GB" sz="2200" b="1" dirty="0">
                <a:solidFill>
                  <a:srgbClr val="FF0000"/>
                </a:solidFill>
              </a:rPr>
              <a:t>://openbabel.org/docs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86314" y="1196752"/>
            <a:ext cx="4143380" cy="41433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357894" y="5438768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 Tintin44 (Flickr)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39552" y="3717032"/>
            <a:ext cx="8064896" cy="2880320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Volunteer effort</a:t>
            </a:r>
            <a:r>
              <a:rPr lang="en-IE" dirty="0" smtClean="0"/>
              <a:t>, an open source success story</a:t>
            </a:r>
          </a:p>
          <a:p>
            <a:pPr lvl="1"/>
            <a:r>
              <a:rPr lang="en-IE" dirty="0" smtClean="0"/>
              <a:t>Originally a fork from </a:t>
            </a:r>
            <a:r>
              <a:rPr lang="en-IE" dirty="0" err="1" smtClean="0"/>
              <a:t>OpenEye’s</a:t>
            </a:r>
            <a:r>
              <a:rPr lang="en-IE" dirty="0" smtClean="0"/>
              <a:t> </a:t>
            </a:r>
            <a:r>
              <a:rPr lang="en-IE" dirty="0" err="1" smtClean="0"/>
              <a:t>OELib</a:t>
            </a:r>
            <a:r>
              <a:rPr lang="en-IE" dirty="0" smtClean="0"/>
              <a:t> in 2001</a:t>
            </a:r>
          </a:p>
          <a:p>
            <a:pPr lvl="1"/>
            <a:r>
              <a:rPr lang="en-IE" dirty="0" smtClean="0"/>
              <a:t>Lead is Geoff Hutchison (</a:t>
            </a:r>
            <a:r>
              <a:rPr lang="en-IE" dirty="0" err="1" smtClean="0"/>
              <a:t>Uni</a:t>
            </a:r>
            <a:r>
              <a:rPr lang="en-IE" dirty="0" smtClean="0"/>
              <a:t> of Pittsburgh)</a:t>
            </a:r>
          </a:p>
          <a:p>
            <a:pPr lvl="1"/>
            <a:r>
              <a:rPr lang="en-IE" dirty="0" smtClean="0"/>
              <a:t>4 or 5 active developers – I got involved in late 2005</a:t>
            </a:r>
          </a:p>
          <a:p>
            <a:endParaRPr lang="en-IE" dirty="0" smtClean="0"/>
          </a:p>
          <a:p>
            <a:r>
              <a:rPr lang="en-IE" dirty="0" smtClean="0"/>
              <a:t>http://openbabel.org</a:t>
            </a:r>
          </a:p>
          <a:p>
            <a:r>
              <a:rPr lang="en-IE" dirty="0"/>
              <a:t>Associated paper</a:t>
            </a:r>
            <a:r>
              <a:rPr lang="en-IE" dirty="0" smtClean="0"/>
              <a:t>: </a:t>
            </a:r>
            <a:r>
              <a:rPr lang="en-IE" sz="2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IE" sz="2600" dirty="0">
                <a:solidFill>
                  <a:schemeClr val="bg1">
                    <a:lumMod val="50000"/>
                  </a:schemeClr>
                </a:solidFill>
              </a:rPr>
              <a:t>Open Access)</a:t>
            </a:r>
            <a:endParaRPr lang="en-IE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sz="2700" b="1" dirty="0" smtClean="0"/>
              <a:t>Open </a:t>
            </a:r>
            <a:r>
              <a:rPr lang="en-GB" sz="2700" b="1" dirty="0"/>
              <a:t>Babel: An open chemical </a:t>
            </a:r>
            <a:r>
              <a:rPr lang="en-GB" sz="2700" b="1" dirty="0" smtClean="0"/>
              <a:t>toolbox</a:t>
            </a:r>
            <a:r>
              <a:rPr lang="en-GB" sz="2700" dirty="0" smtClean="0"/>
              <a:t>, J. </a:t>
            </a:r>
            <a:r>
              <a:rPr lang="en-GB" sz="2700" dirty="0" err="1" smtClean="0"/>
              <a:t>Cheminf</a:t>
            </a:r>
            <a:r>
              <a:rPr lang="en-GB" sz="2700" dirty="0" smtClean="0"/>
              <a:t>., 2011, 3, 33.</a:t>
            </a:r>
            <a:endParaRPr lang="en-GB" sz="2700" b="1" dirty="0"/>
          </a:p>
        </p:txBody>
      </p:sp>
      <p:pic>
        <p:nvPicPr>
          <p:cNvPr id="6" name="Picture 2" descr="C:\Users\Noel\Desktop\GRH Cover 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2656"/>
            <a:ext cx="6299524" cy="3149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864096"/>
          </a:xfrm>
        </p:spPr>
        <p:txBody>
          <a:bodyPr/>
          <a:lstStyle/>
          <a:p>
            <a:r>
              <a:rPr lang="en-IE" dirty="0" smtClean="0"/>
              <a:t>Does anyone else use Open Babel?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111402"/>
            <a:ext cx="8280920" cy="1981894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40K downloads (from SF) in last 12 months</a:t>
            </a:r>
          </a:p>
          <a:p>
            <a:pPr lvl="1"/>
            <a:r>
              <a:rPr lang="en-IE" sz="2600" dirty="0" smtClean="0">
                <a:solidFill>
                  <a:schemeClr val="bg1">
                    <a:lumMod val="50000"/>
                  </a:schemeClr>
                </a:solidFill>
              </a:rPr>
              <a:t>1.4K downloads of Windows Python bindings</a:t>
            </a:r>
          </a:p>
          <a:p>
            <a:r>
              <a:rPr lang="en-IE" dirty="0" smtClean="0"/>
              <a:t>Paper #1 most accessed in last year</a:t>
            </a:r>
          </a:p>
          <a:p>
            <a:pPr lvl="1"/>
            <a:r>
              <a:rPr lang="en-IE" dirty="0" smtClean="0"/>
              <a:t>Cited 60 times in 1 year</a:t>
            </a:r>
            <a:endParaRPr lang="en-IE" dirty="0"/>
          </a:p>
          <a:p>
            <a:r>
              <a:rPr lang="en-IE" dirty="0" smtClean="0"/>
              <a:t>In short, very widely-used</a:t>
            </a:r>
            <a:endParaRPr lang="en-I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"/>
          <a:stretch/>
        </p:blipFill>
        <p:spPr bwMode="auto">
          <a:xfrm>
            <a:off x="26690" y="980728"/>
            <a:ext cx="8937798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38236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Multiple </a:t>
            </a:r>
            <a:r>
              <a:rPr lang="en-GB" dirty="0" smtClean="0">
                <a:solidFill>
                  <a:srgbClr val="FF0000"/>
                </a:solidFill>
              </a:rPr>
              <a:t>chemical file formats </a:t>
            </a:r>
            <a:r>
              <a:rPr lang="en-GB" dirty="0" smtClean="0"/>
              <a:t>(+ options) and utility formats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2D coordinate </a:t>
            </a:r>
            <a:r>
              <a:rPr lang="en-GB" dirty="0" smtClean="0"/>
              <a:t>generation and depiction (PNG and SVG)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3D coordinate </a:t>
            </a:r>
            <a:r>
              <a:rPr lang="en-GB" dirty="0" smtClean="0"/>
              <a:t>generation, </a:t>
            </a:r>
            <a:r>
              <a:rPr lang="en-GB" dirty="0" err="1" smtClean="0">
                <a:solidFill>
                  <a:srgbClr val="FF0000"/>
                </a:solidFill>
              </a:rPr>
              <a:t>forcefield</a:t>
            </a:r>
            <a:r>
              <a:rPr lang="en-GB" dirty="0" smtClean="0"/>
              <a:t> minimisation, conformer generation</a:t>
            </a:r>
          </a:p>
          <a:p>
            <a:r>
              <a:rPr lang="en-GB" dirty="0" smtClean="0"/>
              <a:t>Binary </a:t>
            </a:r>
            <a:r>
              <a:rPr lang="en-GB" dirty="0" smtClean="0">
                <a:solidFill>
                  <a:srgbClr val="FF0000"/>
                </a:solidFill>
              </a:rPr>
              <a:t>fingerprints</a:t>
            </a:r>
            <a:r>
              <a:rPr lang="en-GB" dirty="0" smtClean="0"/>
              <a:t> (path-based, substructure-based) and associated “fast search” database</a:t>
            </a:r>
          </a:p>
          <a:p>
            <a:r>
              <a:rPr lang="en-GB" dirty="0" smtClean="0"/>
              <a:t>Bond perception, </a:t>
            </a:r>
            <a:r>
              <a:rPr lang="en-GB" dirty="0" err="1" smtClean="0"/>
              <a:t>aromaticity</a:t>
            </a:r>
            <a:r>
              <a:rPr lang="en-GB" dirty="0" smtClean="0"/>
              <a:t> detection and atom-typing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Canonical </a:t>
            </a:r>
            <a:r>
              <a:rPr lang="en-GB" dirty="0" smtClean="0"/>
              <a:t>labelling, </a:t>
            </a:r>
            <a:r>
              <a:rPr lang="en-GB" dirty="0" err="1" smtClean="0"/>
              <a:t>automorphisms</a:t>
            </a:r>
            <a:r>
              <a:rPr lang="en-GB" dirty="0" smtClean="0"/>
              <a:t>, alignment</a:t>
            </a:r>
          </a:p>
          <a:p>
            <a:r>
              <a:rPr lang="en-GB" dirty="0" smtClean="0"/>
              <a:t>Plugin architecture</a:t>
            </a:r>
          </a:p>
          <a:p>
            <a:r>
              <a:rPr lang="en-GB" dirty="0" smtClean="0"/>
              <a:t>Several </a:t>
            </a:r>
            <a:r>
              <a:rPr lang="en-GB" dirty="0" smtClean="0">
                <a:solidFill>
                  <a:srgbClr val="FF0000"/>
                </a:solidFill>
              </a:rPr>
              <a:t>command-line</a:t>
            </a:r>
            <a:r>
              <a:rPr lang="en-GB" dirty="0" smtClean="0"/>
              <a:t> applications, but also a software </a:t>
            </a:r>
            <a:r>
              <a:rPr lang="en-GB" dirty="0" smtClean="0">
                <a:solidFill>
                  <a:srgbClr val="FF0000"/>
                </a:solidFill>
              </a:rPr>
              <a:t>library</a:t>
            </a:r>
          </a:p>
          <a:p>
            <a:r>
              <a:rPr lang="en-GB" dirty="0" smtClean="0"/>
              <a:t>Written in C++ but bindings in several languages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obabel</a:t>
            </a:r>
            <a:r>
              <a:rPr lang="en-GB" dirty="0" smtClean="0"/>
              <a:t> and file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Basic usage:</a:t>
            </a:r>
          </a:p>
          <a:p>
            <a:pPr marL="457200" lvl="1" indent="0">
              <a:buNone/>
            </a:pPr>
            <a:r>
              <a:rPr lang="en-GB" sz="2400" dirty="0" err="1" smtClean="0">
                <a:solidFill>
                  <a:srgbClr val="FF0000"/>
                </a:solidFill>
              </a:rPr>
              <a:t>obabel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infile.extn</a:t>
            </a:r>
            <a:r>
              <a:rPr lang="en-GB" sz="2400" dirty="0" smtClean="0">
                <a:solidFill>
                  <a:srgbClr val="FF0000"/>
                </a:solidFill>
              </a:rPr>
              <a:t> –O </a:t>
            </a:r>
            <a:r>
              <a:rPr lang="en-GB" sz="2400" dirty="0" err="1" smtClean="0">
                <a:solidFill>
                  <a:srgbClr val="FF0000"/>
                </a:solidFill>
              </a:rPr>
              <a:t>outfile.extn</a:t>
            </a:r>
            <a:endParaRPr lang="en-GB" sz="2400" dirty="0" smtClean="0">
              <a:solidFill>
                <a:srgbClr val="FF0000"/>
              </a:solidFill>
            </a:endParaRPr>
          </a:p>
          <a:p>
            <a:endParaRPr lang="en-GB" sz="2800" dirty="0" smtClean="0"/>
          </a:p>
          <a:p>
            <a:r>
              <a:rPr lang="en-GB" sz="2800" dirty="0" smtClean="0"/>
              <a:t>Can also read from </a:t>
            </a:r>
            <a:r>
              <a:rPr lang="en-GB" sz="2800" i="1" dirty="0" err="1" smtClean="0"/>
              <a:t>stdin</a:t>
            </a:r>
            <a:r>
              <a:rPr lang="en-GB" sz="2800" dirty="0" smtClean="0"/>
              <a:t>, write to </a:t>
            </a:r>
            <a:r>
              <a:rPr lang="en-GB" sz="2800" i="1" dirty="0" err="1" smtClean="0"/>
              <a:t>stdout</a:t>
            </a:r>
            <a:r>
              <a:rPr lang="en-GB" sz="2800" dirty="0" smtClean="0"/>
              <a:t>, read from a SMILES string, specify the input and output file formats, specify conversion options, and format specific options</a:t>
            </a:r>
          </a:p>
          <a:p>
            <a:pPr lvl="1"/>
            <a:r>
              <a:rPr lang="en-GB" sz="2400" dirty="0" smtClean="0"/>
              <a:t>Or ask for help (</a:t>
            </a:r>
            <a:r>
              <a:rPr lang="en-GB" sz="2400" dirty="0" err="1" smtClean="0">
                <a:solidFill>
                  <a:srgbClr val="FF0000"/>
                </a:solidFill>
              </a:rPr>
              <a:t>obabel</a:t>
            </a:r>
            <a:r>
              <a:rPr lang="en-GB" sz="2400" dirty="0" smtClean="0">
                <a:solidFill>
                  <a:srgbClr val="FF0000"/>
                </a:solidFill>
              </a:rPr>
              <a:t> –H</a:t>
            </a:r>
            <a:r>
              <a:rPr lang="en-GB" sz="2400" dirty="0" smtClean="0"/>
              <a:t>)…online docs better!</a:t>
            </a:r>
            <a:endParaRPr lang="en-GB" sz="2400" dirty="0"/>
          </a:p>
          <a:p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</a:rPr>
              <a:t>obabel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 has replaced 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the older 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babel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Conversion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23834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Handle </a:t>
            </a:r>
            <a:r>
              <a:rPr lang="en-GB" dirty="0" err="1" smtClean="0">
                <a:solidFill>
                  <a:schemeClr val="accent6"/>
                </a:solidFill>
              </a:rPr>
              <a:t>multimolecule</a:t>
            </a:r>
            <a:r>
              <a:rPr lang="en-GB" dirty="0" smtClean="0">
                <a:solidFill>
                  <a:schemeClr val="accent6"/>
                </a:solidFill>
              </a:rPr>
              <a:t> files</a:t>
            </a:r>
          </a:p>
          <a:p>
            <a:pPr marL="457200" lvl="1" indent="0">
              <a:buNone/>
            </a:pPr>
            <a:r>
              <a:rPr lang="en-GB" dirty="0" smtClean="0"/>
              <a:t>join/m, sort, C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Handle multicomponent molecules</a:t>
            </a:r>
          </a:p>
          <a:p>
            <a:pPr marL="457200" lvl="1" indent="0">
              <a:buNone/>
            </a:pPr>
            <a:r>
              <a:rPr lang="en-GB" dirty="0" smtClean="0"/>
              <a:t>r, separate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Filter</a:t>
            </a:r>
          </a:p>
          <a:p>
            <a:pPr marL="457200" lvl="1" indent="0">
              <a:buNone/>
            </a:pPr>
            <a:r>
              <a:rPr lang="en-GB" dirty="0" smtClean="0"/>
              <a:t>filter, smallest/largest, s/v, f/l, unique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Manipulate structure or atom order</a:t>
            </a:r>
          </a:p>
          <a:p>
            <a:pPr marL="457200" lvl="1" indent="0">
              <a:buNone/>
            </a:pPr>
            <a:r>
              <a:rPr lang="en-GB" dirty="0" err="1" smtClean="0"/>
              <a:t>addpolarh</a:t>
            </a:r>
            <a:r>
              <a:rPr lang="en-GB" dirty="0" smtClean="0"/>
              <a:t>, align, b, c, canonical, d, h, gen2d/3d</a:t>
            </a:r>
          </a:p>
          <a:p>
            <a:r>
              <a:rPr lang="en-GB" dirty="0" err="1" smtClean="0">
                <a:solidFill>
                  <a:schemeClr val="accent6"/>
                </a:solidFill>
              </a:rPr>
              <a:t>Forcefield</a:t>
            </a:r>
            <a:endParaRPr lang="en-GB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 smtClean="0"/>
              <a:t>minimize, conformer, energy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Conformers</a:t>
            </a:r>
          </a:p>
          <a:p>
            <a:pPr marL="457200" lvl="1" indent="0">
              <a:buNone/>
            </a:pPr>
            <a:r>
              <a:rPr lang="en-GB" dirty="0" err="1" smtClean="0"/>
              <a:t>readconformer</a:t>
            </a:r>
            <a:r>
              <a:rPr lang="en-GB" dirty="0" smtClean="0"/>
              <a:t>, </a:t>
            </a:r>
            <a:r>
              <a:rPr lang="en-GB" dirty="0" err="1" smtClean="0"/>
              <a:t>writeconformers</a:t>
            </a:r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Manipulate SDF properties and title</a:t>
            </a:r>
          </a:p>
          <a:p>
            <a:pPr marL="457200" lvl="1" indent="0">
              <a:buNone/>
            </a:pPr>
            <a:r>
              <a:rPr lang="en-GB" dirty="0" smtClean="0"/>
              <a:t>add, </a:t>
            </a:r>
            <a:r>
              <a:rPr lang="en-GB" dirty="0" err="1" smtClean="0"/>
              <a:t>addfilename</a:t>
            </a:r>
            <a:r>
              <a:rPr lang="en-GB" dirty="0" smtClean="0"/>
              <a:t>, </a:t>
            </a:r>
            <a:r>
              <a:rPr lang="en-GB" dirty="0" err="1" smtClean="0"/>
              <a:t>addindex</a:t>
            </a:r>
            <a:r>
              <a:rPr lang="en-GB" dirty="0" smtClean="0"/>
              <a:t>, </a:t>
            </a:r>
            <a:r>
              <a:rPr lang="en-GB" dirty="0" err="1" smtClean="0"/>
              <a:t>addoutindex</a:t>
            </a:r>
            <a:r>
              <a:rPr lang="en-GB" dirty="0" smtClean="0"/>
              <a:t>, </a:t>
            </a:r>
            <a:r>
              <a:rPr lang="en-GB" dirty="0" err="1" smtClean="0"/>
              <a:t>addtotitle</a:t>
            </a:r>
            <a:r>
              <a:rPr lang="en-GB" dirty="0" smtClean="0"/>
              <a:t>, append, delete, property, title</a:t>
            </a:r>
          </a:p>
          <a:p>
            <a:pPr marL="457200" lvl="1" indent="0">
              <a:buNone/>
            </a:pPr>
            <a:endParaRPr lang="en-GB" dirty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dirty="0" smtClean="0"/>
              <a:t>See </a:t>
            </a:r>
            <a:r>
              <a:rPr lang="en-GB" b="1" i="1" dirty="0" smtClean="0"/>
              <a:t>http://openbabel.org/docs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File-format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2383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Particular file formats may have their own specific </a:t>
            </a:r>
            <a:r>
              <a:rPr lang="en-GB" dirty="0" smtClean="0">
                <a:solidFill>
                  <a:srgbClr val="FF0000"/>
                </a:solidFill>
              </a:rPr>
              <a:t>input or output options</a:t>
            </a:r>
          </a:p>
          <a:p>
            <a:pPr lvl="1"/>
            <a:r>
              <a:rPr lang="en-GB" dirty="0" smtClean="0"/>
              <a:t>To provide or handle different flavours of the file format</a:t>
            </a:r>
          </a:p>
          <a:p>
            <a:pPr lvl="1"/>
            <a:r>
              <a:rPr lang="en-GB" dirty="0" smtClean="0"/>
              <a:t>To specify additional information to include</a:t>
            </a:r>
          </a:p>
          <a:p>
            <a:pPr lvl="1"/>
            <a:r>
              <a:rPr lang="en-GB" dirty="0" smtClean="0"/>
              <a:t>To provide additional functionality</a:t>
            </a:r>
          </a:p>
          <a:p>
            <a:endParaRPr lang="en-GB" dirty="0" smtClean="0"/>
          </a:p>
          <a:p>
            <a:r>
              <a:rPr lang="en-GB" dirty="0" smtClean="0"/>
              <a:t>Options are listed in the help text for a format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(see next slides)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To use:</a:t>
            </a:r>
          </a:p>
          <a:p>
            <a:pPr lvl="1"/>
            <a:r>
              <a:rPr lang="en-GB" dirty="0" smtClean="0"/>
              <a:t>specify read options with </a:t>
            </a:r>
            <a:r>
              <a:rPr lang="en-GB" b="1" dirty="0" smtClean="0"/>
              <a:t>–a</a:t>
            </a:r>
            <a:r>
              <a:rPr lang="en-GB" dirty="0" smtClean="0"/>
              <a:t> (e.g. –</a:t>
            </a:r>
            <a:r>
              <a:rPr lang="en-GB" dirty="0" err="1" smtClean="0"/>
              <a:t>ar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specify write options with </a:t>
            </a:r>
            <a:r>
              <a:rPr lang="en-GB" b="1" dirty="0" smtClean="0"/>
              <a:t>–x</a:t>
            </a:r>
            <a:r>
              <a:rPr lang="en-GB" dirty="0" smtClean="0"/>
              <a:t> (e.g. –xi)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18621</TotalTime>
  <Words>1707</Words>
  <Application>Microsoft Office PowerPoint</Application>
  <PresentationFormat>On-screen Show (4:3)</PresentationFormat>
  <Paragraphs>286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Open Babel</vt:lpstr>
      <vt:lpstr>PowerPoint Presentation</vt:lpstr>
      <vt:lpstr>PowerPoint Presentation</vt:lpstr>
      <vt:lpstr>PowerPoint Presentation</vt:lpstr>
      <vt:lpstr>Does anyone else use Open Babel?</vt:lpstr>
      <vt:lpstr>Features</vt:lpstr>
      <vt:lpstr>obabel and file conversion</vt:lpstr>
      <vt:lpstr>Conversion options</vt:lpstr>
      <vt:lpstr>File-format options</vt:lpstr>
      <vt:lpstr>PowerPoint Presentation</vt:lpstr>
      <vt:lpstr>PowerPoint Presentation</vt:lpstr>
      <vt:lpstr>PowerPoint Presentation</vt:lpstr>
      <vt:lpstr>PowerPoint Presentation</vt:lpstr>
      <vt:lpstr>SMILES output options</vt:lpstr>
      <vt:lpstr>Pro tip #1 “obabel –L” is your friend</vt:lpstr>
      <vt:lpstr>Pro tip #1 “obabel –L” is your friend</vt:lpstr>
      <vt:lpstr>Pro tip #1 “obabel –L” is your friend</vt:lpstr>
      <vt:lpstr>Pro tip #1 “obabel –L” is your friend</vt:lpstr>
      <vt:lpstr>Pro tip #1 “obabel –L” is your friend</vt:lpstr>
      <vt:lpstr>Pro tip #1 “obabel –L” is your friend</vt:lpstr>
      <vt:lpstr>What can be done with descriptors and SDF properties?</vt:lpstr>
      <vt:lpstr>Pro Tip #2 Faster filtering</vt:lpstr>
      <vt:lpstr>Pro tip #3 (Ab)use the title output format</vt:lpstr>
      <vt:lpstr>PNG Depiction</vt:lpstr>
      <vt:lpstr>PNG Depiction</vt:lpstr>
      <vt:lpstr>Ascii Depiction</vt:lpstr>
      <vt:lpstr>Pro Tip #4 SVG + Firefox = User interface</vt:lpstr>
      <vt:lpstr>PowerPoint Presentation</vt:lpstr>
      <vt:lpstr>Pro Tip #5 Automatic conversion</vt:lpstr>
      <vt:lpstr>Alignment</vt:lpstr>
      <vt:lpstr>Spectrophores</vt:lpstr>
      <vt:lpstr>Spectrophores</vt:lpstr>
      <vt:lpstr>Progamming with Open Babel</vt:lpstr>
      <vt:lpstr>Using the Python Bindings</vt:lpstr>
      <vt:lpstr>Using the Python Bindings</vt:lpstr>
      <vt:lpstr>Using the Python Bindings</vt:lpstr>
      <vt:lpstr>Using the Python Bindings</vt:lpstr>
      <vt:lpstr>Learn by playing at the command-line</vt:lpstr>
      <vt:lpstr>A cry for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795</cp:revision>
  <dcterms:created xsi:type="dcterms:W3CDTF">1601-01-01T00:00:00Z</dcterms:created>
  <dcterms:modified xsi:type="dcterms:W3CDTF">2012-12-04T10:13:35Z</dcterms:modified>
</cp:coreProperties>
</file>