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7" r:id="rId3"/>
    <p:sldId id="278" r:id="rId4"/>
    <p:sldId id="285" r:id="rId5"/>
    <p:sldId id="299" r:id="rId6"/>
    <p:sldId id="284" r:id="rId7"/>
    <p:sldId id="282" r:id="rId8"/>
    <p:sldId id="292" r:id="rId9"/>
    <p:sldId id="286" r:id="rId10"/>
    <p:sldId id="288" r:id="rId11"/>
    <p:sldId id="290" r:id="rId12"/>
    <p:sldId id="291" r:id="rId13"/>
    <p:sldId id="294" r:id="rId14"/>
    <p:sldId id="293" r:id="rId15"/>
    <p:sldId id="295" r:id="rId16"/>
    <p:sldId id="296" r:id="rId17"/>
    <p:sldId id="302" r:id="rId18"/>
    <p:sldId id="300" r:id="rId19"/>
    <p:sldId id="304" r:id="rId20"/>
    <p:sldId id="305" r:id="rId21"/>
    <p:sldId id="308" r:id="rId22"/>
    <p:sldId id="307" r:id="rId23"/>
    <p:sldId id="309" r:id="rId24"/>
    <p:sldId id="310" r:id="rId25"/>
    <p:sldId id="312" r:id="rId26"/>
    <p:sldId id="313" r:id="rId27"/>
    <p:sldId id="316" r:id="rId28"/>
    <p:sldId id="31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44624"/>
            <a:ext cx="648072" cy="457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44624"/>
            <a:ext cx="432048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836712"/>
            <a:ext cx="7920880" cy="1470025"/>
          </a:xfrm>
        </p:spPr>
        <p:txBody>
          <a:bodyPr/>
          <a:lstStyle/>
          <a:p>
            <a:pPr eaLnBrk="1" hangingPunct="1"/>
            <a:r>
              <a:rPr lang="en-IE" sz="3200" dirty="0" smtClean="0">
                <a:solidFill>
                  <a:srgbClr val="0070C0"/>
                </a:solidFill>
                <a:latin typeface="Arial" charset="0"/>
              </a:rPr>
              <a:t>Universal SMILES</a:t>
            </a:r>
            <a:br>
              <a:rPr lang="en-IE" sz="3200" dirty="0" smtClean="0">
                <a:solidFill>
                  <a:srgbClr val="0070C0"/>
                </a:solidFill>
                <a:latin typeface="Arial" charset="0"/>
              </a:rPr>
            </a:br>
            <a:r>
              <a:rPr lang="en-IE" sz="2800" dirty="0" smtClean="0">
                <a:solidFill>
                  <a:srgbClr val="FF0000"/>
                </a:solidFill>
                <a:latin typeface="Arial" charset="0"/>
              </a:rPr>
              <a:t>Finally, a </a:t>
            </a:r>
            <a:r>
              <a:rPr lang="en-IE" sz="2800" b="1" i="1" dirty="0" smtClean="0">
                <a:solidFill>
                  <a:srgbClr val="FF0000"/>
                </a:solidFill>
                <a:latin typeface="Arial" charset="0"/>
              </a:rPr>
              <a:t>canonical</a:t>
            </a:r>
            <a:r>
              <a:rPr lang="en-IE" sz="2800" dirty="0" smtClean="0">
                <a:solidFill>
                  <a:srgbClr val="FF0000"/>
                </a:solidFill>
                <a:latin typeface="Arial" charset="0"/>
              </a:rPr>
              <a:t> SMILES string?</a:t>
            </a:r>
            <a:endParaRPr lang="en-US" sz="28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869160"/>
            <a:ext cx="864096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Apr 2013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1800" dirty="0" smtClean="0">
                <a:solidFill>
                  <a:schemeClr val="bg2"/>
                </a:solidFill>
                <a:latin typeface="Arial" charset="0"/>
              </a:rPr>
              <a:t>245</a:t>
            </a:r>
            <a:r>
              <a:rPr lang="en-IE" sz="1800" baseline="30000" dirty="0" smtClean="0">
                <a:solidFill>
                  <a:schemeClr val="bg2"/>
                </a:solidFill>
                <a:latin typeface="Arial" charset="0"/>
              </a:rPr>
              <a:t>th</a:t>
            </a:r>
            <a:r>
              <a:rPr lang="en-IE" sz="1800" dirty="0" smtClean="0">
                <a:solidFill>
                  <a:schemeClr val="bg2"/>
                </a:solidFill>
                <a:latin typeface="Arial" charset="0"/>
              </a:rPr>
              <a:t> ACS National Meeting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New Orleans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IE" sz="2800" dirty="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584" y="2924944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endParaRPr lang="en-US" kern="0" baseline="3000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2" name="Picture 2" descr="C:\Users\Noel\Desktop\UCCLogocolour [Converted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5733256"/>
            <a:ext cx="2514625" cy="826520"/>
          </a:xfrm>
          <a:prstGeom prst="rect">
            <a:avLst/>
          </a:prstGeom>
          <a:noFill/>
        </p:spPr>
      </p:pic>
      <p:pic>
        <p:nvPicPr>
          <p:cNvPr id="11" name="Picture 2" descr="C:\Work\UCC\Conferences\ACSSpring2010\Logos\OpenBab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5373216"/>
            <a:ext cx="1145539" cy="11135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445620" y="6441305"/>
            <a:ext cx="137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smtClean="0">
                <a:latin typeface="Arial" pitchFamily="34" charset="0"/>
                <a:cs typeface="Arial" pitchFamily="34" charset="0"/>
              </a:rPr>
              <a:t>Open Babel</a:t>
            </a:r>
            <a:endParaRPr lang="en-GB" sz="16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7504" y="3717032"/>
            <a:ext cx="88204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Analytical and Biological Chemistry</a:t>
            </a:r>
            <a:r>
              <a:rPr kumimoji="0" lang="en-IE" sz="20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Research Facility, University College Cork, Ireland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2000" kern="0" noProof="0" dirty="0" smtClean="0">
                <a:solidFill>
                  <a:schemeClr val="bg2"/>
                </a:solidFill>
                <a:latin typeface="Arial" charset="0"/>
                <a:cs typeface="+mn-cs"/>
              </a:rPr>
              <a:t>(Current address: </a:t>
            </a:r>
            <a:r>
              <a:rPr lang="en-IE" sz="2000" kern="0" noProof="0" dirty="0" err="1" smtClean="0">
                <a:solidFill>
                  <a:schemeClr val="bg2"/>
                </a:solidFill>
                <a:latin typeface="Arial" charset="0"/>
                <a:cs typeface="+mn-cs"/>
              </a:rPr>
              <a:t>NextMove</a:t>
            </a:r>
            <a:r>
              <a:rPr lang="en-IE" sz="2000" kern="0" noProof="0" dirty="0" smtClean="0">
                <a:solidFill>
                  <a:schemeClr val="bg2"/>
                </a:solidFill>
                <a:latin typeface="Arial" charset="0"/>
                <a:cs typeface="+mn-cs"/>
              </a:rPr>
              <a:t> Software, Cambridge, UK)</a:t>
            </a:r>
            <a:endParaRPr kumimoji="0" lang="en-IE" sz="2000" b="0" i="0" u="none" strike="noStrike" kern="0" cap="none" spc="0" normalizeH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mtClean="0"/>
              <a:t>How to get canonical labels from the InChI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5472608"/>
          </a:xfrm>
        </p:spPr>
        <p:txBody>
          <a:bodyPr>
            <a:noAutofit/>
          </a:bodyPr>
          <a:lstStyle/>
          <a:p>
            <a:r>
              <a:rPr lang="en-IE" sz="2400" dirty="0" smtClean="0"/>
              <a:t>Use the </a:t>
            </a:r>
            <a:r>
              <a:rPr lang="en-IE" sz="2400" dirty="0" smtClean="0">
                <a:solidFill>
                  <a:srgbClr val="FF0000"/>
                </a:solidFill>
              </a:rPr>
              <a:t>Auxiliary Information</a:t>
            </a:r>
            <a:r>
              <a:rPr lang="en-IE" sz="2400" dirty="0" smtClean="0"/>
              <a:t>, Luke</a:t>
            </a:r>
            <a:endParaRPr lang="en-IE" sz="2000" dirty="0" smtClean="0"/>
          </a:p>
          <a:p>
            <a:pPr marL="828000" indent="0">
              <a:buNone/>
            </a:pPr>
            <a:r>
              <a:rPr lang="en-IE" sz="2000" dirty="0" smtClean="0"/>
              <a:t>$ </a:t>
            </a:r>
            <a:r>
              <a:rPr lang="en-IE" sz="2000" dirty="0" err="1" smtClean="0"/>
              <a:t>obabel</a:t>
            </a:r>
            <a:r>
              <a:rPr lang="en-IE" sz="2000" dirty="0" smtClean="0"/>
              <a:t> -:"</a:t>
            </a:r>
            <a:r>
              <a:rPr lang="en-IE" sz="2000" dirty="0" err="1" smtClean="0"/>
              <a:t>ClCC</a:t>
            </a:r>
            <a:r>
              <a:rPr lang="en-IE" sz="2000" dirty="0" smtClean="0"/>
              <a:t>(=O)Br" -</a:t>
            </a:r>
            <a:r>
              <a:rPr lang="en-IE" sz="2000" dirty="0" err="1" smtClean="0"/>
              <a:t>oinchi</a:t>
            </a:r>
            <a:r>
              <a:rPr lang="en-IE" sz="2000" dirty="0" smtClean="0"/>
              <a:t> -</a:t>
            </a:r>
            <a:r>
              <a:rPr lang="en-IE" sz="2000" dirty="0" err="1" smtClean="0"/>
              <a:t>xa</a:t>
            </a:r>
            <a:r>
              <a:rPr lang="en-IE" sz="2000" dirty="0" smtClean="0"/>
              <a:t> </a:t>
            </a:r>
          </a:p>
          <a:p>
            <a:pPr marL="828000" indent="0">
              <a:buNone/>
            </a:pPr>
            <a:r>
              <a:rPr lang="en-IE" sz="2000" dirty="0" err="1" smtClean="0"/>
              <a:t>InChI</a:t>
            </a:r>
            <a:r>
              <a:rPr lang="en-IE" sz="2000" dirty="0" smtClean="0"/>
              <a:t>=1S/C2H2BrClO/c3-2(5)1-4/h1H2</a:t>
            </a:r>
          </a:p>
          <a:p>
            <a:pPr marL="828000" indent="0">
              <a:buNone/>
            </a:pPr>
            <a:r>
              <a:rPr lang="en-IE" sz="2000" dirty="0" err="1" smtClean="0"/>
              <a:t>AuxInfo</a:t>
            </a:r>
            <a:r>
              <a:rPr lang="en-IE" sz="2000" dirty="0" smtClean="0"/>
              <a:t>=1/0</a:t>
            </a:r>
            <a:r>
              <a:rPr lang="en-IE" sz="2000" b="1" dirty="0" smtClean="0"/>
              <a:t>/N:2,3,5,1,4</a:t>
            </a:r>
            <a:r>
              <a:rPr lang="en-IE" sz="2000" dirty="0" smtClean="0"/>
              <a:t>/rA:5ClCCOBr/rB:s1;s2;d3;s3;/</a:t>
            </a:r>
            <a:r>
              <a:rPr lang="en-IE" sz="2000" dirty="0" err="1" smtClean="0"/>
              <a:t>rC</a:t>
            </a:r>
            <a:r>
              <a:rPr lang="en-IE" sz="2000" dirty="0" smtClean="0"/>
              <a:t>:;;;;;</a:t>
            </a:r>
            <a:endParaRPr lang="en-IE" sz="2400" dirty="0" smtClean="0"/>
          </a:p>
          <a:p>
            <a:r>
              <a:rPr lang="en-IE" sz="2400" dirty="0" smtClean="0">
                <a:solidFill>
                  <a:srgbClr val="FF0000"/>
                </a:solidFill>
              </a:rPr>
              <a:t>/N section </a:t>
            </a:r>
            <a:r>
              <a:rPr lang="en-IE" sz="2400" dirty="0" smtClean="0"/>
              <a:t>gives the canonical labels</a:t>
            </a:r>
          </a:p>
          <a:p>
            <a:pPr lvl="1"/>
            <a:r>
              <a:rPr lang="en-IE" sz="2000" dirty="0" smtClean="0"/>
              <a:t>Canonical labels 1 through 5 correspond to input atoms 2, 3, 5, 1 and 4, respectively</a:t>
            </a:r>
          </a:p>
          <a:p>
            <a:pPr lvl="1"/>
            <a:r>
              <a:rPr lang="en-IE" sz="2000" dirty="0" smtClean="0"/>
              <a:t>E.g. canonical label 3 is applied to input atom 5, the Bromine</a:t>
            </a:r>
          </a:p>
          <a:p>
            <a:endParaRPr lang="en-IE" sz="2400" dirty="0" smtClean="0"/>
          </a:p>
          <a:p>
            <a:r>
              <a:rPr lang="en-IE" sz="2400" dirty="0" smtClean="0"/>
              <a:t>For Universal SMILES, I used two </a:t>
            </a:r>
            <a:r>
              <a:rPr lang="en-IE" sz="2400" dirty="0" smtClean="0">
                <a:solidFill>
                  <a:srgbClr val="FF0000"/>
                </a:solidFill>
              </a:rPr>
              <a:t>non-standard </a:t>
            </a:r>
            <a:r>
              <a:rPr lang="en-IE" sz="2400" dirty="0" smtClean="0"/>
              <a:t>options</a:t>
            </a:r>
          </a:p>
          <a:p>
            <a:pPr lvl="1"/>
            <a:r>
              <a:rPr lang="en-IE" sz="2000" dirty="0" smtClean="0"/>
              <a:t>/</a:t>
            </a:r>
            <a:r>
              <a:rPr lang="en-IE" sz="2000" dirty="0" err="1" smtClean="0"/>
              <a:t>FixedH</a:t>
            </a:r>
            <a:r>
              <a:rPr lang="en-IE" sz="2000" dirty="0" smtClean="0"/>
              <a:t>: Enable the correct application of canonical labels in cases involving molecular symmetry broken by protonation states</a:t>
            </a:r>
          </a:p>
          <a:p>
            <a:pPr lvl="1"/>
            <a:r>
              <a:rPr lang="en-IE" sz="2000" dirty="0" smtClean="0"/>
              <a:t>/</a:t>
            </a:r>
            <a:r>
              <a:rPr lang="en-IE" sz="2000" dirty="0" err="1" smtClean="0"/>
              <a:t>RecMet</a:t>
            </a:r>
            <a:r>
              <a:rPr lang="en-IE" sz="2000" dirty="0" smtClean="0"/>
              <a:t>: Do not disconnect metals, as the labels for ligands will not be canonical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mtClean="0"/>
              <a:t>Walk this way: Rules for 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3024336"/>
          </a:xfrm>
        </p:spPr>
        <p:txBody>
          <a:bodyPr>
            <a:noAutofit/>
          </a:bodyPr>
          <a:lstStyle/>
          <a:p>
            <a:r>
              <a:rPr lang="en-IE" sz="2400" dirty="0" smtClean="0">
                <a:solidFill>
                  <a:srgbClr val="FF0000"/>
                </a:solidFill>
              </a:rPr>
              <a:t>Start</a:t>
            </a:r>
            <a:r>
              <a:rPr lang="en-IE" sz="2400" dirty="0" smtClean="0"/>
              <a:t> the graph traversal at the atom with the lowest canonical label</a:t>
            </a:r>
          </a:p>
          <a:p>
            <a:pPr lvl="1"/>
            <a:r>
              <a:rPr lang="en-IE" sz="2000" dirty="0" smtClean="0"/>
              <a:t>For disconnected structures, visit each structure in order of its lowest canonical label</a:t>
            </a:r>
          </a:p>
          <a:p>
            <a:r>
              <a:rPr lang="en-IE" sz="2400" dirty="0" smtClean="0"/>
              <a:t>Visit atoms in a </a:t>
            </a:r>
            <a:r>
              <a:rPr lang="en-IE" sz="2400" dirty="0" smtClean="0">
                <a:solidFill>
                  <a:srgbClr val="FF0000"/>
                </a:solidFill>
              </a:rPr>
              <a:t>depth-first</a:t>
            </a:r>
            <a:r>
              <a:rPr lang="en-IE" sz="2400" dirty="0" smtClean="0"/>
              <a:t> manner</a:t>
            </a:r>
          </a:p>
          <a:p>
            <a:pPr lvl="1"/>
            <a:r>
              <a:rPr lang="en-IE" sz="2000" dirty="0" smtClean="0"/>
              <a:t>At each branch point, multiple bonds are favoured over single or aromatic bonds, and lower canonical labels over higher.</a:t>
            </a:r>
          </a:p>
          <a:p>
            <a:pPr lvl="1"/>
            <a:endParaRPr lang="en-IE" sz="2000" dirty="0"/>
          </a:p>
          <a:p>
            <a:pPr lvl="1"/>
            <a:endParaRPr lang="en-IE" sz="2000" dirty="0" smtClean="0"/>
          </a:p>
          <a:p>
            <a:pPr lvl="1"/>
            <a:endParaRPr lang="en-IE" sz="2000" dirty="0"/>
          </a:p>
          <a:p>
            <a:pPr lvl="1"/>
            <a:endParaRPr lang="en-IE" sz="2000" dirty="0" smtClean="0"/>
          </a:p>
          <a:p>
            <a:pPr lvl="1"/>
            <a:endParaRPr lang="en-IE" sz="2000" dirty="0"/>
          </a:p>
          <a:p>
            <a:pPr lvl="1"/>
            <a:endParaRPr lang="en-IE" sz="2000" dirty="0" smtClean="0"/>
          </a:p>
          <a:p>
            <a:r>
              <a:rPr lang="en-IE" sz="2400" dirty="0" smtClean="0"/>
              <a:t>Universal SMILES for this acid chloride: CC(=O)</a:t>
            </a:r>
            <a:r>
              <a:rPr lang="en-IE" sz="2400" dirty="0" err="1" smtClean="0"/>
              <a:t>Cl</a:t>
            </a:r>
            <a:endParaRPr lang="en-I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36739" y="4221088"/>
            <a:ext cx="1695101" cy="1283370"/>
            <a:chOff x="2699792" y="4695527"/>
            <a:chExt cx="1695101" cy="1283370"/>
          </a:xfrm>
        </p:grpSpPr>
        <p:sp>
          <p:nvSpPr>
            <p:cNvPr id="6" name="TextBox 5"/>
            <p:cNvSpPr txBox="1"/>
            <p:nvPr/>
          </p:nvSpPr>
          <p:spPr>
            <a:xfrm>
              <a:off x="2699792" y="530216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C    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    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15534" y="553299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461437" y="5085184"/>
              <a:ext cx="0" cy="2880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577743" y="5503377"/>
              <a:ext cx="288032" cy="72008"/>
              <a:chOff x="3563888" y="5517232"/>
              <a:chExt cx="288032" cy="7200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3563888" y="558924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63888" y="551723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75856" y="4695527"/>
              <a:ext cx="520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Cl</a:t>
              </a:r>
              <a:endParaRPr lang="en-GB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15816" y="5517232"/>
              <a:ext cx="1479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Arabic Typesetting" pitchFamily="66" charset="-78"/>
                  <a:cs typeface="Arabic Typesetting" pitchFamily="66" charset="-78"/>
                </a:rPr>
                <a:t>1       2       4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6979" y="4911551"/>
              <a:ext cx="4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Arabic Typesetting" pitchFamily="66" charset="-78"/>
                  <a:cs typeface="Arabic Typesetting" pitchFamily="66" charset="-78"/>
                </a:rPr>
                <a:t>3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3752202" y="4833403"/>
            <a:ext cx="459758" cy="4626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81146" y="5237740"/>
            <a:ext cx="836386" cy="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9912" y="482772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095654" y="5058555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541557" y="4610745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657863" y="5028938"/>
            <a:ext cx="288032" cy="72008"/>
            <a:chOff x="3563888" y="5517232"/>
            <a:chExt cx="288032" cy="72008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63888" y="558924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63888" y="551723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355976" y="4221088"/>
            <a:ext cx="5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Arial" pitchFamily="34" charset="0"/>
                <a:cs typeface="Arial" pitchFamily="34" charset="0"/>
              </a:rPr>
              <a:t>Cl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84450" y="4847258"/>
            <a:ext cx="459758" cy="4626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13394" y="5251595"/>
            <a:ext cx="836386" cy="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2160" y="484157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O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327902" y="507241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773805" y="4624600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90111" y="5042793"/>
            <a:ext cx="288032" cy="72008"/>
            <a:chOff x="3563888" y="5517232"/>
            <a:chExt cx="288032" cy="7200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563888" y="558924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563888" y="551723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588224" y="4234943"/>
            <a:ext cx="5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Arial" pitchFamily="34" charset="0"/>
                <a:cs typeface="Arial" pitchFamily="34" charset="0"/>
              </a:rPr>
              <a:t>Cl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615934" y="4516708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mtClean="0"/>
              <a:t>Corner case: Explicit hydrogens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5472608"/>
          </a:xfrm>
        </p:spPr>
        <p:txBody>
          <a:bodyPr>
            <a:noAutofit/>
          </a:bodyPr>
          <a:lstStyle/>
          <a:p>
            <a:r>
              <a:rPr lang="en-IE" sz="2400" dirty="0" smtClean="0"/>
              <a:t>Sometimes a SMILES string contains explicit </a:t>
            </a:r>
            <a:r>
              <a:rPr lang="en-IE" sz="2400" dirty="0" err="1" smtClean="0"/>
              <a:t>hydrogens</a:t>
            </a:r>
            <a:endParaRPr lang="en-IE" sz="2400" dirty="0" smtClean="0"/>
          </a:p>
          <a:p>
            <a:pPr lvl="1"/>
            <a:r>
              <a:rPr lang="en-IE" sz="2000" dirty="0" smtClean="0"/>
              <a:t>Hydrogen isotopes, </a:t>
            </a:r>
            <a:r>
              <a:rPr lang="en-IE" sz="2000" dirty="0" err="1" smtClean="0"/>
              <a:t>dihydrogen</a:t>
            </a:r>
            <a:r>
              <a:rPr lang="en-IE" sz="2000" dirty="0" smtClean="0"/>
              <a:t>, hydrogen atoms, hydrogen ions</a:t>
            </a:r>
          </a:p>
          <a:p>
            <a:r>
              <a:rPr lang="en-IE" sz="2400" dirty="0"/>
              <a:t>Sometimes the </a:t>
            </a:r>
            <a:r>
              <a:rPr lang="en-IE" sz="2400" dirty="0" err="1"/>
              <a:t>InChI</a:t>
            </a:r>
            <a:r>
              <a:rPr lang="en-IE" sz="2400" dirty="0"/>
              <a:t> labels </a:t>
            </a:r>
            <a:r>
              <a:rPr lang="en-IE" sz="2400" dirty="0" err="1"/>
              <a:t>hydrogens</a:t>
            </a:r>
            <a:endParaRPr lang="en-IE" sz="1600" dirty="0"/>
          </a:p>
          <a:p>
            <a:pPr lvl="1"/>
            <a:r>
              <a:rPr lang="en-IE" sz="2000" dirty="0"/>
              <a:t>Hydrogen atoms, bridging </a:t>
            </a:r>
            <a:r>
              <a:rPr lang="en-IE" sz="2000" dirty="0" err="1"/>
              <a:t>hydrogens</a:t>
            </a:r>
            <a:endParaRPr lang="en-IE" sz="2000" dirty="0"/>
          </a:p>
          <a:p>
            <a:pPr lvl="1"/>
            <a:endParaRPr lang="en-IE" sz="2000" dirty="0" smtClean="0"/>
          </a:p>
          <a:p>
            <a:r>
              <a:rPr lang="en-IE" sz="2400" dirty="0" smtClean="0"/>
              <a:t>The problem:</a:t>
            </a:r>
          </a:p>
          <a:p>
            <a:pPr lvl="1"/>
            <a:r>
              <a:rPr lang="en-IE" sz="2000" dirty="0" smtClean="0"/>
              <a:t>What to do about </a:t>
            </a:r>
            <a:r>
              <a:rPr lang="en-IE" sz="2000" dirty="0" smtClean="0">
                <a:solidFill>
                  <a:srgbClr val="FF0000"/>
                </a:solidFill>
              </a:rPr>
              <a:t>explicit </a:t>
            </a:r>
            <a:r>
              <a:rPr lang="en-IE" sz="2000" dirty="0" err="1" smtClean="0">
                <a:solidFill>
                  <a:srgbClr val="FF0000"/>
                </a:solidFill>
              </a:rPr>
              <a:t>hydrogens</a:t>
            </a:r>
            <a:r>
              <a:rPr lang="en-IE" sz="2000" dirty="0" smtClean="0">
                <a:solidFill>
                  <a:srgbClr val="FF0000"/>
                </a:solidFill>
              </a:rPr>
              <a:t> unlabelled by the </a:t>
            </a:r>
            <a:r>
              <a:rPr lang="en-IE" sz="2000" dirty="0" err="1" smtClean="0">
                <a:solidFill>
                  <a:srgbClr val="FF0000"/>
                </a:solidFill>
              </a:rPr>
              <a:t>InChI</a:t>
            </a:r>
            <a:r>
              <a:rPr lang="en-IE" sz="2000" dirty="0" smtClean="0"/>
              <a:t>?</a:t>
            </a:r>
          </a:p>
          <a:p>
            <a:r>
              <a:rPr lang="en-IE" sz="2400" dirty="0" smtClean="0"/>
              <a:t>A solution:</a:t>
            </a:r>
            <a:endParaRPr lang="en-IE" sz="2000" dirty="0" smtClean="0"/>
          </a:p>
          <a:p>
            <a:pPr lvl="1"/>
            <a:r>
              <a:rPr lang="en-IE" sz="2000" dirty="0" smtClean="0"/>
              <a:t>Consider these to have a low canonical label</a:t>
            </a:r>
          </a:p>
          <a:p>
            <a:pPr lvl="1"/>
            <a:r>
              <a:rPr lang="en-IE" sz="2000" dirty="0" smtClean="0"/>
              <a:t>That is, in the traversal visit these </a:t>
            </a:r>
            <a:r>
              <a:rPr lang="en-IE" sz="2000" dirty="0" err="1" smtClean="0"/>
              <a:t>hydrogens</a:t>
            </a:r>
            <a:r>
              <a:rPr lang="en-IE" sz="2000" dirty="0" smtClean="0"/>
              <a:t> prior to other singly-bonded branches</a:t>
            </a:r>
          </a:p>
          <a:p>
            <a:pPr lvl="1"/>
            <a:endParaRPr lang="en-IE" sz="2000" dirty="0" smtClean="0"/>
          </a:p>
          <a:p>
            <a:pPr algn="ctr">
              <a:buNone/>
            </a:pPr>
            <a:r>
              <a:rPr lang="pt-BR" sz="2400" dirty="0" smtClean="0"/>
              <a:t>C([2H])([3H])Cl rather than C(Cl)([3H])[2H]</a:t>
            </a:r>
            <a:endParaRPr lang="en-I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mtClean="0"/>
              <a:t>A standard way to encode the SMILES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5472608"/>
          </a:xfrm>
        </p:spPr>
        <p:txBody>
          <a:bodyPr>
            <a:noAutofit/>
          </a:bodyPr>
          <a:lstStyle/>
          <a:p>
            <a:r>
              <a:rPr lang="en-IE" sz="2400" smtClean="0"/>
              <a:t>The graph traversal gives us a canonical atom order </a:t>
            </a:r>
          </a:p>
          <a:p>
            <a:r>
              <a:rPr lang="en-IE" sz="2400" smtClean="0"/>
              <a:t>However, despite this, many different SMILES strings may be written for the same molecule</a:t>
            </a:r>
          </a:p>
          <a:p>
            <a:pPr>
              <a:buNone/>
            </a:pPr>
            <a:endParaRPr lang="en-IE" sz="2000" smtClean="0"/>
          </a:p>
          <a:p>
            <a:pPr>
              <a:buNone/>
            </a:pPr>
            <a:r>
              <a:rPr lang="en-IE" sz="2000" smtClean="0"/>
              <a:t>The following SMILES strings for ethanol all have the </a:t>
            </a:r>
            <a:r>
              <a:rPr lang="en-IE" sz="2000" smtClean="0">
                <a:solidFill>
                  <a:srgbClr val="FF0000"/>
                </a:solidFill>
              </a:rPr>
              <a:t>same atom order</a:t>
            </a:r>
            <a:r>
              <a:rPr lang="en-IE" sz="2000" smtClean="0"/>
              <a:t>:</a:t>
            </a:r>
          </a:p>
          <a:p>
            <a:pPr algn="ctr">
              <a:buNone/>
            </a:pPr>
            <a:r>
              <a:rPr lang="en-IE" sz="2000" smtClean="0"/>
              <a:t>CCO, C-C-O, C1.C12.O2, C(C(O)), [CH3]CO</a:t>
            </a:r>
          </a:p>
          <a:p>
            <a:endParaRPr lang="en-IE" sz="2400" smtClean="0"/>
          </a:p>
          <a:p>
            <a:r>
              <a:rPr lang="en-IE" sz="2400" smtClean="0"/>
              <a:t>For Universal SMILES, one particular form must be adopted</a:t>
            </a:r>
          </a:p>
          <a:p>
            <a:pPr lvl="1"/>
            <a:r>
              <a:rPr lang="en-IE" sz="2000" smtClean="0"/>
              <a:t>The </a:t>
            </a:r>
            <a:r>
              <a:rPr lang="en-IE" sz="2000" smtClean="0">
                <a:solidFill>
                  <a:srgbClr val="FF0000"/>
                </a:solidFill>
              </a:rPr>
              <a:t>standard form </a:t>
            </a:r>
            <a:r>
              <a:rPr lang="en-IE" sz="2000" smtClean="0"/>
              <a:t>described by the Open SMILES specification</a:t>
            </a:r>
          </a:p>
          <a:p>
            <a:pPr lvl="2">
              <a:buNone/>
            </a:pPr>
            <a:r>
              <a:rPr lang="en-IE" sz="1600" smtClean="0"/>
              <a:t>Ref: Craig James et al, The Open SMILES specification, http://opensmiles.org</a:t>
            </a:r>
          </a:p>
          <a:p>
            <a:pPr lvl="1"/>
            <a:r>
              <a:rPr lang="en-IE" sz="2000" smtClean="0"/>
              <a:t>E.g. Don’t write single bonds explicitly, only use parentheses if there is a branch</a:t>
            </a:r>
            <a:endParaRPr lang="en-IE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Encoding </a:t>
            </a:r>
            <a:r>
              <a:rPr lang="en-IE" dirty="0" err="1" smtClean="0"/>
              <a:t>cis</a:t>
            </a:r>
            <a:r>
              <a:rPr lang="en-IE" dirty="0" smtClean="0"/>
              <a:t>/trans stereochemistry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52928" cy="5472608"/>
          </a:xfrm>
        </p:spPr>
        <p:txBody>
          <a:bodyPr>
            <a:noAutofit/>
          </a:bodyPr>
          <a:lstStyle/>
          <a:p>
            <a:r>
              <a:rPr lang="en-IE" sz="2400" dirty="0" smtClean="0"/>
              <a:t>Question:</a:t>
            </a:r>
          </a:p>
          <a:p>
            <a:pPr lvl="1"/>
            <a:r>
              <a:rPr lang="en-IE" sz="2000" dirty="0" smtClean="0"/>
              <a:t>How do I know that the following SMILES string was </a:t>
            </a:r>
            <a:r>
              <a:rPr lang="en-IE" sz="2000" i="1" dirty="0" smtClean="0"/>
              <a:t>not</a:t>
            </a:r>
            <a:r>
              <a:rPr lang="en-IE" sz="2000" dirty="0" smtClean="0"/>
              <a:t> generated by Open Babel?</a:t>
            </a:r>
          </a:p>
          <a:p>
            <a:pPr lvl="1" algn="ctr">
              <a:buNone/>
            </a:pPr>
            <a:r>
              <a:rPr lang="en-IE" sz="2000" dirty="0" smtClean="0"/>
              <a:t>C\C=C\</a:t>
            </a:r>
            <a:r>
              <a:rPr lang="en-IE" sz="2000" dirty="0" err="1" smtClean="0"/>
              <a:t>Cl</a:t>
            </a:r>
            <a:endParaRPr lang="en-IE" sz="2000" dirty="0" smtClean="0"/>
          </a:p>
          <a:p>
            <a:r>
              <a:rPr lang="en-IE" sz="2400" dirty="0" smtClean="0"/>
              <a:t>There are </a:t>
            </a:r>
            <a:r>
              <a:rPr lang="en-IE" sz="2400" dirty="0" smtClean="0">
                <a:solidFill>
                  <a:srgbClr val="FF0000"/>
                </a:solidFill>
              </a:rPr>
              <a:t>two possible ways </a:t>
            </a:r>
            <a:r>
              <a:rPr lang="en-IE" sz="2400" dirty="0" smtClean="0"/>
              <a:t>to write symbols for any double bond system</a:t>
            </a:r>
          </a:p>
          <a:p>
            <a:r>
              <a:rPr lang="en-IE" sz="2400" dirty="0" smtClean="0"/>
              <a:t>For Universal SMILES, the first stereochemistry bond symbol should be a </a:t>
            </a:r>
            <a:r>
              <a:rPr lang="en-IE" sz="2400" dirty="0" smtClean="0">
                <a:solidFill>
                  <a:srgbClr val="FF0000"/>
                </a:solidFill>
              </a:rPr>
              <a:t>forward slash</a:t>
            </a:r>
          </a:p>
          <a:p>
            <a:pPr lvl="1"/>
            <a:r>
              <a:rPr lang="en-IE" sz="2000" dirty="0" smtClean="0"/>
              <a:t>i.e. C/C=C/</a:t>
            </a:r>
            <a:r>
              <a:rPr lang="en-IE" sz="2000" dirty="0" err="1" smtClean="0"/>
              <a:t>Cl</a:t>
            </a:r>
            <a:r>
              <a:rPr lang="en-IE" sz="2000" dirty="0" smtClean="0"/>
              <a:t> not C\C=C\</a:t>
            </a:r>
            <a:r>
              <a:rPr lang="en-IE" sz="2000" dirty="0" err="1" smtClean="0"/>
              <a:t>Cl</a:t>
            </a:r>
            <a:endParaRPr lang="en-IE" sz="2000" dirty="0" smtClean="0"/>
          </a:p>
          <a:p>
            <a:pPr lvl="1"/>
            <a:r>
              <a:rPr lang="en-IE" sz="2000" dirty="0" smtClean="0"/>
              <a:t>Minimises backslashes (can cause problems at </a:t>
            </a:r>
            <a:r>
              <a:rPr lang="en-IE" sz="2000" dirty="0" err="1" smtClean="0"/>
              <a:t>commandline</a:t>
            </a:r>
            <a:r>
              <a:rPr lang="en-IE" sz="2000" dirty="0" smtClean="0"/>
              <a:t>)</a:t>
            </a:r>
          </a:p>
          <a:p>
            <a:pPr lvl="1"/>
            <a:r>
              <a:rPr lang="en-IE" sz="2000" dirty="0" smtClean="0"/>
              <a:t>Useful aid if reading SMILES: If you see a backslash, there must be a corresponding forward slash preceding it</a:t>
            </a:r>
          </a:p>
          <a:p>
            <a:r>
              <a:rPr lang="en-IE" sz="2400" dirty="0" smtClean="0"/>
              <a:t>Show </a:t>
            </a:r>
            <a:r>
              <a:rPr lang="en-IE" sz="2400" dirty="0" err="1" smtClean="0"/>
              <a:t>cis</a:t>
            </a:r>
            <a:r>
              <a:rPr lang="en-IE" sz="2400" dirty="0" smtClean="0"/>
              <a:t>/trans symbols on all substituents</a:t>
            </a:r>
          </a:p>
          <a:p>
            <a:pPr lvl="1"/>
            <a:r>
              <a:rPr lang="nn-NO" sz="2000" dirty="0" smtClean="0"/>
              <a:t>i.e. Cl/C=C(\Br)/I not C/C=C(\Br)I</a:t>
            </a:r>
            <a:endParaRPr lang="en-I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02024"/>
            <a:ext cx="7772400" cy="1143000"/>
          </a:xfrm>
        </p:spPr>
        <p:txBody>
          <a:bodyPr/>
          <a:lstStyle/>
          <a:p>
            <a:r>
              <a:rPr lang="en-IE" smtClean="0"/>
              <a:t>Does it work?</a:t>
            </a:r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B9C20-0644-47B0-B0CD-A921680567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3528" y="5229200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Datasets for testing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24936" cy="5544616"/>
          </a:xfrm>
        </p:spPr>
        <p:txBody>
          <a:bodyPr>
            <a:noAutofit/>
          </a:bodyPr>
          <a:lstStyle/>
          <a:p>
            <a:r>
              <a:rPr lang="en-IE" sz="2400" dirty="0" smtClean="0"/>
              <a:t>Universal </a:t>
            </a:r>
            <a:r>
              <a:rPr lang="en-IE" sz="2400" dirty="0"/>
              <a:t>SMILES was added to Open </a:t>
            </a:r>
            <a:r>
              <a:rPr lang="en-IE" sz="2400" dirty="0" smtClean="0"/>
              <a:t>Babel v2.3.2</a:t>
            </a:r>
          </a:p>
          <a:p>
            <a:pPr marL="1080000" indent="0">
              <a:buNone/>
            </a:pPr>
            <a:r>
              <a:rPr lang="pt-BR" sz="2000" dirty="0" smtClean="0"/>
              <a:t>$ </a:t>
            </a:r>
            <a:r>
              <a:rPr lang="pt-BR" sz="2000" dirty="0"/>
              <a:t>obabel -:"c1(cc(ccc1)[N+](=O)[O-])/C=C/F" </a:t>
            </a:r>
            <a:r>
              <a:rPr lang="pt-BR" sz="2000" b="1" dirty="0">
                <a:solidFill>
                  <a:srgbClr val="FF0000"/>
                </a:solidFill>
              </a:rPr>
              <a:t>-osmi -xU</a:t>
            </a:r>
          </a:p>
          <a:p>
            <a:pPr marL="1080000" indent="0">
              <a:buNone/>
            </a:pPr>
            <a:r>
              <a:rPr lang="pt-BR" sz="2000" dirty="0"/>
              <a:t>c1cc(/C=C/F)cc(c1)[N+](=O)[O-] </a:t>
            </a:r>
          </a:p>
          <a:p>
            <a:endParaRPr lang="en-IE" sz="2400" dirty="0" smtClean="0"/>
          </a:p>
          <a:p>
            <a:r>
              <a:rPr lang="en-IE" sz="2400" dirty="0" err="1" smtClean="0">
                <a:solidFill>
                  <a:srgbClr val="FF0000"/>
                </a:solidFill>
              </a:rPr>
              <a:t>ChEMBL</a:t>
            </a:r>
            <a:r>
              <a:rPr lang="en-IE" sz="2400" dirty="0" smtClean="0">
                <a:solidFill>
                  <a:srgbClr val="FF0000"/>
                </a:solidFill>
              </a:rPr>
              <a:t> </a:t>
            </a:r>
            <a:r>
              <a:rPr lang="en-IE" sz="2400" dirty="0" smtClean="0"/>
              <a:t>Release 13</a:t>
            </a:r>
          </a:p>
          <a:p>
            <a:pPr lvl="1"/>
            <a:r>
              <a:rPr lang="en-IE" sz="2000" dirty="0" smtClean="0"/>
              <a:t>1.14 million compounds as 2D MOL</a:t>
            </a:r>
          </a:p>
          <a:p>
            <a:pPr lvl="1"/>
            <a:r>
              <a:rPr lang="en-IE" sz="2000" dirty="0" smtClean="0"/>
              <a:t>Highly curated, and normalised</a:t>
            </a:r>
          </a:p>
          <a:p>
            <a:endParaRPr lang="en-IE" sz="2400" dirty="0"/>
          </a:p>
          <a:p>
            <a:r>
              <a:rPr lang="en-IE" sz="2400" dirty="0" err="1" smtClean="0">
                <a:solidFill>
                  <a:srgbClr val="FF0000"/>
                </a:solidFill>
              </a:rPr>
              <a:t>PubChem</a:t>
            </a:r>
            <a:r>
              <a:rPr lang="en-IE" sz="2400" dirty="0" smtClean="0">
                <a:solidFill>
                  <a:srgbClr val="FF0000"/>
                </a:solidFill>
              </a:rPr>
              <a:t> Substance </a:t>
            </a:r>
            <a:r>
              <a:rPr lang="en-IE" sz="2400" dirty="0" smtClean="0"/>
              <a:t>subset</a:t>
            </a:r>
          </a:p>
          <a:p>
            <a:pPr lvl="1"/>
            <a:r>
              <a:rPr lang="en-IE" sz="2000" dirty="0" smtClean="0"/>
              <a:t>1.04 million compounds as 2D or 3D MOL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(those with SIDS from 0 to 2 million)</a:t>
            </a:r>
          </a:p>
          <a:p>
            <a:pPr lvl="1"/>
            <a:r>
              <a:rPr lang="en-IE" sz="2000" dirty="0" smtClean="0"/>
              <a:t>As deposited from a variety of sources</a:t>
            </a:r>
          </a:p>
          <a:p>
            <a:pPr lvl="1"/>
            <a:r>
              <a:rPr lang="en-IE" sz="2000" dirty="0" smtClean="0"/>
              <a:t>Duplicates exist as well as errors</a:t>
            </a:r>
          </a:p>
          <a:p>
            <a:pPr lvl="1"/>
            <a:r>
              <a:rPr lang="en-IE" sz="2000" dirty="0" smtClean="0"/>
              <a:t>1.1% were discarded as </a:t>
            </a:r>
            <a:r>
              <a:rPr lang="en-IE" sz="2000" dirty="0" err="1" smtClean="0"/>
              <a:t>InChIs</a:t>
            </a:r>
            <a:r>
              <a:rPr lang="en-IE" sz="2000" dirty="0" smtClean="0"/>
              <a:t> could not be generated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Shuffle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568952" cy="2448272"/>
          </a:xfrm>
        </p:spPr>
        <p:txBody>
          <a:bodyPr>
            <a:noAutofit/>
          </a:bodyPr>
          <a:lstStyle/>
          <a:p>
            <a:r>
              <a:rPr lang="en-IE" sz="2400" dirty="0" smtClean="0"/>
              <a:t>Does the Universal SMILES procedure generate a canonical identifier?</a:t>
            </a:r>
          </a:p>
          <a:p>
            <a:pPr lvl="1"/>
            <a:r>
              <a:rPr lang="en-IE" sz="2000" dirty="0" smtClean="0"/>
              <a:t>A canonical identifier should be </a:t>
            </a:r>
            <a:r>
              <a:rPr lang="en-IE" sz="2000" dirty="0" smtClean="0">
                <a:solidFill>
                  <a:srgbClr val="FF0000"/>
                </a:solidFill>
              </a:rPr>
              <a:t>invariant to the input order </a:t>
            </a:r>
            <a:r>
              <a:rPr lang="en-IE" sz="2000" dirty="0" smtClean="0"/>
              <a:t>of atoms</a:t>
            </a:r>
          </a:p>
          <a:p>
            <a:pPr lvl="1"/>
            <a:r>
              <a:rPr lang="en-IE" sz="2000" dirty="0" smtClean="0"/>
              <a:t>So…let’s shuffle the atoms and check whether the Universal SMILES changes</a:t>
            </a:r>
            <a:endParaRPr lang="en-IE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 descr="http://www.jcheminf.com/content/figures/1758-2946-4-22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3191372"/>
            <a:ext cx="4320481" cy="34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7504" y="2996952"/>
            <a:ext cx="475252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IE" sz="2400" kern="0" dirty="0" smtClean="0"/>
              <a:t>For each structure, I generated 10 “anti-canonical” SMILES strings using Open Babel</a:t>
            </a:r>
          </a:p>
          <a:p>
            <a:pPr lvl="1"/>
            <a:r>
              <a:rPr lang="en-IE" sz="2000" kern="0" dirty="0" smtClean="0"/>
              <a:t>The “</a:t>
            </a:r>
            <a:r>
              <a:rPr lang="en-IE" sz="2000" kern="0" dirty="0" err="1" smtClean="0"/>
              <a:t>xC</a:t>
            </a:r>
            <a:r>
              <a:rPr lang="en-IE" sz="2000" kern="0" dirty="0" smtClean="0"/>
              <a:t>” SMILES output option</a:t>
            </a:r>
          </a:p>
          <a:p>
            <a:pPr lvl="1"/>
            <a:endParaRPr lang="en-IE" sz="2000" kern="0" dirty="0" smtClean="0"/>
          </a:p>
          <a:p>
            <a:r>
              <a:rPr lang="en-IE" sz="2400" kern="0" dirty="0" smtClean="0"/>
              <a:t>For each of these, the Universal SMILES was generated</a:t>
            </a:r>
          </a:p>
          <a:p>
            <a:pPr lvl="1"/>
            <a:r>
              <a:rPr lang="en-IE" sz="2000" kern="0" dirty="0" smtClean="0"/>
              <a:t>If all identical, the test is passed</a:t>
            </a:r>
          </a:p>
        </p:txBody>
      </p:sp>
    </p:spTree>
    <p:extLst>
      <p:ext uri="{BB962C8B-B14F-4D97-AF65-F5344CB8AC3E}">
        <p14:creationId xmlns:p14="http://schemas.microsoft.com/office/powerpoint/2010/main" val="39337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Shuffle 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980728"/>
            <a:ext cx="8523041" cy="3024336"/>
          </a:xfrm>
        </p:spPr>
        <p:txBody>
          <a:bodyPr>
            <a:noAutofit/>
          </a:bodyPr>
          <a:lstStyle/>
          <a:p>
            <a:r>
              <a:rPr lang="en-IE" sz="2400" dirty="0" err="1" smtClean="0"/>
              <a:t>ChEMBL</a:t>
            </a:r>
            <a:r>
              <a:rPr lang="en-IE" sz="2400" dirty="0" smtClean="0"/>
              <a:t> dataset</a:t>
            </a:r>
          </a:p>
          <a:p>
            <a:pPr lvl="1"/>
            <a:r>
              <a:rPr lang="en-IE" sz="2000" dirty="0" smtClean="0"/>
              <a:t>2,425 canonicalization failures (</a:t>
            </a:r>
            <a:r>
              <a:rPr lang="en-IE" sz="2000" dirty="0" smtClean="0">
                <a:solidFill>
                  <a:srgbClr val="FF0000"/>
                </a:solidFill>
              </a:rPr>
              <a:t>0.21%</a:t>
            </a:r>
            <a:r>
              <a:rPr lang="en-IE" sz="2000" dirty="0" smtClean="0"/>
              <a:t>)</a:t>
            </a:r>
          </a:p>
          <a:p>
            <a:pPr lvl="1"/>
            <a:r>
              <a:rPr lang="en-IE" sz="2000" dirty="0" smtClean="0"/>
              <a:t>2,248 excluding failures for Open Babel’s own canonical SMILES</a:t>
            </a:r>
          </a:p>
          <a:p>
            <a:pPr lvl="2"/>
            <a:r>
              <a:rPr lang="en-IE" sz="1600" dirty="0" smtClean="0"/>
              <a:t>These failures are mainly due to </a:t>
            </a:r>
            <a:r>
              <a:rPr lang="en-IE" sz="1600" dirty="0" err="1" smtClean="0"/>
              <a:t>kekulization</a:t>
            </a:r>
            <a:r>
              <a:rPr lang="en-IE" sz="1600" dirty="0" smtClean="0"/>
              <a:t> problems</a:t>
            </a:r>
          </a:p>
          <a:p>
            <a:r>
              <a:rPr lang="en-IE" sz="2400" dirty="0" smtClean="0"/>
              <a:t>Differences in the </a:t>
            </a:r>
            <a:r>
              <a:rPr lang="en-IE" sz="2400" dirty="0" err="1" smtClean="0"/>
              <a:t>stereochemical</a:t>
            </a:r>
            <a:r>
              <a:rPr lang="en-IE" sz="2400" dirty="0" smtClean="0"/>
              <a:t> model used (81%)</a:t>
            </a:r>
          </a:p>
          <a:p>
            <a:pPr lvl="1"/>
            <a:r>
              <a:rPr lang="en-IE" sz="2000" dirty="0" smtClean="0"/>
              <a:t>722 failures due to disagreement on the number of tetrahedral </a:t>
            </a:r>
            <a:r>
              <a:rPr lang="en-IE" sz="2000" dirty="0" err="1" smtClean="0"/>
              <a:t>stereocenters</a:t>
            </a:r>
            <a:r>
              <a:rPr lang="en-IE" sz="2000" dirty="0" smtClean="0"/>
              <a:t> (fault with OB typically)</a:t>
            </a:r>
          </a:p>
          <a:p>
            <a:pPr lvl="1"/>
            <a:r>
              <a:rPr lang="en-IE" sz="2000" dirty="0" smtClean="0"/>
              <a:t>1105 failures for </a:t>
            </a:r>
            <a:r>
              <a:rPr lang="en-IE" sz="2000" dirty="0" err="1" smtClean="0"/>
              <a:t>stereogenic</a:t>
            </a:r>
            <a:r>
              <a:rPr lang="en-IE" sz="2000" dirty="0" smtClean="0"/>
              <a:t> double bonds</a:t>
            </a:r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 descr="http://www.jcheminf.com/content/figures/1758-2946-4-22-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933056"/>
            <a:ext cx="1754289" cy="260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1520" y="3897052"/>
            <a:ext cx="7344816" cy="277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IE" sz="2400" kern="0" dirty="0" smtClean="0"/>
              <a:t>Handling of delocalized charges</a:t>
            </a:r>
          </a:p>
          <a:p>
            <a:pPr lvl="1"/>
            <a:r>
              <a:rPr lang="en-GB" sz="2000" kern="0" dirty="0" smtClean="0"/>
              <a:t>Where molecular graph symmetry is broken only by charge states in a delocalised system, the </a:t>
            </a:r>
            <a:r>
              <a:rPr lang="en-GB" sz="2000" kern="0" dirty="0" err="1" smtClean="0"/>
              <a:t>InChI</a:t>
            </a:r>
            <a:r>
              <a:rPr lang="en-GB" sz="2000" kern="0" dirty="0" smtClean="0"/>
              <a:t> will regard as equivalent atoms which appear as different charge states in the SMILES string.</a:t>
            </a:r>
          </a:p>
          <a:p>
            <a:pPr lvl="1"/>
            <a:r>
              <a:rPr lang="en-GB" sz="2000" kern="0" dirty="0" smtClean="0"/>
              <a:t>Two different Universal SMILES for the example:</a:t>
            </a:r>
          </a:p>
          <a:p>
            <a:pPr lvl="2"/>
            <a:r>
              <a:rPr lang="en-GB" sz="1600" kern="0" dirty="0" smtClean="0"/>
              <a:t>C[n+]1ccn(C)c1 and Cn1cc[n+](C)c1</a:t>
            </a:r>
            <a:endParaRPr lang="en-IE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6634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Shuffle 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980728"/>
            <a:ext cx="8523041" cy="3024336"/>
          </a:xfrm>
        </p:spPr>
        <p:txBody>
          <a:bodyPr>
            <a:noAutofit/>
          </a:bodyPr>
          <a:lstStyle/>
          <a:p>
            <a:r>
              <a:rPr lang="en-IE" sz="2400" dirty="0" err="1" smtClean="0"/>
              <a:t>PubChe</a:t>
            </a:r>
            <a:r>
              <a:rPr lang="en-IE" sz="2400" dirty="0" err="1"/>
              <a:t>m</a:t>
            </a:r>
            <a:r>
              <a:rPr lang="en-IE" sz="2400" dirty="0" smtClean="0"/>
              <a:t> dataset</a:t>
            </a:r>
          </a:p>
          <a:p>
            <a:pPr lvl="1"/>
            <a:r>
              <a:rPr lang="en-IE" sz="2000" dirty="0" smtClean="0"/>
              <a:t>2,410 canonicalization failures (</a:t>
            </a:r>
            <a:r>
              <a:rPr lang="en-IE" sz="2000" dirty="0" smtClean="0">
                <a:solidFill>
                  <a:srgbClr val="FF0000"/>
                </a:solidFill>
              </a:rPr>
              <a:t>0.23%</a:t>
            </a:r>
            <a:r>
              <a:rPr lang="en-IE" sz="2000" dirty="0" smtClean="0"/>
              <a:t>)</a:t>
            </a:r>
          </a:p>
          <a:p>
            <a:pPr lvl="1"/>
            <a:r>
              <a:rPr lang="en-IE" sz="2000" dirty="0" smtClean="0"/>
              <a:t>2,183 excluding failures for Open Babel’s own canonical SMILES</a:t>
            </a:r>
          </a:p>
          <a:p>
            <a:r>
              <a:rPr lang="en-IE" sz="2400" dirty="0" smtClean="0"/>
              <a:t>Differences in the </a:t>
            </a:r>
            <a:r>
              <a:rPr lang="en-IE" sz="2400" dirty="0" err="1" smtClean="0"/>
              <a:t>stereochemical</a:t>
            </a:r>
            <a:r>
              <a:rPr lang="en-IE" sz="2400" dirty="0" smtClean="0"/>
              <a:t> model used (72%)</a:t>
            </a:r>
          </a:p>
          <a:p>
            <a:endParaRPr lang="en-IE" sz="2400" dirty="0" smtClean="0"/>
          </a:p>
          <a:p>
            <a:r>
              <a:rPr lang="en-IE" sz="2400" dirty="0" smtClean="0"/>
              <a:t>56 cases of non-canonicalization of isotopes</a:t>
            </a:r>
          </a:p>
          <a:p>
            <a:pPr lvl="1"/>
            <a:r>
              <a:rPr lang="en-IE" sz="2000" dirty="0" smtClean="0"/>
              <a:t>Bug in </a:t>
            </a:r>
            <a:r>
              <a:rPr lang="en-IE" sz="2000" dirty="0" err="1" smtClean="0"/>
              <a:t>InChI</a:t>
            </a:r>
            <a:r>
              <a:rPr lang="en-IE" sz="2000" dirty="0" smtClean="0"/>
              <a:t> auxiliary information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(they are aware of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1520" y="4165714"/>
            <a:ext cx="6480720" cy="221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IE" sz="2400" kern="0" dirty="0" smtClean="0"/>
              <a:t>Interesting failure case, </a:t>
            </a:r>
            <a:r>
              <a:rPr lang="en-GB" sz="2000" kern="0" dirty="0" smtClean="0"/>
              <a:t>SID 425526</a:t>
            </a:r>
          </a:p>
          <a:p>
            <a:pPr lvl="1"/>
            <a:r>
              <a:rPr lang="en-GB" sz="2000" kern="0" dirty="0" err="1" smtClean="0"/>
              <a:t>InChI</a:t>
            </a:r>
            <a:r>
              <a:rPr lang="en-GB" sz="2000" kern="0" dirty="0" smtClean="0"/>
              <a:t> regards ring as aromatic, and then identifies two-fold graph symmetry</a:t>
            </a:r>
          </a:p>
          <a:p>
            <a:pPr lvl="1"/>
            <a:r>
              <a:rPr lang="en-GB" sz="2000" kern="0" dirty="0"/>
              <a:t>Open Babel does not treat ring as aromatic</a:t>
            </a:r>
          </a:p>
          <a:p>
            <a:pPr lvl="2"/>
            <a:r>
              <a:rPr lang="en-GB" sz="1600" kern="0" dirty="0"/>
              <a:t>Series of double and single </a:t>
            </a:r>
            <a:r>
              <a:rPr lang="en-GB" sz="1600" kern="0" dirty="0" smtClean="0"/>
              <a:t>bonds</a:t>
            </a:r>
            <a:endParaRPr lang="en-GB" sz="2000" kern="0" dirty="0" smtClean="0"/>
          </a:p>
          <a:p>
            <a:pPr lvl="1"/>
            <a:r>
              <a:rPr lang="en-GB" sz="2000" kern="0" dirty="0" smtClean="0"/>
              <a:t>Two different Universal SMILES generated</a:t>
            </a:r>
          </a:p>
        </p:txBody>
      </p:sp>
      <p:pic>
        <p:nvPicPr>
          <p:cNvPr id="4098" name="Picture 2" descr="http://www.jcheminf.com/content/figures/1758-2946-4-22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020272" y="3922142"/>
            <a:ext cx="1779265" cy="23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02024"/>
            <a:ext cx="7772400" cy="1143000"/>
          </a:xfrm>
        </p:spPr>
        <p:txBody>
          <a:bodyPr/>
          <a:lstStyle/>
          <a:p>
            <a:r>
              <a:rPr lang="en-IE" smtClean="0"/>
              <a:t>Introduction to Canonical SMILES</a:t>
            </a:r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B9C20-0644-47B0-B0CD-A921680567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3528" y="5229200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Duplicate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980728"/>
            <a:ext cx="8523041" cy="5472608"/>
          </a:xfrm>
        </p:spPr>
        <p:txBody>
          <a:bodyPr>
            <a:noAutofit/>
          </a:bodyPr>
          <a:lstStyle/>
          <a:p>
            <a:r>
              <a:rPr lang="en-IE" sz="2400" dirty="0" smtClean="0"/>
              <a:t>Use the Universal SMILES to </a:t>
            </a:r>
            <a:r>
              <a:rPr lang="en-IE" sz="2400" dirty="0" smtClean="0">
                <a:solidFill>
                  <a:srgbClr val="FF0000"/>
                </a:solidFill>
              </a:rPr>
              <a:t>find duplicates</a:t>
            </a:r>
          </a:p>
          <a:p>
            <a:pPr lvl="1"/>
            <a:r>
              <a:rPr lang="en-IE" sz="2000" dirty="0" smtClean="0"/>
              <a:t>True duplicates</a:t>
            </a:r>
          </a:p>
          <a:p>
            <a:pPr lvl="1"/>
            <a:r>
              <a:rPr lang="en-IE" sz="2000" dirty="0" smtClean="0"/>
              <a:t>False duplicates</a:t>
            </a:r>
          </a:p>
          <a:p>
            <a:pPr lvl="2"/>
            <a:r>
              <a:rPr lang="en-IE" sz="1600" dirty="0" smtClean="0"/>
              <a:t>A shortcoming of Universal SMILES or its implementation</a:t>
            </a:r>
          </a:p>
          <a:p>
            <a:pPr lvl="2"/>
            <a:r>
              <a:rPr lang="en-IE" sz="1600" dirty="0" smtClean="0"/>
              <a:t>A normalization of distinct structures</a:t>
            </a:r>
          </a:p>
          <a:p>
            <a:pPr lvl="2"/>
            <a:endParaRPr lang="en-IE" sz="1600" dirty="0" smtClean="0"/>
          </a:p>
          <a:p>
            <a:r>
              <a:rPr lang="en-IE" sz="2400" dirty="0" err="1" smtClean="0"/>
              <a:t>ChEMBL</a:t>
            </a:r>
            <a:r>
              <a:rPr lang="en-IE" sz="2400" dirty="0" smtClean="0"/>
              <a:t> dataset</a:t>
            </a:r>
          </a:p>
          <a:p>
            <a:pPr lvl="1"/>
            <a:r>
              <a:rPr lang="en-IE" sz="2000" dirty="0" smtClean="0"/>
              <a:t>There should not be any duplicates</a:t>
            </a:r>
          </a:p>
          <a:p>
            <a:pPr lvl="1"/>
            <a:r>
              <a:rPr lang="en-IE" sz="2000" dirty="0" smtClean="0"/>
              <a:t>63 sets of duplicates according to </a:t>
            </a:r>
            <a:r>
              <a:rPr lang="en-IE" sz="2000" dirty="0" err="1" smtClean="0"/>
              <a:t>InChI</a:t>
            </a:r>
            <a:endParaRPr lang="en-IE" sz="2000" dirty="0" smtClean="0"/>
          </a:p>
          <a:p>
            <a:pPr lvl="2"/>
            <a:r>
              <a:rPr lang="en-IE" sz="1600" dirty="0" smtClean="0"/>
              <a:t>Errors in database which had already been corrected in development version</a:t>
            </a:r>
            <a:endParaRPr lang="en-IE" sz="2000" dirty="0"/>
          </a:p>
          <a:p>
            <a:r>
              <a:rPr lang="en-IE" sz="2400" dirty="0" err="1" smtClean="0"/>
              <a:t>PubChem</a:t>
            </a:r>
            <a:r>
              <a:rPr lang="en-IE" sz="2400" dirty="0" smtClean="0"/>
              <a:t> dataset</a:t>
            </a:r>
          </a:p>
          <a:p>
            <a:pPr lvl="1"/>
            <a:r>
              <a:rPr lang="en-IE" sz="2000" dirty="0" smtClean="0"/>
              <a:t>143,157 sets of duplicates</a:t>
            </a:r>
          </a:p>
          <a:p>
            <a:pPr lvl="1"/>
            <a:endParaRPr lang="en-IE" sz="2000" dirty="0"/>
          </a:p>
          <a:p>
            <a:r>
              <a:rPr lang="en-IE" sz="2400" dirty="0" smtClean="0"/>
              <a:t>Duplicates according to </a:t>
            </a:r>
            <a:r>
              <a:rPr lang="en-IE" sz="2400" dirty="0" err="1" smtClean="0"/>
              <a:t>InChI</a:t>
            </a:r>
            <a:r>
              <a:rPr lang="en-IE" sz="2400" dirty="0" smtClean="0"/>
              <a:t> removed from further consideration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Duplicate 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980728"/>
            <a:ext cx="8523041" cy="5472608"/>
          </a:xfrm>
        </p:spPr>
        <p:txBody>
          <a:bodyPr>
            <a:noAutofit/>
          </a:bodyPr>
          <a:lstStyle/>
          <a:p>
            <a:r>
              <a:rPr lang="en-IE" sz="2400" dirty="0" err="1" smtClean="0"/>
              <a:t>ChEMBL</a:t>
            </a:r>
            <a:r>
              <a:rPr lang="en-IE" sz="2400" dirty="0" smtClean="0"/>
              <a:t> dataset</a:t>
            </a:r>
          </a:p>
          <a:p>
            <a:pPr lvl="1"/>
            <a:r>
              <a:rPr lang="en-IE" sz="2000" dirty="0" smtClean="0"/>
              <a:t>29 duplicates found</a:t>
            </a:r>
          </a:p>
          <a:p>
            <a:pPr lvl="1"/>
            <a:r>
              <a:rPr lang="en-IE" sz="2000" dirty="0" smtClean="0"/>
              <a:t>The majority appear to be true duplicates which the </a:t>
            </a:r>
            <a:r>
              <a:rPr lang="en-IE" sz="2000" dirty="0" err="1" smtClean="0"/>
              <a:t>InChI</a:t>
            </a:r>
            <a:r>
              <a:rPr lang="en-IE" sz="2000" dirty="0" smtClean="0"/>
              <a:t> considers as distinct due to the specific coordinates in the </a:t>
            </a:r>
            <a:r>
              <a:rPr lang="en-IE" sz="2000" dirty="0" err="1" smtClean="0"/>
              <a:t>Mol</a:t>
            </a:r>
            <a:r>
              <a:rPr lang="en-IE" sz="2000" dirty="0" smtClean="0"/>
              <a:t> file</a:t>
            </a:r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 smtClean="0"/>
          </a:p>
          <a:p>
            <a:r>
              <a:rPr lang="en-IE" sz="2000" dirty="0" smtClean="0"/>
              <a:t>The </a:t>
            </a:r>
            <a:r>
              <a:rPr lang="en-IE" sz="2000" dirty="0" err="1" smtClean="0"/>
              <a:t>InChI</a:t>
            </a:r>
            <a:r>
              <a:rPr lang="en-IE" sz="2000" dirty="0" smtClean="0"/>
              <a:t> regards the stereochemistry in (b) to be 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146" name="Picture 2" descr="http://www.jcheminf.com/content/figures/1758-2946-4-22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73016"/>
            <a:ext cx="4258659" cy="12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146" name="Picture 2" descr="http://www.jcheminf.com/content/figures/1758-2946-4-22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65032"/>
            <a:ext cx="4258659" cy="12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jcheminf.com/content/figures/1758-2946-4-22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4664"/>
            <a:ext cx="57150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7659" y="5489459"/>
            <a:ext cx="8523041" cy="1179901"/>
          </a:xfrm>
        </p:spPr>
        <p:txBody>
          <a:bodyPr>
            <a:noAutofit/>
          </a:bodyPr>
          <a:lstStyle/>
          <a:p>
            <a:r>
              <a:rPr lang="en-GB" sz="2400" dirty="0"/>
              <a:t>Identical according to Universal SMILES but distinct </a:t>
            </a:r>
            <a:r>
              <a:rPr lang="en-GB" sz="2400" dirty="0" err="1"/>
              <a:t>InChIs</a:t>
            </a:r>
            <a:endParaRPr lang="en-GB" sz="2400" dirty="0"/>
          </a:p>
          <a:p>
            <a:pPr lvl="1"/>
            <a:r>
              <a:rPr lang="en-GB" sz="2000" dirty="0"/>
              <a:t>The </a:t>
            </a:r>
            <a:r>
              <a:rPr lang="en-GB" sz="2000" dirty="0" err="1"/>
              <a:t>InChIs</a:t>
            </a:r>
            <a:r>
              <a:rPr lang="en-GB" sz="2000" dirty="0"/>
              <a:t> differ in the double bond </a:t>
            </a:r>
            <a:r>
              <a:rPr lang="en-GB" sz="2000" dirty="0" smtClean="0"/>
              <a:t>stereochemistry layer:</a:t>
            </a:r>
            <a:endParaRPr lang="en-GB" sz="2000" dirty="0"/>
          </a:p>
          <a:p>
            <a:pPr marL="914400" lvl="2" indent="0" algn="ctr">
              <a:buNone/>
            </a:pPr>
            <a:r>
              <a:rPr lang="en-GB" sz="1600" dirty="0" smtClean="0"/>
              <a:t>/</a:t>
            </a:r>
            <a:r>
              <a:rPr lang="en-GB" sz="1600" dirty="0"/>
              <a:t>b31-27+,32-28?    versus     /b31-27-,32-28</a:t>
            </a:r>
            <a:r>
              <a:rPr lang="en-GB" sz="1600" dirty="0" smtClean="0"/>
              <a:t>+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271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Duplicate 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980728"/>
            <a:ext cx="8523041" cy="5472608"/>
          </a:xfrm>
        </p:spPr>
        <p:txBody>
          <a:bodyPr>
            <a:noAutofit/>
          </a:bodyPr>
          <a:lstStyle/>
          <a:p>
            <a:r>
              <a:rPr lang="en-IE" sz="2400" dirty="0" err="1" smtClean="0"/>
              <a:t>PubChem</a:t>
            </a:r>
            <a:r>
              <a:rPr lang="en-IE" sz="2400" dirty="0" smtClean="0"/>
              <a:t> dataset</a:t>
            </a:r>
          </a:p>
          <a:p>
            <a:pPr lvl="1"/>
            <a:r>
              <a:rPr lang="en-IE" sz="2000" dirty="0" smtClean="0"/>
              <a:t>47 duplicates found</a:t>
            </a:r>
          </a:p>
          <a:p>
            <a:endParaRPr lang="en-IE" sz="2400" dirty="0" smtClean="0"/>
          </a:p>
          <a:p>
            <a:r>
              <a:rPr lang="en-IE" sz="2400" dirty="0" smtClean="0"/>
              <a:t>In 44 cases the </a:t>
            </a:r>
            <a:r>
              <a:rPr lang="en-IE" sz="2400" dirty="0" err="1" smtClean="0"/>
              <a:t>InChI</a:t>
            </a:r>
            <a:r>
              <a:rPr lang="en-IE" sz="2400" dirty="0" smtClean="0"/>
              <a:t> regarded as undefined the tetrahedral stereochemistry at a chiral </a:t>
            </a:r>
            <a:r>
              <a:rPr lang="en-IE" sz="2400" dirty="0" err="1" smtClean="0"/>
              <a:t>center</a:t>
            </a:r>
            <a:endParaRPr lang="en-IE" sz="2400" dirty="0" smtClean="0"/>
          </a:p>
          <a:p>
            <a:pPr lvl="1"/>
            <a:r>
              <a:rPr lang="en-IE" sz="2000" dirty="0" smtClean="0"/>
              <a:t>The three non-H atoms were almost in the same plane as the </a:t>
            </a:r>
            <a:r>
              <a:rPr lang="en-IE" sz="2000" dirty="0" err="1" smtClean="0"/>
              <a:t>center</a:t>
            </a:r>
            <a:endParaRPr lang="en-I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09" y="3754338"/>
            <a:ext cx="54197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952" y="615543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SID 855468</a:t>
            </a:r>
          </a:p>
        </p:txBody>
      </p:sp>
    </p:spTree>
    <p:extLst>
      <p:ext uri="{BB962C8B-B14F-4D97-AF65-F5344CB8AC3E}">
        <p14:creationId xmlns:p14="http://schemas.microsoft.com/office/powerpoint/2010/main" val="38193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02024"/>
            <a:ext cx="7772400" cy="1143000"/>
          </a:xfrm>
        </p:spPr>
        <p:txBody>
          <a:bodyPr/>
          <a:lstStyle/>
          <a:p>
            <a:r>
              <a:rPr lang="en-IE" dirty="0" smtClean="0"/>
              <a:t>Discussion and conclusions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B9C20-0644-47B0-B0CD-A921680567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3528" y="5229200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Overview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24936" cy="5544616"/>
          </a:xfrm>
        </p:spPr>
        <p:txBody>
          <a:bodyPr>
            <a:noAutofit/>
          </a:bodyPr>
          <a:lstStyle/>
          <a:p>
            <a:r>
              <a:rPr lang="en-IE" sz="2400" dirty="0" smtClean="0"/>
              <a:t>Universal SMILES can generate canonical identifiers…</a:t>
            </a:r>
          </a:p>
          <a:p>
            <a:pPr lvl="1"/>
            <a:r>
              <a:rPr lang="en-IE" sz="2000" dirty="0" smtClean="0"/>
              <a:t>for </a:t>
            </a:r>
            <a:r>
              <a:rPr lang="en-IE" sz="2000" dirty="0" smtClean="0">
                <a:solidFill>
                  <a:srgbClr val="FF0000"/>
                </a:solidFill>
              </a:rPr>
              <a:t>99.79%</a:t>
            </a:r>
            <a:r>
              <a:rPr lang="en-IE" sz="2000" dirty="0" smtClean="0"/>
              <a:t> of the </a:t>
            </a:r>
            <a:r>
              <a:rPr lang="en-IE" sz="2000" dirty="0" err="1" smtClean="0"/>
              <a:t>ChEMBL</a:t>
            </a:r>
            <a:r>
              <a:rPr lang="en-IE" sz="2000" dirty="0" smtClean="0"/>
              <a:t> database</a:t>
            </a:r>
          </a:p>
          <a:p>
            <a:pPr lvl="1"/>
            <a:r>
              <a:rPr lang="en-IE" sz="2000" dirty="0" smtClean="0"/>
              <a:t>for </a:t>
            </a:r>
            <a:r>
              <a:rPr lang="en-IE" sz="2000" dirty="0" smtClean="0">
                <a:solidFill>
                  <a:srgbClr val="FF0000"/>
                </a:solidFill>
              </a:rPr>
              <a:t>99.77%</a:t>
            </a:r>
            <a:r>
              <a:rPr lang="en-IE" sz="2000" dirty="0" smtClean="0"/>
              <a:t> of a subset of the </a:t>
            </a:r>
            <a:r>
              <a:rPr lang="en-IE" sz="2000" dirty="0" err="1" smtClean="0"/>
              <a:t>PubChem</a:t>
            </a:r>
            <a:r>
              <a:rPr lang="en-IE" sz="2000" dirty="0" smtClean="0"/>
              <a:t> Substance database</a:t>
            </a:r>
          </a:p>
          <a:p>
            <a:pPr lvl="1"/>
            <a:r>
              <a:rPr lang="en-IE" sz="2000" dirty="0" smtClean="0"/>
              <a:t>Disagreements between </a:t>
            </a:r>
            <a:r>
              <a:rPr lang="en-IE" sz="2000" dirty="0" err="1" smtClean="0"/>
              <a:t>InChI</a:t>
            </a:r>
            <a:r>
              <a:rPr lang="en-IE" sz="2000" dirty="0" smtClean="0"/>
              <a:t> and the underlying </a:t>
            </a:r>
            <a:r>
              <a:rPr lang="en-IE" sz="2000" dirty="0" err="1" smtClean="0"/>
              <a:t>stereochemical</a:t>
            </a:r>
            <a:r>
              <a:rPr lang="en-IE" sz="2000" dirty="0" smtClean="0"/>
              <a:t> model used by Open Babel, and the handling of delocalized charges</a:t>
            </a:r>
            <a:endParaRPr lang="en-IE" dirty="0" smtClean="0"/>
          </a:p>
          <a:p>
            <a:endParaRPr lang="en-IE" sz="2400" dirty="0" smtClean="0"/>
          </a:p>
          <a:p>
            <a:r>
              <a:rPr lang="en-IE" sz="2400" dirty="0" smtClean="0"/>
              <a:t>Performance could be improved further</a:t>
            </a:r>
          </a:p>
          <a:p>
            <a:pPr lvl="1"/>
            <a:r>
              <a:rPr lang="en-IE" sz="2000" dirty="0" smtClean="0"/>
              <a:t>Improvements in stereochemistry perception in Open Babel, or somehow use the stereochemistry perception from the </a:t>
            </a:r>
            <a:r>
              <a:rPr lang="en-IE" sz="2000" dirty="0" err="1" smtClean="0"/>
              <a:t>InChI</a:t>
            </a:r>
            <a:endParaRPr lang="en-IE" sz="2400" dirty="0" smtClean="0"/>
          </a:p>
          <a:p>
            <a:r>
              <a:rPr lang="en-IE" sz="2400" dirty="0" smtClean="0"/>
              <a:t>Outstanding issues:</a:t>
            </a:r>
          </a:p>
          <a:p>
            <a:pPr lvl="1"/>
            <a:r>
              <a:rPr lang="en-IE" sz="2000" dirty="0" smtClean="0"/>
              <a:t>Failures due to delocalized charges</a:t>
            </a:r>
          </a:p>
          <a:p>
            <a:pPr lvl="1"/>
            <a:r>
              <a:rPr lang="en-IE" sz="2000" dirty="0" smtClean="0"/>
              <a:t>The Daylight </a:t>
            </a:r>
            <a:r>
              <a:rPr lang="en-IE" sz="2000" dirty="0" err="1" smtClean="0"/>
              <a:t>aromaticity</a:t>
            </a:r>
            <a:r>
              <a:rPr lang="en-IE" sz="2000" dirty="0" smtClean="0"/>
              <a:t> model is not well-described and so different Universal SMILES implementations will vary in what is treated as an aromatic system</a:t>
            </a:r>
          </a:p>
          <a:p>
            <a:pPr lvl="1"/>
            <a:endParaRPr lang="en-IE" sz="1800" dirty="0"/>
          </a:p>
          <a:p>
            <a:endParaRPr lang="en-I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/>
              <a:t>Overview of results</a:t>
            </a:r>
            <a:endParaRPr lang="en-I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24936" cy="3672408"/>
          </a:xfrm>
        </p:spPr>
        <p:txBody>
          <a:bodyPr>
            <a:noAutofit/>
          </a:bodyPr>
          <a:lstStyle/>
          <a:p>
            <a:r>
              <a:rPr lang="en-IE" sz="2400" dirty="0" smtClean="0"/>
              <a:t>The </a:t>
            </a:r>
            <a:r>
              <a:rPr lang="en-IE" sz="2400" dirty="0" err="1"/>
              <a:t>InChI</a:t>
            </a:r>
            <a:r>
              <a:rPr lang="en-IE" sz="2400" dirty="0"/>
              <a:t> is quite sensitive to the specific geometry used at </a:t>
            </a:r>
            <a:r>
              <a:rPr lang="en-IE" sz="2400" dirty="0" err="1"/>
              <a:t>stereocenters</a:t>
            </a:r>
            <a:endParaRPr lang="en-IE" sz="2400" dirty="0"/>
          </a:p>
          <a:p>
            <a:pPr lvl="1"/>
            <a:r>
              <a:rPr lang="en-IE" sz="2000" dirty="0"/>
              <a:t>Some structures in databases may need to be </a:t>
            </a:r>
            <a:r>
              <a:rPr lang="en-IE" sz="2000" dirty="0" smtClean="0"/>
              <a:t>redrawn</a:t>
            </a:r>
            <a:endParaRPr lang="en-IE" sz="2400" dirty="0" smtClean="0"/>
          </a:p>
          <a:p>
            <a:endParaRPr lang="en-IE" sz="2400" dirty="0" smtClean="0"/>
          </a:p>
          <a:p>
            <a:r>
              <a:rPr lang="en-IE" sz="2400" dirty="0" smtClean="0"/>
              <a:t>These ideas could be applied to other chemical file formats</a:t>
            </a:r>
          </a:p>
          <a:p>
            <a:pPr lvl="1"/>
            <a:r>
              <a:rPr lang="en-IE" sz="2000" dirty="0" smtClean="0"/>
              <a:t>Canonical forms of other line notations</a:t>
            </a:r>
          </a:p>
          <a:p>
            <a:pPr lvl="1"/>
            <a:r>
              <a:rPr lang="en-IE" sz="2000" dirty="0" smtClean="0"/>
              <a:t>Canonicalization of atom order in </a:t>
            </a:r>
            <a:r>
              <a:rPr lang="en-IE" sz="2000" dirty="0" err="1" smtClean="0"/>
              <a:t>Mol</a:t>
            </a:r>
            <a:r>
              <a:rPr lang="en-IE" sz="2000" dirty="0" smtClean="0"/>
              <a:t> files</a:t>
            </a:r>
            <a:endParaRPr lang="en-IE" sz="2000" dirty="0"/>
          </a:p>
          <a:p>
            <a:pPr marL="0" indent="0">
              <a:buNone/>
            </a:pPr>
            <a:endParaRPr lang="en-I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dirty="0" smtClean="0"/>
              <a:t>What I didn’t talk about…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24936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 smtClean="0"/>
          </a:p>
          <a:p>
            <a:r>
              <a:rPr lang="en-IE" sz="2400" dirty="0" err="1" smtClean="0">
                <a:solidFill>
                  <a:srgbClr val="FF0000"/>
                </a:solidFill>
              </a:rPr>
              <a:t>Inchified</a:t>
            </a:r>
            <a:r>
              <a:rPr lang="en-IE" sz="2400" dirty="0" smtClean="0">
                <a:solidFill>
                  <a:srgbClr val="FF0000"/>
                </a:solidFill>
              </a:rPr>
              <a:t> SMILES</a:t>
            </a:r>
          </a:p>
          <a:p>
            <a:pPr lvl="1"/>
            <a:r>
              <a:rPr lang="en-IE" sz="2000" dirty="0" smtClean="0"/>
              <a:t>A way to include the </a:t>
            </a:r>
            <a:r>
              <a:rPr lang="en-IE" sz="2000" dirty="0" err="1" smtClean="0"/>
              <a:t>InChI</a:t>
            </a:r>
            <a:r>
              <a:rPr lang="en-IE" sz="2000" dirty="0" smtClean="0"/>
              <a:t> normalizations into the SMILES string, by </a:t>
            </a:r>
            <a:r>
              <a:rPr lang="en-IE" sz="2000" dirty="0" err="1" smtClean="0"/>
              <a:t>roundtripping</a:t>
            </a:r>
            <a:r>
              <a:rPr lang="en-IE" sz="2000" dirty="0" smtClean="0"/>
              <a:t> through the </a:t>
            </a:r>
            <a:r>
              <a:rPr lang="en-IE" sz="2000" dirty="0" err="1" smtClean="0"/>
              <a:t>InChI</a:t>
            </a:r>
            <a:endParaRPr lang="en-IE" sz="2000" dirty="0" smtClean="0"/>
          </a:p>
          <a:p>
            <a:pPr lvl="1"/>
            <a:r>
              <a:rPr lang="en-IE" sz="2000" dirty="0" smtClean="0"/>
              <a:t>A SMILES string representation of the </a:t>
            </a:r>
            <a:r>
              <a:rPr lang="en-IE" sz="2000" dirty="0" err="1" smtClean="0"/>
              <a:t>InChI</a:t>
            </a:r>
            <a:r>
              <a:rPr lang="en-IE" sz="2000" dirty="0" smtClean="0"/>
              <a:t> string</a:t>
            </a:r>
          </a:p>
          <a:p>
            <a:pPr lvl="1"/>
            <a:r>
              <a:rPr lang="en-IE" sz="2000" dirty="0" smtClean="0"/>
              <a:t>Available as Open Babel SMILES output option “</a:t>
            </a:r>
            <a:r>
              <a:rPr lang="en-IE" sz="2000" dirty="0" smtClean="0">
                <a:latin typeface="+mn-lt"/>
              </a:rPr>
              <a:t>I</a:t>
            </a:r>
            <a:r>
              <a:rPr lang="en-IE" sz="2000" dirty="0" smtClean="0"/>
              <a:t>”</a:t>
            </a:r>
          </a:p>
          <a:p>
            <a:pPr lvl="1"/>
            <a:r>
              <a:rPr lang="en-IE" sz="2000" dirty="0" smtClean="0"/>
              <a:t>For more info see the paper (</a:t>
            </a:r>
            <a:r>
              <a:rPr lang="en-GB" sz="2000" i="1" dirty="0">
                <a:solidFill>
                  <a:schemeClr val="tx2"/>
                </a:solidFill>
                <a:latin typeface="Arial" charset="0"/>
              </a:rPr>
              <a:t>J. </a:t>
            </a:r>
            <a:r>
              <a:rPr lang="en-GB" sz="2000" i="1" dirty="0" err="1">
                <a:solidFill>
                  <a:schemeClr val="tx2"/>
                </a:solidFill>
                <a:latin typeface="Arial" charset="0"/>
              </a:rPr>
              <a:t>Cheminf</a:t>
            </a:r>
            <a:r>
              <a:rPr lang="en-GB" sz="2000" i="1" dirty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en-GB" sz="20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GB" sz="2000" b="1" dirty="0">
                <a:solidFill>
                  <a:schemeClr val="tx2"/>
                </a:solidFill>
                <a:latin typeface="Arial" charset="0"/>
              </a:rPr>
              <a:t>2012</a:t>
            </a:r>
            <a:r>
              <a:rPr lang="en-GB" sz="2000" dirty="0">
                <a:solidFill>
                  <a:schemeClr val="tx2"/>
                </a:solidFill>
                <a:latin typeface="Arial" charset="0"/>
              </a:rPr>
              <a:t>, 4, </a:t>
            </a:r>
            <a:r>
              <a:rPr lang="en-GB" sz="2000" dirty="0" smtClean="0">
                <a:solidFill>
                  <a:schemeClr val="tx2"/>
                </a:solidFill>
                <a:latin typeface="Arial" charset="0"/>
              </a:rPr>
              <a:t>22</a:t>
            </a:r>
            <a:r>
              <a:rPr lang="en-IE" sz="2000" dirty="0" smtClean="0"/>
              <a:t>)</a:t>
            </a:r>
            <a:endParaRPr lang="en-GB" sz="2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42976" y="142852"/>
            <a:ext cx="6858048" cy="12858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0430" y="170562"/>
            <a:ext cx="4023898" cy="1184273"/>
          </a:xfrm>
        </p:spPr>
        <p:txBody>
          <a:bodyPr/>
          <a:lstStyle/>
          <a:p>
            <a:pPr algn="l" eaLnBrk="1" hangingPunct="1"/>
            <a:r>
              <a:rPr lang="en-GB" sz="2400" dirty="0" smtClean="0">
                <a:solidFill>
                  <a:srgbClr val="FF0000"/>
                </a:solidFill>
                <a:latin typeface="Arial" charset="0"/>
              </a:rPr>
              <a:t>Finally a </a:t>
            </a:r>
            <a:r>
              <a:rPr lang="en-GB" sz="2400" b="1" i="1" dirty="0" smtClean="0">
                <a:solidFill>
                  <a:srgbClr val="FF0000"/>
                </a:solidFill>
                <a:latin typeface="Arial" charset="0"/>
              </a:rPr>
              <a:t>canonical</a:t>
            </a:r>
            <a:r>
              <a:rPr lang="en-GB" sz="2400" dirty="0" smtClean="0">
                <a:solidFill>
                  <a:srgbClr val="FF0000"/>
                </a:solidFill>
                <a:latin typeface="Arial" charset="0"/>
              </a:rPr>
              <a:t> SMILES string?</a:t>
            </a:r>
            <a:endParaRPr lang="en-US" sz="24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03350" y="1689420"/>
            <a:ext cx="3929090" cy="128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baoilleach@gmail.com</a:t>
            </a:r>
          </a:p>
          <a:p>
            <a:pPr algn="ctr">
              <a:defRPr/>
            </a:pPr>
            <a:r>
              <a:rPr lang="en-US" sz="2000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http://baoilleach.blogspot.com</a:t>
            </a:r>
          </a:p>
          <a:p>
            <a:pPr>
              <a:defRPr/>
            </a:pPr>
            <a:endParaRPr lang="en-US" sz="2000" kern="0" dirty="0" smtClean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67544" y="2879156"/>
            <a:ext cx="7704856" cy="3286148"/>
          </a:xfrm>
        </p:spPr>
        <p:txBody>
          <a:bodyPr/>
          <a:lstStyle/>
          <a:p>
            <a:pPr algn="l"/>
            <a:r>
              <a:rPr lang="en-IE" sz="2000" b="1" dirty="0" smtClean="0"/>
              <a:t>Acknowledgements</a:t>
            </a:r>
          </a:p>
          <a:p>
            <a:pPr algn="l"/>
            <a:r>
              <a:rPr lang="en-IE" sz="1800" dirty="0" smtClean="0">
                <a:solidFill>
                  <a:srgbClr val="FF0000"/>
                </a:solidFill>
              </a:rPr>
              <a:t>Craig James (</a:t>
            </a:r>
            <a:r>
              <a:rPr lang="en-IE" sz="1800" dirty="0" err="1" smtClean="0">
                <a:solidFill>
                  <a:srgbClr val="FF0000"/>
                </a:solidFill>
              </a:rPr>
              <a:t>eMolecules</a:t>
            </a:r>
            <a:r>
              <a:rPr lang="en-IE" sz="1800" dirty="0" smtClean="0">
                <a:solidFill>
                  <a:srgbClr val="FF0000"/>
                </a:solidFill>
              </a:rPr>
              <a:t>):</a:t>
            </a:r>
            <a:r>
              <a:rPr lang="en-IE" sz="1800" dirty="0" smtClean="0"/>
              <a:t> For </a:t>
            </a:r>
            <a:r>
              <a:rPr lang="en-IE" sz="1800" dirty="0" err="1" smtClean="0"/>
              <a:t>OpenSMILES</a:t>
            </a:r>
            <a:r>
              <a:rPr lang="en-IE" sz="1800" dirty="0" smtClean="0"/>
              <a:t> and the SMILES writer in Open Babel</a:t>
            </a:r>
          </a:p>
          <a:p>
            <a:pPr algn="l"/>
            <a:endParaRPr lang="en-IE" sz="1600" dirty="0" smtClean="0">
              <a:solidFill>
                <a:srgbClr val="FF0000"/>
              </a:solidFill>
            </a:endParaRPr>
          </a:p>
          <a:p>
            <a:pPr algn="l"/>
            <a:endParaRPr lang="en-IE" sz="1800" b="1" dirty="0" smtClean="0"/>
          </a:p>
          <a:p>
            <a:pPr algn="l"/>
            <a:endParaRPr lang="en-IE" sz="1800" b="1" dirty="0"/>
          </a:p>
          <a:p>
            <a:pPr algn="l"/>
            <a:r>
              <a:rPr lang="en-IE" sz="2000" b="1" dirty="0" smtClean="0"/>
              <a:t>Funding</a:t>
            </a:r>
          </a:p>
          <a:p>
            <a:pPr algn="l"/>
            <a:r>
              <a:rPr lang="en-IE" sz="1800" dirty="0" smtClean="0">
                <a:solidFill>
                  <a:srgbClr val="FF0000"/>
                </a:solidFill>
              </a:rPr>
              <a:t>Health Research Board: </a:t>
            </a:r>
            <a:r>
              <a:rPr lang="en-IE" sz="1800" dirty="0" smtClean="0"/>
              <a:t>Career Development Fellowship</a:t>
            </a:r>
          </a:p>
        </p:txBody>
      </p:sp>
      <p:pic>
        <p:nvPicPr>
          <p:cNvPr id="34820" name="Picture 4" descr="C:\Work\UCC\Conferences\ACSSpring2010\Logos\hrb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6601" y="4984305"/>
            <a:ext cx="977807" cy="676943"/>
          </a:xfrm>
          <a:prstGeom prst="rect">
            <a:avLst/>
          </a:prstGeom>
          <a:noFill/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57158" y="1765032"/>
            <a:ext cx="4000528" cy="10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2000" i="1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J. </a:t>
            </a:r>
            <a:r>
              <a:rPr lang="en-GB" sz="2000" i="1" kern="0" dirty="0" err="1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Cheminf</a:t>
            </a:r>
            <a:r>
              <a:rPr lang="en-GB" sz="2000" i="1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.</a:t>
            </a:r>
            <a:r>
              <a:rPr lang="en-GB" sz="2000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</a:t>
            </a:r>
            <a:r>
              <a:rPr lang="en-GB" sz="2000" b="1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2012</a:t>
            </a:r>
            <a:r>
              <a:rPr lang="en-GB" sz="2000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4, 22</a:t>
            </a:r>
          </a:p>
          <a:p>
            <a:pPr algn="ctr">
              <a:defRPr/>
            </a:pPr>
            <a:r>
              <a:rPr lang="en-US" sz="2000" kern="0" dirty="0">
                <a:solidFill>
                  <a:schemeClr val="tx2"/>
                </a:solidFill>
                <a:latin typeface="Arial" charset="0"/>
              </a:rPr>
              <a:t>blueobelisk-smiles@lists.sf.net</a:t>
            </a:r>
          </a:p>
          <a:p>
            <a:pPr algn="ctr">
              <a:defRPr/>
            </a:pPr>
            <a:endParaRPr lang="en-US" sz="2000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259632" y="188640"/>
            <a:ext cx="2304256" cy="118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GB" sz="2800" kern="0" dirty="0" smtClean="0">
                <a:solidFill>
                  <a:schemeClr val="accent2"/>
                </a:solidFill>
                <a:latin typeface="Arial" charset="0"/>
              </a:rPr>
              <a:t>Universal SMILES</a:t>
            </a:r>
            <a:endParaRPr lang="en-US" sz="2800" kern="0" dirty="0" smtClean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5870877" y="5302162"/>
            <a:ext cx="459758" cy="4626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699792" y="5301208"/>
            <a:ext cx="459758" cy="4626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mtClean="0"/>
              <a:t>How to create a SMILES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3096344"/>
          </a:xfrm>
        </p:spPr>
        <p:txBody>
          <a:bodyPr>
            <a:noAutofit/>
          </a:bodyPr>
          <a:lstStyle/>
          <a:p>
            <a:pPr marL="457200" indent="-457200">
              <a:buAutoNum type="arabicParenBoth"/>
            </a:pPr>
            <a:r>
              <a:rPr lang="en-IE" sz="2400" dirty="0" smtClean="0"/>
              <a:t>Pick a starting atom</a:t>
            </a:r>
          </a:p>
          <a:p>
            <a:pPr marL="457200" indent="-457200">
              <a:buNone/>
            </a:pPr>
            <a:r>
              <a:rPr lang="en-IE" sz="2400" dirty="0" smtClean="0"/>
              <a:t>(2) Traverse the molecular graph in a Depth-First manner</a:t>
            </a:r>
          </a:p>
          <a:p>
            <a:pPr marL="457200" indent="-457200">
              <a:buNone/>
            </a:pPr>
            <a:r>
              <a:rPr lang="en-IE" sz="2400" dirty="0" smtClean="0"/>
              <a:t>(3) Encode the atoms and bonds traversed as a text string</a:t>
            </a:r>
          </a:p>
          <a:p>
            <a:pPr>
              <a:buNone/>
            </a:pPr>
            <a:endParaRPr lang="en-IE" sz="2400" dirty="0" smtClean="0"/>
          </a:p>
          <a:p>
            <a:r>
              <a:rPr lang="en-IE" sz="2400" dirty="0" smtClean="0"/>
              <a:t>Let’s assume that step (3) is done in a standard manner</a:t>
            </a:r>
          </a:p>
          <a:p>
            <a:endParaRPr lang="en-IE" sz="2400" dirty="0" smtClean="0"/>
          </a:p>
          <a:p>
            <a:r>
              <a:rPr lang="en-IE" sz="2400" dirty="0" smtClean="0"/>
              <a:t>Variation in steps (1) and (2) leads to </a:t>
            </a:r>
            <a:r>
              <a:rPr lang="en-IE" sz="2400" dirty="0" smtClean="0">
                <a:solidFill>
                  <a:srgbClr val="FF0000"/>
                </a:solidFill>
              </a:rPr>
              <a:t>many different possible SMILES</a:t>
            </a:r>
          </a:p>
          <a:p>
            <a:endParaRPr lang="en-IE" sz="2400" dirty="0" smtClean="0"/>
          </a:p>
          <a:p>
            <a:endParaRPr lang="en-IE" sz="2400" dirty="0"/>
          </a:p>
          <a:p>
            <a:endParaRPr lang="en-IE" sz="2400" dirty="0" smtClean="0"/>
          </a:p>
          <a:p>
            <a:r>
              <a:rPr lang="en-IE" sz="2400" dirty="0" smtClean="0"/>
              <a:t>Ethanol as CCO or OCC </a:t>
            </a:r>
            <a:r>
              <a:rPr lang="en-IE" sz="2400" dirty="0" smtClean="0">
                <a:solidFill>
                  <a:schemeClr val="bg2"/>
                </a:solidFill>
              </a:rPr>
              <a:t>(among others)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99792" y="5302162"/>
            <a:ext cx="1584176" cy="461665"/>
            <a:chOff x="3059832" y="5517232"/>
            <a:chExt cx="1584176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3059832" y="551723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C    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    O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75574" y="5747111"/>
              <a:ext cx="836386" cy="953"/>
              <a:chOff x="3375574" y="5747111"/>
              <a:chExt cx="836386" cy="95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375574" y="574806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923928" y="5747111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4788024" y="5301208"/>
            <a:ext cx="1584176" cy="461665"/>
            <a:chOff x="3059832" y="5517232"/>
            <a:chExt cx="1584176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059832" y="551723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C    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    O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75574" y="5747111"/>
              <a:ext cx="836386" cy="953"/>
              <a:chOff x="3375574" y="5747111"/>
              <a:chExt cx="836386" cy="953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375574" y="574806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923928" y="5747111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Arrow Connector 19"/>
          <p:cNvCxnSpPr/>
          <p:nvPr/>
        </p:nvCxnSpPr>
        <p:spPr>
          <a:xfrm>
            <a:off x="3159550" y="5301208"/>
            <a:ext cx="836386" cy="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32040" y="5301208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mtClean="0"/>
              <a:t>How to create a canonical SMILES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80920" cy="3456384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IE" sz="2400" dirty="0" smtClean="0"/>
              <a:t>(1) Give each atom a </a:t>
            </a:r>
            <a:r>
              <a:rPr lang="en-IE" sz="2400" dirty="0" smtClean="0">
                <a:solidFill>
                  <a:srgbClr val="FF0000"/>
                </a:solidFill>
              </a:rPr>
              <a:t>canonical label </a:t>
            </a:r>
            <a:r>
              <a:rPr lang="en-IE" sz="2400" dirty="0" smtClean="0"/>
              <a:t>(“</a:t>
            </a:r>
            <a:r>
              <a:rPr lang="en-IE" sz="2400" dirty="0" err="1" smtClean="0"/>
              <a:t>canonicalize</a:t>
            </a:r>
            <a:r>
              <a:rPr lang="en-IE" sz="2400" dirty="0" smtClean="0"/>
              <a:t>”)</a:t>
            </a:r>
          </a:p>
          <a:p>
            <a:pPr marL="457200" indent="-457200">
              <a:buNone/>
            </a:pPr>
            <a:r>
              <a:rPr lang="en-IE" sz="2400" dirty="0" smtClean="0"/>
              <a:t>(2) Pick as starting atom the one with the smallest label</a:t>
            </a:r>
            <a:r>
              <a:rPr lang="en-IE" sz="2400" baseline="30000" dirty="0" smtClean="0"/>
              <a:t>1</a:t>
            </a:r>
          </a:p>
          <a:p>
            <a:pPr marL="457200" indent="-457200">
              <a:buNone/>
            </a:pPr>
            <a:r>
              <a:rPr lang="en-IE" sz="2400" dirty="0" smtClean="0"/>
              <a:t>(3) Traverse the molecular graph in a Depth-First manner following the atom with the smallest label at each branch point</a:t>
            </a:r>
            <a:r>
              <a:rPr lang="en-IE" sz="2400" baseline="30000" dirty="0" smtClean="0"/>
              <a:t>1</a:t>
            </a:r>
          </a:p>
          <a:p>
            <a:pPr marL="457200" indent="-457200">
              <a:buNone/>
            </a:pPr>
            <a:r>
              <a:rPr lang="en-IE" sz="2400" dirty="0" smtClean="0"/>
              <a:t>(4) Encode the atoms and bonds traversed as a text string</a:t>
            </a:r>
          </a:p>
          <a:p>
            <a:r>
              <a:rPr lang="en-IE" sz="2400" dirty="0" smtClean="0"/>
              <a:t>The same SMILES string will always be generated</a:t>
            </a:r>
          </a:p>
          <a:p>
            <a:pPr lvl="1"/>
            <a:r>
              <a:rPr lang="en-IE" sz="2000" dirty="0" smtClean="0"/>
              <a:t>The “</a:t>
            </a:r>
            <a:r>
              <a:rPr lang="en-IE" sz="2000" dirty="0" smtClean="0">
                <a:solidFill>
                  <a:srgbClr val="FF0000"/>
                </a:solidFill>
              </a:rPr>
              <a:t>canonical SMILES</a:t>
            </a:r>
            <a:r>
              <a:rPr lang="en-IE" sz="2000" dirty="0" smtClean="0"/>
              <a:t>”</a:t>
            </a:r>
            <a:endParaRPr lang="en-IE" sz="2000" dirty="0"/>
          </a:p>
          <a:p>
            <a:endParaRPr lang="en-IE" sz="2400" dirty="0" smtClean="0"/>
          </a:p>
          <a:p>
            <a:endParaRPr lang="en-IE" sz="2400" dirty="0"/>
          </a:p>
          <a:p>
            <a:endParaRPr lang="en-IE" sz="2400" dirty="0" smtClean="0"/>
          </a:p>
          <a:p>
            <a:endParaRPr lang="en-IE" sz="2400" dirty="0"/>
          </a:p>
          <a:p>
            <a:r>
              <a:rPr lang="en-IE" sz="2400" dirty="0" smtClean="0"/>
              <a:t>Ethanol always</a:t>
            </a:r>
            <a:r>
              <a:rPr lang="en-IE" sz="2400" baseline="30000" dirty="0" smtClean="0"/>
              <a:t>1</a:t>
            </a:r>
            <a:r>
              <a:rPr lang="en-IE" sz="2400" dirty="0" smtClean="0"/>
              <a:t> as CCO</a:t>
            </a:r>
            <a:endParaRPr lang="en-I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6296" y="6165304"/>
            <a:ext cx="162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aseline="30000" smtClean="0">
                <a:latin typeface="Arial" pitchFamily="34" charset="0"/>
                <a:cs typeface="Arial" pitchFamily="34" charset="0"/>
              </a:rPr>
              <a:t>1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 For example.</a:t>
            </a:r>
            <a:endParaRPr lang="en-IE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51940" y="5414653"/>
            <a:ext cx="459758" cy="4626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480855" y="5413699"/>
            <a:ext cx="459758" cy="4626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2480855" y="5414653"/>
            <a:ext cx="1584176" cy="461665"/>
            <a:chOff x="3059832" y="5517232"/>
            <a:chExt cx="1584176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551723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C    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    O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75574" y="5747111"/>
              <a:ext cx="836386" cy="953"/>
              <a:chOff x="3375574" y="5747111"/>
              <a:chExt cx="836386" cy="95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3375574" y="574806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923928" y="5747111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4569087" y="5413699"/>
            <a:ext cx="1584176" cy="461665"/>
            <a:chOff x="3059832" y="5517232"/>
            <a:chExt cx="1584176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3059832" y="551723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itchFamily="34" charset="0"/>
                  <a:cs typeface="Arial" pitchFamily="34" charset="0"/>
                </a:rPr>
                <a:t>O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    C    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C</a:t>
              </a:r>
              <a:endParaRPr lang="en-GB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75574" y="5747111"/>
              <a:ext cx="836386" cy="953"/>
              <a:chOff x="3375574" y="5747111"/>
              <a:chExt cx="836386" cy="95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3375574" y="574806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923928" y="5747111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/>
          <p:cNvCxnSpPr/>
          <p:nvPr/>
        </p:nvCxnSpPr>
        <p:spPr>
          <a:xfrm>
            <a:off x="2940613" y="5413699"/>
            <a:ext cx="836386" cy="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13103" y="5413699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0874" y="4911844"/>
            <a:ext cx="14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1       2        3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80855" y="4694573"/>
            <a:ext cx="1584176" cy="461665"/>
            <a:chOff x="3059832" y="5517232"/>
            <a:chExt cx="1584176" cy="461665"/>
          </a:xfrm>
        </p:grpSpPr>
        <p:sp>
          <p:nvSpPr>
            <p:cNvPr id="36" name="TextBox 35"/>
            <p:cNvSpPr txBox="1"/>
            <p:nvPr/>
          </p:nvSpPr>
          <p:spPr>
            <a:xfrm>
              <a:off x="3059832" y="551723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C    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GB" dirty="0" smtClean="0">
                  <a:latin typeface="Arial" pitchFamily="34" charset="0"/>
                  <a:cs typeface="Arial" pitchFamily="34" charset="0"/>
                </a:rPr>
                <a:t>    O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375574" y="5747111"/>
              <a:ext cx="836386" cy="953"/>
              <a:chOff x="3375574" y="5747111"/>
              <a:chExt cx="836386" cy="953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375574" y="574806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923928" y="5747111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544290" y="4694573"/>
            <a:ext cx="1584176" cy="461665"/>
            <a:chOff x="3032122" y="5517232"/>
            <a:chExt cx="1584176" cy="461665"/>
          </a:xfrm>
        </p:grpSpPr>
        <p:sp>
          <p:nvSpPr>
            <p:cNvPr id="48" name="TextBox 47"/>
            <p:cNvSpPr txBox="1"/>
            <p:nvPr/>
          </p:nvSpPr>
          <p:spPr>
            <a:xfrm>
              <a:off x="3032122" y="551723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O    C    </a:t>
              </a:r>
              <a:r>
                <a:rPr lang="en-GB" dirty="0" err="1" smtClean="0">
                  <a:latin typeface="Arial" pitchFamily="34" charset="0"/>
                  <a:cs typeface="Arial" pitchFamily="34" charset="0"/>
                </a:rPr>
                <a:t>C</a:t>
              </a:r>
              <a:endParaRPr lang="en-GB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375574" y="5747111"/>
              <a:ext cx="836386" cy="953"/>
              <a:chOff x="3375574" y="5747111"/>
              <a:chExt cx="836386" cy="95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375574" y="574806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923928" y="5747111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779550" y="4895788"/>
            <a:ext cx="14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Arabic Typesetting" pitchFamily="66" charset="-78"/>
                <a:cs typeface="Arabic Typesetting" pitchFamily="66" charset="-78"/>
              </a:rPr>
              <a:t>3       2       1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GB" dirty="0"/>
              <a:t>Why is a canonical SMILES useful?</a:t>
            </a:r>
            <a:endParaRPr lang="en-I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5040560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Check identity</a:t>
            </a:r>
          </a:p>
          <a:p>
            <a:pPr lvl="1"/>
            <a:r>
              <a:rPr lang="en-GB" sz="2000" dirty="0"/>
              <a:t>Graph isomorphism is faster, but less convenient</a:t>
            </a:r>
          </a:p>
          <a:p>
            <a:r>
              <a:rPr lang="en-GB" sz="2400" dirty="0"/>
              <a:t>Find/avoid duplicates</a:t>
            </a:r>
          </a:p>
          <a:p>
            <a:r>
              <a:rPr lang="en-GB" sz="2400" dirty="0"/>
              <a:t>Find overlap of two databases</a:t>
            </a:r>
          </a:p>
          <a:p>
            <a:r>
              <a:rPr lang="en-GB" sz="2400" dirty="0"/>
              <a:t>Check that a structure remains unchanged</a:t>
            </a:r>
          </a:p>
          <a:p>
            <a:pPr lvl="1"/>
            <a:r>
              <a:rPr lang="en-GB" sz="2000" dirty="0"/>
              <a:t>E.g. after some transformation</a:t>
            </a:r>
          </a:p>
          <a:p>
            <a:endParaRPr lang="en-GB" sz="2400" dirty="0"/>
          </a:p>
          <a:p>
            <a:r>
              <a:rPr lang="en-GB" sz="2400" dirty="0"/>
              <a:t>Canonical SMILES retains the features of regular SMILES</a:t>
            </a:r>
          </a:p>
          <a:p>
            <a:pPr lvl="1"/>
            <a:r>
              <a:rPr lang="en-GB" sz="2000" dirty="0"/>
              <a:t>Although slower to calculate</a:t>
            </a:r>
          </a:p>
          <a:p>
            <a:pPr lvl="1"/>
            <a:endParaRPr lang="en-I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mtClean="0"/>
              <a:t>Why are there different canonical SMILES?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608512"/>
          </a:xfrm>
        </p:spPr>
        <p:txBody>
          <a:bodyPr>
            <a:noAutofit/>
          </a:bodyPr>
          <a:lstStyle/>
          <a:p>
            <a:r>
              <a:rPr lang="en-IE" sz="2400" dirty="0" smtClean="0"/>
              <a:t>There is </a:t>
            </a:r>
            <a:r>
              <a:rPr lang="en-IE" sz="2400" dirty="0" smtClean="0">
                <a:solidFill>
                  <a:srgbClr val="FF0000"/>
                </a:solidFill>
              </a:rPr>
              <a:t>no published canonical SMILES implementation </a:t>
            </a:r>
            <a:r>
              <a:rPr lang="en-IE" sz="2400" dirty="0" smtClean="0"/>
              <a:t>for the general case </a:t>
            </a:r>
          </a:p>
          <a:p>
            <a:pPr lvl="1"/>
            <a:r>
              <a:rPr lang="en-IE" sz="2000" dirty="0" smtClean="0"/>
              <a:t>Neither </a:t>
            </a:r>
            <a:r>
              <a:rPr lang="en-IE" sz="2000" dirty="0" err="1" smtClean="0"/>
              <a:t>Weininger</a:t>
            </a:r>
            <a:r>
              <a:rPr lang="en-IE" sz="2000" dirty="0" smtClean="0"/>
              <a:t>, </a:t>
            </a:r>
            <a:r>
              <a:rPr lang="en-IE" sz="2000" dirty="0" err="1" smtClean="0"/>
              <a:t>Weininger</a:t>
            </a:r>
            <a:r>
              <a:rPr lang="en-IE" sz="2000" dirty="0" smtClean="0"/>
              <a:t> nor </a:t>
            </a:r>
            <a:r>
              <a:rPr lang="en-IE" sz="2000" dirty="0" err="1" smtClean="0"/>
              <a:t>Weininger</a:t>
            </a:r>
            <a:r>
              <a:rPr lang="en-IE" sz="2000" dirty="0" smtClean="0"/>
              <a:t> [1] described how to handle stereochemistry</a:t>
            </a:r>
            <a:endParaRPr lang="en-IE" sz="2400" dirty="0" smtClean="0"/>
          </a:p>
          <a:p>
            <a:endParaRPr lang="en-IE" sz="2400" dirty="0" smtClean="0"/>
          </a:p>
          <a:p>
            <a:r>
              <a:rPr lang="en-IE" sz="2400" dirty="0" smtClean="0"/>
              <a:t>Canonicalization is difficult</a:t>
            </a:r>
          </a:p>
          <a:p>
            <a:pPr lvl="1"/>
            <a:r>
              <a:rPr lang="en-IE" sz="2000" dirty="0" smtClean="0"/>
              <a:t>Not a simple algorithm, many corner cases</a:t>
            </a:r>
          </a:p>
          <a:p>
            <a:pPr lvl="1"/>
            <a:r>
              <a:rPr lang="en-IE" sz="2000" dirty="0" smtClean="0"/>
              <a:t>Trade secret</a:t>
            </a:r>
          </a:p>
          <a:p>
            <a:pPr lvl="1"/>
            <a:endParaRPr lang="en-IE" sz="2000" dirty="0" smtClean="0"/>
          </a:p>
          <a:p>
            <a:r>
              <a:rPr lang="en-IE" sz="2400" dirty="0" smtClean="0"/>
              <a:t>End result: Each </a:t>
            </a:r>
            <a:r>
              <a:rPr lang="en-IE" sz="2400" dirty="0" err="1" smtClean="0"/>
              <a:t>cheminformatics</a:t>
            </a:r>
            <a:r>
              <a:rPr lang="en-IE" sz="2400" dirty="0" smtClean="0"/>
              <a:t> toolkit generates its own canonical SMILES</a:t>
            </a:r>
          </a:p>
          <a:p>
            <a:pPr lvl="1"/>
            <a:endParaRPr lang="en-IE" sz="2000" dirty="0" smtClean="0"/>
          </a:p>
          <a:p>
            <a:pPr>
              <a:buNone/>
            </a:pPr>
            <a:r>
              <a:rPr lang="en-IE" sz="1600" dirty="0" smtClean="0"/>
              <a:t>[1] </a:t>
            </a:r>
            <a:r>
              <a:rPr lang="en-IE" sz="1600" dirty="0" err="1" smtClean="0"/>
              <a:t>Weininger</a:t>
            </a:r>
            <a:r>
              <a:rPr lang="en-IE" sz="1600" dirty="0" smtClean="0"/>
              <a:t> D, </a:t>
            </a:r>
            <a:r>
              <a:rPr lang="en-IE" sz="1600" dirty="0" err="1" smtClean="0"/>
              <a:t>Weininger</a:t>
            </a:r>
            <a:r>
              <a:rPr lang="en-IE" sz="1600" dirty="0" smtClean="0"/>
              <a:t> A, </a:t>
            </a:r>
            <a:r>
              <a:rPr lang="en-IE" sz="1600" dirty="0" err="1" smtClean="0"/>
              <a:t>Weininger</a:t>
            </a:r>
            <a:r>
              <a:rPr lang="en-IE" sz="1600" dirty="0" smtClean="0"/>
              <a:t> JL. SMILES. 2. Algorithm for generation of unique SMILES notation. </a:t>
            </a:r>
            <a:r>
              <a:rPr lang="en-IE" sz="1600" i="1" dirty="0" smtClean="0"/>
              <a:t>J. Chem. Inf. </a:t>
            </a:r>
            <a:r>
              <a:rPr lang="en-IE" sz="1600" i="1" dirty="0" err="1" smtClean="0"/>
              <a:t>Comput</a:t>
            </a:r>
            <a:r>
              <a:rPr lang="en-IE" sz="1600" i="1" dirty="0" smtClean="0"/>
              <a:t>. Sci.</a:t>
            </a:r>
            <a:r>
              <a:rPr lang="en-IE" sz="1600" dirty="0" smtClean="0"/>
              <a:t> </a:t>
            </a:r>
            <a:r>
              <a:rPr lang="en-IE" sz="1600" b="1" dirty="0" smtClean="0"/>
              <a:t>1989</a:t>
            </a:r>
            <a:r>
              <a:rPr lang="en-IE" sz="1600" dirty="0" smtClean="0"/>
              <a:t>, </a:t>
            </a:r>
            <a:r>
              <a:rPr lang="en-IE" sz="1600" i="1" dirty="0" smtClean="0"/>
              <a:t>29</a:t>
            </a:r>
            <a:r>
              <a:rPr lang="en-IE" sz="1600" dirty="0" smtClean="0"/>
              <a:t>, 97.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mtClean="0"/>
              <a:t>Why a “Universal” canonical SMILES?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5256584"/>
          </a:xfrm>
        </p:spPr>
        <p:txBody>
          <a:bodyPr>
            <a:noAutofit/>
          </a:bodyPr>
          <a:lstStyle/>
          <a:p>
            <a:r>
              <a:rPr lang="en-IE" sz="2400" dirty="0" smtClean="0"/>
              <a:t>All the benefits of a </a:t>
            </a:r>
            <a:r>
              <a:rPr lang="en-IE" sz="2400" dirty="0" smtClean="0">
                <a:solidFill>
                  <a:srgbClr val="FF0000"/>
                </a:solidFill>
              </a:rPr>
              <a:t>globally unique identifier </a:t>
            </a:r>
            <a:r>
              <a:rPr lang="en-IE" sz="2400" dirty="0" smtClean="0"/>
              <a:t>(like the </a:t>
            </a:r>
            <a:r>
              <a:rPr lang="en-IE" sz="2400" dirty="0" err="1" smtClean="0"/>
              <a:t>InChI</a:t>
            </a:r>
            <a:r>
              <a:rPr lang="en-IE" sz="2400" dirty="0" smtClean="0"/>
              <a:t>)</a:t>
            </a:r>
          </a:p>
          <a:p>
            <a:pPr lvl="1"/>
            <a:r>
              <a:rPr lang="en-IE" sz="2000" dirty="0" smtClean="0"/>
              <a:t>Can link databases</a:t>
            </a:r>
          </a:p>
          <a:p>
            <a:pPr lvl="1"/>
            <a:r>
              <a:rPr lang="en-IE" sz="2000" dirty="0" smtClean="0"/>
              <a:t>Of benefit to the average chemist, as having different SMILES for the same molecule is confusing</a:t>
            </a:r>
          </a:p>
          <a:p>
            <a:pPr lvl="1"/>
            <a:r>
              <a:rPr lang="en-IE" sz="2000" dirty="0" smtClean="0"/>
              <a:t>Can immediately see if the Wikipedia SMILES is in agreement with the </a:t>
            </a:r>
            <a:r>
              <a:rPr lang="en-IE" sz="2000" dirty="0" err="1" smtClean="0"/>
              <a:t>PubChem</a:t>
            </a:r>
            <a:r>
              <a:rPr lang="en-IE" sz="2000" dirty="0" smtClean="0"/>
              <a:t> SMILES</a:t>
            </a:r>
          </a:p>
          <a:p>
            <a:endParaRPr lang="en-IE" sz="2400" dirty="0" smtClean="0"/>
          </a:p>
          <a:p>
            <a:r>
              <a:rPr lang="en-IE" sz="2400" dirty="0" smtClean="0"/>
              <a:t>Finally possible to </a:t>
            </a:r>
            <a:r>
              <a:rPr lang="en-IE" sz="2400" dirty="0" smtClean="0">
                <a:solidFill>
                  <a:srgbClr val="FF0000"/>
                </a:solidFill>
              </a:rPr>
              <a:t>compare SMILES </a:t>
            </a:r>
            <a:r>
              <a:rPr lang="en-IE" sz="2400" dirty="0" smtClean="0"/>
              <a:t>strings from different toolkits</a:t>
            </a:r>
          </a:p>
          <a:p>
            <a:pPr lvl="1"/>
            <a:r>
              <a:rPr lang="en-IE" sz="2000" dirty="0" smtClean="0"/>
              <a:t>Identify bugs</a:t>
            </a:r>
          </a:p>
          <a:p>
            <a:pPr lvl="1"/>
            <a:r>
              <a:rPr lang="en-IE" sz="2000" dirty="0" smtClean="0"/>
              <a:t>Explore underlying chemical models (e.g. aromatic models)</a:t>
            </a:r>
          </a:p>
          <a:p>
            <a:pPr lvl="1"/>
            <a:r>
              <a:rPr lang="en-IE" sz="2000" dirty="0" smtClean="0"/>
              <a:t>Explore underlying stereochemistry perception</a:t>
            </a:r>
          </a:p>
          <a:p>
            <a:pPr lvl="1"/>
            <a:r>
              <a:rPr lang="en-IE" sz="2000" dirty="0" smtClean="0"/>
              <a:t>Lead to improvements in quality and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mtClean="0"/>
              <a:t>Why base a canonical SMILES on the InChI?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5256584"/>
          </a:xfrm>
        </p:spPr>
        <p:txBody>
          <a:bodyPr>
            <a:noAutofit/>
          </a:bodyPr>
          <a:lstStyle/>
          <a:p>
            <a:r>
              <a:rPr lang="en-IE" sz="2400" dirty="0" smtClean="0"/>
              <a:t>Canonicalization is </a:t>
            </a:r>
            <a:r>
              <a:rPr lang="en-IE" sz="2400" dirty="0" smtClean="0">
                <a:solidFill>
                  <a:srgbClr val="FF0000"/>
                </a:solidFill>
              </a:rPr>
              <a:t>complicated</a:t>
            </a:r>
          </a:p>
          <a:p>
            <a:pPr lvl="1"/>
            <a:r>
              <a:rPr lang="en-IE" sz="2000" dirty="0" smtClean="0"/>
              <a:t>Devising and describing a general canonicalization procedure that others could implement exactly may not be possible</a:t>
            </a:r>
          </a:p>
          <a:p>
            <a:r>
              <a:rPr lang="en-IE" sz="2400" dirty="0" smtClean="0"/>
              <a:t>Better to build on existing work</a:t>
            </a:r>
          </a:p>
          <a:p>
            <a:pPr lvl="1"/>
            <a:r>
              <a:rPr lang="en-IE" sz="2000" dirty="0" smtClean="0"/>
              <a:t>Take advantage of the stellar work by the </a:t>
            </a:r>
            <a:r>
              <a:rPr lang="en-IE" sz="2000" dirty="0" err="1" smtClean="0"/>
              <a:t>InChI</a:t>
            </a:r>
            <a:r>
              <a:rPr lang="en-IE" sz="2000" dirty="0" smtClean="0"/>
              <a:t> team</a:t>
            </a:r>
          </a:p>
          <a:p>
            <a:pPr lvl="1"/>
            <a:r>
              <a:rPr lang="en-IE" sz="2000" dirty="0" smtClean="0"/>
              <a:t>The </a:t>
            </a:r>
            <a:r>
              <a:rPr lang="en-IE" sz="2000" dirty="0" err="1" smtClean="0"/>
              <a:t>InChI</a:t>
            </a:r>
            <a:r>
              <a:rPr lang="en-IE" sz="2000" dirty="0" smtClean="0"/>
              <a:t> has </a:t>
            </a:r>
            <a:r>
              <a:rPr lang="en-IE" sz="2000" dirty="0" smtClean="0">
                <a:solidFill>
                  <a:srgbClr val="FF0000"/>
                </a:solidFill>
              </a:rPr>
              <a:t>already solved </a:t>
            </a:r>
            <a:r>
              <a:rPr lang="en-IE" sz="2000" dirty="0" smtClean="0"/>
              <a:t>the canonicalization problem for a broad section of chemistry</a:t>
            </a:r>
          </a:p>
          <a:p>
            <a:r>
              <a:rPr lang="en-IE" sz="2400" dirty="0" smtClean="0"/>
              <a:t>It’s </a:t>
            </a:r>
            <a:r>
              <a:rPr lang="en-IE" sz="2400" dirty="0" smtClean="0">
                <a:solidFill>
                  <a:srgbClr val="FF0000"/>
                </a:solidFill>
              </a:rPr>
              <a:t>ubiquitous</a:t>
            </a:r>
          </a:p>
          <a:p>
            <a:pPr lvl="1"/>
            <a:r>
              <a:rPr lang="en-IE" sz="2000" dirty="0" smtClean="0"/>
              <a:t>The </a:t>
            </a:r>
            <a:r>
              <a:rPr lang="en-IE" sz="2000" dirty="0" err="1" smtClean="0"/>
              <a:t>InChI</a:t>
            </a:r>
            <a:r>
              <a:rPr lang="en-IE" sz="2000" dirty="0" smtClean="0"/>
              <a:t> is available in almost all </a:t>
            </a:r>
            <a:r>
              <a:rPr lang="en-IE" sz="2000" dirty="0" err="1" smtClean="0"/>
              <a:t>cheminformatics</a:t>
            </a:r>
            <a:r>
              <a:rPr lang="en-IE" sz="2000" dirty="0" smtClean="0"/>
              <a:t> toolkits</a:t>
            </a:r>
          </a:p>
          <a:p>
            <a:pPr lvl="1"/>
            <a:endParaRPr lang="en-IE" sz="2000" dirty="0"/>
          </a:p>
          <a:p>
            <a:r>
              <a:rPr lang="en-IE" sz="2400" dirty="0" smtClean="0"/>
              <a:t>Finally, all toolkits will be able to create the same canonical SMILES string</a:t>
            </a:r>
          </a:p>
          <a:p>
            <a:pPr lvl="1"/>
            <a:r>
              <a:rPr lang="en-IE" sz="2000" dirty="0" smtClean="0"/>
              <a:t>The “Universal SMILES” string!</a:t>
            </a:r>
          </a:p>
          <a:p>
            <a:pPr lvl="1"/>
            <a:endParaRPr lang="en-I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44624"/>
            <a:ext cx="504056" cy="457200"/>
          </a:xfrm>
        </p:spPr>
        <p:txBody>
          <a:bodyPr/>
          <a:lstStyle/>
          <a:p>
            <a:pPr>
              <a:defRPr/>
            </a:pPr>
            <a:fld id="{F6F1490C-4CD3-404C-8BF2-4029B189E0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02024"/>
            <a:ext cx="7772400" cy="1143000"/>
          </a:xfrm>
        </p:spPr>
        <p:txBody>
          <a:bodyPr/>
          <a:lstStyle/>
          <a:p>
            <a:r>
              <a:rPr lang="en-IE" smtClean="0"/>
              <a:t>How to use the InChI to create a Universal SMILES string</a:t>
            </a:r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B9C20-0644-47B0-B0CD-A921680567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3528" y="5229200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19260</TotalTime>
  <Words>1887</Words>
  <Application>Microsoft Office PowerPoint</Application>
  <PresentationFormat>On-screen Show (4:3)</PresentationFormat>
  <Paragraphs>306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Universal SMILES Finally, a canonical SMILES string?</vt:lpstr>
      <vt:lpstr>Introduction to Canonical SMILES</vt:lpstr>
      <vt:lpstr>How to create a SMILES string</vt:lpstr>
      <vt:lpstr>How to create a canonical SMILES string</vt:lpstr>
      <vt:lpstr>Why is a canonical SMILES useful?</vt:lpstr>
      <vt:lpstr>Why are there different canonical SMILES?</vt:lpstr>
      <vt:lpstr>Why a “Universal” canonical SMILES?</vt:lpstr>
      <vt:lpstr>Why base a canonical SMILES on the InChI?</vt:lpstr>
      <vt:lpstr>How to use the InChI to create a Universal SMILES string</vt:lpstr>
      <vt:lpstr>How to get canonical labels from the InChI</vt:lpstr>
      <vt:lpstr>Walk this way: Rules for graph traversal</vt:lpstr>
      <vt:lpstr>Corner case: Explicit hydrogens</vt:lpstr>
      <vt:lpstr>A standard way to encode the SMILES</vt:lpstr>
      <vt:lpstr>Encoding cis/trans stereochemistry symbols</vt:lpstr>
      <vt:lpstr>Does it work?</vt:lpstr>
      <vt:lpstr>Datasets for testing implementation</vt:lpstr>
      <vt:lpstr>Shuffle Test</vt:lpstr>
      <vt:lpstr>Shuffle Test Results</vt:lpstr>
      <vt:lpstr>Shuffle Test Results</vt:lpstr>
      <vt:lpstr>Duplicate Test</vt:lpstr>
      <vt:lpstr>Duplicate Test Results</vt:lpstr>
      <vt:lpstr>PowerPoint Presentation</vt:lpstr>
      <vt:lpstr>Duplicate Test Results</vt:lpstr>
      <vt:lpstr>Discussion and conclusions</vt:lpstr>
      <vt:lpstr>Overview of results</vt:lpstr>
      <vt:lpstr>Overview of results</vt:lpstr>
      <vt:lpstr>What I didn’t talk about…</vt:lpstr>
      <vt:lpstr>Finally a canonical SMILES string?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778</cp:revision>
  <dcterms:created xsi:type="dcterms:W3CDTF">1601-01-01T00:00:00Z</dcterms:created>
  <dcterms:modified xsi:type="dcterms:W3CDTF">2013-04-11T18:55:08Z</dcterms:modified>
</cp:coreProperties>
</file>