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02" r:id="rId3"/>
    <p:sldId id="308" r:id="rId4"/>
    <p:sldId id="306" r:id="rId5"/>
    <p:sldId id="307" r:id="rId6"/>
    <p:sldId id="303" r:id="rId7"/>
    <p:sldId id="311" r:id="rId8"/>
    <p:sldId id="310" r:id="rId9"/>
    <p:sldId id="314" r:id="rId10"/>
    <p:sldId id="315" r:id="rId11"/>
    <p:sldId id="312" r:id="rId12"/>
    <p:sldId id="317" r:id="rId1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614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614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A10178B-E359-4029-B738-87C2325AEFF8}" type="slidenum">
              <a:rPr lang="en-US"/>
              <a:pPr>
                <a:defRPr/>
              </a:pPr>
              <a:t>‹#›</a:t>
            </a:fld>
            <a:endParaRPr lang="en-US"/>
          </a:p>
        </p:txBody>
      </p:sp>
    </p:spTree>
    <p:extLst>
      <p:ext uri="{BB962C8B-B14F-4D97-AF65-F5344CB8AC3E}">
        <p14:creationId xmlns:p14="http://schemas.microsoft.com/office/powerpoint/2010/main" val="2157113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9C2F7C2-CE42-4784-9FD3-B518FC6DD80A}" type="slidenum">
              <a:rPr lang="en-US"/>
              <a:pPr>
                <a:defRPr/>
              </a:pPr>
              <a:t>‹#›</a:t>
            </a:fld>
            <a:endParaRPr lang="en-US"/>
          </a:p>
        </p:txBody>
      </p:sp>
    </p:spTree>
    <p:extLst>
      <p:ext uri="{BB962C8B-B14F-4D97-AF65-F5344CB8AC3E}">
        <p14:creationId xmlns:p14="http://schemas.microsoft.com/office/powerpoint/2010/main" val="1076497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F0E2D08D-888A-400F-937C-5D7AF58FF5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D94C51D6-E41C-4A70-BD0C-A846CC5F55A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BDA54722-C9C9-46FE-AE2F-4EE0321B1DF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36C6D731-DCFF-41E9-85D7-A90AE3E20DC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7F5AA603-14AA-4AF6-BFDD-A6F18305476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28625" y="6715125"/>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28625" y="928688"/>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23848"/>
            <a:ext cx="7772400" cy="604822"/>
          </a:xfrm>
        </p:spPr>
        <p:txBody>
          <a:bodyPr/>
          <a:lstStyle>
            <a:lvl1pPr>
              <a:defRPr sz="3200" baseline="0">
                <a:latin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685800" y="1142984"/>
            <a:ext cx="7772400" cy="4953016"/>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8675F63A-559E-424C-8B74-261CED4BE9B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1F6AD39C-E44D-4575-9D85-5A0376A8CA3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F925D22A-EC28-4245-9F11-DA80305B64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EF1B9C20-0644-47B0-B0CD-A921680567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26100317-7BD9-46C0-9FB8-26C9F434069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4C43C451-E83C-483C-B347-B922433024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8676456" y="44624"/>
            <a:ext cx="432048" cy="360040"/>
          </a:xfrm>
          <a:prstGeom prst="rect">
            <a:avLst/>
          </a:prstGeom>
          <a:ln/>
        </p:spPr>
        <p:txBody>
          <a:bodyPr/>
          <a:lstStyle>
            <a:lvl1pPr>
              <a:defRPr/>
            </a:lvl1pPr>
          </a:lstStyle>
          <a:p>
            <a:pPr>
              <a:defRPr/>
            </a:pPr>
            <a:fld id="{AA55E48C-6DDF-4D32-891E-3C16E5CA5A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39" r:id="rId1"/>
    <p:sldLayoutId id="2147483752"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Arial" pitchFamily="34" charset="0"/>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cs typeface="+mn-cs"/>
        </a:defRPr>
      </a:lvl2pPr>
      <a:lvl3pPr marL="1143000" indent="-228600" algn="l" rtl="0" eaLnBrk="0" fontAlgn="base" hangingPunct="0">
        <a:spcBef>
          <a:spcPct val="20000"/>
        </a:spcBef>
        <a:spcAft>
          <a:spcPct val="0"/>
        </a:spcAft>
        <a:buChar char="•"/>
        <a:defRPr sz="2400">
          <a:solidFill>
            <a:schemeClr val="tx1"/>
          </a:solidFill>
          <a:latin typeface="Arial" pitchFamily="34" charset="0"/>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cs typeface="+mn-cs"/>
        </a:defRPr>
      </a:lvl4pPr>
      <a:lvl5pPr marL="2057400" indent="-228600" algn="l" rtl="0" eaLnBrk="0" fontAlgn="base" hangingPunct="0">
        <a:spcBef>
          <a:spcPct val="20000"/>
        </a:spcBef>
        <a:spcAft>
          <a:spcPct val="0"/>
        </a:spcAft>
        <a:buChar char="»"/>
        <a:defRPr sz="2000">
          <a:solidFill>
            <a:schemeClr val="tx1"/>
          </a:solidFill>
          <a:latin typeface="Arial"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23528" y="4869160"/>
            <a:ext cx="8640960" cy="1800200"/>
          </a:xfrm>
        </p:spPr>
        <p:txBody>
          <a:bodyPr/>
          <a:lstStyle/>
          <a:p>
            <a:pPr eaLnBrk="1" hangingPunct="1">
              <a:lnSpc>
                <a:spcPct val="80000"/>
              </a:lnSpc>
              <a:defRPr/>
            </a:pPr>
            <a:r>
              <a:rPr lang="en-IE" sz="2000" smtClean="0">
                <a:solidFill>
                  <a:schemeClr val="bg2"/>
                </a:solidFill>
                <a:latin typeface="Arial" charset="0"/>
              </a:rPr>
              <a:t>Andrew Dalke, Benoît Leblanc, Björn Grüning, Chris Morley, Craig James, Daniel Liedert, David Hall, David Lonie, David van der Spoel, Francois-Xavier Coudert, Geoffrey Hutchison, Hans De Winter, Izhar Wallach, Jean Brefort, Jiahao Chen, John Bollinger, Kasper Thofte, Konstantin Tokarev, Maciek Wójcikowski, Magnus Lundborg, Marcus Hanwell, Michael Banck, Noel O’Boyle, Paolo Tosco, Reinis Danne, Roger Sayle, Sergei Trepalin, Tim Vandermeersch, Vincent Favre-Nicolin</a:t>
            </a:r>
            <a:endParaRPr lang="en-IE" sz="2000" dirty="0" smtClean="0">
              <a:solidFill>
                <a:schemeClr val="bg2"/>
              </a:solidFill>
              <a:latin typeface="Arial" charset="0"/>
            </a:endParaRPr>
          </a:p>
        </p:txBody>
      </p:sp>
      <p:sp>
        <p:nvSpPr>
          <p:cNvPr id="14" name="Rectangle 3"/>
          <p:cNvSpPr txBox="1">
            <a:spLocks noChangeArrowheads="1"/>
          </p:cNvSpPr>
          <p:nvPr/>
        </p:nvSpPr>
        <p:spPr bwMode="auto">
          <a:xfrm>
            <a:off x="107504" y="4149080"/>
            <a:ext cx="8964488" cy="928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Arial" pitchFamily="34" charset="0"/>
                <a:ea typeface="+mn-ea"/>
                <a:cs typeface="+mn-cs"/>
              </a:defRPr>
            </a:lvl1pPr>
            <a:lvl2pPr marL="457200" indent="0" algn="ctr" rtl="0" eaLnBrk="0" fontAlgn="base" hangingPunct="0">
              <a:spcBef>
                <a:spcPct val="20000"/>
              </a:spcBef>
              <a:spcAft>
                <a:spcPct val="0"/>
              </a:spcAft>
              <a:buNone/>
              <a:defRPr sz="2800">
                <a:solidFill>
                  <a:schemeClr val="tx1"/>
                </a:solidFill>
                <a:latin typeface="Arial" pitchFamily="34" charset="0"/>
                <a:cs typeface="+mn-cs"/>
              </a:defRPr>
            </a:lvl2pPr>
            <a:lvl3pPr marL="914400" indent="0" algn="ctr" rtl="0" eaLnBrk="0" fontAlgn="base" hangingPunct="0">
              <a:spcBef>
                <a:spcPct val="20000"/>
              </a:spcBef>
              <a:spcAft>
                <a:spcPct val="0"/>
              </a:spcAft>
              <a:buNone/>
              <a:defRPr sz="2400">
                <a:solidFill>
                  <a:schemeClr val="tx1"/>
                </a:solidFill>
                <a:latin typeface="Arial" pitchFamily="34" charset="0"/>
                <a:cs typeface="+mn-cs"/>
              </a:defRPr>
            </a:lvl3pPr>
            <a:lvl4pPr marL="1371600" indent="0" algn="ctr" rtl="0" eaLnBrk="0" fontAlgn="base" hangingPunct="0">
              <a:spcBef>
                <a:spcPct val="20000"/>
              </a:spcBef>
              <a:spcAft>
                <a:spcPct val="0"/>
              </a:spcAft>
              <a:buNone/>
              <a:defRPr sz="2000">
                <a:solidFill>
                  <a:schemeClr val="tx1"/>
                </a:solidFill>
                <a:latin typeface="Arial" pitchFamily="34" charset="0"/>
                <a:cs typeface="+mn-cs"/>
              </a:defRPr>
            </a:lvl4pPr>
            <a:lvl5pPr marL="1828800" indent="0" algn="ctr" rtl="0" eaLnBrk="0" fontAlgn="base" hangingPunct="0">
              <a:spcBef>
                <a:spcPct val="20000"/>
              </a:spcBef>
              <a:spcAft>
                <a:spcPct val="0"/>
              </a:spcAft>
              <a:buNone/>
              <a:defRPr sz="2000">
                <a:solidFill>
                  <a:schemeClr val="tx1"/>
                </a:solidFill>
                <a:latin typeface="Arial" pitchFamily="34" charset="0"/>
                <a:cs typeface="+mn-cs"/>
              </a:defRPr>
            </a:lvl5pPr>
            <a:lvl6pPr marL="2286000" indent="0" algn="ctr" rtl="0" fontAlgn="base">
              <a:spcBef>
                <a:spcPct val="20000"/>
              </a:spcBef>
              <a:spcAft>
                <a:spcPct val="0"/>
              </a:spcAft>
              <a:buNone/>
              <a:defRPr sz="2000">
                <a:solidFill>
                  <a:schemeClr val="tx1"/>
                </a:solidFill>
                <a:latin typeface="+mn-lt"/>
                <a:cs typeface="+mn-cs"/>
              </a:defRPr>
            </a:lvl6pPr>
            <a:lvl7pPr marL="2743200" indent="0" algn="ctr" rtl="0" fontAlgn="base">
              <a:spcBef>
                <a:spcPct val="20000"/>
              </a:spcBef>
              <a:spcAft>
                <a:spcPct val="0"/>
              </a:spcAft>
              <a:buNone/>
              <a:defRPr sz="2000">
                <a:solidFill>
                  <a:schemeClr val="tx1"/>
                </a:solidFill>
                <a:latin typeface="+mn-lt"/>
                <a:cs typeface="+mn-cs"/>
              </a:defRPr>
            </a:lvl7pPr>
            <a:lvl8pPr marL="3200400" indent="0" algn="ctr" rtl="0" fontAlgn="base">
              <a:spcBef>
                <a:spcPct val="20000"/>
              </a:spcBef>
              <a:spcAft>
                <a:spcPct val="0"/>
              </a:spcAft>
              <a:buNone/>
              <a:defRPr sz="2000">
                <a:solidFill>
                  <a:schemeClr val="tx1"/>
                </a:solidFill>
                <a:latin typeface="+mn-lt"/>
                <a:cs typeface="+mn-cs"/>
              </a:defRPr>
            </a:lvl8pPr>
            <a:lvl9pPr marL="3657600" indent="0" algn="ctr" rtl="0" fontAlgn="base">
              <a:spcBef>
                <a:spcPct val="20000"/>
              </a:spcBef>
              <a:spcAft>
                <a:spcPct val="0"/>
              </a:spcAft>
              <a:buNone/>
              <a:defRPr sz="2000">
                <a:solidFill>
                  <a:schemeClr val="tx1"/>
                </a:solidFill>
                <a:latin typeface="+mn-lt"/>
                <a:cs typeface="+mn-cs"/>
              </a:defRPr>
            </a:lvl9pPr>
          </a:lstStyle>
          <a:p>
            <a:pPr marL="457200" indent="-457200" eaLnBrk="1" hangingPunct="1">
              <a:lnSpc>
                <a:spcPct val="80000"/>
              </a:lnSpc>
              <a:defRPr/>
            </a:pPr>
            <a:r>
              <a:rPr lang="en-IE" sz="2000" smtClean="0">
                <a:solidFill>
                  <a:schemeClr val="bg2"/>
                </a:solidFill>
                <a:latin typeface="Arial" charset="0"/>
              </a:rPr>
              <a:t>1. Open </a:t>
            </a:r>
            <a:r>
              <a:rPr lang="en-IE" sz="2000" dirty="0" smtClean="0">
                <a:solidFill>
                  <a:schemeClr val="bg2"/>
                </a:solidFill>
                <a:latin typeface="Arial" charset="0"/>
              </a:rPr>
              <a:t>Babel development team and </a:t>
            </a:r>
            <a:r>
              <a:rPr lang="en-IE" sz="2000" dirty="0" err="1" smtClean="0">
                <a:solidFill>
                  <a:schemeClr val="bg2"/>
                </a:solidFill>
                <a:latin typeface="Arial" charset="0"/>
              </a:rPr>
              <a:t>NextMove</a:t>
            </a:r>
            <a:r>
              <a:rPr lang="en-IE" sz="2000" dirty="0" smtClean="0">
                <a:solidFill>
                  <a:schemeClr val="bg2"/>
                </a:solidFill>
                <a:latin typeface="Arial" charset="0"/>
              </a:rPr>
              <a:t> Software, Cambridge</a:t>
            </a:r>
            <a:r>
              <a:rPr lang="en-IE" sz="2000" smtClean="0">
                <a:solidFill>
                  <a:schemeClr val="bg2"/>
                </a:solidFill>
                <a:latin typeface="Arial" charset="0"/>
              </a:rPr>
              <a:t>, UK</a:t>
            </a:r>
          </a:p>
          <a:p>
            <a:pPr marL="457200" indent="-457200" eaLnBrk="1" hangingPunct="1">
              <a:lnSpc>
                <a:spcPct val="80000"/>
              </a:lnSpc>
              <a:defRPr/>
            </a:pPr>
            <a:r>
              <a:rPr lang="en-IE" sz="2000" smtClean="0">
                <a:solidFill>
                  <a:schemeClr val="bg2"/>
                </a:solidFill>
                <a:latin typeface="Arial" charset="0"/>
              </a:rPr>
              <a:t>2. Open Babel lead developer and University of Pittsburgh, USA</a:t>
            </a:r>
          </a:p>
          <a:p>
            <a:pPr marL="457200" indent="-457200" eaLnBrk="1" hangingPunct="1">
              <a:lnSpc>
                <a:spcPct val="80000"/>
              </a:lnSpc>
              <a:defRPr/>
            </a:pPr>
            <a:endParaRPr lang="en-IE" sz="2000" dirty="0" smtClean="0">
              <a:solidFill>
                <a:schemeClr val="bg1">
                  <a:lumMod val="50000"/>
                </a:schemeClr>
              </a:solidFill>
              <a:latin typeface="Arial" charset="0"/>
            </a:endParaRPr>
          </a:p>
        </p:txBody>
      </p:sp>
      <p:sp>
        <p:nvSpPr>
          <p:cNvPr id="10" name="Rounded Rectangle 9"/>
          <p:cNvSpPr/>
          <p:nvPr/>
        </p:nvSpPr>
        <p:spPr>
          <a:xfrm>
            <a:off x="179512" y="2708920"/>
            <a:ext cx="8784976" cy="8640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074" name="Rectangle 2"/>
          <p:cNvSpPr>
            <a:spLocks noGrp="1" noChangeArrowheads="1"/>
          </p:cNvSpPr>
          <p:nvPr>
            <p:ph type="ctrTitle"/>
          </p:nvPr>
        </p:nvSpPr>
        <p:spPr>
          <a:xfrm>
            <a:off x="395536" y="2708920"/>
            <a:ext cx="8352928" cy="864096"/>
          </a:xfrm>
        </p:spPr>
        <p:txBody>
          <a:bodyPr/>
          <a:lstStyle/>
          <a:p>
            <a:pPr eaLnBrk="1" hangingPunct="1"/>
            <a:r>
              <a:rPr lang="en-IE" sz="3200" smtClean="0">
                <a:solidFill>
                  <a:srgbClr val="0070C0"/>
                </a:solidFill>
                <a:latin typeface="Arial" charset="0"/>
              </a:rPr>
              <a:t>What’s new and cooking in Open Babel?</a:t>
            </a:r>
            <a:endParaRPr lang="en-US" sz="3200" dirty="0" smtClean="0">
              <a:solidFill>
                <a:srgbClr val="FF0000"/>
              </a:solidFill>
              <a:latin typeface="Arial" charset="0"/>
            </a:endParaRPr>
          </a:p>
        </p:txBody>
      </p:sp>
      <p:pic>
        <p:nvPicPr>
          <p:cNvPr id="8" name="Picture 2" descr="C:\Users\Noel\Desktop\GRH Cover Art.png"/>
          <p:cNvPicPr>
            <a:picLocks noChangeAspect="1" noChangeArrowheads="1"/>
          </p:cNvPicPr>
          <p:nvPr/>
        </p:nvPicPr>
        <p:blipFill>
          <a:blip r:embed="rId3" cstate="print"/>
          <a:srcRect/>
          <a:stretch>
            <a:fillRect/>
          </a:stretch>
        </p:blipFill>
        <p:spPr bwMode="auto">
          <a:xfrm>
            <a:off x="683568" y="188640"/>
            <a:ext cx="4896544" cy="2448272"/>
          </a:xfrm>
          <a:prstGeom prst="rect">
            <a:avLst/>
          </a:prstGeom>
          <a:noFill/>
        </p:spPr>
      </p:pic>
      <p:sp>
        <p:nvSpPr>
          <p:cNvPr id="7" name="Rectangle 2"/>
          <p:cNvSpPr txBox="1">
            <a:spLocks noChangeArrowheads="1"/>
          </p:cNvSpPr>
          <p:nvPr/>
        </p:nvSpPr>
        <p:spPr bwMode="auto">
          <a:xfrm>
            <a:off x="827584" y="3573016"/>
            <a:ext cx="7429500" cy="641226"/>
          </a:xfrm>
          <a:prstGeom prst="rect">
            <a:avLst/>
          </a:prstGeom>
          <a:noFill/>
          <a:ln w="9525">
            <a:noFill/>
            <a:miter lim="800000"/>
            <a:headEnd/>
            <a:tailEnd/>
          </a:ln>
        </p:spPr>
        <p:txBody>
          <a:bodyPr anchor="ctr"/>
          <a:lstStyle/>
          <a:p>
            <a:pPr algn="ctr">
              <a:defRPr/>
            </a:pPr>
            <a:r>
              <a:rPr lang="en-GB" u="sng" kern="0" dirty="0">
                <a:solidFill>
                  <a:schemeClr val="tx2"/>
                </a:solidFill>
                <a:latin typeface="Arial" charset="0"/>
                <a:ea typeface="+mj-ea"/>
                <a:cs typeface="+mj-cs"/>
              </a:rPr>
              <a:t>Noel M</a:t>
            </a:r>
            <a:r>
              <a:rPr lang="en-GB" u="sng" kern="0">
                <a:solidFill>
                  <a:schemeClr val="tx2"/>
                </a:solidFill>
                <a:latin typeface="Arial" charset="0"/>
                <a:ea typeface="+mj-ea"/>
                <a:cs typeface="+mj-cs"/>
              </a:rPr>
              <a:t>. </a:t>
            </a:r>
            <a:r>
              <a:rPr lang="en-GB" u="sng" kern="0" smtClean="0">
                <a:solidFill>
                  <a:schemeClr val="tx2"/>
                </a:solidFill>
                <a:latin typeface="Arial" charset="0"/>
                <a:ea typeface="+mj-ea"/>
                <a:cs typeface="+mj-cs"/>
              </a:rPr>
              <a:t>O’Boyle</a:t>
            </a:r>
            <a:r>
              <a:rPr lang="en-GB" kern="0" smtClean="0">
                <a:solidFill>
                  <a:schemeClr val="tx2"/>
                </a:solidFill>
                <a:latin typeface="Arial" charset="0"/>
                <a:ea typeface="+mj-ea"/>
                <a:cs typeface="+mj-cs"/>
              </a:rPr>
              <a:t>,</a:t>
            </a:r>
            <a:r>
              <a:rPr lang="en-GB" kern="0" baseline="30000" smtClean="0">
                <a:solidFill>
                  <a:schemeClr val="tx2"/>
                </a:solidFill>
                <a:latin typeface="Arial" charset="0"/>
                <a:ea typeface="+mj-ea"/>
                <a:cs typeface="+mj-cs"/>
              </a:rPr>
              <a:t>1</a:t>
            </a:r>
            <a:r>
              <a:rPr lang="en-GB" kern="0" smtClean="0">
                <a:solidFill>
                  <a:schemeClr val="tx2"/>
                </a:solidFill>
                <a:latin typeface="Arial" charset="0"/>
                <a:ea typeface="+mj-ea"/>
                <a:cs typeface="+mj-cs"/>
              </a:rPr>
              <a:t> Geoffrey R. Huchison</a:t>
            </a:r>
            <a:r>
              <a:rPr lang="en-GB" kern="0" baseline="30000" smtClean="0">
                <a:solidFill>
                  <a:schemeClr val="tx2"/>
                </a:solidFill>
                <a:latin typeface="Arial" charset="0"/>
                <a:ea typeface="+mj-ea"/>
                <a:cs typeface="+mj-cs"/>
              </a:rPr>
              <a:t>2</a:t>
            </a:r>
            <a:endParaRPr lang="en-GB" kern="0" baseline="30000" dirty="0" smtClean="0">
              <a:solidFill>
                <a:schemeClr val="tx2"/>
              </a:solidFill>
              <a:latin typeface="Arial" charset="0"/>
              <a:ea typeface="+mj-ea"/>
              <a:cs typeface="+mj-cs"/>
            </a:endParaRPr>
          </a:p>
        </p:txBody>
      </p:sp>
      <p:sp>
        <p:nvSpPr>
          <p:cNvPr id="16" name="Rectangle 3"/>
          <p:cNvSpPr txBox="1">
            <a:spLocks noChangeArrowheads="1"/>
          </p:cNvSpPr>
          <p:nvPr/>
        </p:nvSpPr>
        <p:spPr bwMode="auto">
          <a:xfrm>
            <a:off x="5868144" y="836712"/>
            <a:ext cx="2880320"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Arial" pitchFamily="34" charset="0"/>
                <a:ea typeface="+mn-ea"/>
                <a:cs typeface="+mn-cs"/>
              </a:defRPr>
            </a:lvl1pPr>
            <a:lvl2pPr marL="457200" indent="0" algn="ctr" rtl="0" eaLnBrk="0" fontAlgn="base" hangingPunct="0">
              <a:spcBef>
                <a:spcPct val="20000"/>
              </a:spcBef>
              <a:spcAft>
                <a:spcPct val="0"/>
              </a:spcAft>
              <a:buNone/>
              <a:defRPr sz="2800">
                <a:solidFill>
                  <a:schemeClr val="tx1"/>
                </a:solidFill>
                <a:latin typeface="Arial" pitchFamily="34" charset="0"/>
                <a:cs typeface="+mn-cs"/>
              </a:defRPr>
            </a:lvl2pPr>
            <a:lvl3pPr marL="914400" indent="0" algn="ctr" rtl="0" eaLnBrk="0" fontAlgn="base" hangingPunct="0">
              <a:spcBef>
                <a:spcPct val="20000"/>
              </a:spcBef>
              <a:spcAft>
                <a:spcPct val="0"/>
              </a:spcAft>
              <a:buNone/>
              <a:defRPr sz="2400">
                <a:solidFill>
                  <a:schemeClr val="tx1"/>
                </a:solidFill>
                <a:latin typeface="Arial" pitchFamily="34" charset="0"/>
                <a:cs typeface="+mn-cs"/>
              </a:defRPr>
            </a:lvl3pPr>
            <a:lvl4pPr marL="1371600" indent="0" algn="ctr" rtl="0" eaLnBrk="0" fontAlgn="base" hangingPunct="0">
              <a:spcBef>
                <a:spcPct val="20000"/>
              </a:spcBef>
              <a:spcAft>
                <a:spcPct val="0"/>
              </a:spcAft>
              <a:buNone/>
              <a:defRPr sz="2000">
                <a:solidFill>
                  <a:schemeClr val="tx1"/>
                </a:solidFill>
                <a:latin typeface="Arial" pitchFamily="34" charset="0"/>
                <a:cs typeface="+mn-cs"/>
              </a:defRPr>
            </a:lvl4pPr>
            <a:lvl5pPr marL="1828800" indent="0" algn="ctr" rtl="0" eaLnBrk="0" fontAlgn="base" hangingPunct="0">
              <a:spcBef>
                <a:spcPct val="20000"/>
              </a:spcBef>
              <a:spcAft>
                <a:spcPct val="0"/>
              </a:spcAft>
              <a:buNone/>
              <a:defRPr sz="2000">
                <a:solidFill>
                  <a:schemeClr val="tx1"/>
                </a:solidFill>
                <a:latin typeface="Arial" pitchFamily="34" charset="0"/>
                <a:cs typeface="+mn-cs"/>
              </a:defRPr>
            </a:lvl5pPr>
            <a:lvl6pPr marL="2286000" indent="0" algn="ctr" rtl="0" fontAlgn="base">
              <a:spcBef>
                <a:spcPct val="20000"/>
              </a:spcBef>
              <a:spcAft>
                <a:spcPct val="0"/>
              </a:spcAft>
              <a:buNone/>
              <a:defRPr sz="2000">
                <a:solidFill>
                  <a:schemeClr val="tx1"/>
                </a:solidFill>
                <a:latin typeface="+mn-lt"/>
                <a:cs typeface="+mn-cs"/>
              </a:defRPr>
            </a:lvl6pPr>
            <a:lvl7pPr marL="2743200" indent="0" algn="ctr" rtl="0" fontAlgn="base">
              <a:spcBef>
                <a:spcPct val="20000"/>
              </a:spcBef>
              <a:spcAft>
                <a:spcPct val="0"/>
              </a:spcAft>
              <a:buNone/>
              <a:defRPr sz="2000">
                <a:solidFill>
                  <a:schemeClr val="tx1"/>
                </a:solidFill>
                <a:latin typeface="+mn-lt"/>
                <a:cs typeface="+mn-cs"/>
              </a:defRPr>
            </a:lvl7pPr>
            <a:lvl8pPr marL="3200400" indent="0" algn="ctr" rtl="0" fontAlgn="base">
              <a:spcBef>
                <a:spcPct val="20000"/>
              </a:spcBef>
              <a:spcAft>
                <a:spcPct val="0"/>
              </a:spcAft>
              <a:buNone/>
              <a:defRPr sz="2000">
                <a:solidFill>
                  <a:schemeClr val="tx1"/>
                </a:solidFill>
                <a:latin typeface="+mn-lt"/>
                <a:cs typeface="+mn-cs"/>
              </a:defRPr>
            </a:lvl8pPr>
            <a:lvl9pPr marL="3657600" indent="0" algn="ctr" rtl="0" fontAlgn="base">
              <a:spcBef>
                <a:spcPct val="20000"/>
              </a:spcBef>
              <a:spcAft>
                <a:spcPct val="0"/>
              </a:spcAft>
              <a:buNone/>
              <a:defRPr sz="2000">
                <a:solidFill>
                  <a:schemeClr val="tx1"/>
                </a:solidFill>
                <a:latin typeface="+mn-lt"/>
                <a:cs typeface="+mn-cs"/>
              </a:defRPr>
            </a:lvl9pPr>
          </a:lstStyle>
          <a:p>
            <a:pPr eaLnBrk="1" hangingPunct="1">
              <a:lnSpc>
                <a:spcPct val="80000"/>
              </a:lnSpc>
              <a:spcBef>
                <a:spcPts val="0"/>
              </a:spcBef>
              <a:defRPr/>
            </a:pPr>
            <a:r>
              <a:rPr lang="en-IE" sz="2000" smtClean="0">
                <a:solidFill>
                  <a:schemeClr val="bg2"/>
                </a:solidFill>
                <a:latin typeface="Arial" charset="0"/>
              </a:rPr>
              <a:t>245</a:t>
            </a:r>
            <a:r>
              <a:rPr lang="en-IE" sz="2000" baseline="30000" smtClean="0">
                <a:solidFill>
                  <a:schemeClr val="bg2"/>
                </a:solidFill>
                <a:latin typeface="Arial" charset="0"/>
              </a:rPr>
              <a:t>th</a:t>
            </a:r>
            <a:r>
              <a:rPr lang="en-IE" sz="2000" smtClean="0">
                <a:solidFill>
                  <a:schemeClr val="bg2"/>
                </a:solidFill>
                <a:latin typeface="Arial" charset="0"/>
              </a:rPr>
              <a:t> ACS National Meeting</a:t>
            </a:r>
          </a:p>
          <a:p>
            <a:pPr eaLnBrk="1" hangingPunct="1">
              <a:lnSpc>
                <a:spcPct val="80000"/>
              </a:lnSpc>
              <a:spcBef>
                <a:spcPts val="0"/>
              </a:spcBef>
              <a:defRPr/>
            </a:pPr>
            <a:endParaRPr lang="en-IE" sz="2000" smtClean="0">
              <a:solidFill>
                <a:schemeClr val="bg2"/>
              </a:solidFill>
              <a:latin typeface="Arial" charset="0"/>
            </a:endParaRPr>
          </a:p>
          <a:p>
            <a:pPr eaLnBrk="1" hangingPunct="1">
              <a:lnSpc>
                <a:spcPct val="80000"/>
              </a:lnSpc>
              <a:spcBef>
                <a:spcPts val="0"/>
              </a:spcBef>
              <a:defRPr/>
            </a:pPr>
            <a:r>
              <a:rPr lang="en-IE" sz="2000" smtClean="0">
                <a:solidFill>
                  <a:schemeClr val="bg2"/>
                </a:solidFill>
                <a:latin typeface="Arial" charset="0"/>
              </a:rPr>
              <a:t>New Orleans</a:t>
            </a:r>
          </a:p>
          <a:p>
            <a:pPr eaLnBrk="1" hangingPunct="1">
              <a:lnSpc>
                <a:spcPct val="80000"/>
              </a:lnSpc>
              <a:spcBef>
                <a:spcPts val="0"/>
              </a:spcBef>
              <a:defRPr/>
            </a:pPr>
            <a:r>
              <a:rPr lang="en-IE" sz="2000" smtClean="0">
                <a:solidFill>
                  <a:schemeClr val="bg2"/>
                </a:solidFill>
                <a:latin typeface="Arial" charset="0"/>
              </a:rPr>
              <a:t>April 2013</a:t>
            </a:r>
          </a:p>
          <a:p>
            <a:pPr eaLnBrk="1" hangingPunct="1">
              <a:lnSpc>
                <a:spcPct val="80000"/>
              </a:lnSpc>
              <a:spcBef>
                <a:spcPts val="0"/>
              </a:spcBef>
              <a:defRPr/>
            </a:pPr>
            <a:endParaRPr lang="en-IE" sz="2000" dirty="0" smtClean="0">
              <a:solidFill>
                <a:schemeClr val="bg1">
                  <a:lumMod val="50000"/>
                </a:schemeClr>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FPS Fingerprint Interchange Format</a:t>
            </a:r>
            <a:endParaRPr lang="en-IE"/>
          </a:p>
        </p:txBody>
      </p:sp>
      <p:sp>
        <p:nvSpPr>
          <p:cNvPr id="3" name="Content Placeholder 2"/>
          <p:cNvSpPr>
            <a:spLocks noGrp="1"/>
          </p:cNvSpPr>
          <p:nvPr>
            <p:ph idx="1"/>
          </p:nvPr>
        </p:nvSpPr>
        <p:spPr/>
        <p:txBody>
          <a:bodyPr/>
          <a:lstStyle/>
          <a:p>
            <a:r>
              <a:rPr lang="en-IE" sz="2400" smtClean="0"/>
              <a:t>Developed by Andrew Dalke as a standard way to represent fingerprints from several toolkits</a:t>
            </a:r>
          </a:p>
          <a:p>
            <a:pPr lvl="1"/>
            <a:r>
              <a:rPr lang="en-IE" sz="2000" smtClean="0"/>
              <a:t>Contains header, then fingerprint information</a:t>
            </a:r>
          </a:p>
          <a:p>
            <a:pPr lvl="1"/>
            <a:r>
              <a:rPr lang="en-IE" sz="2000" smtClean="0"/>
              <a:t>http://code.google.com/p/chem-fingerprints/wiki/FPS</a:t>
            </a:r>
          </a:p>
          <a:p>
            <a:endParaRPr lang="en-IE" sz="2400" smtClean="0"/>
          </a:p>
          <a:p>
            <a:r>
              <a:rPr lang="en-IE" sz="2400" smtClean="0"/>
              <a:t>Used as the input for Dalke’s </a:t>
            </a:r>
            <a:r>
              <a:rPr lang="en-IE" sz="2400" smtClean="0">
                <a:solidFill>
                  <a:srgbClr val="FF0000"/>
                </a:solidFill>
              </a:rPr>
              <a:t>chemfp</a:t>
            </a:r>
            <a:r>
              <a:rPr lang="en-IE" sz="2400" smtClean="0"/>
              <a:t> toolkit</a:t>
            </a:r>
          </a:p>
          <a:p>
            <a:pPr lvl="1"/>
            <a:r>
              <a:rPr lang="en-IE" sz="2000" smtClean="0"/>
              <a:t>Fast similarity searching (as in </a:t>
            </a:r>
            <a:r>
              <a:rPr lang="en-IE" sz="2000" b="1" i="1" smtClean="0"/>
              <a:t>very</a:t>
            </a:r>
            <a:r>
              <a:rPr lang="en-IE" sz="2000" smtClean="0"/>
              <a:t> fast), kNN, all-against-all similarity, etc.</a:t>
            </a:r>
          </a:p>
          <a:p>
            <a:pPr lvl="1"/>
            <a:r>
              <a:rPr lang="en-IE" sz="2000" smtClean="0"/>
              <a:t>http://chemfp.com</a:t>
            </a:r>
          </a:p>
          <a:p>
            <a:endParaRPr lang="en-IE" sz="2400" smtClean="0"/>
          </a:p>
          <a:p>
            <a:r>
              <a:rPr lang="en-IE" sz="2400" smtClean="0"/>
              <a:t>To generate an Open Babel FP2 fingerprint in FPS format:</a:t>
            </a:r>
          </a:p>
          <a:p>
            <a:pPr lvl="1">
              <a:buNone/>
            </a:pPr>
            <a:r>
              <a:rPr lang="en-IE" sz="2000" smtClean="0"/>
              <a:t>obabel -:</a:t>
            </a:r>
            <a:r>
              <a:rPr lang="pt-BR" sz="2000" smtClean="0">
                <a:latin typeface="Courier New" pitchFamily="49" charset="0"/>
                <a:cs typeface="Courier New" pitchFamily="49" charset="0"/>
              </a:rPr>
              <a:t>"</a:t>
            </a:r>
            <a:r>
              <a:rPr lang="en-IE" sz="2000" smtClean="0"/>
              <a:t>CCC(=O)Cl</a:t>
            </a:r>
            <a:r>
              <a:rPr lang="pt-BR" sz="2000" smtClean="0">
                <a:latin typeface="Courier New" pitchFamily="49" charset="0"/>
                <a:cs typeface="Courier New" pitchFamily="49" charset="0"/>
              </a:rPr>
              <a:t>"</a:t>
            </a:r>
            <a:r>
              <a:rPr lang="en-IE" sz="2000" smtClean="0"/>
              <a:t> –ofps –xf FP2</a:t>
            </a:r>
            <a:endParaRPr lang="en-IE" sz="2000"/>
          </a:p>
        </p:txBody>
      </p:sp>
      <p:sp>
        <p:nvSpPr>
          <p:cNvPr id="5" name="TextBox 4"/>
          <p:cNvSpPr txBox="1"/>
          <p:nvPr/>
        </p:nvSpPr>
        <p:spPr>
          <a:xfrm>
            <a:off x="6300192" y="6093296"/>
            <a:ext cx="2592288"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obabel –L fps</a:t>
            </a:r>
            <a:endParaRPr lang="en-IE" dirty="0" smtClean="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Also new in OB 2.3.2</a:t>
            </a:r>
            <a:endParaRPr lang="en-IE"/>
          </a:p>
        </p:txBody>
      </p:sp>
      <p:sp>
        <p:nvSpPr>
          <p:cNvPr id="3" name="Content Placeholder 2"/>
          <p:cNvSpPr>
            <a:spLocks noGrp="1"/>
          </p:cNvSpPr>
          <p:nvPr>
            <p:ph idx="1"/>
          </p:nvPr>
        </p:nvSpPr>
        <p:spPr>
          <a:xfrm>
            <a:off x="323528" y="1284296"/>
            <a:ext cx="8424936" cy="4953016"/>
          </a:xfrm>
        </p:spPr>
        <p:txBody>
          <a:bodyPr/>
          <a:lstStyle/>
          <a:p>
            <a:r>
              <a:rPr lang="en-IE" sz="2400" smtClean="0"/>
              <a:t>Andy Lang’s melting point group contribution descriptor</a:t>
            </a:r>
          </a:p>
          <a:p>
            <a:r>
              <a:rPr lang="en-IE" sz="2400" smtClean="0"/>
              <a:t>Access and manipulate stereochemistry from language bindings</a:t>
            </a:r>
          </a:p>
          <a:p>
            <a:r>
              <a:rPr lang="en-IE" sz="2400" smtClean="0"/>
              <a:t>Improved stereo perception from 2D wedge and hash bonds</a:t>
            </a:r>
          </a:p>
          <a:p>
            <a:r>
              <a:rPr lang="en-IE" sz="2400" smtClean="0"/>
              <a:t>Extraction of enthalpy of formation from Gaussian files</a:t>
            </a:r>
          </a:p>
          <a:p>
            <a:endParaRPr lang="en-IE" sz="2400" smtClean="0"/>
          </a:p>
          <a:p>
            <a:r>
              <a:rPr lang="en-IE" sz="2400" smtClean="0"/>
              <a:t>POS format: Variation on generic XYZ format</a:t>
            </a:r>
          </a:p>
          <a:p>
            <a:r>
              <a:rPr lang="en-IE" sz="2400" smtClean="0"/>
              <a:t>ACES II input and output formats</a:t>
            </a:r>
          </a:p>
          <a:p>
            <a:r>
              <a:rPr lang="en-IE" sz="2400" smtClean="0"/>
              <a:t>Crystal 90 output format</a:t>
            </a:r>
          </a:p>
          <a:p>
            <a:r>
              <a:rPr lang="en-IE" sz="2400" smtClean="0"/>
              <a:t>Writing CONTCAR/POSCAR format (VASP)</a:t>
            </a:r>
          </a:p>
          <a:p>
            <a:r>
              <a:rPr lang="en-IE" sz="2400" smtClean="0"/>
              <a:t>lmpdat format (LAMMPS MD)</a:t>
            </a:r>
          </a:p>
        </p:txBody>
      </p:sp>
      <p:sp>
        <p:nvSpPr>
          <p:cNvPr id="5" name="TextBox 4"/>
          <p:cNvSpPr txBox="1"/>
          <p:nvPr/>
        </p:nvSpPr>
        <p:spPr>
          <a:xfrm>
            <a:off x="6228184" y="980728"/>
            <a:ext cx="2376264"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obabel –L MP</a:t>
            </a:r>
            <a:endParaRPr lang="en-IE" dirty="0" smtClean="0">
              <a:solidFill>
                <a:srgbClr val="00FF00"/>
              </a:solidFill>
              <a:latin typeface="Courier New" pitchFamily="49" charset="0"/>
              <a:cs typeface="Courier New" pitchFamily="49" charset="0"/>
            </a:endParaRPr>
          </a:p>
        </p:txBody>
      </p:sp>
      <p:sp>
        <p:nvSpPr>
          <p:cNvPr id="8" name="TextBox 7"/>
          <p:cNvSpPr txBox="1"/>
          <p:nvPr/>
        </p:nvSpPr>
        <p:spPr>
          <a:xfrm>
            <a:off x="5724128" y="4676886"/>
            <a:ext cx="2952328"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acesin acesout</a:t>
            </a:r>
            <a:endParaRPr lang="en-IE" dirty="0" smtClean="0">
              <a:solidFill>
                <a:srgbClr val="00FF00"/>
              </a:solidFill>
              <a:latin typeface="Courier New" pitchFamily="49" charset="0"/>
              <a:cs typeface="Courier New" pitchFamily="49" charset="0"/>
            </a:endParaRPr>
          </a:p>
        </p:txBody>
      </p:sp>
      <p:sp>
        <p:nvSpPr>
          <p:cNvPr id="9" name="TextBox 8"/>
          <p:cNvSpPr txBox="1"/>
          <p:nvPr/>
        </p:nvSpPr>
        <p:spPr>
          <a:xfrm>
            <a:off x="7164288" y="5108934"/>
            <a:ext cx="1368152"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c90out</a:t>
            </a:r>
            <a:endParaRPr lang="en-IE" dirty="0" smtClean="0">
              <a:solidFill>
                <a:srgbClr val="00FF00"/>
              </a:solidFill>
              <a:latin typeface="Courier New" pitchFamily="49" charset="0"/>
              <a:cs typeface="Courier New" pitchFamily="49" charset="0"/>
            </a:endParaRPr>
          </a:p>
        </p:txBody>
      </p:sp>
      <p:sp>
        <p:nvSpPr>
          <p:cNvPr id="10" name="TextBox 9"/>
          <p:cNvSpPr txBox="1"/>
          <p:nvPr/>
        </p:nvSpPr>
        <p:spPr>
          <a:xfrm>
            <a:off x="7740352" y="4232963"/>
            <a:ext cx="1152128"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POS</a:t>
            </a:r>
            <a:endParaRPr lang="en-IE" dirty="0" smtClean="0">
              <a:solidFill>
                <a:srgbClr val="00FF00"/>
              </a:solidFill>
              <a:latin typeface="Courier New" pitchFamily="49" charset="0"/>
              <a:cs typeface="Courier New" pitchFamily="49" charset="0"/>
            </a:endParaRPr>
          </a:p>
        </p:txBody>
      </p:sp>
      <p:sp>
        <p:nvSpPr>
          <p:cNvPr id="11" name="TextBox 10"/>
          <p:cNvSpPr txBox="1"/>
          <p:nvPr/>
        </p:nvSpPr>
        <p:spPr>
          <a:xfrm>
            <a:off x="7524328" y="5517232"/>
            <a:ext cx="1008112"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vasp</a:t>
            </a:r>
            <a:endParaRPr lang="en-IE" dirty="0" smtClean="0">
              <a:solidFill>
                <a:srgbClr val="00FF00"/>
              </a:solidFill>
              <a:latin typeface="Courier New" pitchFamily="49" charset="0"/>
              <a:cs typeface="Courier New" pitchFamily="49" charset="0"/>
            </a:endParaRPr>
          </a:p>
        </p:txBody>
      </p:sp>
      <p:sp>
        <p:nvSpPr>
          <p:cNvPr id="12" name="TextBox 11"/>
          <p:cNvSpPr txBox="1"/>
          <p:nvPr/>
        </p:nvSpPr>
        <p:spPr>
          <a:xfrm>
            <a:off x="7164288" y="5991671"/>
            <a:ext cx="1296144"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lmpdat</a:t>
            </a:r>
            <a:endParaRPr lang="en-IE" dirty="0" smtClean="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What’s under development?</a:t>
            </a:r>
            <a:endParaRPr lang="en-IE"/>
          </a:p>
        </p:txBody>
      </p:sp>
      <p:sp>
        <p:nvSpPr>
          <p:cNvPr id="3" name="Content Placeholder 2"/>
          <p:cNvSpPr>
            <a:spLocks noGrp="1"/>
          </p:cNvSpPr>
          <p:nvPr>
            <p:ph idx="1"/>
          </p:nvPr>
        </p:nvSpPr>
        <p:spPr>
          <a:xfrm>
            <a:off x="323528" y="1142984"/>
            <a:ext cx="8352928" cy="5382360"/>
          </a:xfrm>
        </p:spPr>
        <p:txBody>
          <a:bodyPr>
            <a:noAutofit/>
          </a:bodyPr>
          <a:lstStyle/>
          <a:p>
            <a:r>
              <a:rPr lang="en-IE" sz="2400" smtClean="0"/>
              <a:t>Some features to look out for:</a:t>
            </a:r>
          </a:p>
          <a:p>
            <a:pPr lvl="1"/>
            <a:r>
              <a:rPr lang="en-IE" sz="2000" smtClean="0"/>
              <a:t>Performance improvements due to faster ring finding code</a:t>
            </a:r>
          </a:p>
          <a:p>
            <a:pPr lvl="1"/>
            <a:r>
              <a:rPr lang="en-IE" sz="2000" smtClean="0"/>
              <a:t>Integration of Confab, the systematic conformer generator</a:t>
            </a:r>
          </a:p>
          <a:p>
            <a:pPr lvl="1"/>
            <a:r>
              <a:rPr lang="en-IE" sz="2000" smtClean="0"/>
              <a:t>Better and faster handling of valence throughout the library</a:t>
            </a:r>
          </a:p>
          <a:p>
            <a:pPr lvl="1"/>
            <a:r>
              <a:rPr lang="en-IE" sz="2000" smtClean="0"/>
              <a:t>Implementation of MDL and SMILES valence models</a:t>
            </a:r>
          </a:p>
          <a:p>
            <a:pPr lvl="1"/>
            <a:r>
              <a:rPr lang="en-IE" sz="2000" smtClean="0"/>
              <a:t>Painter format to help users to implement their own depictions</a:t>
            </a:r>
          </a:p>
          <a:p>
            <a:pPr lvl="1"/>
            <a:r>
              <a:rPr lang="en-IE" sz="2000" smtClean="0"/>
              <a:t>New strict SMILES parser (“smiley”)</a:t>
            </a:r>
          </a:p>
          <a:p>
            <a:pPr lvl="1"/>
            <a:r>
              <a:rPr lang="en-IE" sz="2000" smtClean="0"/>
              <a:t>Find duplicate molecules (“--unique”)</a:t>
            </a:r>
          </a:p>
          <a:p>
            <a:pPr lvl="1"/>
            <a:endParaRPr lang="en-IE" sz="2000" smtClean="0"/>
          </a:p>
          <a:p>
            <a:r>
              <a:rPr lang="en-IE" sz="2400" smtClean="0"/>
              <a:t>Since Feb 2013, Open Babel is now using </a:t>
            </a:r>
            <a:r>
              <a:rPr lang="en-IE" sz="2400" smtClean="0">
                <a:solidFill>
                  <a:srgbClr val="FF0000"/>
                </a:solidFill>
              </a:rPr>
              <a:t>Git</a:t>
            </a:r>
          </a:p>
          <a:p>
            <a:pPr lvl="1"/>
            <a:r>
              <a:rPr lang="en-IE" sz="2000" smtClean="0"/>
              <a:t>Fork us now to implement new features, or fix bugs</a:t>
            </a:r>
          </a:p>
          <a:p>
            <a:pPr lvl="1"/>
            <a:r>
              <a:rPr lang="en-IE" sz="2000" smtClean="0"/>
              <a:t>http://github.com/openbabel</a:t>
            </a:r>
            <a:endParaRPr lang="en-IE" sz="2400" smtClean="0"/>
          </a:p>
          <a:p>
            <a:r>
              <a:rPr lang="en-IE" sz="2400" smtClean="0"/>
              <a:t>Got some ideas for new features? Email us</a:t>
            </a:r>
          </a:p>
          <a:p>
            <a:pPr lvl="1"/>
            <a:r>
              <a:rPr lang="en-IE" sz="2000" smtClean="0"/>
              <a:t>openbabel-discuss@lists.sf.net</a:t>
            </a:r>
          </a:p>
          <a:p>
            <a:pPr lvl="1">
              <a:buNone/>
            </a:pPr>
            <a:endParaRPr lang="en-IE"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What’s new in OB 2.3.2?</a:t>
            </a:r>
            <a:endParaRPr lang="en-IE"/>
          </a:p>
        </p:txBody>
      </p:sp>
      <p:sp>
        <p:nvSpPr>
          <p:cNvPr id="3" name="Content Placeholder 2"/>
          <p:cNvSpPr>
            <a:spLocks noGrp="1"/>
          </p:cNvSpPr>
          <p:nvPr>
            <p:ph idx="1"/>
          </p:nvPr>
        </p:nvSpPr>
        <p:spPr>
          <a:xfrm>
            <a:off x="685800" y="1142984"/>
            <a:ext cx="7772400" cy="5382360"/>
          </a:xfrm>
        </p:spPr>
        <p:txBody>
          <a:bodyPr>
            <a:noAutofit/>
          </a:bodyPr>
          <a:lstStyle/>
          <a:p>
            <a:r>
              <a:rPr lang="en-IE" sz="2400" smtClean="0"/>
              <a:t>Open Babel 2.3.2 released in </a:t>
            </a:r>
            <a:r>
              <a:rPr lang="en-IE" sz="2400" smtClean="0">
                <a:solidFill>
                  <a:srgbClr val="FF0000"/>
                </a:solidFill>
              </a:rPr>
              <a:t>Oct 2012</a:t>
            </a:r>
          </a:p>
          <a:p>
            <a:pPr lvl="1"/>
            <a:r>
              <a:rPr lang="en-IE" sz="2000" smtClean="0"/>
              <a:t>Previous release 2.3.1 was in Oct 2011</a:t>
            </a:r>
          </a:p>
          <a:p>
            <a:endParaRPr lang="en-IE" sz="2400" smtClean="0"/>
          </a:p>
          <a:p>
            <a:r>
              <a:rPr lang="en-IE" sz="2400" smtClean="0"/>
              <a:t>Main new </a:t>
            </a:r>
            <a:r>
              <a:rPr lang="en-IE" sz="2400" smtClean="0">
                <a:solidFill>
                  <a:srgbClr val="FF0000"/>
                </a:solidFill>
              </a:rPr>
              <a:t>features</a:t>
            </a:r>
            <a:r>
              <a:rPr lang="en-IE" sz="2400" smtClean="0"/>
              <a:t>:</a:t>
            </a:r>
          </a:p>
          <a:p>
            <a:pPr lvl="1"/>
            <a:r>
              <a:rPr lang="en-IE" sz="2000" smtClean="0"/>
              <a:t>2D depiction improvements</a:t>
            </a:r>
          </a:p>
          <a:p>
            <a:pPr lvl="1"/>
            <a:r>
              <a:rPr lang="en-IE" sz="2000" smtClean="0"/>
              <a:t>New SMILES options</a:t>
            </a:r>
          </a:p>
          <a:p>
            <a:pPr lvl="1"/>
            <a:r>
              <a:rPr lang="en-IE" sz="2000" smtClean="0"/>
              <a:t>Work on stereochemistry</a:t>
            </a:r>
          </a:p>
          <a:p>
            <a:pPr lvl="1"/>
            <a:r>
              <a:rPr lang="en-IE" sz="2000" smtClean="0"/>
              <a:t>A new group contribution descriptor</a:t>
            </a:r>
          </a:p>
          <a:p>
            <a:pPr lvl="1"/>
            <a:r>
              <a:rPr lang="en-IE" sz="2000" smtClean="0"/>
              <a:t>Data extraction from comp chem log files</a:t>
            </a:r>
          </a:p>
          <a:p>
            <a:endParaRPr lang="en-IE" sz="2400" smtClean="0"/>
          </a:p>
          <a:p>
            <a:r>
              <a:rPr lang="en-IE" sz="2400" smtClean="0"/>
              <a:t>New file formats</a:t>
            </a:r>
          </a:p>
          <a:p>
            <a:r>
              <a:rPr lang="en-IE" sz="2400" smtClean="0"/>
              <a:t>Bug fixes</a:t>
            </a:r>
            <a:endParaRPr lang="en-IE"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Highlight substructures in depictions</a:t>
            </a:r>
            <a:endParaRPr lang="en-IE"/>
          </a:p>
        </p:txBody>
      </p:sp>
      <p:sp>
        <p:nvSpPr>
          <p:cNvPr id="3" name="Content Placeholder 2"/>
          <p:cNvSpPr>
            <a:spLocks noGrp="1"/>
          </p:cNvSpPr>
          <p:nvPr>
            <p:ph idx="1"/>
          </p:nvPr>
        </p:nvSpPr>
        <p:spPr>
          <a:xfrm>
            <a:off x="539552" y="1142984"/>
            <a:ext cx="7918648" cy="4953016"/>
          </a:xfrm>
        </p:spPr>
        <p:txBody>
          <a:bodyPr/>
          <a:lstStyle/>
          <a:p>
            <a:pPr algn="ctr">
              <a:buNone/>
            </a:pPr>
            <a:endParaRPr lang="en-IE" sz="2400" smtClean="0"/>
          </a:p>
          <a:p>
            <a:pPr algn="ctr">
              <a:buNone/>
            </a:pPr>
            <a:r>
              <a:rPr lang="en-IE" sz="2400" smtClean="0"/>
              <a:t>--highlight "SMARTS1 color1 [SMARTS2 color2 ...]"</a:t>
            </a:r>
          </a:p>
          <a:p>
            <a:pPr>
              <a:buNone/>
            </a:pPr>
            <a:endParaRPr lang="en-IE" sz="1800" smtClean="0"/>
          </a:p>
          <a:p>
            <a:pPr>
              <a:buNone/>
            </a:pPr>
            <a:endParaRPr lang="en-IE" sz="1800" smtClean="0"/>
          </a:p>
          <a:p>
            <a:pPr>
              <a:buNone/>
            </a:pPr>
            <a:endParaRPr lang="en-IE" sz="1800" smtClean="0"/>
          </a:p>
          <a:p>
            <a:pPr>
              <a:buNone/>
            </a:pPr>
            <a:endParaRPr lang="en-IE" sz="1800" smtClean="0"/>
          </a:p>
          <a:p>
            <a:pPr>
              <a:buNone/>
            </a:pPr>
            <a:endParaRPr lang="en-IE" sz="1800" smtClean="0"/>
          </a:p>
          <a:p>
            <a:pPr>
              <a:buNone/>
            </a:pPr>
            <a:endParaRPr lang="en-IE" sz="1800" smtClean="0"/>
          </a:p>
          <a:p>
            <a:pPr>
              <a:buNone/>
            </a:pPr>
            <a:endParaRPr lang="en-IE" sz="1800" smtClean="0"/>
          </a:p>
          <a:p>
            <a:pPr>
              <a:buNone/>
            </a:pPr>
            <a:endParaRPr lang="en-IE" sz="1800" smtClean="0"/>
          </a:p>
          <a:p>
            <a:pPr algn="ctr">
              <a:buNone/>
            </a:pPr>
            <a:endParaRPr lang="en-IE" sz="2400" smtClean="0"/>
          </a:p>
          <a:p>
            <a:pPr algn="ctr">
              <a:buNone/>
            </a:pPr>
            <a:r>
              <a:rPr lang="en-IE" sz="2400" smtClean="0"/>
              <a:t>--highlight "c1ccccc1 green C(=O)O #FFA500"</a:t>
            </a:r>
            <a:endParaRPr lang="en-IE" smtClean="0"/>
          </a:p>
        </p:txBody>
      </p:sp>
      <p:pic>
        <p:nvPicPr>
          <p:cNvPr id="2050" name="Picture 2" descr="C:\Users\Noel\mol.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347864" y="2492896"/>
            <a:ext cx="2857500" cy="2857500"/>
          </a:xfrm>
          <a:prstGeom prst="rect">
            <a:avLst/>
          </a:prstGeom>
          <a:noFill/>
        </p:spPr>
      </p:pic>
      <p:sp>
        <p:nvSpPr>
          <p:cNvPr id="6" name="TextBox 5"/>
          <p:cNvSpPr txBox="1"/>
          <p:nvPr/>
        </p:nvSpPr>
        <p:spPr>
          <a:xfrm>
            <a:off x="5076056" y="6165304"/>
            <a:ext cx="3888432"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obabel –L highlight</a:t>
            </a:r>
            <a:endParaRPr lang="en-IE" dirty="0" smtClean="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Improved PNG depiction</a:t>
            </a:r>
            <a:endParaRPr lang="en-IE"/>
          </a:p>
        </p:txBody>
      </p:sp>
      <p:sp>
        <p:nvSpPr>
          <p:cNvPr id="3" name="Content Placeholder 2"/>
          <p:cNvSpPr>
            <a:spLocks noGrp="1"/>
          </p:cNvSpPr>
          <p:nvPr>
            <p:ph idx="1"/>
          </p:nvPr>
        </p:nvSpPr>
        <p:spPr>
          <a:xfrm>
            <a:off x="685800" y="1142984"/>
            <a:ext cx="7772400" cy="5382360"/>
          </a:xfrm>
        </p:spPr>
        <p:txBody>
          <a:bodyPr/>
          <a:lstStyle/>
          <a:p>
            <a:pPr>
              <a:buNone/>
            </a:pPr>
            <a:r>
              <a:rPr lang="en-IE" sz="1600" b="1" smtClean="0"/>
              <a:t>Write options (new in red):</a:t>
            </a:r>
          </a:p>
          <a:p>
            <a:pPr>
              <a:buNone/>
            </a:pPr>
            <a:r>
              <a:rPr lang="en-IE" sz="1600" smtClean="0"/>
              <a:t> </a:t>
            </a:r>
            <a:r>
              <a:rPr lang="en-IE" sz="1600" smtClean="0">
                <a:solidFill>
                  <a:schemeClr val="bg1">
                    <a:lumMod val="50000"/>
                  </a:schemeClr>
                </a:solidFill>
              </a:rPr>
              <a:t>p &lt;pixels&gt; - image size, default 300</a:t>
            </a:r>
          </a:p>
          <a:p>
            <a:pPr>
              <a:buNone/>
            </a:pPr>
            <a:r>
              <a:rPr lang="en-IE" sz="1600" smtClean="0"/>
              <a:t> </a:t>
            </a:r>
            <a:r>
              <a:rPr lang="en-IE" sz="1600" smtClean="0">
                <a:solidFill>
                  <a:srgbClr val="FF0000"/>
                </a:solidFill>
              </a:rPr>
              <a:t>w &lt;pixels&gt; </a:t>
            </a:r>
            <a:r>
              <a:rPr lang="en-IE" sz="1600" smtClean="0"/>
              <a:t>-</a:t>
            </a:r>
            <a:r>
              <a:rPr lang="en-IE" sz="1600" smtClean="0">
                <a:solidFill>
                  <a:srgbClr val="FF0000"/>
                </a:solidFill>
              </a:rPr>
              <a:t> </a:t>
            </a:r>
            <a:r>
              <a:rPr lang="en-IE" sz="1600" smtClean="0"/>
              <a:t>image width (or from image size)</a:t>
            </a:r>
          </a:p>
          <a:p>
            <a:pPr>
              <a:buNone/>
            </a:pPr>
            <a:r>
              <a:rPr lang="en-IE" sz="1600" smtClean="0"/>
              <a:t> </a:t>
            </a:r>
            <a:r>
              <a:rPr lang="en-IE" sz="1600" smtClean="0">
                <a:solidFill>
                  <a:srgbClr val="FF0000"/>
                </a:solidFill>
              </a:rPr>
              <a:t>h &lt;pixels&gt; </a:t>
            </a:r>
            <a:r>
              <a:rPr lang="en-IE" sz="1600" smtClean="0"/>
              <a:t>- image height (or from image size)</a:t>
            </a:r>
          </a:p>
          <a:p>
            <a:pPr>
              <a:buNone/>
            </a:pPr>
            <a:r>
              <a:rPr lang="en-IE" sz="1600" smtClean="0"/>
              <a:t> </a:t>
            </a:r>
            <a:r>
              <a:rPr lang="en-IE" sz="1600" smtClean="0">
                <a:solidFill>
                  <a:srgbClr val="FF0000"/>
                </a:solidFill>
              </a:rPr>
              <a:t>c #</a:t>
            </a:r>
            <a:r>
              <a:rPr lang="en-IE" sz="1600" smtClean="0"/>
              <a:t> - number of columns in table</a:t>
            </a:r>
          </a:p>
          <a:p>
            <a:pPr>
              <a:buNone/>
            </a:pPr>
            <a:r>
              <a:rPr lang="en-IE" sz="1600" smtClean="0"/>
              <a:t> </a:t>
            </a:r>
            <a:r>
              <a:rPr lang="en-IE" sz="1600" smtClean="0">
                <a:solidFill>
                  <a:srgbClr val="FF0000"/>
                </a:solidFill>
              </a:rPr>
              <a:t>r #</a:t>
            </a:r>
            <a:r>
              <a:rPr lang="en-IE" sz="1600" smtClean="0"/>
              <a:t> - number of rows in table</a:t>
            </a:r>
          </a:p>
          <a:p>
            <a:pPr>
              <a:buNone/>
            </a:pPr>
            <a:r>
              <a:rPr lang="en-IE" sz="1600" smtClean="0"/>
              <a:t> </a:t>
            </a:r>
            <a:r>
              <a:rPr lang="en-IE" sz="1600" smtClean="0">
                <a:solidFill>
                  <a:srgbClr val="FF0000"/>
                </a:solidFill>
              </a:rPr>
              <a:t>N #</a:t>
            </a:r>
            <a:r>
              <a:rPr lang="en-IE" sz="1600" smtClean="0"/>
              <a:t> - max number objects to be output</a:t>
            </a:r>
          </a:p>
          <a:p>
            <a:pPr>
              <a:buNone/>
            </a:pPr>
            <a:r>
              <a:rPr lang="en-IE" sz="1600" smtClean="0"/>
              <a:t> </a:t>
            </a:r>
            <a:r>
              <a:rPr lang="en-IE" sz="1600" smtClean="0">
                <a:solidFill>
                  <a:srgbClr val="FF0000"/>
                </a:solidFill>
              </a:rPr>
              <a:t>u</a:t>
            </a:r>
            <a:r>
              <a:rPr lang="en-IE" sz="1600" smtClean="0"/>
              <a:t> - no element-specific atom coloring</a:t>
            </a:r>
          </a:p>
          <a:p>
            <a:pPr>
              <a:buNone/>
            </a:pPr>
            <a:r>
              <a:rPr lang="en-IE" sz="1600" smtClean="0"/>
              <a:t> </a:t>
            </a:r>
            <a:r>
              <a:rPr lang="en-IE" sz="1600" smtClean="0">
                <a:solidFill>
                  <a:srgbClr val="FF0000"/>
                </a:solidFill>
              </a:rPr>
              <a:t>U</a:t>
            </a:r>
            <a:r>
              <a:rPr lang="en-IE" sz="1600" smtClean="0"/>
              <a:t> - do not use internally-specified color</a:t>
            </a:r>
          </a:p>
          <a:p>
            <a:pPr>
              <a:buNone/>
            </a:pPr>
            <a:r>
              <a:rPr lang="en-IE" sz="1600" smtClean="0"/>
              <a:t> </a:t>
            </a:r>
            <a:r>
              <a:rPr lang="en-IE" sz="1600" smtClean="0">
                <a:solidFill>
                  <a:srgbClr val="FF0000"/>
                </a:solidFill>
              </a:rPr>
              <a:t>C</a:t>
            </a:r>
            <a:r>
              <a:rPr lang="en-IE" sz="1600" smtClean="0"/>
              <a:t> - do not draw terminal C (and attached H) explicitly</a:t>
            </a:r>
          </a:p>
          <a:p>
            <a:pPr>
              <a:buNone/>
            </a:pPr>
            <a:r>
              <a:rPr lang="en-IE" sz="1600" smtClean="0"/>
              <a:t> </a:t>
            </a:r>
            <a:r>
              <a:rPr lang="en-IE" sz="1600" smtClean="0">
                <a:solidFill>
                  <a:srgbClr val="FF0000"/>
                </a:solidFill>
              </a:rPr>
              <a:t>a</a:t>
            </a:r>
            <a:r>
              <a:rPr lang="en-IE" sz="1600" smtClean="0"/>
              <a:t> - draw all carbon atoms</a:t>
            </a:r>
          </a:p>
          <a:p>
            <a:pPr>
              <a:buNone/>
            </a:pPr>
            <a:r>
              <a:rPr lang="en-IE" sz="1600" smtClean="0"/>
              <a:t> </a:t>
            </a:r>
            <a:r>
              <a:rPr lang="en-IE" sz="1600" smtClean="0">
                <a:solidFill>
                  <a:srgbClr val="FF0000"/>
                </a:solidFill>
              </a:rPr>
              <a:t>d</a:t>
            </a:r>
            <a:r>
              <a:rPr lang="en-IE" sz="1600" smtClean="0"/>
              <a:t> - do not display molecule name</a:t>
            </a:r>
          </a:p>
          <a:p>
            <a:pPr>
              <a:buNone/>
            </a:pPr>
            <a:r>
              <a:rPr lang="en-IE" sz="1600" smtClean="0"/>
              <a:t> </a:t>
            </a:r>
            <a:r>
              <a:rPr lang="en-IE" sz="1600" smtClean="0">
                <a:solidFill>
                  <a:srgbClr val="FF0000"/>
                </a:solidFill>
              </a:rPr>
              <a:t>s</a:t>
            </a:r>
            <a:r>
              <a:rPr lang="en-IE" sz="1600" smtClean="0"/>
              <a:t> - use asymmetric double bonds</a:t>
            </a:r>
          </a:p>
          <a:p>
            <a:pPr>
              <a:buNone/>
            </a:pPr>
            <a:r>
              <a:rPr lang="en-IE" sz="1600" smtClean="0"/>
              <a:t> </a:t>
            </a:r>
            <a:r>
              <a:rPr lang="en-IE" sz="1600" smtClean="0">
                <a:solidFill>
                  <a:srgbClr val="FF0000"/>
                </a:solidFill>
              </a:rPr>
              <a:t>t</a:t>
            </a:r>
            <a:r>
              <a:rPr lang="en-IE" sz="1600" smtClean="0"/>
              <a:t> - use thicker lines</a:t>
            </a:r>
          </a:p>
          <a:p>
            <a:pPr>
              <a:buNone/>
            </a:pPr>
            <a:r>
              <a:rPr lang="en-IE" sz="1600" smtClean="0"/>
              <a:t> </a:t>
            </a:r>
            <a:r>
              <a:rPr lang="en-IE" sz="1600" smtClean="0">
                <a:solidFill>
                  <a:srgbClr val="FF0000"/>
                </a:solidFill>
              </a:rPr>
              <a:t>A</a:t>
            </a:r>
            <a:r>
              <a:rPr lang="en-IE" sz="1600" smtClean="0"/>
              <a:t> - display aliases, if present</a:t>
            </a:r>
          </a:p>
          <a:p>
            <a:pPr>
              <a:buNone/>
            </a:pPr>
            <a:r>
              <a:rPr lang="en-IE" sz="1600" smtClean="0">
                <a:solidFill>
                  <a:schemeClr val="bg1">
                    <a:lumMod val="50000"/>
                  </a:schemeClr>
                </a:solidFill>
              </a:rPr>
              <a:t> O &lt;format ID&gt; - Format of embedded text</a:t>
            </a:r>
          </a:p>
          <a:p>
            <a:pPr>
              <a:buNone/>
            </a:pPr>
            <a:r>
              <a:rPr lang="en-IE" sz="1600" smtClean="0">
                <a:solidFill>
                  <a:schemeClr val="bg1">
                    <a:lumMod val="50000"/>
                  </a:schemeClr>
                </a:solidFill>
              </a:rPr>
              <a:t> y &lt;additional chunk ID&gt; - Write to a chunk with specified ID</a:t>
            </a:r>
            <a:endParaRPr lang="en-IE" sz="1600">
              <a:solidFill>
                <a:schemeClr val="bg1">
                  <a:lumMod val="50000"/>
                </a:schemeClr>
              </a:solidFill>
            </a:endParaRPr>
          </a:p>
        </p:txBody>
      </p:sp>
      <p:sp>
        <p:nvSpPr>
          <p:cNvPr id="5" name="Content Placeholder 2"/>
          <p:cNvSpPr txBox="1">
            <a:spLocks/>
          </p:cNvSpPr>
          <p:nvPr/>
        </p:nvSpPr>
        <p:spPr bwMode="auto">
          <a:xfrm>
            <a:off x="5868144" y="2276872"/>
            <a:ext cx="3456384"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algn="l" defTabSz="914400" rtl="0" eaLnBrk="0" fontAlgn="base" latinLnBrk="0" hangingPunct="0">
              <a:lnSpc>
                <a:spcPct val="100000"/>
              </a:lnSpc>
              <a:spcBef>
                <a:spcPct val="20000"/>
              </a:spcBef>
              <a:spcAft>
                <a:spcPct val="0"/>
              </a:spcAft>
              <a:buClrTx/>
              <a:buSzTx/>
              <a:buFontTx/>
              <a:buNone/>
              <a:tabLst/>
              <a:defRPr/>
            </a:pPr>
            <a:r>
              <a:rPr kumimoji="0" lang="en-IE" sz="1600" b="1" i="0" u="none" strike="noStrike" kern="0" cap="none" spc="0" normalizeH="0" baseline="0" noProof="0" smtClean="0">
                <a:ln>
                  <a:noFill/>
                </a:ln>
                <a:solidFill>
                  <a:schemeClr val="tx1"/>
                </a:solidFill>
                <a:effectLst/>
                <a:uLnTx/>
                <a:uFillTx/>
                <a:latin typeface="Arial" pitchFamily="34" charset="0"/>
                <a:ea typeface="+mn-ea"/>
                <a:cs typeface="Arial" pitchFamily="34" charset="0"/>
              </a:rPr>
              <a:t>Now with support for</a:t>
            </a:r>
            <a:r>
              <a:rPr kumimoji="0" lang="en-IE" sz="1600" b="1" i="0" u="none" strike="noStrike" kern="0" cap="none" spc="0" normalizeH="0" noProof="0" smtClean="0">
                <a:ln>
                  <a:noFill/>
                </a:ln>
                <a:solidFill>
                  <a:schemeClr val="tx1"/>
                </a:solidFill>
                <a:effectLst/>
                <a:uLnTx/>
                <a:uFillTx/>
                <a:latin typeface="Arial" pitchFamily="34" charset="0"/>
                <a:ea typeface="+mn-ea"/>
                <a:cs typeface="Arial" pitchFamily="34" charset="0"/>
              </a:rPr>
              <a:t> </a:t>
            </a:r>
            <a:r>
              <a:rPr kumimoji="0" lang="en-IE" sz="1600" b="1" i="0" u="none" strike="noStrike" kern="0" cap="none" spc="0" normalizeH="0" baseline="0" noProof="0" smtClean="0">
                <a:ln>
                  <a:noFill/>
                </a:ln>
                <a:solidFill>
                  <a:schemeClr val="tx1"/>
                </a:solidFill>
                <a:effectLst/>
                <a:uLnTx/>
                <a:uFillTx/>
                <a:latin typeface="Arial" pitchFamily="34" charset="0"/>
                <a:ea typeface="+mn-ea"/>
                <a:cs typeface="Arial" pitchFamily="34" charset="0"/>
              </a:rPr>
              <a:t>multimolecule PNGs</a:t>
            </a:r>
            <a:endParaRPr kumimoji="0" lang="en-IE" sz="1600" b="0" i="0" u="none" strike="noStrike" kern="0" cap="none" spc="0" normalizeH="0" baseline="0" noProof="0">
              <a:ln>
                <a:noFill/>
              </a:ln>
              <a:solidFill>
                <a:schemeClr val="bg1">
                  <a:lumMod val="50000"/>
                </a:schemeClr>
              </a:solidFill>
              <a:effectLst/>
              <a:uLnTx/>
              <a:uFillTx/>
              <a:latin typeface="Arial" pitchFamily="34" charset="0"/>
              <a:ea typeface="+mn-ea"/>
              <a:cs typeface="Arial" pitchFamily="34" charset="0"/>
            </a:endParaRPr>
          </a:p>
        </p:txBody>
      </p:sp>
      <p:sp>
        <p:nvSpPr>
          <p:cNvPr id="8" name="TextBox 7"/>
          <p:cNvSpPr txBox="1"/>
          <p:nvPr/>
        </p:nvSpPr>
        <p:spPr>
          <a:xfrm>
            <a:off x="6228184" y="6165304"/>
            <a:ext cx="2736304"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obabel –L png</a:t>
            </a:r>
            <a:endParaRPr lang="en-IE" dirty="0" smtClean="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Improved PNG </a:t>
            </a:r>
            <a:r>
              <a:rPr lang="en-GB" dirty="0" smtClean="0"/>
              <a:t>d</a:t>
            </a:r>
            <a:r>
              <a:rPr lang="en-GB" smtClean="0"/>
              <a:t>epiction</a:t>
            </a:r>
            <a:endParaRPr lang="en-GB" dirty="0"/>
          </a:p>
        </p:txBody>
      </p:sp>
      <p:pic>
        <p:nvPicPr>
          <p:cNvPr id="11266" name="Picture 2" descr="C:\Users\noel\tmp\tmp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155" b="19361"/>
          <a:stretch/>
        </p:blipFill>
        <p:spPr bwMode="auto">
          <a:xfrm>
            <a:off x="35496" y="836712"/>
            <a:ext cx="3810000" cy="1871191"/>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noel\tmp\tmp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155" b="19362"/>
          <a:stretch/>
        </p:blipFill>
        <p:spPr bwMode="auto">
          <a:xfrm>
            <a:off x="5220072" y="837728"/>
            <a:ext cx="3810000" cy="187119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Users\noel\tmp\tmp3.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8375" b="20453"/>
          <a:stretch/>
        </p:blipFill>
        <p:spPr bwMode="auto">
          <a:xfrm>
            <a:off x="41920" y="4849366"/>
            <a:ext cx="3810000" cy="1747986"/>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C:\Users\noel\tmp\tmp4.png"/>
          <p:cNvPicPr>
            <a:picLocks noGrp="1" noChangeAspect="1" noChangeArrowheads="1"/>
          </p:cNvPicPr>
          <p:nvPr>
            <p:ph idx="1"/>
          </p:nvPr>
        </p:nvPicPr>
        <p:blipFill rotWithShape="1">
          <a:blip r:embed="rId5" cstate="print">
            <a:extLst>
              <a:ext uri="{28A0092B-C50C-407E-A947-70E740481C1C}">
                <a14:useLocalDpi xmlns:a14="http://schemas.microsoft.com/office/drawing/2010/main" val="0"/>
              </a:ext>
            </a:extLst>
          </a:blip>
          <a:srcRect l="120" t="14821" r="-120" b="7844"/>
          <a:stretch/>
        </p:blipFill>
        <p:spPr bwMode="auto">
          <a:xfrm>
            <a:off x="96466" y="2636912"/>
            <a:ext cx="3810000" cy="2209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05936" y="2247255"/>
            <a:ext cx="1224136" cy="461665"/>
          </a:xfrm>
          <a:prstGeom prst="rect">
            <a:avLst/>
          </a:prstGeom>
          <a:noFill/>
        </p:spPr>
        <p:txBody>
          <a:bodyPr wrap="square" rtlCol="0">
            <a:spAutoFit/>
          </a:bodyPr>
          <a:lstStyle/>
          <a:p>
            <a:r>
              <a:rPr lang="en-GB" dirty="0" smtClean="0">
                <a:latin typeface="Arial" pitchFamily="34" charset="0"/>
                <a:cs typeface="Arial" pitchFamily="34" charset="0"/>
              </a:rPr>
              <a:t>-</a:t>
            </a:r>
            <a:r>
              <a:rPr lang="en-GB" dirty="0" err="1" smtClean="0">
                <a:latin typeface="Arial" pitchFamily="34" charset="0"/>
                <a:cs typeface="Arial" pitchFamily="34" charset="0"/>
              </a:rPr>
              <a:t>xC</a:t>
            </a:r>
            <a:endParaRPr lang="en-GB" dirty="0" smtClean="0">
              <a:latin typeface="Arial" pitchFamily="34" charset="0"/>
              <a:cs typeface="Arial" pitchFamily="34" charset="0"/>
            </a:endParaRPr>
          </a:p>
        </p:txBody>
      </p:sp>
      <p:sp>
        <p:nvSpPr>
          <p:cNvPr id="10" name="TextBox 9"/>
          <p:cNvSpPr txBox="1"/>
          <p:nvPr/>
        </p:nvSpPr>
        <p:spPr>
          <a:xfrm>
            <a:off x="179512" y="6072971"/>
            <a:ext cx="1224136" cy="461665"/>
          </a:xfrm>
          <a:prstGeom prst="rect">
            <a:avLst/>
          </a:prstGeom>
          <a:noFill/>
        </p:spPr>
        <p:txBody>
          <a:bodyPr wrap="square" rtlCol="0">
            <a:spAutoFit/>
          </a:bodyPr>
          <a:lstStyle/>
          <a:p>
            <a:r>
              <a:rPr lang="en-GB" dirty="0" smtClean="0">
                <a:latin typeface="Arial" pitchFamily="34" charset="0"/>
                <a:cs typeface="Arial" pitchFamily="34" charset="0"/>
              </a:rPr>
              <a:t>-</a:t>
            </a:r>
            <a:r>
              <a:rPr lang="en-GB" dirty="0" err="1" smtClean="0">
                <a:latin typeface="Arial" pitchFamily="34" charset="0"/>
                <a:cs typeface="Arial" pitchFamily="34" charset="0"/>
              </a:rPr>
              <a:t>xu</a:t>
            </a:r>
            <a:endParaRPr lang="en-GB" dirty="0" smtClean="0">
              <a:latin typeface="Arial" pitchFamily="34" charset="0"/>
              <a:cs typeface="Arial" pitchFamily="34" charset="0"/>
            </a:endParaRPr>
          </a:p>
        </p:txBody>
      </p:sp>
      <p:sp>
        <p:nvSpPr>
          <p:cNvPr id="11" name="TextBox 10"/>
          <p:cNvSpPr txBox="1"/>
          <p:nvPr/>
        </p:nvSpPr>
        <p:spPr>
          <a:xfrm>
            <a:off x="52264" y="4086621"/>
            <a:ext cx="1224136" cy="461665"/>
          </a:xfrm>
          <a:prstGeom prst="rect">
            <a:avLst/>
          </a:prstGeom>
          <a:noFill/>
        </p:spPr>
        <p:txBody>
          <a:bodyPr wrap="square" rtlCol="0">
            <a:spAutoFit/>
          </a:bodyPr>
          <a:lstStyle/>
          <a:p>
            <a:r>
              <a:rPr lang="en-GB" dirty="0" smtClean="0">
                <a:latin typeface="Arial" pitchFamily="34" charset="0"/>
                <a:cs typeface="Arial" pitchFamily="34" charset="0"/>
              </a:rPr>
              <a:t>-</a:t>
            </a:r>
            <a:r>
              <a:rPr lang="en-GB" dirty="0" err="1" smtClean="0">
                <a:latin typeface="Arial" pitchFamily="34" charset="0"/>
                <a:cs typeface="Arial" pitchFamily="34" charset="0"/>
              </a:rPr>
              <a:t>xa</a:t>
            </a:r>
            <a:endParaRPr lang="en-GB" dirty="0" smtClean="0">
              <a:latin typeface="Arial" pitchFamily="34" charset="0"/>
              <a:cs typeface="Arial" pitchFamily="34" charset="0"/>
            </a:endParaRPr>
          </a:p>
        </p:txBody>
      </p:sp>
      <p:pic>
        <p:nvPicPr>
          <p:cNvPr id="11271" name="Picture 7" descr="C:\Users\noel\tmp\tmp6.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9643" b="20423"/>
          <a:stretch/>
        </p:blipFill>
        <p:spPr bwMode="auto">
          <a:xfrm>
            <a:off x="5226496" y="2708920"/>
            <a:ext cx="3810000" cy="171264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956376" y="4190728"/>
            <a:ext cx="1224136" cy="461665"/>
          </a:xfrm>
          <a:prstGeom prst="rect">
            <a:avLst/>
          </a:prstGeom>
          <a:noFill/>
        </p:spPr>
        <p:txBody>
          <a:bodyPr wrap="square" rtlCol="0">
            <a:spAutoFit/>
          </a:bodyPr>
          <a:lstStyle/>
          <a:p>
            <a:r>
              <a:rPr lang="en-GB" dirty="0" smtClean="0">
                <a:latin typeface="Arial" pitchFamily="34" charset="0"/>
                <a:cs typeface="Arial" pitchFamily="34" charset="0"/>
              </a:rPr>
              <a:t>-</a:t>
            </a:r>
            <a:r>
              <a:rPr lang="en-GB" dirty="0" err="1" smtClean="0">
                <a:latin typeface="Arial" pitchFamily="34" charset="0"/>
                <a:cs typeface="Arial" pitchFamily="34" charset="0"/>
              </a:rPr>
              <a:t>xt</a:t>
            </a:r>
            <a:endParaRPr lang="en-GB" dirty="0" smtClean="0">
              <a:latin typeface="Arial" pitchFamily="34" charset="0"/>
              <a:cs typeface="Arial" pitchFamily="34" charset="0"/>
            </a:endParaRPr>
          </a:p>
        </p:txBody>
      </p:sp>
      <p:sp>
        <p:nvSpPr>
          <p:cNvPr id="6" name="Rounded Rectangle 5"/>
          <p:cNvSpPr/>
          <p:nvPr/>
        </p:nvSpPr>
        <p:spPr>
          <a:xfrm>
            <a:off x="323528" y="837728"/>
            <a:ext cx="3521968" cy="187119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051" name="Picture 3" descr="C:\Tools\openbabel\gitopenbabelconfab\tmp.png"/>
          <p:cNvPicPr>
            <a:picLocks noChangeAspect="1" noChangeArrowheads="1"/>
          </p:cNvPicPr>
          <p:nvPr/>
        </p:nvPicPr>
        <p:blipFill>
          <a:blip r:embed="rId7" cstate="print"/>
          <a:srcRect l="14090" t="14720" r="12201" b="22280"/>
          <a:stretch>
            <a:fillRect/>
          </a:stretch>
        </p:blipFill>
        <p:spPr bwMode="auto">
          <a:xfrm>
            <a:off x="5508104" y="4581128"/>
            <a:ext cx="2808312" cy="1800200"/>
          </a:xfrm>
          <a:prstGeom prst="rect">
            <a:avLst/>
          </a:prstGeom>
          <a:noFill/>
        </p:spPr>
      </p:pic>
      <p:sp>
        <p:nvSpPr>
          <p:cNvPr id="18" name="TextBox 17"/>
          <p:cNvSpPr txBox="1"/>
          <p:nvPr/>
        </p:nvSpPr>
        <p:spPr>
          <a:xfrm>
            <a:off x="4572000" y="6093296"/>
            <a:ext cx="2160240" cy="461665"/>
          </a:xfrm>
          <a:prstGeom prst="rect">
            <a:avLst/>
          </a:prstGeom>
          <a:noFill/>
        </p:spPr>
        <p:txBody>
          <a:bodyPr wrap="square" rtlCol="0">
            <a:spAutoFit/>
          </a:bodyPr>
          <a:lstStyle/>
          <a:p>
            <a:r>
              <a:rPr lang="en-GB" smtClean="0">
                <a:latin typeface="Arial" pitchFamily="34" charset="0"/>
                <a:cs typeface="Arial" pitchFamily="34" charset="0"/>
              </a:rPr>
              <a:t>-xA --genalias</a:t>
            </a:r>
            <a:endParaRPr lang="en-GB" dirty="0" smtClean="0">
              <a:latin typeface="Arial" pitchFamily="34" charset="0"/>
              <a:cs typeface="Arial" pitchFamily="34" charset="0"/>
            </a:endParaRPr>
          </a:p>
        </p:txBody>
      </p:sp>
    </p:spTree>
    <p:extLst>
      <p:ext uri="{BB962C8B-B14F-4D97-AF65-F5344CB8AC3E}">
        <p14:creationId xmlns:p14="http://schemas.microsoft.com/office/powerpoint/2010/main" val="375205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ASCII Format</a:t>
            </a:r>
            <a:endParaRPr lang="en-IE"/>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6237" y="1052737"/>
            <a:ext cx="5430019" cy="5168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868144" y="6165304"/>
            <a:ext cx="3096344"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obabel –L ascii</a:t>
            </a:r>
            <a:endParaRPr lang="en-IE" dirty="0" smtClean="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New SVG highlight option</a:t>
            </a:r>
            <a:endParaRPr lang="en-IE"/>
          </a:p>
        </p:txBody>
      </p:sp>
      <p:pic>
        <p:nvPicPr>
          <p:cNvPr id="1026" name="Picture 2"/>
          <p:cNvPicPr>
            <a:picLocks noChangeAspect="1" noChangeArrowheads="1"/>
          </p:cNvPicPr>
          <p:nvPr/>
        </p:nvPicPr>
        <p:blipFill>
          <a:blip r:embed="rId2" cstate="print"/>
          <a:srcRect t="1501"/>
          <a:stretch>
            <a:fillRect/>
          </a:stretch>
        </p:blipFill>
        <p:spPr bwMode="auto">
          <a:xfrm>
            <a:off x="952465" y="1196752"/>
            <a:ext cx="4771663" cy="4725144"/>
          </a:xfrm>
          <a:prstGeom prst="rect">
            <a:avLst/>
          </a:prstGeom>
          <a:noFill/>
          <a:ln w="9525">
            <a:noFill/>
            <a:miter lim="800000"/>
            <a:headEnd/>
            <a:tailEnd/>
          </a:ln>
        </p:spPr>
      </p:pic>
      <p:sp>
        <p:nvSpPr>
          <p:cNvPr id="6" name="TextBox 5"/>
          <p:cNvSpPr txBox="1"/>
          <p:nvPr/>
        </p:nvSpPr>
        <p:spPr>
          <a:xfrm>
            <a:off x="323528" y="6165304"/>
            <a:ext cx="6734536" cy="461665"/>
          </a:xfrm>
          <a:prstGeom prst="rect">
            <a:avLst/>
          </a:prstGeom>
          <a:noFill/>
        </p:spPr>
        <p:txBody>
          <a:bodyPr wrap="none" rtlCol="0">
            <a:spAutoFit/>
          </a:bodyPr>
          <a:lstStyle/>
          <a:p>
            <a:r>
              <a:rPr lang="en-IE" smtClean="0">
                <a:latin typeface="Arial" pitchFamily="34" charset="0"/>
                <a:cs typeface="Arial" pitchFamily="34" charset="0"/>
              </a:rPr>
              <a:t>obabel input.sdf -O tmp.svg -xh "MW&gt;350 cyan”</a:t>
            </a:r>
            <a:endParaRPr lang="en-IE" dirty="0" smtClean="0">
              <a:latin typeface="Arial" pitchFamily="34" charset="0"/>
              <a:cs typeface="Arial" pitchFamily="34" charset="0"/>
            </a:endParaRPr>
          </a:p>
        </p:txBody>
      </p:sp>
      <p:sp>
        <p:nvSpPr>
          <p:cNvPr id="7" name="TextBox 6"/>
          <p:cNvSpPr txBox="1"/>
          <p:nvPr/>
        </p:nvSpPr>
        <p:spPr>
          <a:xfrm>
            <a:off x="6156176" y="5517232"/>
            <a:ext cx="2664296"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obabel –L svg</a:t>
            </a:r>
            <a:endParaRPr lang="en-IE" dirty="0" smtClean="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New SMILES </a:t>
            </a:r>
            <a:r>
              <a:rPr lang="en-GB" dirty="0" smtClean="0"/>
              <a:t>output options</a:t>
            </a:r>
            <a:endParaRPr lang="en-GB" dirty="0"/>
          </a:p>
        </p:txBody>
      </p:sp>
      <p:grpSp>
        <p:nvGrpSpPr>
          <p:cNvPr id="3" name="Group 5"/>
          <p:cNvGrpSpPr/>
          <p:nvPr/>
        </p:nvGrpSpPr>
        <p:grpSpPr>
          <a:xfrm>
            <a:off x="2267744" y="1001942"/>
            <a:ext cx="6624736" cy="5553936"/>
            <a:chOff x="1357290" y="1643049"/>
            <a:chExt cx="6643734" cy="3995150"/>
          </a:xfrm>
        </p:grpSpPr>
        <p:sp>
          <p:nvSpPr>
            <p:cNvPr id="7" name="Rounded Rectangle 6"/>
            <p:cNvSpPr/>
            <p:nvPr/>
          </p:nvSpPr>
          <p:spPr>
            <a:xfrm>
              <a:off x="1428728" y="1643049"/>
              <a:ext cx="6572296" cy="3960441"/>
            </a:xfrm>
            <a:prstGeom prst="roundRect">
              <a:avLst/>
            </a:prstGeom>
            <a:ln>
              <a:noFill/>
            </a:ln>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rtlCol="0" anchor="ctr"/>
            <a:lstStyle/>
            <a:p>
              <a:pPr algn="ctr"/>
              <a:endParaRPr lang="en-GB">
                <a:solidFill>
                  <a:schemeClr val="tx1"/>
                </a:solidFill>
              </a:endParaRPr>
            </a:p>
          </p:txBody>
        </p:sp>
        <p:sp>
          <p:nvSpPr>
            <p:cNvPr id="8" name="TextBox 7"/>
            <p:cNvSpPr txBox="1"/>
            <p:nvPr/>
          </p:nvSpPr>
          <p:spPr>
            <a:xfrm>
              <a:off x="1357290" y="1785926"/>
              <a:ext cx="6429420" cy="3852273"/>
            </a:xfrm>
            <a:prstGeom prst="rect">
              <a:avLst/>
            </a:prstGeom>
            <a:noFill/>
            <a:scene3d>
              <a:camera prst="orthographicFront"/>
              <a:lightRig rig="threePt" dir="t"/>
            </a:scene3d>
            <a:sp3d extrusionH="76200">
              <a:bevelT/>
              <a:extrusionClr>
                <a:schemeClr val="tx1"/>
              </a:extrusionClr>
            </a:sp3d>
          </p:spPr>
          <p:txBody>
            <a:bodyPr wrap="square" rtlCol="0">
              <a:spAutoFit/>
            </a:bodyPr>
            <a:lstStyle/>
            <a:p>
              <a:pPr lvl="1">
                <a:buNone/>
              </a:pPr>
              <a:r>
                <a:rPr lang="en-GB" sz="1800" dirty="0" smtClean="0">
                  <a:solidFill>
                    <a:srgbClr val="00FF00"/>
                  </a:solidFill>
                  <a:latin typeface="Courier New" pitchFamily="49" charset="0"/>
                  <a:cs typeface="Courier New" pitchFamily="49" charset="0"/>
                </a:rPr>
                <a:t>&gt; </a:t>
              </a:r>
              <a:r>
                <a:rPr lang="en-GB" sz="1800" err="1" smtClean="0">
                  <a:solidFill>
                    <a:srgbClr val="00FF00"/>
                  </a:solidFill>
                  <a:latin typeface="Courier New" pitchFamily="49" charset="0"/>
                  <a:cs typeface="Courier New" pitchFamily="49" charset="0"/>
                </a:rPr>
                <a:t>obabel</a:t>
              </a:r>
              <a:r>
                <a:rPr lang="en-GB" sz="1800" smtClean="0">
                  <a:solidFill>
                    <a:srgbClr val="00FF00"/>
                  </a:solidFill>
                  <a:latin typeface="Courier New" pitchFamily="49" charset="0"/>
                  <a:cs typeface="Courier New" pitchFamily="49" charset="0"/>
                </a:rPr>
                <a:t> -:</a:t>
              </a:r>
              <a:r>
                <a:rPr lang="pt-BR" sz="1800" smtClean="0">
                  <a:solidFill>
                    <a:srgbClr val="00FF00"/>
                  </a:solidFill>
                  <a:latin typeface="Courier New" pitchFamily="49" charset="0"/>
                  <a:cs typeface="Courier New" pitchFamily="49" charset="0"/>
                </a:rPr>
                <a:t>"</a:t>
              </a:r>
              <a:r>
                <a:rPr lang="en-GB" sz="1800" smtClean="0">
                  <a:solidFill>
                    <a:srgbClr val="00FF00"/>
                  </a:solidFill>
                  <a:latin typeface="Courier New" pitchFamily="49" charset="0"/>
                  <a:cs typeface="Courier New" pitchFamily="49" charset="0"/>
                </a:rPr>
                <a:t>CC(=O)Cl</a:t>
              </a:r>
              <a:r>
                <a:rPr lang="pt-BR" sz="1800" smtClean="0">
                  <a:solidFill>
                    <a:srgbClr val="00FF00"/>
                  </a:solidFill>
                  <a:latin typeface="Courier New" pitchFamily="49" charset="0"/>
                  <a:cs typeface="Courier New" pitchFamily="49" charset="0"/>
                </a:rPr>
                <a:t>"</a:t>
              </a:r>
              <a:r>
                <a:rPr lang="en-GB" sz="1800" smtClean="0">
                  <a:solidFill>
                    <a:srgbClr val="00FF00"/>
                  </a:solidFill>
                  <a:latin typeface="Courier New" pitchFamily="49" charset="0"/>
                  <a:cs typeface="Courier New" pitchFamily="49" charset="0"/>
                </a:rPr>
                <a:t> </a:t>
              </a:r>
              <a:r>
                <a:rPr lang="en-GB" sz="1800" dirty="0" smtClean="0">
                  <a:solidFill>
                    <a:srgbClr val="00FF00"/>
                  </a:solidFill>
                  <a:latin typeface="Courier New" pitchFamily="49" charset="0"/>
                  <a:cs typeface="Courier New" pitchFamily="49" charset="0"/>
                </a:rPr>
                <a:t>–</a:t>
              </a:r>
              <a:r>
                <a:rPr lang="en-GB" sz="1800" dirty="0" err="1" smtClean="0">
                  <a:solidFill>
                    <a:srgbClr val="00FF00"/>
                  </a:solidFill>
                  <a:latin typeface="Courier New" pitchFamily="49" charset="0"/>
                  <a:cs typeface="Courier New" pitchFamily="49" charset="0"/>
                </a:rPr>
                <a:t>osmi</a:t>
              </a:r>
              <a:endParaRPr lang="en-GB" sz="1800" dirty="0">
                <a:solidFill>
                  <a:srgbClr val="00FF00"/>
                </a:solidFill>
                <a:latin typeface="Courier New" pitchFamily="49" charset="0"/>
                <a:cs typeface="Courier New" pitchFamily="49" charset="0"/>
              </a:endParaRPr>
            </a:p>
            <a:p>
              <a:pPr lvl="1">
                <a:buNone/>
              </a:pPr>
              <a:r>
                <a:rPr lang="en-GB" sz="1800" b="1" dirty="0" smtClean="0">
                  <a:solidFill>
                    <a:srgbClr val="00FF00"/>
                  </a:solidFill>
                  <a:latin typeface="Courier New" pitchFamily="49" charset="0"/>
                  <a:cs typeface="Courier New" pitchFamily="49" charset="0"/>
                </a:rPr>
                <a:t>CC(=O)</a:t>
              </a:r>
              <a:r>
                <a:rPr lang="en-GB" sz="1800" b="1" dirty="0" err="1" smtClean="0">
                  <a:solidFill>
                    <a:srgbClr val="00FF00"/>
                  </a:solidFill>
                  <a:latin typeface="Courier New" pitchFamily="49" charset="0"/>
                  <a:cs typeface="Courier New" pitchFamily="49" charset="0"/>
                </a:rPr>
                <a:t>Cl</a:t>
              </a:r>
              <a:endParaRPr lang="en-GB" sz="1800" b="1" dirty="0" smtClean="0">
                <a:solidFill>
                  <a:srgbClr val="00FF00"/>
                </a:solidFill>
                <a:latin typeface="Courier New" pitchFamily="49" charset="0"/>
                <a:cs typeface="Courier New" pitchFamily="49" charset="0"/>
              </a:endParaRPr>
            </a:p>
            <a:p>
              <a:pPr lvl="1">
                <a:buNone/>
              </a:pPr>
              <a:r>
                <a:rPr lang="pt-BR" sz="1800" smtClean="0">
                  <a:solidFill>
                    <a:srgbClr val="00FF00"/>
                  </a:solidFill>
                  <a:latin typeface="Courier New" pitchFamily="49" charset="0"/>
                  <a:cs typeface="Courier New" pitchFamily="49" charset="0"/>
                </a:rPr>
                <a:t>&gt; obabel </a:t>
              </a:r>
              <a:r>
                <a:rPr lang="en-GB" sz="1800" smtClean="0">
                  <a:solidFill>
                    <a:srgbClr val="00FF00"/>
                  </a:solidFill>
                  <a:latin typeface="Courier New" pitchFamily="49" charset="0"/>
                  <a:cs typeface="Courier New" pitchFamily="49" charset="0"/>
                </a:rPr>
                <a:t>-:</a:t>
              </a:r>
              <a:r>
                <a:rPr lang="pt-BR" sz="1800" smtClean="0">
                  <a:solidFill>
                    <a:srgbClr val="00FF00"/>
                  </a:solidFill>
                  <a:latin typeface="Courier New" pitchFamily="49" charset="0"/>
                  <a:cs typeface="Courier New" pitchFamily="49" charset="0"/>
                </a:rPr>
                <a:t>"</a:t>
              </a:r>
              <a:r>
                <a:rPr lang="en-GB" sz="1800" smtClean="0">
                  <a:solidFill>
                    <a:srgbClr val="00FF00"/>
                  </a:solidFill>
                  <a:latin typeface="Courier New" pitchFamily="49" charset="0"/>
                  <a:cs typeface="Courier New" pitchFamily="49" charset="0"/>
                </a:rPr>
                <a:t>CC(=O)Cl</a:t>
              </a:r>
              <a:r>
                <a:rPr lang="pt-BR" sz="1800" smtClean="0">
                  <a:solidFill>
                    <a:srgbClr val="00FF00"/>
                  </a:solidFill>
                  <a:latin typeface="Courier New" pitchFamily="49" charset="0"/>
                  <a:cs typeface="Courier New" pitchFamily="49" charset="0"/>
                </a:rPr>
                <a:t>" -osmi -xo "4-2-1-3"</a:t>
              </a:r>
              <a:endParaRPr lang="pt-BR" sz="1800" dirty="0">
                <a:solidFill>
                  <a:srgbClr val="00FF00"/>
                </a:solidFill>
                <a:latin typeface="Courier New" pitchFamily="49" charset="0"/>
                <a:cs typeface="Courier New" pitchFamily="49" charset="0"/>
              </a:endParaRPr>
            </a:p>
            <a:p>
              <a:pPr lvl="1">
                <a:buNone/>
              </a:pPr>
              <a:r>
                <a:rPr lang="pt-BR" sz="1800" b="1" smtClean="0">
                  <a:solidFill>
                    <a:srgbClr val="00FF00"/>
                  </a:solidFill>
                  <a:latin typeface="Courier New" pitchFamily="49" charset="0"/>
                  <a:cs typeface="Courier New" pitchFamily="49" charset="0"/>
                </a:rPr>
                <a:t>ClC(C)=O </a:t>
              </a:r>
            </a:p>
            <a:p>
              <a:pPr lvl="1">
                <a:buNone/>
              </a:pPr>
              <a:r>
                <a:rPr lang="en-GB" sz="1800" smtClean="0">
                  <a:solidFill>
                    <a:srgbClr val="00FF00"/>
                  </a:solidFill>
                  <a:latin typeface="Courier New" pitchFamily="49" charset="0"/>
                  <a:cs typeface="Courier New" pitchFamily="49" charset="0"/>
                </a:rPr>
                <a:t>&gt; </a:t>
              </a:r>
              <a:r>
                <a:rPr lang="pt-BR" sz="1800" smtClean="0">
                  <a:solidFill>
                    <a:srgbClr val="00FF00"/>
                  </a:solidFill>
                  <a:latin typeface="Courier New" pitchFamily="49" charset="0"/>
                  <a:cs typeface="Courier New" pitchFamily="49" charset="0"/>
                </a:rPr>
                <a:t>obabel </a:t>
              </a:r>
              <a:r>
                <a:rPr lang="en-GB" sz="1800" smtClean="0">
                  <a:solidFill>
                    <a:srgbClr val="00FF00"/>
                  </a:solidFill>
                  <a:latin typeface="Courier New" pitchFamily="49" charset="0"/>
                  <a:cs typeface="Courier New" pitchFamily="49" charset="0"/>
                </a:rPr>
                <a:t>-:</a:t>
              </a:r>
              <a:r>
                <a:rPr lang="pt-BR" sz="1800" smtClean="0">
                  <a:solidFill>
                    <a:srgbClr val="00FF00"/>
                  </a:solidFill>
                  <a:latin typeface="Courier New" pitchFamily="49" charset="0"/>
                  <a:cs typeface="Courier New" pitchFamily="49" charset="0"/>
                </a:rPr>
                <a:t>"</a:t>
              </a:r>
              <a:r>
                <a:rPr lang="en-GB" sz="1800" smtClean="0">
                  <a:solidFill>
                    <a:srgbClr val="00FF00"/>
                  </a:solidFill>
                  <a:latin typeface="Courier New" pitchFamily="49" charset="0"/>
                  <a:cs typeface="Courier New" pitchFamily="49" charset="0"/>
                </a:rPr>
                <a:t>CC(=O)Cl</a:t>
              </a:r>
              <a:r>
                <a:rPr lang="pt-BR" sz="1800" smtClean="0">
                  <a:solidFill>
                    <a:srgbClr val="00FF00"/>
                  </a:solidFill>
                  <a:latin typeface="Courier New" pitchFamily="49" charset="0"/>
                  <a:cs typeface="Courier New" pitchFamily="49" charset="0"/>
                </a:rPr>
                <a:t>" -</a:t>
              </a:r>
              <a:r>
                <a:rPr lang="pt-BR" sz="1800" dirty="0">
                  <a:solidFill>
                    <a:srgbClr val="00FF00"/>
                  </a:solidFill>
                  <a:latin typeface="Courier New" pitchFamily="49" charset="0"/>
                  <a:cs typeface="Courier New" pitchFamily="49" charset="0"/>
                </a:rPr>
                <a:t>osmi -xF "2 4</a:t>
              </a:r>
              <a:r>
                <a:rPr lang="pt-BR" sz="1800" dirty="0" smtClean="0">
                  <a:solidFill>
                    <a:srgbClr val="00FF00"/>
                  </a:solidFill>
                  <a:latin typeface="Courier New" pitchFamily="49" charset="0"/>
                  <a:cs typeface="Courier New" pitchFamily="49" charset="0"/>
                </a:rPr>
                <a:t>"</a:t>
              </a:r>
            </a:p>
            <a:p>
              <a:pPr lvl="1">
                <a:buNone/>
              </a:pPr>
              <a:r>
                <a:rPr lang="en-GB" sz="1800" b="1" smtClean="0">
                  <a:solidFill>
                    <a:srgbClr val="00FF00"/>
                  </a:solidFill>
                  <a:latin typeface="Courier New" pitchFamily="49" charset="0"/>
                  <a:cs typeface="Courier New" pitchFamily="49" charset="0"/>
                </a:rPr>
                <a:t>CCl</a:t>
              </a:r>
            </a:p>
            <a:p>
              <a:pPr lvl="1">
                <a:buNone/>
              </a:pPr>
              <a:endParaRPr lang="en-GB" sz="1800" b="1" smtClean="0">
                <a:solidFill>
                  <a:srgbClr val="00FF00"/>
                </a:solidFill>
                <a:latin typeface="Courier New" pitchFamily="49" charset="0"/>
                <a:cs typeface="Courier New" pitchFamily="49" charset="0"/>
              </a:endParaRPr>
            </a:p>
            <a:p>
              <a:pPr lvl="1">
                <a:buNone/>
              </a:pPr>
              <a:endParaRPr lang="en-GB" sz="1800" b="1" smtClean="0">
                <a:solidFill>
                  <a:srgbClr val="00FF00"/>
                </a:solidFill>
                <a:latin typeface="Courier New" pitchFamily="49" charset="0"/>
                <a:cs typeface="Courier New" pitchFamily="49" charset="0"/>
              </a:endParaRPr>
            </a:p>
            <a:p>
              <a:pPr lvl="1">
                <a:buNone/>
              </a:pPr>
              <a:r>
                <a:rPr lang="en-GB" sz="1800" smtClean="0">
                  <a:solidFill>
                    <a:srgbClr val="00FF00"/>
                  </a:solidFill>
                  <a:latin typeface="Courier New" pitchFamily="49" charset="0"/>
                  <a:cs typeface="Courier New" pitchFamily="49" charset="0"/>
                </a:rPr>
                <a:t>&gt; </a:t>
              </a:r>
              <a:r>
                <a:rPr lang="pt-BR" sz="1800" smtClean="0">
                  <a:solidFill>
                    <a:srgbClr val="00FF00"/>
                  </a:solidFill>
                  <a:latin typeface="Courier New" pitchFamily="49" charset="0"/>
                  <a:cs typeface="Courier New" pitchFamily="49" charset="0"/>
                </a:rPr>
                <a:t>obabel tworings.mol -osmi</a:t>
              </a:r>
            </a:p>
            <a:p>
              <a:pPr lvl="1">
                <a:buNone/>
              </a:pPr>
              <a:r>
                <a:rPr lang="en-GB" sz="1800" b="1" smtClean="0">
                  <a:solidFill>
                    <a:srgbClr val="00FF00"/>
                  </a:solidFill>
                  <a:latin typeface="Courier New" pitchFamily="49" charset="0"/>
                  <a:cs typeface="Courier New" pitchFamily="49" charset="0"/>
                </a:rPr>
                <a:t>C1CC1OC1CC1</a:t>
              </a:r>
            </a:p>
            <a:p>
              <a:pPr lvl="1">
                <a:buNone/>
              </a:pPr>
              <a:r>
                <a:rPr lang="en-GB" sz="1800" smtClean="0">
                  <a:solidFill>
                    <a:srgbClr val="00FF00"/>
                  </a:solidFill>
                  <a:latin typeface="Courier New" pitchFamily="49" charset="0"/>
                  <a:cs typeface="Courier New" pitchFamily="49" charset="0"/>
                </a:rPr>
                <a:t>&gt; </a:t>
              </a:r>
              <a:r>
                <a:rPr lang="pt-BR" sz="1800" smtClean="0">
                  <a:solidFill>
                    <a:srgbClr val="00FF00"/>
                  </a:solidFill>
                  <a:latin typeface="Courier New" pitchFamily="49" charset="0"/>
                  <a:cs typeface="Courier New" pitchFamily="49" charset="0"/>
                </a:rPr>
                <a:t>obabel tworings.mol –osmi -xR</a:t>
              </a:r>
            </a:p>
            <a:p>
              <a:pPr lvl="1">
                <a:buNone/>
              </a:pPr>
              <a:r>
                <a:rPr lang="en-GB" sz="1800" b="1" smtClean="0">
                  <a:solidFill>
                    <a:srgbClr val="00FF00"/>
                  </a:solidFill>
                  <a:latin typeface="Courier New" pitchFamily="49" charset="0"/>
                  <a:cs typeface="Courier New" pitchFamily="49" charset="0"/>
                </a:rPr>
                <a:t>C1CC1OC2CC2</a:t>
              </a:r>
            </a:p>
            <a:p>
              <a:pPr lvl="1">
                <a:buNone/>
              </a:pPr>
              <a:endParaRPr lang="en-GB" sz="1800" b="1" smtClean="0">
                <a:solidFill>
                  <a:srgbClr val="00FF00"/>
                </a:solidFill>
                <a:latin typeface="Courier New" pitchFamily="49" charset="0"/>
                <a:cs typeface="Courier New" pitchFamily="49" charset="0"/>
              </a:endParaRPr>
            </a:p>
            <a:p>
              <a:pPr lvl="1">
                <a:buNone/>
              </a:pPr>
              <a:endParaRPr lang="en-GB" sz="1800" smtClean="0">
                <a:solidFill>
                  <a:srgbClr val="00FF00"/>
                </a:solidFill>
                <a:latin typeface="Courier New" pitchFamily="49" charset="0"/>
                <a:cs typeface="Courier New" pitchFamily="49" charset="0"/>
              </a:endParaRPr>
            </a:p>
            <a:p>
              <a:pPr lvl="1">
                <a:buNone/>
              </a:pPr>
              <a:r>
                <a:rPr lang="en-GB" sz="1800" smtClean="0">
                  <a:solidFill>
                    <a:srgbClr val="00FF00"/>
                  </a:solidFill>
                  <a:latin typeface="Courier New" pitchFamily="49" charset="0"/>
                  <a:cs typeface="Courier New" pitchFamily="49" charset="0"/>
                </a:rPr>
                <a:t>&gt; </a:t>
              </a:r>
              <a:r>
                <a:rPr lang="pt-BR" sz="1800" smtClean="0">
                  <a:solidFill>
                    <a:srgbClr val="00FF00"/>
                  </a:solidFill>
                  <a:latin typeface="Courier New" pitchFamily="49" charset="0"/>
                  <a:cs typeface="Courier New" pitchFamily="49" charset="0"/>
                </a:rPr>
                <a:t>obabel -:"ClC[N+](=O)[O-]" -osmi -xU</a:t>
              </a:r>
            </a:p>
            <a:p>
              <a:pPr lvl="1">
                <a:buNone/>
              </a:pPr>
              <a:r>
                <a:rPr lang="en-GB" sz="1800" b="1" smtClean="0">
                  <a:solidFill>
                    <a:srgbClr val="00FF00"/>
                  </a:solidFill>
                  <a:latin typeface="Courier New" pitchFamily="49" charset="0"/>
                  <a:cs typeface="Courier New" pitchFamily="49" charset="0"/>
                </a:rPr>
                <a:t>C(Cl)[N+](=O)[O-]</a:t>
              </a:r>
            </a:p>
            <a:p>
              <a:pPr lvl="1">
                <a:buNone/>
              </a:pPr>
              <a:r>
                <a:rPr lang="en-GB" sz="1800" smtClean="0">
                  <a:solidFill>
                    <a:srgbClr val="00FF00"/>
                  </a:solidFill>
                  <a:latin typeface="Courier New" pitchFamily="49" charset="0"/>
                  <a:cs typeface="Courier New" pitchFamily="49" charset="0"/>
                </a:rPr>
                <a:t>&gt; </a:t>
              </a:r>
              <a:r>
                <a:rPr lang="pt-BR" sz="1800" smtClean="0">
                  <a:solidFill>
                    <a:srgbClr val="00FF00"/>
                  </a:solidFill>
                  <a:latin typeface="Courier New" pitchFamily="49" charset="0"/>
                  <a:cs typeface="Courier New" pitchFamily="49" charset="0"/>
                </a:rPr>
                <a:t>obabel -:"ClC[N+](=O)[O-]" -osmi -xI</a:t>
              </a:r>
            </a:p>
            <a:p>
              <a:pPr lvl="1">
                <a:buNone/>
              </a:pPr>
              <a:r>
                <a:rPr lang="en-GB" sz="1800" b="1" smtClean="0">
                  <a:solidFill>
                    <a:srgbClr val="00FF00"/>
                  </a:solidFill>
                  <a:latin typeface="Courier New" pitchFamily="49" charset="0"/>
                  <a:cs typeface="Courier New" pitchFamily="49" charset="0"/>
                </a:rPr>
                <a:t>C(Cl)N(=O)=O</a:t>
              </a:r>
            </a:p>
            <a:p>
              <a:pPr lvl="1">
                <a:buNone/>
              </a:pPr>
              <a:endParaRPr lang="en-GB" sz="1800" b="1" smtClean="0">
                <a:solidFill>
                  <a:srgbClr val="00FF00"/>
                </a:solidFill>
                <a:latin typeface="Courier New" pitchFamily="49" charset="0"/>
                <a:cs typeface="Courier New" pitchFamily="49" charset="0"/>
              </a:endParaRPr>
            </a:p>
          </p:txBody>
        </p:sp>
      </p:grpSp>
      <p:sp>
        <p:nvSpPr>
          <p:cNvPr id="9" name="TextBox 8"/>
          <p:cNvSpPr txBox="1"/>
          <p:nvPr/>
        </p:nvSpPr>
        <p:spPr>
          <a:xfrm>
            <a:off x="6588224" y="1116033"/>
            <a:ext cx="230487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latin typeface="Arial" pitchFamily="34" charset="0"/>
                <a:cs typeface="Arial" pitchFamily="34" charset="0"/>
              </a:rPr>
              <a:t>Note that atom order is preserved</a:t>
            </a:r>
          </a:p>
        </p:txBody>
      </p:sp>
      <p:sp>
        <p:nvSpPr>
          <p:cNvPr id="14" name="TextBox 13"/>
          <p:cNvSpPr txBox="1"/>
          <p:nvPr/>
        </p:nvSpPr>
        <p:spPr>
          <a:xfrm>
            <a:off x="5220072" y="2636912"/>
            <a:ext cx="360040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latin typeface="Arial" pitchFamily="34" charset="0"/>
                <a:cs typeface="Arial" pitchFamily="34" charset="0"/>
              </a:rPr>
              <a:t>Fragment SMILES for the fragment composed of atoms 2 and 4</a:t>
            </a:r>
          </a:p>
        </p:txBody>
      </p:sp>
      <p:sp>
        <p:nvSpPr>
          <p:cNvPr id="16" name="TextBox 15"/>
          <p:cNvSpPr txBox="1"/>
          <p:nvPr/>
        </p:nvSpPr>
        <p:spPr>
          <a:xfrm>
            <a:off x="144016" y="1772816"/>
            <a:ext cx="262778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smtClean="0">
                <a:latin typeface="Arial" pitchFamily="34" charset="0"/>
                <a:cs typeface="Arial" pitchFamily="34" charset="0"/>
              </a:rPr>
              <a:t>Output with user-specified</a:t>
            </a:r>
          </a:p>
          <a:p>
            <a:r>
              <a:rPr lang="en-GB" sz="1600" smtClean="0">
                <a:latin typeface="Arial" pitchFamily="34" charset="0"/>
                <a:cs typeface="Arial" pitchFamily="34" charset="0"/>
              </a:rPr>
              <a:t>order (atom 4 first, etc.)</a:t>
            </a:r>
            <a:endParaRPr lang="en-GB" sz="1600" dirty="0" smtClean="0">
              <a:latin typeface="Arial" pitchFamily="34" charset="0"/>
              <a:cs typeface="Arial" pitchFamily="34" charset="0"/>
            </a:endParaRPr>
          </a:p>
        </p:txBody>
      </p:sp>
      <p:sp>
        <p:nvSpPr>
          <p:cNvPr id="17" name="TextBox 16"/>
          <p:cNvSpPr txBox="1"/>
          <p:nvPr/>
        </p:nvSpPr>
        <p:spPr>
          <a:xfrm>
            <a:off x="215008" y="3284984"/>
            <a:ext cx="244827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smtClean="0">
                <a:latin typeface="Arial" pitchFamily="34" charset="0"/>
                <a:cs typeface="Arial" pitchFamily="34" charset="0"/>
              </a:rPr>
              <a:t>By default, ring closure symbols are reused</a:t>
            </a:r>
            <a:endParaRPr lang="en-GB" sz="1600" dirty="0" smtClean="0">
              <a:latin typeface="Arial" pitchFamily="34" charset="0"/>
              <a:cs typeface="Arial" pitchFamily="34" charset="0"/>
            </a:endParaRPr>
          </a:p>
        </p:txBody>
      </p:sp>
      <p:sp>
        <p:nvSpPr>
          <p:cNvPr id="18" name="TextBox 17"/>
          <p:cNvSpPr txBox="1"/>
          <p:nvPr/>
        </p:nvSpPr>
        <p:spPr>
          <a:xfrm>
            <a:off x="6372200" y="4284385"/>
            <a:ext cx="244827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smtClean="0">
                <a:latin typeface="Arial" pitchFamily="34" charset="0"/>
                <a:cs typeface="Arial" pitchFamily="34" charset="0"/>
              </a:rPr>
              <a:t>Do not reuse ring closure symbols</a:t>
            </a:r>
            <a:endParaRPr lang="en-GB" sz="1600" dirty="0" smtClean="0">
              <a:latin typeface="Arial" pitchFamily="34" charset="0"/>
              <a:cs typeface="Arial" pitchFamily="34" charset="0"/>
            </a:endParaRPr>
          </a:p>
        </p:txBody>
      </p:sp>
      <p:sp>
        <p:nvSpPr>
          <p:cNvPr id="12" name="TextBox 11"/>
          <p:cNvSpPr txBox="1"/>
          <p:nvPr/>
        </p:nvSpPr>
        <p:spPr>
          <a:xfrm>
            <a:off x="215008" y="4653136"/>
            <a:ext cx="244827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latin typeface="Arial" pitchFamily="34" charset="0"/>
                <a:cs typeface="Arial" pitchFamily="34" charset="0"/>
              </a:rPr>
              <a:t>Universal SMILES and</a:t>
            </a:r>
          </a:p>
          <a:p>
            <a:r>
              <a:rPr lang="en-GB" sz="1600" dirty="0" err="1" smtClean="0">
                <a:latin typeface="Arial" pitchFamily="34" charset="0"/>
                <a:cs typeface="Arial" pitchFamily="34" charset="0"/>
              </a:rPr>
              <a:t>Inchified</a:t>
            </a:r>
            <a:r>
              <a:rPr lang="en-GB" sz="1600" dirty="0" smtClean="0">
                <a:latin typeface="Arial" pitchFamily="34" charset="0"/>
                <a:cs typeface="Arial" pitchFamily="34" charset="0"/>
              </a:rPr>
              <a:t> SMILES</a:t>
            </a:r>
          </a:p>
          <a:p>
            <a:r>
              <a:rPr lang="en-GB" sz="1600" i="1" dirty="0" smtClean="0">
                <a:latin typeface="Arial" pitchFamily="34" charset="0"/>
                <a:cs typeface="Arial" pitchFamily="34" charset="0"/>
              </a:rPr>
              <a:t>J. </a:t>
            </a:r>
            <a:r>
              <a:rPr lang="en-GB" sz="1600" i="1" dirty="0" err="1" smtClean="0">
                <a:latin typeface="Arial" pitchFamily="34" charset="0"/>
                <a:cs typeface="Arial" pitchFamily="34" charset="0"/>
              </a:rPr>
              <a:t>Cheminf</a:t>
            </a:r>
            <a:r>
              <a:rPr lang="en-GB" sz="1600" i="1" dirty="0" smtClean="0">
                <a:latin typeface="Arial" pitchFamily="34" charset="0"/>
                <a:cs typeface="Arial" pitchFamily="34" charset="0"/>
              </a:rPr>
              <a:t>.</a:t>
            </a:r>
            <a:r>
              <a:rPr lang="en-GB" sz="1600" dirty="0" smtClean="0">
                <a:latin typeface="Arial" pitchFamily="34" charset="0"/>
                <a:cs typeface="Arial" pitchFamily="34" charset="0"/>
              </a:rPr>
              <a:t>, </a:t>
            </a:r>
            <a:r>
              <a:rPr lang="en-GB" sz="1600" b="1" dirty="0" smtClean="0">
                <a:latin typeface="Arial" pitchFamily="34" charset="0"/>
                <a:cs typeface="Arial" pitchFamily="34" charset="0"/>
              </a:rPr>
              <a:t>2012</a:t>
            </a:r>
            <a:r>
              <a:rPr lang="en-GB" sz="1600" dirty="0" smtClean="0">
                <a:latin typeface="Arial" pitchFamily="34" charset="0"/>
                <a:cs typeface="Arial" pitchFamily="34" charset="0"/>
              </a:rPr>
              <a:t>, </a:t>
            </a:r>
            <a:r>
              <a:rPr lang="en-GB" sz="1600" i="1" dirty="0" smtClean="0">
                <a:latin typeface="Arial" pitchFamily="34" charset="0"/>
                <a:cs typeface="Arial" pitchFamily="34" charset="0"/>
              </a:rPr>
              <a:t>4</a:t>
            </a:r>
            <a:r>
              <a:rPr lang="en-GB" sz="1600" dirty="0" smtClean="0">
                <a:latin typeface="Arial" pitchFamily="34" charset="0"/>
                <a:cs typeface="Arial" pitchFamily="34" charset="0"/>
              </a:rPr>
              <a:t>, </a:t>
            </a:r>
            <a:r>
              <a:rPr lang="en-GB" sz="1600" dirty="0" smtClean="0">
                <a:latin typeface="Arial" pitchFamily="34" charset="0"/>
                <a:cs typeface="Arial" pitchFamily="34" charset="0"/>
              </a:rPr>
              <a:t>22</a:t>
            </a:r>
          </a:p>
          <a:p>
            <a:r>
              <a:rPr lang="en-GB" sz="1600" dirty="0" smtClean="0">
                <a:latin typeface="Arial" pitchFamily="34" charset="0"/>
                <a:cs typeface="Arial" pitchFamily="34" charset="0"/>
              </a:rPr>
              <a:t>(Canonical SMILES based on the </a:t>
            </a:r>
            <a:r>
              <a:rPr lang="en-GB" sz="1600" dirty="0" err="1" smtClean="0">
                <a:latin typeface="Arial" pitchFamily="34" charset="0"/>
                <a:cs typeface="Arial" pitchFamily="34" charset="0"/>
              </a:rPr>
              <a:t>InChI</a:t>
            </a:r>
            <a:r>
              <a:rPr lang="en-GB" sz="1600" dirty="0" smtClean="0">
                <a:latin typeface="Arial" pitchFamily="34" charset="0"/>
                <a:cs typeface="Arial" pitchFamily="34" charset="0"/>
              </a:rPr>
              <a:t>)</a:t>
            </a:r>
            <a:endParaRPr lang="en-GB" sz="1600" dirty="0" smtClean="0">
              <a:latin typeface="Arial" pitchFamily="34" charset="0"/>
              <a:cs typeface="Arial" pitchFamily="34" charset="0"/>
            </a:endParaRPr>
          </a:p>
        </p:txBody>
      </p:sp>
      <p:sp>
        <p:nvSpPr>
          <p:cNvPr id="13" name="TextBox 12"/>
          <p:cNvSpPr txBox="1"/>
          <p:nvPr/>
        </p:nvSpPr>
        <p:spPr>
          <a:xfrm>
            <a:off x="107504" y="6165304"/>
            <a:ext cx="3096344"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obabel –L smi</a:t>
            </a:r>
            <a:endParaRPr lang="en-IE" dirty="0" smtClean="0">
              <a:solidFill>
                <a:srgbClr val="00FF00"/>
              </a:solidFill>
              <a:latin typeface="Courier New" pitchFamily="49" charset="0"/>
              <a:cs typeface="Courier New" pitchFamily="49" charset="0"/>
            </a:endParaRPr>
          </a:p>
        </p:txBody>
      </p:sp>
    </p:spTree>
    <p:extLst>
      <p:ext uri="{BB962C8B-B14F-4D97-AF65-F5344CB8AC3E}">
        <p14:creationId xmlns:p14="http://schemas.microsoft.com/office/powerpoint/2010/main" val="251222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6" grpId="0" animBg="1"/>
      <p:bldP spid="17" grpId="0" animBg="1"/>
      <p:bldP spid="18"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Mol file extension for storing stereo in 0D</a:t>
            </a:r>
            <a:endParaRPr lang="en-IE"/>
          </a:p>
        </p:txBody>
      </p:sp>
      <p:sp>
        <p:nvSpPr>
          <p:cNvPr id="3" name="Content Placeholder 2"/>
          <p:cNvSpPr>
            <a:spLocks noGrp="1"/>
          </p:cNvSpPr>
          <p:nvPr>
            <p:ph idx="1"/>
          </p:nvPr>
        </p:nvSpPr>
        <p:spPr>
          <a:xfrm>
            <a:off x="685800" y="1556792"/>
            <a:ext cx="7772400" cy="3384376"/>
          </a:xfrm>
        </p:spPr>
        <p:txBody>
          <a:bodyPr/>
          <a:lstStyle/>
          <a:p>
            <a:r>
              <a:rPr lang="en-IE" sz="2400" smtClean="0"/>
              <a:t>Open Babel 2.3.2 can roundtrip tetrahedral and cis/trans stereochemistry in a 0D Mol file</a:t>
            </a:r>
          </a:p>
          <a:p>
            <a:pPr lvl="1"/>
            <a:r>
              <a:rPr lang="en-IE" sz="2000" smtClean="0"/>
              <a:t>Previously cis/trans stereo was lost when generating a Mol file without 2D or 3D coordinates</a:t>
            </a:r>
          </a:p>
          <a:p>
            <a:pPr lvl="1"/>
            <a:r>
              <a:rPr lang="en-IE" sz="2000" smtClean="0"/>
              <a:t>Since OB 2.3.2 it is stored in the file using wedges and hashes</a:t>
            </a:r>
          </a:p>
          <a:p>
            <a:pPr lvl="1"/>
            <a:r>
              <a:rPr lang="en-IE" sz="2000" smtClean="0"/>
              <a:t>Tetrahedral stereo is stored using chiral flags</a:t>
            </a:r>
          </a:p>
          <a:p>
            <a:pPr lvl="1"/>
            <a:r>
              <a:rPr lang="en-IE" sz="2000" smtClean="0"/>
              <a:t>Since OB 2.3.2 the chiral flags in 0D Mol files are read by default</a:t>
            </a:r>
          </a:p>
        </p:txBody>
      </p:sp>
      <p:grpSp>
        <p:nvGrpSpPr>
          <p:cNvPr id="7" name="Group 6"/>
          <p:cNvGrpSpPr/>
          <p:nvPr/>
        </p:nvGrpSpPr>
        <p:grpSpPr>
          <a:xfrm>
            <a:off x="827584" y="5517232"/>
            <a:ext cx="7776864" cy="729372"/>
            <a:chOff x="611560" y="5517232"/>
            <a:chExt cx="7776864" cy="729372"/>
          </a:xfrm>
        </p:grpSpPr>
        <p:sp>
          <p:nvSpPr>
            <p:cNvPr id="5" name="TextBox 4"/>
            <p:cNvSpPr txBox="1"/>
            <p:nvPr/>
          </p:nvSpPr>
          <p:spPr>
            <a:xfrm>
              <a:off x="611560" y="5517232"/>
              <a:ext cx="7776864" cy="369332"/>
            </a:xfrm>
            <a:prstGeom prst="rect">
              <a:avLst/>
            </a:prstGeom>
            <a:noFill/>
          </p:spPr>
          <p:txBody>
            <a:bodyPr wrap="square" rtlCol="0">
              <a:spAutoFit/>
            </a:bodyPr>
            <a:lstStyle/>
            <a:p>
              <a:r>
                <a:rPr lang="en-IE" sz="1800" smtClean="0">
                  <a:latin typeface="Arial" pitchFamily="34" charset="0"/>
                  <a:cs typeface="Arial" pitchFamily="34" charset="0"/>
                </a:rPr>
                <a:t>e.g. </a:t>
              </a:r>
              <a:r>
                <a:rPr lang="en-IE" sz="1800" smtClean="0">
                  <a:solidFill>
                    <a:srgbClr val="FF0000"/>
                  </a:solidFill>
                  <a:latin typeface="Arial" pitchFamily="34" charset="0"/>
                  <a:cs typeface="Arial" pitchFamily="34" charset="0"/>
                </a:rPr>
                <a:t>obabel -:</a:t>
              </a:r>
              <a:r>
                <a:rPr lang="pt-BR" sz="1800" smtClean="0">
                  <a:solidFill>
                    <a:srgbClr val="FF0000"/>
                  </a:solidFill>
                  <a:latin typeface="Courier New" pitchFamily="49" charset="0"/>
                  <a:cs typeface="Courier New" pitchFamily="49" charset="0"/>
                </a:rPr>
                <a:t>"</a:t>
              </a:r>
              <a:r>
                <a:rPr lang="en-IE" sz="1800" smtClean="0">
                  <a:solidFill>
                    <a:srgbClr val="FF0000"/>
                  </a:solidFill>
                  <a:latin typeface="Arial" pitchFamily="34" charset="0"/>
                  <a:cs typeface="Arial" pitchFamily="34" charset="0"/>
                </a:rPr>
                <a:t>C/C=C/C[C@H](Br)I</a:t>
              </a:r>
              <a:r>
                <a:rPr lang="pt-BR" sz="1800" smtClean="0">
                  <a:solidFill>
                    <a:srgbClr val="FF0000"/>
                  </a:solidFill>
                  <a:latin typeface="Courier New" pitchFamily="49" charset="0"/>
                  <a:cs typeface="Courier New" pitchFamily="49" charset="0"/>
                </a:rPr>
                <a:t>"</a:t>
              </a:r>
              <a:r>
                <a:rPr lang="en-IE" sz="1800" smtClean="0">
                  <a:solidFill>
                    <a:srgbClr val="FF0000"/>
                  </a:solidFill>
                  <a:latin typeface="Arial" pitchFamily="34" charset="0"/>
                  <a:cs typeface="Arial" pitchFamily="34" charset="0"/>
                </a:rPr>
                <a:t> -omol | obabel -imol -osmi</a:t>
              </a:r>
              <a:r>
                <a:rPr lang="en-IE" sz="1800" smtClean="0">
                  <a:latin typeface="Arial" pitchFamily="34" charset="0"/>
                  <a:cs typeface="Arial" pitchFamily="34" charset="0"/>
                </a:rPr>
                <a:t> gives</a:t>
              </a:r>
              <a:endParaRPr lang="en-IE" sz="1800" dirty="0" smtClean="0">
                <a:latin typeface="Arial" pitchFamily="34" charset="0"/>
                <a:cs typeface="Arial" pitchFamily="34" charset="0"/>
              </a:endParaRPr>
            </a:p>
          </p:txBody>
        </p:sp>
        <p:sp>
          <p:nvSpPr>
            <p:cNvPr id="6" name="TextBox 5"/>
            <p:cNvSpPr txBox="1"/>
            <p:nvPr/>
          </p:nvSpPr>
          <p:spPr>
            <a:xfrm>
              <a:off x="1931454" y="5877272"/>
              <a:ext cx="2534668" cy="369332"/>
            </a:xfrm>
            <a:prstGeom prst="rect">
              <a:avLst/>
            </a:prstGeom>
            <a:noFill/>
          </p:spPr>
          <p:txBody>
            <a:bodyPr wrap="none" rtlCol="0">
              <a:spAutoFit/>
            </a:bodyPr>
            <a:lstStyle/>
            <a:p>
              <a:r>
                <a:rPr lang="pt-BR" sz="1800" smtClean="0">
                  <a:solidFill>
                    <a:srgbClr val="FF0000"/>
                  </a:solidFill>
                  <a:latin typeface="Courier New" pitchFamily="49" charset="0"/>
                  <a:cs typeface="Courier New" pitchFamily="49" charset="0"/>
                </a:rPr>
                <a:t>"</a:t>
              </a:r>
              <a:r>
                <a:rPr lang="en-IE" sz="1800" smtClean="0">
                  <a:solidFill>
                    <a:srgbClr val="FF0000"/>
                  </a:solidFill>
                  <a:latin typeface="Arial" pitchFamily="34" charset="0"/>
                  <a:cs typeface="Arial" pitchFamily="34" charset="0"/>
                </a:rPr>
                <a:t>C/C=C/C[C@H](Br)I</a:t>
              </a:r>
              <a:r>
                <a:rPr lang="pt-BR" sz="1800" smtClean="0">
                  <a:solidFill>
                    <a:srgbClr val="FF0000"/>
                  </a:solidFill>
                  <a:latin typeface="Courier New" pitchFamily="49" charset="0"/>
                  <a:cs typeface="Courier New" pitchFamily="49" charset="0"/>
                </a:rPr>
                <a:t>"</a:t>
              </a:r>
              <a:endParaRPr lang="en-IE" sz="1800" dirty="0" smtClean="0">
                <a:latin typeface="Arial" pitchFamily="34" charset="0"/>
                <a:cs typeface="Arial" pitchFamily="34" charset="0"/>
              </a:endParaRPr>
            </a:p>
          </p:txBody>
        </p:sp>
      </p:grpSp>
      <p:sp>
        <p:nvSpPr>
          <p:cNvPr id="8" name="TextBox 7"/>
          <p:cNvSpPr txBox="1"/>
          <p:nvPr/>
        </p:nvSpPr>
        <p:spPr>
          <a:xfrm>
            <a:off x="6300192" y="6093296"/>
            <a:ext cx="2592288" cy="461665"/>
          </a:xfrm>
          <a:prstGeom prst="rect">
            <a:avLst/>
          </a:prstGeom>
          <a:noFill/>
        </p:spPr>
        <p:txBody>
          <a:bodyPr wrap="square" rtlCol="0">
            <a:spAutoFit/>
          </a:bodyPr>
          <a:lstStyle/>
          <a:p>
            <a:r>
              <a:rPr lang="en-IE" smtClean="0">
                <a:solidFill>
                  <a:srgbClr val="00FF00"/>
                </a:solidFill>
                <a:latin typeface="Courier New" pitchFamily="49" charset="0"/>
                <a:cs typeface="Courier New" pitchFamily="49" charset="0"/>
              </a:rPr>
              <a:t>obabel –L mol</a:t>
            </a:r>
            <a:endParaRPr lang="en-IE" dirty="0" smtClean="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20778</TotalTime>
  <Words>963</Words>
  <Application>Microsoft Office PowerPoint</Application>
  <PresentationFormat>On-screen Show (4:3)</PresentationFormat>
  <Paragraphs>151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Default Design</vt:lpstr>
      <vt:lpstr>What’s new and cooking in Open Babel?</vt:lpstr>
      <vt:lpstr>What’s new in OB 2.3.2?</vt:lpstr>
      <vt:lpstr>Highlight substructures in depictions</vt:lpstr>
      <vt:lpstr>Improved PNG depiction</vt:lpstr>
      <vt:lpstr>Improved PNG depiction</vt:lpstr>
      <vt:lpstr>ASCII Format</vt:lpstr>
      <vt:lpstr>New SVG highlight option</vt:lpstr>
      <vt:lpstr>New SMILES output options</vt:lpstr>
      <vt:lpstr>Mol file extension for storing stereo in 0D</vt:lpstr>
      <vt:lpstr>FPS Fingerprint Interchange Format</vt:lpstr>
      <vt:lpstr>Also new in OB 2.3.2</vt:lpstr>
      <vt:lpstr>What’s under development?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Noel</dc:creator>
  <cp:lastModifiedBy>Noel</cp:lastModifiedBy>
  <cp:revision>810</cp:revision>
  <dcterms:created xsi:type="dcterms:W3CDTF">1601-01-01T00:00:00Z</dcterms:created>
  <dcterms:modified xsi:type="dcterms:W3CDTF">2013-04-11T18:39:03Z</dcterms:modified>
</cp:coreProperties>
</file>