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8" r:id="rId3"/>
    <p:sldId id="279" r:id="rId4"/>
    <p:sldId id="280" r:id="rId5"/>
    <p:sldId id="282" r:id="rId6"/>
    <p:sldId id="281" r:id="rId7"/>
    <p:sldId id="266" r:id="rId8"/>
    <p:sldId id="269" r:id="rId9"/>
    <p:sldId id="267" r:id="rId10"/>
    <p:sldId id="268" r:id="rId11"/>
    <p:sldId id="272" r:id="rId12"/>
    <p:sldId id="273" r:id="rId13"/>
    <p:sldId id="275" r:id="rId14"/>
    <p:sldId id="265" r:id="rId15"/>
    <p:sldId id="262" r:id="rId16"/>
    <p:sldId id="261" r:id="rId17"/>
    <p:sldId id="260" r:id="rId18"/>
    <p:sldId id="277" r:id="rId19"/>
    <p:sldId id="271" r:id="rId20"/>
    <p:sldId id="270" r:id="rId21"/>
    <p:sldId id="257" r:id="rId22"/>
    <p:sldId id="258" r:id="rId23"/>
    <p:sldId id="259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A10178B-E359-4029-B738-87C2325AE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11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C2F7C2-CE42-4784-9FD3-B518FC6DD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6497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2F7C2-CE42-4784-9FD3-B518FC6DD8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BA998-BE64-4F8D-B330-FF60BC237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D08D-888A-400F-937C-5D7AF58F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51D6-E41C-4A70-BD0C-A846CC5F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4722-C9C9-46FE-AE2F-4EE0321B1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6D731-DCFF-41E9-85D7-A90AE3E20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AA603-14AA-4AF6-BFDD-A6F183054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28625" y="6715125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28625" y="928688"/>
            <a:ext cx="8286750" cy="0"/>
          </a:xfrm>
          <a:prstGeom prst="line">
            <a:avLst/>
          </a:prstGeom>
          <a:ln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3848"/>
            <a:ext cx="7772400" cy="604822"/>
          </a:xfrm>
        </p:spPr>
        <p:txBody>
          <a:bodyPr/>
          <a:lstStyle>
            <a:lvl1pPr>
              <a:defRPr sz="32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44624"/>
            <a:ext cx="648072" cy="457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F63A-559E-424C-8B74-261CED4BE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D39C-E44D-4575-9D85-5A0376A8C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D22A-EC28-4245-9F11-DA80305B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9C20-0644-47B0-B0CD-A92168056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317-7BD9-46C0-9FB8-26C9F4340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C451-E83C-483C-B347-B92243302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E48C-6DDF-4D32-891E-3C16E5CA5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44624"/>
            <a:ext cx="432048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fld id="{83936D4D-C1E3-41E7-8CA0-010754CE7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52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620688"/>
            <a:ext cx="6264696" cy="936104"/>
          </a:xfrm>
        </p:spPr>
        <p:txBody>
          <a:bodyPr/>
          <a:lstStyle/>
          <a:p>
            <a:pPr algn="l" eaLnBrk="1" hangingPunct="1"/>
            <a:r>
              <a:rPr lang="en-IE" sz="3600" smtClean="0">
                <a:solidFill>
                  <a:srgbClr val="0070C0"/>
                </a:solidFill>
                <a:latin typeface="Arial" charset="0"/>
              </a:rPr>
              <a:t>Chemistrifying the Web</a:t>
            </a:r>
            <a:endParaRPr lang="en-US" sz="36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27584" y="2924944"/>
            <a:ext cx="742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GB" u="sng" kern="0" dirty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Noel M. </a:t>
            </a:r>
            <a:r>
              <a:rPr lang="en-GB" u="sng" kern="0" dirty="0" smtClean="0">
                <a:solidFill>
                  <a:schemeClr val="tx2"/>
                </a:solidFill>
                <a:latin typeface="Arial" charset="0"/>
                <a:ea typeface="+mj-ea"/>
                <a:cs typeface="+mj-cs"/>
              </a:rPr>
              <a:t>O’Boyle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39751" y="1467142"/>
            <a:ext cx="6228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Coupling Online Chemistry Resources for Education and Research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1854" y="3573016"/>
            <a:ext cx="864096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NextMove </a:t>
            </a:r>
            <a:r>
              <a:rPr lang="en-IE" sz="2000" dirty="0" smtClean="0">
                <a:solidFill>
                  <a:schemeClr val="bg2"/>
                </a:solidFill>
                <a:latin typeface="Arial" charset="0"/>
              </a:rPr>
              <a:t>Software, Cambridge</a:t>
            </a: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, UK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and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 smtClean="0">
                <a:solidFill>
                  <a:schemeClr val="bg2"/>
                </a:solidFill>
                <a:latin typeface="Arial" charset="0"/>
              </a:rPr>
              <a:t>Developer with Open Babel, GaussSum, Cinfony, cclib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5143512"/>
            <a:ext cx="828092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 pitchFamily="34" charset="0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 pitchFamily="34" charset="0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IE" sz="2000" kern="0" smtClean="0">
                <a:solidFill>
                  <a:schemeClr val="bg2"/>
                </a:solidFill>
                <a:latin typeface="Arial" charset="0"/>
              </a:rPr>
              <a:t>July 2014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000">
                <a:solidFill>
                  <a:schemeClr val="bg2"/>
                </a:solidFill>
                <a:latin typeface="Arial" charset="0"/>
              </a:rPr>
              <a:t>Jean-Claude Bradley memorial symposium</a:t>
            </a:r>
            <a:endParaRPr lang="en-IE" sz="2000" dirty="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12" name="Picture 2" descr="C:\Tools\cinfony\ryanlerch_ragno_the_spider_with_a_simple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64704"/>
            <a:ext cx="1440160" cy="1616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0135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/>
              <a:t>http://onswebservices.wikispaces.com/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421"/>
            <a:ext cx="685641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45224"/>
            <a:ext cx="7772400" cy="6048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400"/>
              <a:t>http://onswebservices.wikispaces.com/</a:t>
            </a:r>
          </a:p>
        </p:txBody>
      </p:sp>
    </p:spTree>
    <p:extLst>
      <p:ext uri="{BB962C8B-B14F-4D97-AF65-F5344CB8AC3E}">
        <p14:creationId xmlns:p14="http://schemas.microsoft.com/office/powerpoint/2010/main" xmlns="" val="26513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0135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/>
              <a:t>http://onswebservices.wikispaces.com/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421"/>
            <a:ext cx="685641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215" b="8145"/>
          <a:stretch/>
        </p:blipFill>
        <p:spPr bwMode="auto">
          <a:xfrm>
            <a:off x="763538" y="542925"/>
            <a:ext cx="60674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5738828"/>
            <a:ext cx="7772400" cy="6048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400"/>
              <a:t>http://www.chemspider.com/aboutservices.aspx</a:t>
            </a:r>
          </a:p>
        </p:txBody>
      </p:sp>
      <p:pic>
        <p:nvPicPr>
          <p:cNvPr id="9" name="Picture 4" descr="http://blogs.rsc.org/rscpublishing/files/2011/12/ChemSpider-logo-530x2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46" t="20018" r="4644" b="18000"/>
          <a:stretch/>
        </p:blipFill>
        <p:spPr bwMode="auto">
          <a:xfrm>
            <a:off x="5868144" y="3861048"/>
            <a:ext cx="3151951" cy="9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19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0135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/>
              <a:t>http://onswebservices.wikispaces.com/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421"/>
            <a:ext cx="685641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215" b="8145"/>
          <a:stretch/>
        </p:blipFill>
        <p:spPr bwMode="auto">
          <a:xfrm>
            <a:off x="763538" y="542925"/>
            <a:ext cx="60674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blogs.rsc.org/rscpublishing/files/2011/12/ChemSpider-logo-530x2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46" t="20018" r="4644" b="18000"/>
          <a:stretch/>
        </p:blipFill>
        <p:spPr bwMode="auto">
          <a:xfrm>
            <a:off x="5868144" y="3861048"/>
            <a:ext cx="3151951" cy="9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681" y="1117500"/>
            <a:ext cx="865663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5738828"/>
            <a:ext cx="7772400" cy="6048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400"/>
              <a:t>http://cactus.nci.nih.gov/chemical/structure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6024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30135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/>
              <a:t>http://onswebservices.wikispaces.com/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5421"/>
            <a:ext cx="6856413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215" b="8145"/>
          <a:stretch/>
        </p:blipFill>
        <p:spPr bwMode="auto">
          <a:xfrm>
            <a:off x="763538" y="542925"/>
            <a:ext cx="60674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blogs.rsc.org/rscpublishing/files/2011/12/ChemSpider-logo-530x2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46" t="20018" r="4644" b="18000"/>
          <a:stretch/>
        </p:blipFill>
        <p:spPr bwMode="auto">
          <a:xfrm>
            <a:off x="5868144" y="3861048"/>
            <a:ext cx="3151951" cy="9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681" y="1117500"/>
            <a:ext cx="8656637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538" y="1556792"/>
            <a:ext cx="34385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537642" y="5134006"/>
            <a:ext cx="7772400" cy="60482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aseline="0">
                <a:solidFill>
                  <a:schemeClr val="dk1"/>
                </a:solidFill>
                <a:latin typeface="Arial" pitchFamily="34" charset="0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kern="0"/>
              <a:t>CDK web services: http://rest.rguha.net/</a:t>
            </a:r>
          </a:p>
        </p:txBody>
      </p:sp>
    </p:spTree>
    <p:extLst>
      <p:ext uri="{BB962C8B-B14F-4D97-AF65-F5344CB8AC3E}">
        <p14:creationId xmlns:p14="http://schemas.microsoft.com/office/powerpoint/2010/main" xmlns="" val="544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Chemistrifying Google docs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654" y="2061701"/>
            <a:ext cx="7304762" cy="42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309320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Arial" pitchFamily="34" charset="0"/>
                <a:cs typeface="Arial" pitchFamily="34" charset="0"/>
              </a:rPr>
              <a:t>http://onswebservices.wikispaces.com/GoogleAppsScripts</a:t>
            </a:r>
            <a:endParaRPr lang="en-GB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smtClean="0">
                <a:latin typeface="Arial" pitchFamily="34" charset="0"/>
                <a:cs typeface="Arial" pitchFamily="34" charset="0"/>
              </a:rPr>
              <a:t>Work by Jean-Claude Bradley, Rich Apodaca, Andy Lang</a:t>
            </a:r>
          </a:p>
          <a:p>
            <a:pPr algn="ctr"/>
            <a:r>
              <a:rPr lang="en-GB" sz="2000" smtClean="0">
                <a:latin typeface="Arial" pitchFamily="34" charset="0"/>
                <a:cs typeface="Arial" pitchFamily="34" charset="0"/>
              </a:rPr>
              <a:t>Uses ChemSpider, Chemical Identifier Resolver, ONS webservices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4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Chemistrifying web pages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527"/>
          <a:stretch/>
        </p:blipFill>
        <p:spPr bwMode="auto">
          <a:xfrm>
            <a:off x="179512" y="980728"/>
            <a:ext cx="88392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710"/>
          <a:stretch/>
        </p:blipFill>
        <p:spPr bwMode="auto">
          <a:xfrm>
            <a:off x="239290" y="3284984"/>
            <a:ext cx="7256463" cy="114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1219"/>
          <a:stretch/>
        </p:blipFill>
        <p:spPr bwMode="auto">
          <a:xfrm>
            <a:off x="251520" y="4581128"/>
            <a:ext cx="7227887" cy="19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01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 PDB codes and add link to Jmol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124" name="Picture 4" descr="http://www.biomedcentral.com/content/figures/1471-2105-8-487-4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5234" y="1710282"/>
            <a:ext cx="615315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242088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Before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22108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After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259632" y="2538612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1259632" y="4322713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01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Annotate online journals with reviews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074" name="Picture 2" descr="http://www.biomedcentral.com/content/figures/1471-2105-8-487-2-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1033"/>
            <a:ext cx="8574035" cy="360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8445" y="1340768"/>
            <a:ext cx="367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smtClean="0">
                <a:latin typeface="Arial" pitchFamily="34" charset="0"/>
                <a:cs typeface="Arial" pitchFamily="34" charset="0"/>
              </a:rPr>
              <a:t>Online abstract for </a:t>
            </a:r>
            <a:r>
              <a:rPr lang="en-GB" sz="1800" i="1" smtClean="0">
                <a:latin typeface="Arial" pitchFamily="34" charset="0"/>
                <a:cs typeface="Arial" pitchFamily="34" charset="0"/>
              </a:rPr>
              <a:t>BMC Bioinformatics </a:t>
            </a:r>
            <a:r>
              <a:rPr lang="en-GB" sz="1800" smtClean="0">
                <a:latin typeface="Arial" pitchFamily="34" charset="0"/>
                <a:cs typeface="Arial" pitchFamily="34" charset="0"/>
              </a:rPr>
              <a:t>article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051720" y="1987099"/>
            <a:ext cx="177478" cy="35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788024" y="1340768"/>
            <a:ext cx="367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smtClean="0">
                <a:latin typeface="Arial" pitchFamily="34" charset="0"/>
                <a:cs typeface="Arial" pitchFamily="34" charset="0"/>
              </a:rPr>
              <a:t>Adding discussions from blog posts</a:t>
            </a:r>
            <a:endParaRPr lang="en-GB" sz="18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521299" y="1987099"/>
            <a:ext cx="177478" cy="357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61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molecular depictions to web pages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4928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>
                <a:latin typeface="Arial" pitchFamily="34" charset="0"/>
                <a:cs typeface="Arial" pitchFamily="34" charset="0"/>
              </a:rPr>
              <a:t>http://baoilleach.blogspot.co.uk/2009/11/ann-chemical-structure-resolver-with.html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142984"/>
            <a:ext cx="6336704" cy="4953016"/>
          </a:xfrm>
        </p:spPr>
        <p:txBody>
          <a:bodyPr/>
          <a:lstStyle/>
          <a:p>
            <a:r>
              <a:rPr lang="en-GB" sz="2400" smtClean="0">
                <a:solidFill>
                  <a:srgbClr val="FF0000"/>
                </a:solidFill>
              </a:rPr>
              <a:t>TwirlyMol</a:t>
            </a:r>
            <a:r>
              <a:rPr lang="en-GB" sz="2400" smtClean="0"/>
              <a:t> is a (basic) molecular viewer written in Javascript</a:t>
            </a:r>
          </a:p>
          <a:p>
            <a:r>
              <a:rPr lang="en-GB" sz="2400" smtClean="0"/>
              <a:t>The </a:t>
            </a:r>
            <a:r>
              <a:rPr lang="en-GB" sz="2400" smtClean="0">
                <a:solidFill>
                  <a:srgbClr val="FF0000"/>
                </a:solidFill>
              </a:rPr>
              <a:t>Chemical Identifier Resolver </a:t>
            </a:r>
            <a:r>
              <a:rPr lang="en-GB" sz="2400" smtClean="0"/>
              <a:t>has support for conversion of chemical names to TwirlyMols</a:t>
            </a:r>
          </a:p>
          <a:p>
            <a:endParaRPr lang="en-GB" sz="2400" smtClean="0"/>
          </a:p>
          <a:p>
            <a:r>
              <a:rPr lang="en-GB" sz="2400" smtClean="0"/>
              <a:t>To add an interactive 3D structure to a web page, it just takes a single line of HTML</a:t>
            </a:r>
          </a:p>
          <a:p>
            <a:endParaRPr lang="en-GB" sz="24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4744"/>
            <a:ext cx="18478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25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79512" y="323850"/>
            <a:ext cx="8784976" cy="604838"/>
          </a:xfrm>
        </p:spPr>
        <p:txBody>
          <a:bodyPr/>
          <a:lstStyle/>
          <a:p>
            <a:r>
              <a:rPr lang="en-IE" smtClean="0">
                <a:latin typeface="Arial" charset="0"/>
              </a:rPr>
              <a:t>Combining web services to create a toolkit</a:t>
            </a:r>
            <a:endParaRPr lang="en-GB" smtClean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144124"/>
            <a:ext cx="7772400" cy="51651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E" sz="2000" b="1" dirty="0" err="1" smtClean="0"/>
              <a:t>Webel</a:t>
            </a:r>
            <a:r>
              <a:rPr lang="en-IE" sz="2000" dirty="0" smtClean="0"/>
              <a:t> </a:t>
            </a:r>
            <a:r>
              <a:rPr lang="en-IE" sz="2000" smtClean="0"/>
              <a:t>is a chemistry toolkit that </a:t>
            </a:r>
            <a:r>
              <a:rPr lang="en-IE" sz="2000" dirty="0" smtClean="0"/>
              <a:t>runs entirely using </a:t>
            </a:r>
            <a:r>
              <a:rPr lang="en-IE" sz="2000" b="1" dirty="0" smtClean="0">
                <a:solidFill>
                  <a:srgbClr val="FF0000"/>
                </a:solidFill>
              </a:rPr>
              <a:t>web services</a:t>
            </a:r>
          </a:p>
          <a:p>
            <a:pPr lvl="1"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CDK </a:t>
            </a:r>
            <a:r>
              <a:rPr lang="en-IE" sz="1800" dirty="0" err="1" smtClean="0">
                <a:solidFill>
                  <a:srgbClr val="FF0000"/>
                </a:solidFill>
              </a:rPr>
              <a:t>webservices</a:t>
            </a:r>
            <a:r>
              <a:rPr lang="en-IE" sz="1800" dirty="0" smtClean="0"/>
              <a:t> by </a:t>
            </a:r>
            <a:r>
              <a:rPr lang="en-IE" sz="1800" dirty="0" err="1" smtClean="0"/>
              <a:t>Rajarshi</a:t>
            </a:r>
            <a:r>
              <a:rPr lang="en-IE" sz="1800" dirty="0" smtClean="0"/>
              <a:t> </a:t>
            </a:r>
            <a:r>
              <a:rPr lang="en-IE" sz="1800" dirty="0" err="1" smtClean="0"/>
              <a:t>Guha</a:t>
            </a:r>
            <a:r>
              <a:rPr lang="en-IE" sz="1800" dirty="0" smtClean="0"/>
              <a:t>, </a:t>
            </a:r>
            <a:r>
              <a:rPr lang="en-IE" sz="1800" smtClean="0"/>
              <a:t>hosted by Ola Spjuth at Uppsala University</a:t>
            </a:r>
            <a:endParaRPr lang="en-IE" sz="1400" dirty="0" smtClean="0"/>
          </a:p>
          <a:p>
            <a:pPr lvl="1">
              <a:defRPr/>
            </a:pPr>
            <a:r>
              <a:rPr lang="en-IE" sz="1800" dirty="0" smtClean="0"/>
              <a:t>NCI/CADD </a:t>
            </a:r>
            <a:r>
              <a:rPr lang="en-IE" sz="1800" dirty="0" smtClean="0">
                <a:solidFill>
                  <a:srgbClr val="FF0000"/>
                </a:solidFill>
              </a:rPr>
              <a:t>Chemical Identifier Resolver </a:t>
            </a:r>
            <a:r>
              <a:rPr lang="en-IE" sz="1800" dirty="0" smtClean="0"/>
              <a:t>by </a:t>
            </a:r>
            <a:r>
              <a:rPr lang="en-IE" sz="1800" smtClean="0"/>
              <a:t>Markus Sitzmann </a:t>
            </a:r>
            <a:r>
              <a:rPr lang="en-IE" sz="1800" dirty="0" smtClean="0"/>
              <a:t>(uses </a:t>
            </a:r>
            <a:r>
              <a:rPr lang="en-IE" sz="1800" dirty="0" err="1" smtClean="0"/>
              <a:t>Cactvs</a:t>
            </a:r>
            <a:r>
              <a:rPr lang="en-IE" sz="1800" dirty="0" smtClean="0"/>
              <a:t> for much of backend)</a:t>
            </a:r>
          </a:p>
          <a:p>
            <a:pPr>
              <a:defRPr/>
            </a:pPr>
            <a:endParaRPr lang="en-IE" sz="2000" smtClean="0"/>
          </a:p>
          <a:p>
            <a:pPr>
              <a:defRPr/>
            </a:pPr>
            <a:r>
              <a:rPr lang="en-IE" sz="2000" smtClean="0"/>
              <a:t>Easy </a:t>
            </a:r>
            <a:r>
              <a:rPr lang="en-IE" sz="2000" dirty="0" smtClean="0"/>
              <a:t>to install – </a:t>
            </a:r>
            <a:r>
              <a:rPr lang="en-IE" sz="2000" smtClean="0"/>
              <a:t>no dependencies (a single Python file)</a:t>
            </a:r>
            <a:endParaRPr lang="en-IE" sz="2000" dirty="0" smtClean="0"/>
          </a:p>
          <a:p>
            <a:pPr>
              <a:defRPr/>
            </a:pPr>
            <a:r>
              <a:rPr lang="en-IE" sz="2000" smtClean="0"/>
              <a:t>Can </a:t>
            </a:r>
            <a:r>
              <a:rPr lang="en-IE" sz="2000" dirty="0" smtClean="0"/>
              <a:t>be used in environments where installing </a:t>
            </a:r>
            <a:r>
              <a:rPr lang="en-IE" sz="2000" smtClean="0"/>
              <a:t>a traditional cheminformatics </a:t>
            </a:r>
            <a:r>
              <a:rPr lang="en-IE" sz="2000" dirty="0" smtClean="0"/>
              <a:t>toolkit is not possible</a:t>
            </a:r>
          </a:p>
          <a:p>
            <a:pPr>
              <a:defRPr/>
            </a:pPr>
            <a:r>
              <a:rPr lang="en-IE" sz="2000" smtClean="0"/>
              <a:t>Web </a:t>
            </a:r>
            <a:r>
              <a:rPr lang="en-IE" sz="2000" dirty="0" smtClean="0"/>
              <a:t>services may provide additional services not </a:t>
            </a:r>
            <a:r>
              <a:rPr lang="en-IE" sz="2000" smtClean="0"/>
              <a:t>available elsewhere</a:t>
            </a:r>
          </a:p>
          <a:p>
            <a:pPr>
              <a:defRPr/>
            </a:pPr>
            <a:endParaRPr lang="en-IE" sz="2000"/>
          </a:p>
          <a:p>
            <a:pPr>
              <a:defRPr/>
            </a:pPr>
            <a:r>
              <a:rPr lang="en-IE" sz="2000" smtClean="0"/>
              <a:t>Webel is part of </a:t>
            </a:r>
            <a:r>
              <a:rPr lang="en-IE" sz="2000" smtClean="0">
                <a:solidFill>
                  <a:srgbClr val="FF0000"/>
                </a:solidFill>
              </a:rPr>
              <a:t>Cinfony</a:t>
            </a:r>
            <a:r>
              <a:rPr lang="en-IE" sz="2000" smtClean="0"/>
              <a:t> (http://cinfony.googlecode.com)</a:t>
            </a:r>
          </a:p>
          <a:p>
            <a:pPr lvl="1">
              <a:defRPr/>
            </a:pPr>
            <a:r>
              <a:rPr lang="en-IE" sz="1600" smtClean="0"/>
              <a:t>N.M. O’Boyle and G.R. Hutchison. </a:t>
            </a:r>
            <a:r>
              <a:rPr lang="en-IE" sz="1600" i="1" smtClean="0"/>
              <a:t>Chem. Cent. J. </a:t>
            </a:r>
            <a:r>
              <a:rPr lang="en-IE" sz="1600" b="1" smtClean="0"/>
              <a:t>2008</a:t>
            </a:r>
            <a:r>
              <a:rPr lang="en-IE" sz="1600" smtClean="0"/>
              <a:t>, </a:t>
            </a:r>
            <a:r>
              <a:rPr lang="en-IE" sz="1600" i="1" smtClean="0"/>
              <a:t>2</a:t>
            </a:r>
            <a:r>
              <a:rPr lang="en-IE" sz="1600" smtClean="0"/>
              <a:t>, 24.</a:t>
            </a:r>
            <a:endParaRPr lang="en-IE" sz="1600" dirty="0" smtClean="0"/>
          </a:p>
          <a:p>
            <a:pPr>
              <a:defRPr/>
            </a:pPr>
            <a:endParaRPr lang="en-IE" sz="2000" smtClean="0"/>
          </a:p>
        </p:txBody>
      </p:sp>
      <p:pic>
        <p:nvPicPr>
          <p:cNvPr id="16386" name="Picture 2" descr="http://2.bp.blogspot.com/_x5Hz3F0jd4Q/SPRd-GzDBbI/AAAAAAAAAqM/E0JytdTVeXs/s400/cinfony_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869160"/>
            <a:ext cx="1224136" cy="156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85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http://usefulchem.wikispaces.com/Docking</a:t>
            </a:r>
            <a:endParaRPr lang="en-IE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898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Webel in the browser</a:t>
            </a:r>
            <a:endParaRPr lang="en-I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561" b="937"/>
          <a:stretch>
            <a:fillRect/>
          </a:stretch>
        </p:blipFill>
        <p:spPr bwMode="auto">
          <a:xfrm>
            <a:off x="285720" y="1079653"/>
            <a:ext cx="8656637" cy="4968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0212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0" smtClean="0">
                <a:latin typeface="Arial" pitchFamily="34" charset="0"/>
                <a:cs typeface="Arial" pitchFamily="34" charset="0"/>
              </a:rPr>
              <a:t>Available at </a:t>
            </a:r>
            <a:r>
              <a:rPr lang="en-IE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IE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://tinyurl.com/cm7005-b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786842" y="1214422"/>
            <a:ext cx="357158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8429652" y="5715016"/>
            <a:ext cx="571504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0" y="5715016"/>
            <a:ext cx="571504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571472" y="5715016"/>
            <a:ext cx="8001056" cy="3571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7007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604822"/>
          </a:xfrm>
        </p:spPr>
        <p:txBody>
          <a:bodyPr/>
          <a:lstStyle/>
          <a:p>
            <a:r>
              <a:rPr lang="en-GB" smtClean="0"/>
              <a:t>Chemistry in immersive environments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548021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5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MineCraft as a Chemistry Platform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050" name="Picture 2" descr="C:\Users\noel\Downloads\5014287642_b6dd7e8bae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88305"/>
            <a:ext cx="9144000" cy="558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11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MineCraft as a Chemistry Platform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5454368"/>
          </a:xfrm>
        </p:spPr>
        <p:txBody>
          <a:bodyPr/>
          <a:lstStyle/>
          <a:p>
            <a:r>
              <a:rPr lang="en-GB" sz="2800" smtClean="0">
                <a:solidFill>
                  <a:srgbClr val="FF0000"/>
                </a:solidFill>
              </a:rPr>
              <a:t>Raspberry Pi</a:t>
            </a:r>
            <a:r>
              <a:rPr lang="en-GB" sz="2800" smtClean="0"/>
              <a:t> edition Feb 2013</a:t>
            </a:r>
          </a:p>
          <a:p>
            <a:pPr lvl="1"/>
            <a:r>
              <a:rPr lang="en-GB" sz="2400" smtClean="0"/>
              <a:t>Runs on cheap hardware (£24)</a:t>
            </a:r>
          </a:p>
          <a:p>
            <a:pPr lvl="1"/>
            <a:r>
              <a:rPr lang="en-GB" sz="2400" smtClean="0"/>
              <a:t>Only single-user but…</a:t>
            </a:r>
          </a:p>
          <a:p>
            <a:pPr lvl="1"/>
            <a:r>
              <a:rPr lang="en-GB" sz="2400" smtClean="0"/>
              <a:t>Has </a:t>
            </a:r>
            <a:r>
              <a:rPr lang="en-GB" sz="2400" smtClean="0">
                <a:solidFill>
                  <a:srgbClr val="FF0000"/>
                </a:solidFill>
              </a:rPr>
              <a:t>API</a:t>
            </a:r>
            <a:r>
              <a:rPr lang="en-GB" sz="2400" smtClean="0"/>
              <a:t> that allows the MineCraft world to be manipulated by software</a:t>
            </a:r>
          </a:p>
          <a:p>
            <a:pPr lvl="2"/>
            <a:r>
              <a:rPr lang="en-GB" sz="2000" smtClean="0"/>
              <a:t>getBlock, setBlock, getPos, setPos,…</a:t>
            </a:r>
          </a:p>
          <a:p>
            <a:endParaRPr lang="en-GB" sz="2800" smtClean="0"/>
          </a:p>
          <a:p>
            <a:r>
              <a:rPr lang="en-GB" sz="2800" smtClean="0"/>
              <a:t>Could write </a:t>
            </a:r>
            <a:r>
              <a:rPr lang="en-GB" sz="2800" smtClean="0">
                <a:solidFill>
                  <a:srgbClr val="FF0000"/>
                </a:solidFill>
              </a:rPr>
              <a:t>Python scripts </a:t>
            </a:r>
            <a:r>
              <a:rPr lang="en-GB" sz="2800" smtClean="0"/>
              <a:t>to ‘inject’ chemistry into MineCraft</a:t>
            </a:r>
          </a:p>
          <a:p>
            <a:pPr lvl="1"/>
            <a:r>
              <a:rPr lang="en-GB" sz="2400" smtClean="0"/>
              <a:t>Develop games/quizzes, visualize molecules in 3D, …</a:t>
            </a:r>
          </a:p>
          <a:p>
            <a:pPr lvl="1"/>
            <a:r>
              <a:rPr lang="en-GB" sz="2400" smtClean="0"/>
              <a:t>Left as an exercise for your imagination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8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5720" y="642918"/>
            <a:ext cx="8643998" cy="18573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620688"/>
            <a:ext cx="6264696" cy="936104"/>
          </a:xfrm>
        </p:spPr>
        <p:txBody>
          <a:bodyPr/>
          <a:lstStyle/>
          <a:p>
            <a:pPr algn="l" eaLnBrk="1" hangingPunct="1"/>
            <a:r>
              <a:rPr lang="en-IE" sz="3600" smtClean="0">
                <a:solidFill>
                  <a:srgbClr val="0070C0"/>
                </a:solidFill>
                <a:latin typeface="Arial" charset="0"/>
              </a:rPr>
              <a:t>Chemistrifying the Web</a:t>
            </a:r>
            <a:endParaRPr lang="en-US" sz="36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339751" y="1467142"/>
            <a:ext cx="622840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/>
            <a:r>
              <a:rPr lang="en-GB" sz="280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Coupling Online Chemistry Resources for Education and Research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12" name="Picture 2" descr="C:\Tools\cinfony\ryanlerch_ragno_the_spider_with_a_simple_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764704"/>
            <a:ext cx="1440160" cy="1616580"/>
          </a:xfrm>
          <a:prstGeom prst="rect">
            <a:avLst/>
          </a:prstGeom>
          <a:noFill/>
        </p:spPr>
      </p:pic>
      <p:pic>
        <p:nvPicPr>
          <p:cNvPr id="19458" name="Picture 2" descr="http://3.bp.blogspot.com/-Xbdd3Q9r7rM/U4eiN6NDl9I/AAAAAAAABwI/3P1Ydmi5vmY/s1600/DSCF04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336" y="2587487"/>
            <a:ext cx="5539816" cy="41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4077072"/>
            <a:ext cx="298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800" smtClean="0">
                <a:latin typeface="Arial" pitchFamily="34" charset="0"/>
                <a:cs typeface="Arial" pitchFamily="34" charset="0"/>
              </a:rPr>
              <a:t>In memory of</a:t>
            </a:r>
          </a:p>
          <a:p>
            <a:pPr algn="ctr"/>
            <a:r>
              <a:rPr lang="en-IE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Jean-Claude Bradley</a:t>
            </a:r>
          </a:p>
        </p:txBody>
      </p:sp>
    </p:spTree>
    <p:extLst>
      <p:ext uri="{BB962C8B-B14F-4D97-AF65-F5344CB8AC3E}">
        <p14:creationId xmlns:p14="http://schemas.microsoft.com/office/powerpoint/2010/main" xmlns="" val="3267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smtClean="0"/>
              <a:t>http://usefulchem.wikispaces.com/First+100+Targets</a:t>
            </a:r>
            <a:endParaRPr lang="en-IE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6827837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http://usefulchem.wikispaces.com/D-EXP015</a:t>
            </a:r>
            <a:endParaRPr lang="en-IE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1115377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smtClean="0"/>
              <a:t>http://usefulchem.wikispaces.com/UClib005</a:t>
            </a:r>
            <a:endParaRPr lang="en-IE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8399463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Page History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438275"/>
            <a:ext cx="7885113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96944" cy="604822"/>
          </a:xfrm>
        </p:spPr>
        <p:txBody>
          <a:bodyPr/>
          <a:lstStyle/>
          <a:p>
            <a:r>
              <a:rPr lang="en-GB" smtClean="0"/>
              <a:t>Developing and deploying chemistry software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772400" cy="5472608"/>
          </a:xfrm>
        </p:spPr>
        <p:txBody>
          <a:bodyPr/>
          <a:lstStyle/>
          <a:p>
            <a:r>
              <a:rPr lang="en-GB" sz="2400" smtClean="0"/>
              <a:t>Choose a </a:t>
            </a:r>
            <a:r>
              <a:rPr lang="en-GB" sz="2400" smtClean="0">
                <a:solidFill>
                  <a:srgbClr val="FF0000"/>
                </a:solidFill>
              </a:rPr>
              <a:t>chemistry toolkit</a:t>
            </a:r>
            <a:r>
              <a:rPr lang="en-GB" sz="2400" smtClean="0"/>
              <a:t> (e.g. CDK, Open Babel, RDKit)</a:t>
            </a:r>
          </a:p>
          <a:p>
            <a:r>
              <a:rPr lang="en-GB" sz="2400" smtClean="0"/>
              <a:t>Write a </a:t>
            </a:r>
            <a:r>
              <a:rPr lang="en-GB" sz="2400" smtClean="0">
                <a:solidFill>
                  <a:srgbClr val="FF0000"/>
                </a:solidFill>
              </a:rPr>
              <a:t>chemistry application</a:t>
            </a:r>
            <a:r>
              <a:rPr lang="en-GB" sz="2400" smtClean="0"/>
              <a:t> using the toolkit</a:t>
            </a:r>
          </a:p>
          <a:p>
            <a:r>
              <a:rPr lang="en-GB" sz="2400" smtClean="0"/>
              <a:t>Make the application available for download</a:t>
            </a:r>
          </a:p>
          <a:p>
            <a:r>
              <a:rPr lang="en-GB" sz="2400" smtClean="0"/>
              <a:t>Users </a:t>
            </a:r>
            <a:r>
              <a:rPr lang="en-GB" sz="2400" smtClean="0">
                <a:solidFill>
                  <a:srgbClr val="FF0000"/>
                </a:solidFill>
              </a:rPr>
              <a:t>download </a:t>
            </a:r>
            <a:r>
              <a:rPr lang="en-GB" sz="2400" smtClean="0"/>
              <a:t>the application, </a:t>
            </a:r>
            <a:r>
              <a:rPr lang="en-GB" sz="2400" smtClean="0">
                <a:solidFill>
                  <a:srgbClr val="FF0000"/>
                </a:solidFill>
              </a:rPr>
              <a:t>install</a:t>
            </a:r>
            <a:r>
              <a:rPr lang="en-GB" sz="2400" smtClean="0"/>
              <a:t> and run it</a:t>
            </a:r>
          </a:p>
          <a:p>
            <a:r>
              <a:rPr lang="en-GB" sz="2400" i="1" smtClean="0"/>
              <a:t>Problems:</a:t>
            </a:r>
          </a:p>
          <a:p>
            <a:pPr lvl="1"/>
            <a:r>
              <a:rPr lang="en-GB" sz="2000" smtClean="0"/>
              <a:t>Requires certain level of expertise to develop</a:t>
            </a:r>
          </a:p>
          <a:p>
            <a:pPr lvl="1"/>
            <a:r>
              <a:rPr lang="en-GB" sz="2000" smtClean="0"/>
              <a:t>Difficulties installing (Administrator rights, conflicts with other software)</a:t>
            </a:r>
          </a:p>
          <a:p>
            <a:pPr lvl="1"/>
            <a:r>
              <a:rPr lang="en-GB" sz="2000" smtClean="0"/>
              <a:t>Supporting different platforms (Macs, Windows)</a:t>
            </a:r>
          </a:p>
          <a:p>
            <a:pPr lvl="1"/>
            <a:r>
              <a:rPr lang="en-GB" sz="2000" smtClean="0"/>
              <a:t>User interface design is difficult and slow, so command-line applications are common</a:t>
            </a:r>
          </a:p>
          <a:p>
            <a:pPr lvl="1"/>
            <a:r>
              <a:rPr lang="en-GB" sz="2000" smtClean="0"/>
              <a:t>Typically, users need to be familiar with SMILES strings, SDF files</a:t>
            </a:r>
          </a:p>
          <a:p>
            <a:pPr lvl="1"/>
            <a:endParaRPr lang="en-GB" sz="2000" smtClean="0"/>
          </a:p>
          <a:p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1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96944" cy="604822"/>
          </a:xfrm>
        </p:spPr>
        <p:txBody>
          <a:bodyPr/>
          <a:lstStyle/>
          <a:p>
            <a:r>
              <a:rPr lang="en-GB" smtClean="0"/>
              <a:t>Developing and deploying chemistry software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772400" cy="5472608"/>
          </a:xfrm>
        </p:spPr>
        <p:txBody>
          <a:bodyPr/>
          <a:lstStyle/>
          <a:p>
            <a:r>
              <a:rPr lang="en-GB" sz="2400" smtClean="0"/>
              <a:t>Choose a </a:t>
            </a:r>
            <a:r>
              <a:rPr lang="en-GB" sz="2400" smtClean="0">
                <a:solidFill>
                  <a:srgbClr val="FF0000"/>
                </a:solidFill>
              </a:rPr>
              <a:t>chemistry toolkit</a:t>
            </a:r>
            <a:r>
              <a:rPr lang="en-GB" sz="2400" smtClean="0"/>
              <a:t> (e.g. CDK, Open Babel, RDKit)</a:t>
            </a:r>
          </a:p>
          <a:p>
            <a:r>
              <a:rPr lang="en-GB" sz="2400" smtClean="0"/>
              <a:t>Write a </a:t>
            </a:r>
            <a:r>
              <a:rPr lang="en-GB" sz="2400" smtClean="0">
                <a:solidFill>
                  <a:srgbClr val="FF0000"/>
                </a:solidFill>
              </a:rPr>
              <a:t>chemistry application</a:t>
            </a:r>
            <a:r>
              <a:rPr lang="en-GB" sz="2400" smtClean="0"/>
              <a:t> using the toolkit</a:t>
            </a:r>
          </a:p>
          <a:p>
            <a:r>
              <a:rPr lang="en-GB" sz="2400" smtClean="0"/>
              <a:t>Make the application available for download</a:t>
            </a:r>
          </a:p>
          <a:p>
            <a:r>
              <a:rPr lang="en-GB" sz="2400" smtClean="0"/>
              <a:t>Users </a:t>
            </a:r>
            <a:r>
              <a:rPr lang="en-GB" sz="2400" smtClean="0">
                <a:solidFill>
                  <a:srgbClr val="FF0000"/>
                </a:solidFill>
              </a:rPr>
              <a:t>download </a:t>
            </a:r>
            <a:r>
              <a:rPr lang="en-GB" sz="2400" smtClean="0"/>
              <a:t>the application, </a:t>
            </a:r>
            <a:r>
              <a:rPr lang="en-GB" sz="2400" smtClean="0">
                <a:solidFill>
                  <a:srgbClr val="FF0000"/>
                </a:solidFill>
              </a:rPr>
              <a:t>install</a:t>
            </a:r>
            <a:r>
              <a:rPr lang="en-GB" sz="2400" smtClean="0"/>
              <a:t> and run it</a:t>
            </a:r>
          </a:p>
          <a:p>
            <a:r>
              <a:rPr lang="en-GB" sz="2400" i="1" smtClean="0"/>
              <a:t>Problems:</a:t>
            </a:r>
          </a:p>
          <a:p>
            <a:pPr lvl="1"/>
            <a:r>
              <a:rPr lang="en-GB" sz="2000" smtClean="0"/>
              <a:t>Requires certain level of expertise to develop</a:t>
            </a:r>
          </a:p>
          <a:p>
            <a:pPr lvl="1"/>
            <a:r>
              <a:rPr lang="en-GB" sz="2000" smtClean="0"/>
              <a:t>Difficulties installing (Administrator rights, conflicts with other software)</a:t>
            </a:r>
          </a:p>
          <a:p>
            <a:pPr lvl="1"/>
            <a:r>
              <a:rPr lang="en-GB" sz="2000" smtClean="0"/>
              <a:t>Supporting different platforms (Macs, Windows)</a:t>
            </a:r>
          </a:p>
          <a:p>
            <a:pPr lvl="1"/>
            <a:r>
              <a:rPr lang="en-GB" sz="2000" smtClean="0"/>
              <a:t>User interface design is difficult and slow, so command-line applications are common</a:t>
            </a:r>
          </a:p>
          <a:p>
            <a:pPr lvl="1"/>
            <a:r>
              <a:rPr lang="en-GB" sz="2000" smtClean="0"/>
              <a:t>Typically, users need to be familiar with SMILES strings, SDF files</a:t>
            </a:r>
          </a:p>
          <a:p>
            <a:pPr lvl="1"/>
            <a:endParaRPr lang="en-GB" sz="2000" smtClean="0"/>
          </a:p>
          <a:p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3" descr="C:\Users\noel\AppData\Local\Microsoft\Windows\Temporary Internet Files\Content.IE5\1YI02DQQ\MC90009789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248472" cy="441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2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0432" y="44624"/>
            <a:ext cx="64807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3" descr="C:\Users\noel\AppData\Local\Microsoft\Windows\Temporary Internet Files\Content.IE5\YG1PHY0Z\MC9102163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397" y="1667446"/>
            <a:ext cx="307910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blogs.rsc.org/rscpublishing/files/2011/12/ChemSpider-logo-530x23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46" t="20018" r="4644" b="18000"/>
          <a:stretch/>
        </p:blipFill>
        <p:spPr bwMode="auto">
          <a:xfrm>
            <a:off x="2195736" y="1091382"/>
            <a:ext cx="1656184" cy="5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640634" y="4331742"/>
            <a:ext cx="1795462" cy="1833562"/>
            <a:chOff x="3604630" y="4653136"/>
            <a:chExt cx="1795462" cy="1833562"/>
          </a:xfrm>
        </p:grpSpPr>
        <p:pic>
          <p:nvPicPr>
            <p:cNvPr id="9218" name="Picture 2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04630" y="4653136"/>
              <a:ext cx="1795462" cy="183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56708"/>
              <a:ext cx="488739" cy="516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699792" y="158614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smtClean="0">
                <a:latin typeface="Arial" pitchFamily="34" charset="0"/>
                <a:cs typeface="Arial" pitchFamily="34" charset="0"/>
              </a:rPr>
              <a:t>CDK web services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960000">
            <a:off x="2036938" y="1586049"/>
            <a:ext cx="152226" cy="4937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3180000">
            <a:off x="2362587" y="1715277"/>
            <a:ext cx="152226" cy="4937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55414" y="278092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smtClean="0">
                <a:latin typeface="Arial" pitchFamily="34" charset="0"/>
                <a:cs typeface="Arial" pitchFamily="34" charset="0"/>
              </a:rPr>
              <a:t>Chemical</a:t>
            </a:r>
          </a:p>
          <a:p>
            <a:r>
              <a:rPr lang="en-GB" sz="1800" smtClean="0">
                <a:latin typeface="Arial" pitchFamily="34" charset="0"/>
                <a:cs typeface="Arial" pitchFamily="34" charset="0"/>
              </a:rPr>
              <a:t>Identifier</a:t>
            </a:r>
          </a:p>
          <a:p>
            <a:r>
              <a:rPr lang="en-GB" sz="1800" smtClean="0">
                <a:latin typeface="Arial" pitchFamily="34" charset="0"/>
                <a:cs typeface="Arial" pitchFamily="34" charset="0"/>
              </a:rPr>
              <a:t>Resolver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960000" flipH="1" flipV="1">
            <a:off x="1252722" y="2214569"/>
            <a:ext cx="152226" cy="4937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86400" y="1962145"/>
            <a:ext cx="3362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latin typeface="Arial" pitchFamily="34" charset="0"/>
                <a:cs typeface="Arial" pitchFamily="34" charset="0"/>
              </a:rPr>
              <a:t>Existing web interface</a:t>
            </a:r>
          </a:p>
          <a:p>
            <a:r>
              <a:rPr lang="en-GB" smtClean="0">
                <a:latin typeface="Arial" pitchFamily="34" charset="0"/>
                <a:cs typeface="Arial" pitchFamily="34" charset="0"/>
              </a:rPr>
              <a:t>e.g. Google docs, Second Life, web page</a:t>
            </a:r>
          </a:p>
        </p:txBody>
      </p:sp>
      <p:sp>
        <p:nvSpPr>
          <p:cNvPr id="21" name="Bent Arrow 20"/>
          <p:cNvSpPr/>
          <p:nvPr/>
        </p:nvSpPr>
        <p:spPr>
          <a:xfrm rot="5400000">
            <a:off x="3373513" y="2996529"/>
            <a:ext cx="1381572" cy="712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 flipH="1">
            <a:off x="4172891" y="2996528"/>
            <a:ext cx="1381572" cy="7127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 rot="20640000" flipH="1">
            <a:off x="1258332" y="1699710"/>
            <a:ext cx="152226" cy="4937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95536" y="10527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smtClean="0">
                <a:latin typeface="Arial" pitchFamily="34" charset="0"/>
                <a:cs typeface="Arial" pitchFamily="34" charset="0"/>
              </a:rPr>
              <a:t>ONS web</a:t>
            </a:r>
          </a:p>
          <a:p>
            <a:r>
              <a:rPr lang="en-GB" sz="1800" smtClean="0">
                <a:latin typeface="Arial" pitchFamily="34" charset="0"/>
                <a:cs typeface="Arial" pitchFamily="34" charset="0"/>
              </a:rPr>
              <a:t> services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3528" y="323848"/>
            <a:ext cx="8496944" cy="604822"/>
          </a:xfrm>
        </p:spPr>
        <p:txBody>
          <a:bodyPr/>
          <a:lstStyle/>
          <a:p>
            <a:r>
              <a:rPr lang="en-GB" smtClean="0"/>
              <a:t>Using online resources to develop software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93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19037</TotalTime>
  <Words>628</Words>
  <Application>Microsoft Office PowerPoint</Application>
  <PresentationFormat>On-screen Show (4:3)</PresentationFormat>
  <Paragraphs>102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Chemistrifying the Web</vt:lpstr>
      <vt:lpstr>http://usefulchem.wikispaces.com/Docking</vt:lpstr>
      <vt:lpstr>http://usefulchem.wikispaces.com/First+100+Targets</vt:lpstr>
      <vt:lpstr>http://usefulchem.wikispaces.com/D-EXP015</vt:lpstr>
      <vt:lpstr>http://usefulchem.wikispaces.com/UClib005</vt:lpstr>
      <vt:lpstr>Page History</vt:lpstr>
      <vt:lpstr>Developing and deploying chemistry software</vt:lpstr>
      <vt:lpstr>Developing and deploying chemistry software</vt:lpstr>
      <vt:lpstr>Using online resources to develop software</vt:lpstr>
      <vt:lpstr>http://onswebservices.wikispaces.com/</vt:lpstr>
      <vt:lpstr>http://www.chemspider.com/aboutservices.aspx</vt:lpstr>
      <vt:lpstr>http://cactus.nci.nih.gov/chemical/structure</vt:lpstr>
      <vt:lpstr>Slide 13</vt:lpstr>
      <vt:lpstr>Chemistrifying Google docs</vt:lpstr>
      <vt:lpstr>Chemistrifying web pages</vt:lpstr>
      <vt:lpstr>Find PDB codes and add link to Jmol</vt:lpstr>
      <vt:lpstr>Annotate online journals with reviews</vt:lpstr>
      <vt:lpstr>Add molecular depictions to web pages</vt:lpstr>
      <vt:lpstr>Combining web services to create a toolkit</vt:lpstr>
      <vt:lpstr>Webel in the browser</vt:lpstr>
      <vt:lpstr>Chemistry in immersive environments</vt:lpstr>
      <vt:lpstr>MineCraft as a Chemistry Platform</vt:lpstr>
      <vt:lpstr>MineCraft as a Chemistry Platform</vt:lpstr>
      <vt:lpstr>Chemistrifying the Web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O'Boyle</cp:lastModifiedBy>
  <cp:revision>826</cp:revision>
  <dcterms:created xsi:type="dcterms:W3CDTF">1601-01-01T00:00:00Z</dcterms:created>
  <dcterms:modified xsi:type="dcterms:W3CDTF">2014-07-14T11:12:38Z</dcterms:modified>
</cp:coreProperties>
</file>