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21"/>
  </p:notesMasterIdLst>
  <p:sldIdLst>
    <p:sldId id="256" r:id="rId2"/>
    <p:sldId id="259" r:id="rId3"/>
    <p:sldId id="303" r:id="rId4"/>
    <p:sldId id="261" r:id="rId5"/>
    <p:sldId id="293" r:id="rId6"/>
    <p:sldId id="312" r:id="rId7"/>
    <p:sldId id="313" r:id="rId8"/>
    <p:sldId id="314" r:id="rId9"/>
    <p:sldId id="267" r:id="rId10"/>
    <p:sldId id="309" r:id="rId11"/>
    <p:sldId id="300" r:id="rId12"/>
    <p:sldId id="271" r:id="rId13"/>
    <p:sldId id="310" r:id="rId14"/>
    <p:sldId id="295" r:id="rId15"/>
    <p:sldId id="290" r:id="rId16"/>
    <p:sldId id="299" r:id="rId17"/>
    <p:sldId id="284" r:id="rId18"/>
    <p:sldId id="281" r:id="rId19"/>
    <p:sldId id="311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el O'Boyle" initials="" lastIdx="2" clrIdx="0"/>
  <p:cmAuthor id="1" name="Rajarshi Guha" initials="" lastIdx="6" clrIdx="1"/>
  <p:cmAuthor id="2" name="noel" initials="n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318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rgbClr val="FF0000"/>
                </a:solidFill>
              </a:rPr>
              <a:t>Docking </a:t>
            </a:r>
            <a:r>
              <a:rPr lang="en-GB" dirty="0" smtClean="0"/>
              <a:t>software adjusts dihedral angles to generate conformations but leaves bond angles unchanged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Molecular descriptor </a:t>
            </a:r>
            <a:r>
              <a:rPr lang="en-GB" dirty="0" smtClean="0"/>
              <a:t>software may compute values assuming a ‘flat’ 3D structure.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1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inventory maintenance, integrating data from multiple 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</a:t>
            </a:r>
            <a:r>
              <a:rPr lang="en-US" baseline="0" dirty="0" smtClean="0"/>
              <a:t>s is more oriented towards biologists than chemists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8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30729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58462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00051" cy="96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Calibri" panose="020F0502020204030204" pitchFamily="34" charset="0"/>
              <a:buChar char="●"/>
              <a:defRPr/>
            </a:lvl1pPr>
            <a:lvl2pPr marL="742950" indent="-285750">
              <a:buClr>
                <a:schemeClr val="tx2"/>
              </a:buClr>
              <a:buFont typeface="Arial" panose="020B0604020202020204" pitchFamily="34" charset="0"/>
              <a:buChar char="○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75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29082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5218" cy="96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615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828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64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962930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6841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7C63-E3C3-B140-BE5C-3CF04E88B0A7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2083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 dt="0"/>
  <p:txStyles>
    <p:titleStyle>
      <a:lvl1pPr algn="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binter.com/moleditor/web/" TargetMode="External"/><Relationship Id="rId2" Type="http://schemas.openxmlformats.org/officeDocument/2006/relationships/hyperlink" Target="https://www.chemaxon.com/products/instant-jchem-suite/instant-jche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vsp.chemspid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cheminf.com/content/7/1/3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007/s10822-008-9196-5" TargetMode="External"/><Relationship Id="rId3" Type="http://schemas.openxmlformats.org/officeDocument/2006/relationships/hyperlink" Target="http://pubs.acs.org/doi/abs/10.1021/acs.jcim.5b00206" TargetMode="External"/><Relationship Id="rId7" Type="http://schemas.openxmlformats.org/officeDocument/2006/relationships/hyperlink" Target="http://dx.doi.org/10.1002/minf.20100006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pubs.acs.org/doi/abs/10.1021/ci200211n" TargetMode="External"/><Relationship Id="rId11" Type="http://schemas.openxmlformats.org/officeDocument/2006/relationships/hyperlink" Target="http://www.sciencedirect.com/science/article/pii/S0166128002006164" TargetMode="External"/><Relationship Id="rId5" Type="http://schemas.openxmlformats.org/officeDocument/2006/relationships/hyperlink" Target="http://www.ncbi.nlm.nih.gov/pubmed/23250826" TargetMode="External"/><Relationship Id="rId10" Type="http://schemas.openxmlformats.org/officeDocument/2006/relationships/hyperlink" Target="http://dx.doi.org/10.1021/ci0342472" TargetMode="External"/><Relationship Id="rId4" Type="http://schemas.openxmlformats.org/officeDocument/2006/relationships/hyperlink" Target="http://pubs.acs.org/doi/abs/10.1021/jm4004285" TargetMode="External"/><Relationship Id="rId9" Type="http://schemas.openxmlformats.org/officeDocument/2006/relationships/hyperlink" Target="http://dx.doi.org/10.1007/s10822-008-9170-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492250"/>
            <a:ext cx="6400800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So I have an SD </a:t>
            </a:r>
            <a:r>
              <a:rPr lang="en" dirty="0" smtClean="0"/>
              <a:t>Fi</a:t>
            </a:r>
            <a:r>
              <a:rPr lang="en-US" dirty="0" smtClean="0"/>
              <a:t>le …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i="1" dirty="0"/>
              <a:t>What do I do next?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/>
                </a:solidFill>
              </a:rPr>
              <a:t>Rajarshi Guha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70C0"/>
                </a:solidFill>
              </a:rPr>
              <a:t>Noel O’Boyle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800" dirty="0" smtClean="0"/>
              <a:t>NCATS &amp; </a:t>
            </a:r>
            <a:r>
              <a:rPr lang="en-US" sz="2800" dirty="0" err="1" smtClean="0"/>
              <a:t>NextMove</a:t>
            </a:r>
            <a:r>
              <a:rPr lang="en-US" sz="2800" dirty="0" smtClean="0"/>
              <a:t> Software</a:t>
            </a:r>
            <a:endParaRPr sz="2800" dirty="0"/>
          </a:p>
        </p:txBody>
      </p:sp>
      <p:sp>
        <p:nvSpPr>
          <p:cNvPr id="4" name="Shape 41"/>
          <p:cNvSpPr txBox="1">
            <a:spLocks/>
          </p:cNvSpPr>
          <p:nvPr/>
        </p:nvSpPr>
        <p:spPr>
          <a:xfrm>
            <a:off x="1524000" y="6006502"/>
            <a:ext cx="6400800" cy="7346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ACS National Meeting, Boston 2015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Aromaticity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40313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Cheminformatics aromaticity not quite the same as chemical aromaticity</a:t>
            </a:r>
          </a:p>
          <a:p>
            <a:pPr lvl="1"/>
            <a:r>
              <a:rPr lang="en-GB" smtClean="0"/>
              <a:t>Mainly a convenience for handling the fact that the single/double bonds bonds in Kekulé systems may be set differently</a:t>
            </a:r>
          </a:p>
          <a:p>
            <a:r>
              <a:rPr lang="en-GB" smtClean="0"/>
              <a:t>Usually a good idea to export structures in Kekulé form</a:t>
            </a:r>
          </a:p>
          <a:p>
            <a:pPr lvl="1"/>
            <a:r>
              <a:rPr lang="en-GB" smtClean="0"/>
              <a:t>More </a:t>
            </a:r>
            <a:r>
              <a:rPr lang="en-GB" smtClean="0">
                <a:solidFill>
                  <a:srgbClr val="FF0000"/>
                </a:solidFill>
              </a:rPr>
              <a:t>portable</a:t>
            </a:r>
            <a:r>
              <a:rPr lang="en-GB" smtClean="0"/>
              <a:t> - tools may reject some SMILES in aromatic form if they cannot kekulize them</a:t>
            </a:r>
          </a:p>
          <a:p>
            <a:pPr lvl="1"/>
            <a:r>
              <a:rPr lang="en-GB" smtClean="0"/>
              <a:t>Allows tools to apply their </a:t>
            </a:r>
            <a:r>
              <a:rPr lang="en-GB" smtClean="0">
                <a:solidFill>
                  <a:srgbClr val="FF0000"/>
                </a:solidFill>
              </a:rPr>
              <a:t>own aromaticity model</a:t>
            </a:r>
          </a:p>
          <a:p>
            <a:pPr lvl="1"/>
            <a:r>
              <a:rPr lang="en-GB" smtClean="0">
                <a:solidFill>
                  <a:srgbClr val="FF0000"/>
                </a:solidFill>
              </a:rPr>
              <a:t>Faster</a:t>
            </a:r>
            <a:r>
              <a:rPr lang="en-GB" smtClean="0"/>
              <a:t> if detection of aromaticity can be avoided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2D or 3D?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740454" y="1101789"/>
            <a:ext cx="252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No Geometry</a:t>
            </a:r>
            <a:endParaRPr lang="en-US" sz="2800" b="1" i="1" dirty="0"/>
          </a:p>
        </p:txBody>
      </p:sp>
      <p:pic>
        <p:nvPicPr>
          <p:cNvPr id="8" name="Picture 7" descr="Screenshot 2015-08-05 11.44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7" y="1938068"/>
            <a:ext cx="4216400" cy="1384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40454" y="2021810"/>
            <a:ext cx="252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No Geometry</a:t>
            </a:r>
            <a:endParaRPr lang="en-US" sz="28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37555" y="1585641"/>
            <a:ext cx="0" cy="2985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creenshot 2015-08-05 11.48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7" y="3685381"/>
            <a:ext cx="5270500" cy="1168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237555" y="3394076"/>
            <a:ext cx="0" cy="262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89482" y="4083306"/>
            <a:ext cx="250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2D Geometry</a:t>
            </a:r>
            <a:endParaRPr lang="en-US" sz="2800" b="1" i="1" dirty="0"/>
          </a:p>
        </p:txBody>
      </p:sp>
      <p:pic>
        <p:nvPicPr>
          <p:cNvPr id="19" name="Picture 18" descr="Screenshot 2015-08-05 11.50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7" y="5274529"/>
            <a:ext cx="5346700" cy="11938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3237555" y="4956107"/>
            <a:ext cx="0" cy="262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0454" y="5561598"/>
            <a:ext cx="250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3</a:t>
            </a:r>
            <a:r>
              <a:rPr lang="en-US" sz="2800" b="1" i="1" dirty="0" smtClean="0"/>
              <a:t>D Geometry</a:t>
            </a:r>
            <a:endParaRPr lang="en-US" sz="2800" b="1" i="1" dirty="0"/>
          </a:p>
        </p:txBody>
      </p:sp>
      <p:sp>
        <p:nvSpPr>
          <p:cNvPr id="17" name="Rectangle 16"/>
          <p:cNvSpPr/>
          <p:nvPr/>
        </p:nvSpPr>
        <p:spPr>
          <a:xfrm>
            <a:off x="164842" y="1185531"/>
            <a:ext cx="6645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CN1C2=C(C(C3=CC=CC=C3)=NCC1=O)C=C(</a:t>
            </a:r>
            <a:r>
              <a:rPr lang="en-US" sz="2000" dirty="0" err="1"/>
              <a:t>Cl</a:t>
            </a:r>
            <a:r>
              <a:rPr lang="en-US" sz="2000" dirty="0"/>
              <a:t>)C=C2</a:t>
            </a:r>
          </a:p>
        </p:txBody>
      </p:sp>
    </p:spTree>
    <p:extLst>
      <p:ext uri="{BB962C8B-B14F-4D97-AF65-F5344CB8AC3E}">
        <p14:creationId xmlns:p14="http://schemas.microsoft.com/office/powerpoint/2010/main" val="14837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Going from 2D to 3D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xfrm>
            <a:off x="457200" y="987618"/>
            <a:ext cx="8229600" cy="53243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>
                <a:solidFill>
                  <a:srgbClr val="FF0000"/>
                </a:solidFill>
              </a:rPr>
              <a:t>Key point</a:t>
            </a:r>
            <a:r>
              <a:rPr lang="en" dirty="0"/>
              <a:t> - easy to get a 3D structure, but is it the 3D structure you want (or need</a:t>
            </a:r>
            <a:r>
              <a:rPr lang="en" dirty="0" smtClean="0"/>
              <a:t>)?</a:t>
            </a:r>
          </a:p>
          <a:p>
            <a:pPr marL="895350" lvl="1" indent="-4572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 smtClean="0"/>
              <a:t>Do you need a single ‘reasonable’ structure or a large number of conformations?</a:t>
            </a:r>
          </a:p>
          <a:p>
            <a:pPr marL="495300" indent="-4572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 smtClean="0"/>
              <a:t>Many </a:t>
            </a:r>
            <a:r>
              <a:rPr lang="en" dirty="0"/>
              <a:t>tools to generate an acceptable 3D structure from a 2D </a:t>
            </a:r>
            <a:r>
              <a:rPr lang="en" dirty="0" smtClean="0"/>
              <a:t>format</a:t>
            </a:r>
          </a:p>
          <a:p>
            <a:pPr marL="895350" lvl="1" indent="-4572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 smtClean="0"/>
              <a:t>Usually </a:t>
            </a:r>
            <a:r>
              <a:rPr lang="en" dirty="0"/>
              <a:t>a low energy conformation obtained via molecular </a:t>
            </a:r>
            <a:r>
              <a:rPr lang="en" dirty="0" smtClean="0"/>
              <a:t>mechanics</a:t>
            </a:r>
          </a:p>
          <a:p>
            <a:pPr marL="495300" indent="-4572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 smtClean="0"/>
              <a:t>Conformer generators</a:t>
            </a:r>
          </a:p>
          <a:p>
            <a:pPr marL="895350" lvl="1" indent="-4572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 smtClean="0"/>
              <a:t>Important to think about appropriate energy and/or RMSD cutoffs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Moving from files to a database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7274"/>
            <a:ext cx="8610600" cy="5676901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If you’re going beyond 100’s of molecules consider using a </a:t>
            </a:r>
            <a:r>
              <a:rPr lang="en-GB">
                <a:solidFill>
                  <a:srgbClr val="FF0000"/>
                </a:solidFill>
              </a:rPr>
              <a:t>chemically-aware database</a:t>
            </a:r>
          </a:p>
          <a:p>
            <a:pPr lvl="1"/>
            <a:r>
              <a:rPr lang="en-GB">
                <a:hlinkClick r:id="rId2"/>
              </a:rPr>
              <a:t>Instant  Jchem</a:t>
            </a:r>
            <a:endParaRPr lang="en-GB"/>
          </a:p>
          <a:p>
            <a:pPr lvl="1"/>
            <a:r>
              <a:rPr lang="en-GB">
                <a:hlinkClick r:id="rId3"/>
              </a:rPr>
              <a:t>MolEditor</a:t>
            </a:r>
            <a:endParaRPr lang="en-GB"/>
          </a:p>
          <a:p>
            <a:r>
              <a:rPr lang="en-GB"/>
              <a:t>Not too difficult to roll your own using Open Source but requires programming skills</a:t>
            </a:r>
          </a:p>
          <a:p>
            <a:r>
              <a:rPr lang="en-GB"/>
              <a:t>Don’t use </a:t>
            </a:r>
            <a:r>
              <a:rPr lang="en-GB">
                <a:solidFill>
                  <a:srgbClr val="FF0000"/>
                </a:solidFill>
              </a:rPr>
              <a:t>Excel</a:t>
            </a:r>
            <a:r>
              <a:rPr lang="en-GB"/>
              <a:t> (even with ChemDraw)</a:t>
            </a:r>
          </a:p>
          <a:p>
            <a:pPr lvl="1"/>
            <a:r>
              <a:rPr lang="en-GB"/>
              <a:t>Missing data is not handled consistently</a:t>
            </a:r>
          </a:p>
          <a:p>
            <a:pPr lvl="1"/>
            <a:r>
              <a:rPr lang="en-GB"/>
              <a:t>Can mangle identifiers (parse them as dates)</a:t>
            </a:r>
          </a:p>
          <a:p>
            <a:pPr lvl="1"/>
            <a:r>
              <a:rPr lang="en-GB"/>
              <a:t>Complicates workflows</a:t>
            </a:r>
          </a:p>
          <a:p>
            <a:pPr lvl="1"/>
            <a:r>
              <a:rPr lang="en-GB"/>
              <a:t>Formatting can hinder efficient data analyses</a:t>
            </a:r>
          </a:p>
          <a:p>
            <a:pPr lvl="1"/>
            <a:r>
              <a:rPr lang="en-GB"/>
              <a:t>Difficult to have multiple </a:t>
            </a:r>
            <a:r>
              <a:rPr lang="en-GB" smtClean="0"/>
              <a:t>users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Verifying data quality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all good </a:t>
            </a:r>
            <a:r>
              <a:rPr lang="en-GB" smtClean="0"/>
              <a:t>if it’s your </a:t>
            </a:r>
            <a:r>
              <a:rPr lang="en-GB" dirty="0" smtClean="0"/>
              <a:t>own compounds</a:t>
            </a:r>
          </a:p>
          <a:p>
            <a:r>
              <a:rPr lang="en-GB" dirty="0" smtClean="0"/>
              <a:t>What about structures from someone else?</a:t>
            </a:r>
          </a:p>
          <a:p>
            <a:pPr lvl="1"/>
            <a:r>
              <a:rPr lang="en-GB" dirty="0" smtClean="0"/>
              <a:t>Need to check (&amp; try to fix) nonsensical chemistry</a:t>
            </a:r>
            <a:endParaRPr lang="en-GB" dirty="0"/>
          </a:p>
          <a:p>
            <a:r>
              <a:rPr lang="en-GB" dirty="0"/>
              <a:t>Check </a:t>
            </a:r>
            <a:r>
              <a:rPr lang="en-GB" dirty="0" smtClean="0"/>
              <a:t>for</a:t>
            </a:r>
          </a:p>
          <a:p>
            <a:pPr lvl="1"/>
            <a:r>
              <a:rPr lang="en-GB" dirty="0" smtClean="0"/>
              <a:t>invalid valences, nonsense stereo, fragments</a:t>
            </a:r>
          </a:p>
          <a:p>
            <a:pPr lvl="1"/>
            <a:r>
              <a:rPr lang="en-GB" dirty="0" smtClean="0"/>
              <a:t>weird/invalid atoms, multiple radical </a:t>
            </a:r>
            <a:r>
              <a:rPr lang="en-GB" dirty="0" err="1" smtClean="0"/>
              <a:t>centers</a:t>
            </a:r>
            <a:endParaRPr lang="en-GB" dirty="0" smtClean="0"/>
          </a:p>
          <a:p>
            <a:r>
              <a:rPr lang="en-GB" dirty="0" smtClean="0"/>
              <a:t>Consider </a:t>
            </a:r>
            <a:r>
              <a:rPr lang="en-GB" dirty="0">
                <a:hlinkClick r:id="rId3"/>
              </a:rPr>
              <a:t>http://cvsp.chemspider.com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70416" y="6319972"/>
            <a:ext cx="294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Karapetyan et al, J. Cheminf, </a:t>
            </a:r>
            <a:r>
              <a:rPr lang="en-GB" dirty="0" smtClean="0">
                <a:hlinkClick r:id="rId4"/>
              </a:rPr>
              <a:t>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41" y="1156495"/>
            <a:ext cx="1919379" cy="1927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/>
              <a:t>Structures are good. Are they useful?</a:t>
            </a:r>
            <a:endParaRPr 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275"/>
            <a:ext cx="8342851" cy="553031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At this point you likely have a set 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correct (valid) structures </a:t>
            </a:r>
          </a:p>
          <a:p>
            <a:pPr lvl="1"/>
            <a:r>
              <a:rPr lang="en-GB" dirty="0" smtClean="0"/>
              <a:t>Are </a:t>
            </a:r>
            <a:r>
              <a:rPr lang="en-GB" dirty="0"/>
              <a:t>the structures useful for your purpose</a:t>
            </a:r>
            <a:r>
              <a:rPr lang="en-GB" dirty="0" smtClean="0"/>
              <a:t>?</a:t>
            </a:r>
            <a:endParaRPr lang="en-GB" dirty="0"/>
          </a:p>
          <a:p>
            <a:r>
              <a:rPr lang="en-GB" dirty="0" smtClean="0"/>
              <a:t>A collection may have compounds with problematic structures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Reactive groups,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fluorophores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, ADMET liabilities, …</a:t>
            </a:r>
          </a:p>
          <a:p>
            <a:r>
              <a:rPr lang="en-GB" dirty="0" smtClean="0"/>
              <a:t>Consider rules &amp; filters such as </a:t>
            </a:r>
            <a:r>
              <a:rPr lang="en-GB" dirty="0" smtClean="0">
                <a:solidFill>
                  <a:srgbClr val="FF0000"/>
                </a:solidFill>
              </a:rPr>
              <a:t>REOS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PAINS, Lilly </a:t>
            </a:r>
            <a:r>
              <a:rPr lang="en-GB" dirty="0" err="1" smtClean="0">
                <a:solidFill>
                  <a:srgbClr val="FF0000"/>
                </a:solidFill>
              </a:rPr>
              <a:t>MedChem</a:t>
            </a:r>
            <a:r>
              <a:rPr lang="en-GB" dirty="0" smtClean="0">
                <a:solidFill>
                  <a:srgbClr val="FF0000"/>
                </a:solidFill>
              </a:rPr>
              <a:t> Rules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Implemented in commercial &amp; OSS tools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Don’t use them blindly!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Normalisation?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E.g. -N(=O)=O or –[N+][O-]=O (or doesn’t matter?)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2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really looking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5467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Similarity searches are a common task</a:t>
            </a:r>
          </a:p>
          <a:p>
            <a:r>
              <a:rPr lang="en-US" dirty="0" smtClean="0"/>
              <a:t>What you get depends on </a:t>
            </a:r>
          </a:p>
          <a:p>
            <a:pPr lvl="1"/>
            <a:r>
              <a:rPr lang="en-US" dirty="0" smtClean="0"/>
              <a:t>How the structure was entered</a:t>
            </a:r>
          </a:p>
          <a:p>
            <a:pPr lvl="1"/>
            <a:r>
              <a:rPr lang="en-US" dirty="0" smtClean="0"/>
              <a:t>Normalization of structures </a:t>
            </a:r>
          </a:p>
          <a:p>
            <a:r>
              <a:rPr lang="en-US" dirty="0" smtClean="0"/>
              <a:t>But also on what you’re looking for</a:t>
            </a:r>
          </a:p>
          <a:p>
            <a:pPr lvl="1"/>
            <a:r>
              <a:rPr lang="en-US" dirty="0" smtClean="0"/>
              <a:t>Connectivity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 &amp; bond type</a:t>
            </a:r>
            <a:endParaRPr lang="en-US" dirty="0"/>
          </a:p>
          <a:p>
            <a:pPr lvl="1"/>
            <a:r>
              <a:rPr lang="en-US" dirty="0" smtClean="0"/>
              <a:t>Shape or </a:t>
            </a:r>
            <a:r>
              <a:rPr lang="en-US" dirty="0" smtClean="0"/>
              <a:t>pharmacophore </a:t>
            </a:r>
            <a:r>
              <a:rPr lang="en-US" dirty="0" smtClean="0"/>
              <a:t>features …</a:t>
            </a:r>
          </a:p>
          <a:p>
            <a:r>
              <a:rPr lang="en-US" dirty="0" smtClean="0"/>
              <a:t>May be surprised by false </a:t>
            </a:r>
            <a:br>
              <a:rPr lang="en-US" dirty="0" smtClean="0"/>
            </a:br>
            <a:r>
              <a:rPr lang="en-US" dirty="0" smtClean="0"/>
              <a:t>negatives</a:t>
            </a:r>
          </a:p>
          <a:p>
            <a:pPr lvl="1"/>
            <a:r>
              <a:rPr lang="en-US" dirty="0" smtClean="0"/>
              <a:t>Test your query on structures </a:t>
            </a:r>
            <a:br>
              <a:rPr lang="en-US" dirty="0" smtClean="0"/>
            </a:br>
            <a:r>
              <a:rPr lang="en-US" dirty="0" smtClean="0"/>
              <a:t>it should find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2247302"/>
            <a:ext cx="13525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26" y="4223096"/>
            <a:ext cx="25622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3050" y="3742727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+mn-lt"/>
              </a:rPr>
              <a:t>may not find</a:t>
            </a:r>
            <a:endParaRPr lang="en-GB" sz="24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2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Because we love statistics &amp; M/L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sz="half" idx="1"/>
          </p:nvPr>
        </p:nvSpPr>
        <p:spPr>
          <a:xfrm>
            <a:off x="4786618" y="1600200"/>
            <a:ext cx="4038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Alexander et al (2015)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Cherkasov et al (2014)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Huang &amp; Fan (2013)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Chirico &amp; Grammatica (2011)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Tropsha (2010)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Jain &amp; Nicholls (2008)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Nicholls (2008)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400" u="sng">
                <a:solidFill>
                  <a:schemeClr val="hlink"/>
                </a:solidFill>
                <a:ea typeface="Calibri"/>
                <a:cs typeface="Calibri"/>
                <a:sym typeface="Calibri"/>
                <a:hlinkClick r:id="rId10"/>
              </a:rPr>
              <a:t>Hawkins (2004)</a:t>
            </a:r>
            <a:endParaRPr lang="en-US" sz="2400" u="sng">
              <a:solidFill>
                <a:schemeClr val="hlink"/>
              </a:solidFill>
              <a:ea typeface="Calibri"/>
              <a:cs typeface="Calibri"/>
              <a:sym typeface="Calibri"/>
              <a:hlinkClick r:id="rId11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0" u="sng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Cronin </a:t>
            </a:r>
            <a:r>
              <a:rPr lang="en" sz="2400" b="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&amp; Schultz (</a:t>
            </a:r>
            <a:r>
              <a:rPr lang="en" sz="2400" b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2003</a:t>
            </a:r>
            <a:r>
              <a:rPr lang="en" sz="2400" b="0" u="sng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4021" y="1533525"/>
            <a:ext cx="4038600" cy="4917604"/>
          </a:xfrm>
        </p:spPr>
        <p:txBody>
          <a:bodyPr>
            <a:normAutofit/>
          </a:bodyPr>
          <a:lstStyle/>
          <a:p>
            <a:r>
              <a:rPr lang="en" dirty="0"/>
              <a:t>Look at your data, plot your </a:t>
            </a:r>
            <a:r>
              <a:rPr lang="en" dirty="0" smtClean="0"/>
              <a:t>data</a:t>
            </a:r>
            <a:endParaRPr lang="en-US" dirty="0" smtClean="0"/>
          </a:p>
          <a:p>
            <a:r>
              <a:rPr lang="en" dirty="0"/>
              <a:t>Read up </a:t>
            </a:r>
            <a:r>
              <a:rPr lang="en" dirty="0" smtClean="0"/>
              <a:t>statistics</a:t>
            </a:r>
            <a:endParaRPr lang="en-US" dirty="0" smtClean="0"/>
          </a:p>
          <a:p>
            <a:r>
              <a:rPr lang="en" dirty="0"/>
              <a:t>Linear models are a good </a:t>
            </a:r>
            <a:r>
              <a:rPr lang="en" dirty="0" smtClean="0"/>
              <a:t>start</a:t>
            </a:r>
            <a:endParaRPr lang="en-US" dirty="0" smtClean="0"/>
          </a:p>
          <a:p>
            <a:r>
              <a:rPr lang="en" dirty="0"/>
              <a:t>Most of this is not about </a:t>
            </a:r>
            <a:r>
              <a:rPr lang="en" dirty="0" smtClean="0"/>
              <a:t>cheminformatics</a:t>
            </a:r>
            <a:endParaRPr lang="en-US" dirty="0" smtClean="0"/>
          </a:p>
          <a:p>
            <a:r>
              <a:rPr lang="en-US" dirty="0" smtClean="0"/>
              <a:t>But the notion of </a:t>
            </a:r>
            <a:r>
              <a:rPr lang="en-US" dirty="0" smtClean="0">
                <a:solidFill>
                  <a:srgbClr val="FF0000"/>
                </a:solidFill>
              </a:rPr>
              <a:t>chemical space</a:t>
            </a:r>
            <a:r>
              <a:rPr lang="en-US" dirty="0" smtClean="0"/>
              <a:t> plays a key role in this area</a:t>
            </a:r>
            <a:endParaRPr lang="e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122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-323850" y="0"/>
            <a:ext cx="9144000" cy="96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058863"/>
            <a:ext cx="4040188" cy="6397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b="1" smtClean="0"/>
              <a:t>Do</a:t>
            </a:r>
            <a:endParaRPr lang="en" sz="3600" b="1" dirty="0"/>
          </a:p>
        </p:txBody>
      </p:sp>
      <p:sp>
        <p:nvSpPr>
          <p:cNvPr id="196" name="Shape 196"/>
          <p:cNvSpPr txBox="1">
            <a:spLocks noGrp="1"/>
          </p:cNvSpPr>
          <p:nvPr>
            <p:ph sz="half" idx="2"/>
          </p:nvPr>
        </p:nvSpPr>
        <p:spPr>
          <a:xfrm>
            <a:off x="457200" y="1670050"/>
            <a:ext cx="4040188" cy="3951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dirty="0" smtClean="0"/>
              <a:t>Chose appropriate file formats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-GB" dirty="0" smtClean="0"/>
              <a:t>Check data quality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-US" dirty="0" smtClean="0"/>
              <a:t>Get </a:t>
            </a:r>
            <a:r>
              <a:rPr lang="en-US" dirty="0" smtClean="0"/>
              <a:t>involved in the </a:t>
            </a:r>
            <a:r>
              <a:rPr lang="en-US" dirty="0" err="1" smtClean="0"/>
              <a:t>cheminformatics</a:t>
            </a:r>
            <a:r>
              <a:rPr lang="en-US" dirty="0" smtClean="0"/>
              <a:t> </a:t>
            </a:r>
            <a:r>
              <a:rPr lang="en-US" dirty="0" smtClean="0"/>
              <a:t>community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-US" dirty="0" smtClean="0"/>
              <a:t>Trust but verify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>
          <a:xfrm>
            <a:off x="4645025" y="1077913"/>
            <a:ext cx="4041775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Don</a:t>
            </a:r>
            <a:r>
              <a:rPr lang="fr-FR" sz="3600" smtClean="0"/>
              <a:t>’</a:t>
            </a:r>
            <a:r>
              <a:rPr lang="en-US" sz="3600" smtClean="0"/>
              <a:t>t</a:t>
            </a:r>
            <a:endParaRPr lang="en-US" sz="3600" dirty="0"/>
          </a:p>
        </p:txBody>
      </p:sp>
      <p:sp>
        <p:nvSpPr>
          <p:cNvPr id="7" name="Shape 196"/>
          <p:cNvSpPr txBox="1">
            <a:spLocks noGrp="1"/>
          </p:cNvSpPr>
          <p:nvPr>
            <p:ph sz="half" idx="2"/>
          </p:nvPr>
        </p:nvSpPr>
        <p:spPr>
          <a:xfrm>
            <a:off x="4638675" y="1651000"/>
            <a:ext cx="4040188" cy="3951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dirty="0" smtClean="0"/>
              <a:t>Treat chemical software as a black box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-US" dirty="0" smtClean="0"/>
              <a:t>Assume geometry</a:t>
            </a:r>
            <a:endParaRPr lang="en" dirty="0" smtClean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-GB" dirty="0"/>
              <a:t>Use M/L </a:t>
            </a:r>
            <a:r>
              <a:rPr lang="en-GB" dirty="0" smtClean="0"/>
              <a:t>blindly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-GB" dirty="0" smtClean="0"/>
              <a:t>Did we mention Excel already?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4013" y="6538913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4013" y="9413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May (</a:t>
            </a:r>
            <a:r>
              <a:rPr lang="en-US" dirty="0" err="1"/>
              <a:t>NextMove</a:t>
            </a:r>
            <a:r>
              <a:rPr lang="en-US" dirty="0"/>
              <a:t> Software</a:t>
            </a:r>
            <a:r>
              <a:rPr lang="en-US" dirty="0" smtClean="0"/>
              <a:t>)</a:t>
            </a:r>
          </a:p>
          <a:p>
            <a:r>
              <a:rPr lang="en-US" dirty="0"/>
              <a:t>Adam </a:t>
            </a:r>
            <a:r>
              <a:rPr lang="en-US" dirty="0" err="1"/>
              <a:t>Yasgar</a:t>
            </a:r>
            <a:r>
              <a:rPr lang="en-US" dirty="0"/>
              <a:t>, </a:t>
            </a:r>
            <a:r>
              <a:rPr lang="en-US" dirty="0" err="1"/>
              <a:t>Madhu</a:t>
            </a:r>
            <a:r>
              <a:rPr lang="en-US" dirty="0"/>
              <a:t> </a:t>
            </a:r>
            <a:r>
              <a:rPr lang="en-US" dirty="0" err="1"/>
              <a:t>Lal</a:t>
            </a:r>
            <a:r>
              <a:rPr lang="en-US" dirty="0"/>
              <a:t>-Nag (NCATS)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200" cy="96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What do you want to do?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7846" y="1546691"/>
            <a:ext cx="4190378" cy="639762"/>
          </a:xfrm>
        </p:spPr>
        <p:txBody>
          <a:bodyPr>
            <a:noAutofit/>
          </a:bodyPr>
          <a:lstStyle/>
          <a:p>
            <a:r>
              <a:rPr lang="en-US" sz="3200" i="1" dirty="0" smtClean="0"/>
              <a:t>What is the core issue?</a:t>
            </a:r>
            <a:endParaRPr lang="en-US" sz="3200" i="1" dirty="0"/>
          </a:p>
        </p:txBody>
      </p:sp>
      <p:sp>
        <p:nvSpPr>
          <p:cNvPr id="59" name="Shape 59"/>
          <p:cNvSpPr txBox="1">
            <a:spLocks noGrp="1"/>
          </p:cNvSpPr>
          <p:nvPr>
            <p:ph sz="half" idx="2"/>
          </p:nvPr>
        </p:nvSpPr>
        <p:spPr>
          <a:xfrm>
            <a:off x="4968036" y="2186453"/>
            <a:ext cx="4040188" cy="3951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What you see on a screen isn’t necessarily what you get in a file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Need to be aware of how certain chemical concepts are handled in software</a:t>
            </a:r>
          </a:p>
          <a:p>
            <a:pPr rt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00396" y="1535113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Tasks to be considered</a:t>
            </a:r>
            <a:endParaRPr lang="en-US" sz="32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00396" y="2174875"/>
            <a:ext cx="4041775" cy="3951288"/>
          </a:xfrm>
        </p:spPr>
        <p:txBody>
          <a:bodyPr>
            <a:noAutofit/>
          </a:bodyPr>
          <a:lstStyle/>
          <a:p>
            <a:r>
              <a:rPr lang="en-US" sz="2800" dirty="0"/>
              <a:t>Searching for structures</a:t>
            </a:r>
          </a:p>
          <a:p>
            <a:r>
              <a:rPr lang="en-US" sz="2800" dirty="0" smtClean="0"/>
              <a:t>Managing inventory</a:t>
            </a:r>
          </a:p>
          <a:p>
            <a:r>
              <a:rPr lang="en-US" sz="2800" dirty="0" smtClean="0"/>
              <a:t>Linking / merging structure data to other data</a:t>
            </a:r>
          </a:p>
          <a:p>
            <a:r>
              <a:rPr lang="en-US" sz="2800" dirty="0" smtClean="0"/>
              <a:t>Predicting properties or analysis of bioactivity data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Which file format for data storage?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197891" y="1007700"/>
            <a:ext cx="8602159" cy="5486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The answer </a:t>
            </a:r>
            <a:r>
              <a:rPr lang="en-US" dirty="0" smtClean="0"/>
              <a:t>t</a:t>
            </a:r>
            <a:r>
              <a:rPr lang="en-US" dirty="0"/>
              <a:t>o</a:t>
            </a:r>
            <a:r>
              <a:rPr lang="en" dirty="0" smtClean="0"/>
              <a:t> </a:t>
            </a:r>
            <a:r>
              <a:rPr lang="en" dirty="0"/>
              <a:t>this question is never </a:t>
            </a:r>
            <a:r>
              <a:rPr lang="en" dirty="0">
                <a:solidFill>
                  <a:srgbClr val="FF0000"/>
                </a:solidFill>
              </a:rPr>
              <a:t>XYZ or PDB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Don’t use a file format that throws away parts of your chemical structure 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(connectivity, bond orders or formal charges</a:t>
            </a:r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 smtClean="0"/>
              <a:t>Software has to </a:t>
            </a:r>
            <a:r>
              <a:rPr lang="en" dirty="0"/>
              <a:t>guess the missing information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And probably not </a:t>
            </a:r>
            <a:r>
              <a:rPr lang="en" dirty="0">
                <a:solidFill>
                  <a:srgbClr val="FF0000"/>
                </a:solidFill>
              </a:rPr>
              <a:t>InChI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Without the ‘AuxInfo’, the chemical structure obtained from an InChI is not necessarily the same as the </a:t>
            </a:r>
            <a:r>
              <a:rPr lang="en" dirty="0" smtClean="0"/>
              <a:t>original </a:t>
            </a:r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(e.g. amides to imidic acids)</a:t>
            </a:r>
            <a:endParaRPr lang="en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>
                <a:solidFill>
                  <a:srgbClr val="FF0000"/>
                </a:solidFill>
              </a:rPr>
              <a:t>SMILES </a:t>
            </a:r>
            <a:r>
              <a:rPr lang="en" dirty="0">
                <a:solidFill>
                  <a:srgbClr val="FF0000"/>
                </a:solidFill>
              </a:rPr>
              <a:t>and MOL </a:t>
            </a:r>
            <a:r>
              <a:rPr lang="en" dirty="0"/>
              <a:t>are your go-to </a:t>
            </a:r>
            <a:r>
              <a:rPr lang="en" dirty="0" smtClean="0"/>
              <a:t>formats</a:t>
            </a:r>
          </a:p>
          <a:p>
            <a:pPr marL="857250" lvl="1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Widely supported (i.e. portable), can recreate the original structure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156189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question of identity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idx="1"/>
          </p:nvPr>
        </p:nvSpPr>
        <p:spPr>
          <a:xfrm>
            <a:off x="457200" y="917379"/>
            <a:ext cx="8229600" cy="56744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 dirty="0" smtClean="0"/>
              <a:t>A file format is not the same as an identifier</a:t>
            </a:r>
          </a:p>
          <a:p>
            <a:pPr marL="895350" lvl="1" indent="-457200">
              <a:spcBef>
                <a:spcPts val="0"/>
              </a:spcBef>
              <a:buClr>
                <a:schemeClr val="dk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2600" dirty="0" smtClean="0"/>
              <a:t>The </a:t>
            </a:r>
            <a:r>
              <a:rPr lang="en" sz="2600" dirty="0"/>
              <a:t>same molecule can be represented in different ways, even in the same </a:t>
            </a:r>
            <a:r>
              <a:rPr lang="en" sz="2600" dirty="0" smtClean="0"/>
              <a:t>format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 smtClean="0"/>
          </a:p>
          <a:p>
            <a:r>
              <a:rPr lang="en-GB" sz="3000" dirty="0" smtClean="0"/>
              <a:t>A </a:t>
            </a:r>
            <a:r>
              <a:rPr lang="en-GB" sz="3000" dirty="0"/>
              <a:t>“canonical” </a:t>
            </a:r>
            <a:r>
              <a:rPr lang="en-GB" sz="3000" dirty="0" smtClean="0"/>
              <a:t>representation is required</a:t>
            </a:r>
            <a:endParaRPr lang="en-GB" sz="3000" dirty="0"/>
          </a:p>
          <a:p>
            <a:pPr lvl="1"/>
            <a:r>
              <a:rPr lang="en-GB" sz="2600" dirty="0" smtClean="0"/>
              <a:t>To check </a:t>
            </a:r>
            <a:r>
              <a:rPr lang="en-GB" sz="2600" dirty="0" smtClean="0">
                <a:solidFill>
                  <a:srgbClr val="FF0000"/>
                </a:solidFill>
              </a:rPr>
              <a:t>identity</a:t>
            </a:r>
            <a:r>
              <a:rPr lang="en-GB" sz="2600" dirty="0" smtClean="0"/>
              <a:t>, find or avoid </a:t>
            </a:r>
            <a:r>
              <a:rPr lang="en-GB" sz="2600" dirty="0" smtClean="0">
                <a:solidFill>
                  <a:srgbClr val="FF0000"/>
                </a:solidFill>
              </a:rPr>
              <a:t>duplicates</a:t>
            </a:r>
            <a:r>
              <a:rPr lang="en-GB" sz="2600" dirty="0" smtClean="0"/>
              <a:t>, find </a:t>
            </a:r>
            <a:r>
              <a:rPr lang="en-GB" sz="2600" dirty="0" smtClean="0">
                <a:solidFill>
                  <a:srgbClr val="FF0000"/>
                </a:solidFill>
              </a:rPr>
              <a:t>overlap</a:t>
            </a:r>
            <a:r>
              <a:rPr lang="en-GB" sz="2600" dirty="0" smtClean="0"/>
              <a:t> of two databases or check that a structure remains </a:t>
            </a:r>
            <a:r>
              <a:rPr lang="en-GB" sz="2600" dirty="0" smtClean="0">
                <a:solidFill>
                  <a:srgbClr val="FF0000"/>
                </a:solidFill>
              </a:rPr>
              <a:t>unchanged</a:t>
            </a:r>
            <a:r>
              <a:rPr lang="en-GB" sz="2600" dirty="0" smtClean="0"/>
              <a:t> (e.g. after some transformation)</a:t>
            </a:r>
          </a:p>
          <a:p>
            <a:r>
              <a:rPr lang="en-GB" sz="3000" dirty="0" smtClean="0"/>
              <a:t>Only </a:t>
            </a:r>
            <a:r>
              <a:rPr lang="en-GB" sz="3000" dirty="0" err="1" smtClean="0"/>
              <a:t>InChI</a:t>
            </a:r>
            <a:r>
              <a:rPr lang="en-GB" sz="3000" dirty="0" smtClean="0"/>
              <a:t> (and IUPAC names) are canonical by definition, but canonical versions of other formats can be generated</a:t>
            </a:r>
          </a:p>
        </p:txBody>
      </p:sp>
      <p:sp>
        <p:nvSpPr>
          <p:cNvPr id="22" name="Oval 21"/>
          <p:cNvSpPr/>
          <p:nvPr/>
        </p:nvSpPr>
        <p:spPr>
          <a:xfrm>
            <a:off x="5467851" y="2377987"/>
            <a:ext cx="459758" cy="4626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296766" y="2377033"/>
            <a:ext cx="459758" cy="4626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296766" y="237798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   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   O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12508" y="2607866"/>
            <a:ext cx="836386" cy="953"/>
            <a:chOff x="3375574" y="5747111"/>
            <a:chExt cx="836386" cy="95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375574" y="574806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23928" y="574711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84998" y="237703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   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   O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700740" y="2606912"/>
            <a:ext cx="836386" cy="953"/>
            <a:chOff x="3375574" y="5747111"/>
            <a:chExt cx="836386" cy="95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375574" y="574806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23928" y="574711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2756524" y="2377033"/>
            <a:ext cx="836386" cy="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529014" y="2377033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3194" y="2902543"/>
            <a:ext cx="818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800"/>
              <a:t>Ethanol </a:t>
            </a:r>
            <a:r>
              <a:rPr lang="en-IE" sz="1800" smtClean="0"/>
              <a:t>can be represented in SMILES format as </a:t>
            </a:r>
            <a:r>
              <a:rPr lang="en-IE" sz="1800"/>
              <a:t>CCO or OCC</a:t>
            </a:r>
            <a:r>
              <a:rPr lang="en-IE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E" sz="1800" smtClean="0">
                <a:solidFill>
                  <a:schemeClr val="bg1">
                    <a:lumMod val="50000"/>
                  </a:schemeClr>
                </a:solidFill>
              </a:rPr>
              <a:t>(among others)</a:t>
            </a:r>
            <a:endParaRPr lang="en-IE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Canonical SMILES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650"/>
            <a:ext cx="8229600" cy="50101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Atom order is the same whatever the input </a:t>
            </a:r>
          </a:p>
          <a:p>
            <a:endParaRPr lang="en-GB" dirty="0"/>
          </a:p>
          <a:p>
            <a:r>
              <a:rPr lang="en-GB" dirty="0"/>
              <a:t>BUT, every toolkit has its own canonicalization </a:t>
            </a:r>
            <a:r>
              <a:rPr lang="en-GB" dirty="0" smtClean="0"/>
              <a:t>algorithm 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(which may change over time)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Consistent </a:t>
            </a:r>
            <a:r>
              <a:rPr lang="en-GB" dirty="0"/>
              <a:t>within the toolkit, not </a:t>
            </a:r>
            <a:r>
              <a:rPr lang="en-GB" dirty="0" err="1" smtClean="0"/>
              <a:t>neccesarily</a:t>
            </a:r>
            <a:r>
              <a:rPr lang="en-GB" dirty="0" smtClean="0"/>
              <a:t> </a:t>
            </a:r>
            <a:r>
              <a:rPr lang="en-GB" dirty="0" smtClean="0"/>
              <a:t>outside</a:t>
            </a:r>
          </a:p>
          <a:p>
            <a:r>
              <a:rPr lang="en-GB" dirty="0" smtClean="0"/>
              <a:t>Don’t assume that a given SMILES is in a canonical form</a:t>
            </a:r>
          </a:p>
          <a:p>
            <a:pPr lvl="1"/>
            <a:r>
              <a:rPr lang="en-GB" dirty="0" smtClean="0"/>
              <a:t>If necessary, </a:t>
            </a:r>
            <a:r>
              <a:rPr lang="en-GB" dirty="0" err="1" smtClean="0"/>
              <a:t>canonicalize</a:t>
            </a:r>
            <a:r>
              <a:rPr lang="en-GB" dirty="0" smtClean="0"/>
              <a:t> them yourself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44301" y="1911943"/>
            <a:ext cx="6955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800" smtClean="0"/>
              <a:t>Ethanol as CCO, OCC, C(O)C all converted to </a:t>
            </a:r>
            <a:r>
              <a:rPr lang="en-IE" sz="1800" b="1" smtClean="0">
                <a:solidFill>
                  <a:srgbClr val="FF0000"/>
                </a:solidFill>
              </a:rPr>
              <a:t>CCO</a:t>
            </a:r>
            <a:r>
              <a:rPr lang="en-IE" sz="1800" smtClean="0"/>
              <a:t> (by Toolkit#1)</a:t>
            </a:r>
            <a:endParaRPr lang="en-I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5363" y="3435943"/>
            <a:ext cx="7135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800" smtClean="0"/>
              <a:t>Ethanol as CCO, OCC, C(O)C all converted to </a:t>
            </a:r>
            <a:r>
              <a:rPr lang="en-IE" sz="1800" b="1" smtClean="0">
                <a:solidFill>
                  <a:srgbClr val="FF0000"/>
                </a:solidFill>
              </a:rPr>
              <a:t>OCC</a:t>
            </a:r>
            <a:r>
              <a:rPr lang="en-IE" sz="1800" smtClean="0"/>
              <a:t> (by Toolkit#2)</a:t>
            </a:r>
            <a:endParaRPr lang="en-IE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jcheminf.com/content/figures/1758-2946-4-22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69" y="2852599"/>
            <a:ext cx="4258659" cy="12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Depictions </a:t>
            </a:r>
            <a:r>
              <a:rPr lang="en"/>
              <a:t>vs computers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066801"/>
            <a:ext cx="8762999" cy="5600700"/>
          </a:xfrm>
        </p:spPr>
        <p:txBody>
          <a:bodyPr>
            <a:noAutofit/>
          </a:bodyPr>
          <a:lstStyle/>
          <a:p>
            <a:r>
              <a:rPr lang="en-GB" sz="2800" dirty="0"/>
              <a:t>Are your structures drawn for </a:t>
            </a:r>
            <a:r>
              <a:rPr lang="en-GB" sz="2800" dirty="0">
                <a:solidFill>
                  <a:srgbClr val="FF0000"/>
                </a:solidFill>
              </a:rPr>
              <a:t>humans</a:t>
            </a:r>
            <a:r>
              <a:rPr lang="en-GB" sz="2800" dirty="0"/>
              <a:t> or </a:t>
            </a:r>
            <a:r>
              <a:rPr lang="en-GB" sz="2800" dirty="0">
                <a:solidFill>
                  <a:srgbClr val="FF0000"/>
                </a:solidFill>
              </a:rPr>
              <a:t>computers</a:t>
            </a:r>
            <a:r>
              <a:rPr lang="en-GB" sz="2800" dirty="0" smtClean="0"/>
              <a:t>?</a:t>
            </a:r>
            <a:endParaRPr lang="en-GB" sz="2800" dirty="0"/>
          </a:p>
          <a:p>
            <a:pPr lvl="1"/>
            <a:r>
              <a:rPr lang="en-GB" sz="2400" dirty="0"/>
              <a:t>There are 2D depictions of stereochemistry that are instantly interpretable by a human but which are commonly </a:t>
            </a:r>
            <a:r>
              <a:rPr lang="en-GB" sz="2400" dirty="0" smtClean="0"/>
              <a:t>misinterpreted by software</a:t>
            </a:r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/>
              <a:t>Chirality of (a) is opposite to (c</a:t>
            </a:r>
            <a:r>
              <a:rPr lang="en-GB" sz="2800" dirty="0" smtClean="0"/>
              <a:t>)</a:t>
            </a:r>
          </a:p>
          <a:p>
            <a:pPr lvl="1"/>
            <a:r>
              <a:rPr lang="en-GB" sz="2400" dirty="0" smtClean="0"/>
              <a:t>But what is the chirality of (b)?</a:t>
            </a:r>
          </a:p>
          <a:p>
            <a:r>
              <a:rPr lang="en-GB" sz="2800" dirty="0" smtClean="0"/>
              <a:t>Possibilities</a:t>
            </a:r>
            <a:r>
              <a:rPr lang="en-GB" sz="2800" dirty="0" smtClean="0"/>
              <a:t>:</a:t>
            </a:r>
          </a:p>
          <a:p>
            <a:pPr lvl="1"/>
            <a:r>
              <a:rPr lang="en-GB" sz="2400" dirty="0" smtClean="0"/>
              <a:t>Undefined (according to </a:t>
            </a:r>
            <a:r>
              <a:rPr lang="en-GB" sz="2400" dirty="0" err="1" smtClean="0"/>
              <a:t>InChI</a:t>
            </a:r>
            <a:r>
              <a:rPr lang="en-GB" sz="2400" dirty="0" smtClean="0"/>
              <a:t>, if close to 180°)</a:t>
            </a:r>
          </a:p>
          <a:p>
            <a:pPr lvl="1"/>
            <a:r>
              <a:rPr lang="en-GB" sz="2400" dirty="0" smtClean="0"/>
              <a:t>Same as (a</a:t>
            </a:r>
            <a:r>
              <a:rPr lang="en-GB" sz="2400" dirty="0" smtClean="0"/>
              <a:t>) or (c) depending on which side </a:t>
            </a:r>
            <a:r>
              <a:rPr lang="en-GB" sz="2400" dirty="0"/>
              <a:t>of 180°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7912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Rings </a:t>
            </a:r>
            <a:r>
              <a:rPr lang="en"/>
              <a:t>with ‘implicit’ 3D</a:t>
            </a:r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66264"/>
            <a:ext cx="21907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19" y="1866287"/>
            <a:ext cx="21145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82909"/>
              </p:ext>
            </p:extLst>
          </p:nvPr>
        </p:nvGraphicFramePr>
        <p:xfrm>
          <a:off x="738185" y="1028700"/>
          <a:ext cx="711041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0138"/>
                <a:gridCol w="2370138"/>
                <a:gridCol w="237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You drew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You meant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You may get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47856" y="1409699"/>
            <a:ext cx="2829364" cy="2615904"/>
            <a:chOff x="124031" y="1600199"/>
            <a:chExt cx="2829364" cy="261590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7" y="1600199"/>
              <a:ext cx="2203508" cy="127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4"/>
            <a:stretch/>
          </p:blipFill>
          <p:spPr bwMode="auto">
            <a:xfrm>
              <a:off x="124031" y="2476500"/>
              <a:ext cx="1389209" cy="173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00231" y="4244064"/>
            <a:ext cx="2798202" cy="2394315"/>
            <a:chOff x="124031" y="4253589"/>
            <a:chExt cx="2798202" cy="239431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253589"/>
              <a:ext cx="2084033" cy="110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9" r="-7759"/>
            <a:stretch/>
          </p:blipFill>
          <p:spPr bwMode="auto">
            <a:xfrm>
              <a:off x="124031" y="4962344"/>
              <a:ext cx="1466437" cy="1685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648019"/>
            <a:ext cx="20764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20" y="4648019"/>
            <a:ext cx="21907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66931" y="4025603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Tetrahedral stereo gotchas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675"/>
            <a:ext cx="8229600" cy="5448300"/>
          </a:xfrm>
        </p:spPr>
        <p:txBody>
          <a:bodyPr>
            <a:normAutofit fontScale="92500" lnSpcReduction="10000"/>
          </a:bodyPr>
          <a:lstStyle/>
          <a:p>
            <a:r>
              <a:rPr lang="en-GB" b="1"/>
              <a:t>R/S</a:t>
            </a:r>
            <a:r>
              <a:rPr lang="en-GB"/>
              <a:t> in IUPAC names, </a:t>
            </a:r>
            <a:r>
              <a:rPr lang="en-GB" b="1"/>
              <a:t>@/@@ </a:t>
            </a:r>
            <a:r>
              <a:rPr lang="en-GB"/>
              <a:t>in SMILES, </a:t>
            </a:r>
            <a:r>
              <a:rPr lang="en-GB" b="1" smtClean="0"/>
              <a:t>1/2</a:t>
            </a:r>
            <a:r>
              <a:rPr lang="en-GB" smtClean="0"/>
              <a:t> </a:t>
            </a:r>
            <a:r>
              <a:rPr lang="en-GB"/>
              <a:t>in MOL files, </a:t>
            </a:r>
            <a:r>
              <a:rPr lang="en-GB" b="1"/>
              <a:t>+/-</a:t>
            </a:r>
            <a:r>
              <a:rPr lang="en-GB"/>
              <a:t> in InChIs</a:t>
            </a:r>
          </a:p>
          <a:p>
            <a:r>
              <a:rPr lang="en-GB">
                <a:solidFill>
                  <a:srgbClr val="FF0000"/>
                </a:solidFill>
              </a:rPr>
              <a:t>None of these </a:t>
            </a:r>
            <a:r>
              <a:rPr lang="en-GB"/>
              <a:t>directly correspond to another</a:t>
            </a:r>
          </a:p>
          <a:p>
            <a:pPr lvl="1"/>
            <a:r>
              <a:rPr lang="en-GB"/>
              <a:t>SMILES and Mol files describe stereo in terms of atom order, but differ in where implicit hydrogens are located</a:t>
            </a:r>
          </a:p>
          <a:p>
            <a:pPr lvl="1"/>
            <a:r>
              <a:rPr lang="en-GB"/>
              <a:t>InChI and IUPAC names both use a complex algorithm to determine the symbol</a:t>
            </a:r>
          </a:p>
          <a:p>
            <a:r>
              <a:rPr lang="en-GB"/>
              <a:t>Only two of these formats may always be used to </a:t>
            </a:r>
            <a:r>
              <a:rPr lang="en-GB">
                <a:solidFill>
                  <a:srgbClr val="FF0000"/>
                </a:solidFill>
              </a:rPr>
              <a:t>compare</a:t>
            </a:r>
            <a:r>
              <a:rPr lang="en-GB"/>
              <a:t> two structures:</a:t>
            </a:r>
          </a:p>
          <a:p>
            <a:pPr lvl="1"/>
            <a:r>
              <a:rPr lang="en-GB" b="1"/>
              <a:t>R/S</a:t>
            </a:r>
            <a:r>
              <a:rPr lang="en-GB"/>
              <a:t> and </a:t>
            </a:r>
            <a:r>
              <a:rPr lang="en-GB" b="1"/>
              <a:t>/m </a:t>
            </a:r>
            <a:r>
              <a:rPr lang="en-GB" b="1" smtClean="0"/>
              <a:t>layer</a:t>
            </a:r>
            <a:r>
              <a:rPr lang="en-GB" smtClean="0"/>
              <a:t> (InChI</a:t>
            </a:r>
            <a:r>
              <a:rPr lang="en-GB"/>
              <a:t>)</a:t>
            </a:r>
          </a:p>
          <a:p>
            <a:pPr lvl="1"/>
            <a:r>
              <a:rPr lang="en-GB"/>
              <a:t>Also </a:t>
            </a:r>
            <a:r>
              <a:rPr lang="en-GB" b="1"/>
              <a:t>@/@@</a:t>
            </a:r>
            <a:r>
              <a:rPr lang="en-GB"/>
              <a:t>, but only if </a:t>
            </a:r>
            <a:r>
              <a:rPr lang="en-GB" smtClean="0"/>
              <a:t>canonical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5726" y="0"/>
            <a:ext cx="8705850" cy="96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Illuminating the black box</a:t>
            </a:r>
            <a:endParaRPr lang="e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97315"/>
            <a:ext cx="8229600" cy="4360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alibri" panose="020F0502020204030204" pitchFamily="34" charset="0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Important </a:t>
            </a:r>
            <a:r>
              <a:rPr lang="en-GB"/>
              <a:t>to know what operations are being done implicitly </a:t>
            </a:r>
            <a:r>
              <a:rPr lang="en-GB" smtClean="0"/>
              <a:t>and </a:t>
            </a:r>
            <a:r>
              <a:rPr lang="en-GB"/>
              <a:t>what needs to be done </a:t>
            </a:r>
            <a:r>
              <a:rPr lang="en-GB" smtClean="0"/>
              <a:t>explicitly</a:t>
            </a:r>
          </a:p>
          <a:p>
            <a:pPr lvl="1"/>
            <a:r>
              <a:rPr lang="en-GB" smtClean="0"/>
              <a:t>Are the error rates acceptable?</a:t>
            </a:r>
          </a:p>
          <a:p>
            <a:r>
              <a:rPr lang="en-GB" smtClean="0"/>
              <a:t>Parse </a:t>
            </a:r>
            <a:r>
              <a:rPr lang="en-GB"/>
              <a:t>structure</a:t>
            </a:r>
          </a:p>
          <a:p>
            <a:pPr lvl="1"/>
            <a:r>
              <a:rPr lang="en-GB"/>
              <a:t>Read list of atoms and bonds (incl. charges and isotopes)</a:t>
            </a:r>
          </a:p>
          <a:p>
            <a:pPr lvl="1"/>
            <a:r>
              <a:rPr lang="en-GB"/>
              <a:t>[Mol, Mol2, Smi] Apply valence </a:t>
            </a:r>
            <a:r>
              <a:rPr lang="en-GB" smtClean="0"/>
              <a:t>model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/>
              <a:t>Perceive aromaticity </a:t>
            </a:r>
            <a:r>
              <a:rPr lang="en-GB" sz="3000">
                <a:solidFill>
                  <a:schemeClr val="bg1">
                    <a:lumMod val="50000"/>
                  </a:schemeClr>
                </a:solidFill>
              </a:rPr>
              <a:t>(or preserve </a:t>
            </a:r>
            <a:r>
              <a:rPr lang="en-GB" sz="3000" smtClean="0">
                <a:solidFill>
                  <a:schemeClr val="bg1">
                    <a:lumMod val="50000"/>
                  </a:schemeClr>
                </a:solidFill>
              </a:rPr>
              <a:t>from input</a:t>
            </a:r>
            <a:r>
              <a:rPr lang="en-GB" sz="30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/>
              <a:t>Perceive stereochemistry </a:t>
            </a:r>
            <a:r>
              <a:rPr lang="en-GB" sz="3000">
                <a:solidFill>
                  <a:schemeClr val="bg1">
                    <a:lumMod val="50000"/>
                  </a:schemeClr>
                </a:solidFill>
              </a:rPr>
              <a:t>(or preserve from input)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mtClean="0"/>
              <a:t>Optional: recognize </a:t>
            </a:r>
            <a:r>
              <a:rPr lang="en-GB"/>
              <a:t>atom / bond </a:t>
            </a:r>
            <a:r>
              <a:rPr lang="en-GB" smtClean="0"/>
              <a:t>types, partial charges, generate coordinates</a:t>
            </a:r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428750" y="509447"/>
            <a:ext cx="6300179" cy="2357683"/>
            <a:chOff x="1485900" y="242747"/>
            <a:chExt cx="6300179" cy="2357683"/>
          </a:xfrm>
        </p:grpSpPr>
        <p:pic>
          <p:nvPicPr>
            <p:cNvPr id="1026" name="Picture 2" descr="C:\Users\noel\AppData\Local\Microsoft\Windows\Temporary Internet Files\Content.IE5\1YI02DQQ\black-box-you-quantifiable[1]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60" y="920928"/>
              <a:ext cx="1298636" cy="130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85900" y="1021479"/>
              <a:ext cx="230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smtClean="0"/>
                <a:t>c1ccccc1C(=O)Cl</a:t>
              </a:r>
              <a:endParaRPr lang="en-GB" sz="2000"/>
            </a:p>
          </p:txBody>
        </p:sp>
        <p:sp>
          <p:nvSpPr>
            <p:cNvPr id="5" name="Down Arrow 4"/>
            <p:cNvSpPr/>
            <p:nvPr/>
          </p:nvSpPr>
          <p:spPr>
            <a:xfrm rot="17936574">
              <a:off x="3778247" y="1120161"/>
              <a:ext cx="477777" cy="62279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Down Arrow 8"/>
            <p:cNvSpPr/>
            <p:nvPr/>
          </p:nvSpPr>
          <p:spPr>
            <a:xfrm rot="14076472">
              <a:off x="5189507" y="1110193"/>
              <a:ext cx="477777" cy="62279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7" name="Picture 3" descr="C:\Users\noel\tmp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396" y="242747"/>
              <a:ext cx="2357683" cy="2357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1186</Words>
  <Application>Microsoft Office PowerPoint</Application>
  <PresentationFormat>On-screen Show (4:3)</PresentationFormat>
  <Paragraphs>173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 I have an SD File … What do I do next?</vt:lpstr>
      <vt:lpstr>What do you want to do?</vt:lpstr>
      <vt:lpstr>Which file format for data storage?</vt:lpstr>
      <vt:lpstr>The question of identity</vt:lpstr>
      <vt:lpstr>Canonical SMILES</vt:lpstr>
      <vt:lpstr>Depictions vs computers</vt:lpstr>
      <vt:lpstr>Rings with ‘implicit’ 3D</vt:lpstr>
      <vt:lpstr>Tetrahedral stereo gotchas</vt:lpstr>
      <vt:lpstr>Illuminating the black box</vt:lpstr>
      <vt:lpstr>Aromaticity</vt:lpstr>
      <vt:lpstr>2D or 3D?</vt:lpstr>
      <vt:lpstr>Going from 2D to 3D</vt:lpstr>
      <vt:lpstr>Moving from files to a database</vt:lpstr>
      <vt:lpstr>Verifying data quality</vt:lpstr>
      <vt:lpstr>Structures are good. Are they useful?</vt:lpstr>
      <vt:lpstr>What are you really looking for?</vt:lpstr>
      <vt:lpstr>Because we love statistics &amp; M/L</vt:lpstr>
      <vt:lpstr>Summary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I have an SD File… What do I do next?</dc:title>
  <cp:lastModifiedBy>Noel</cp:lastModifiedBy>
  <cp:revision>148</cp:revision>
  <dcterms:modified xsi:type="dcterms:W3CDTF">2015-08-19T13:28:13Z</dcterms:modified>
</cp:coreProperties>
</file>