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87" r:id="rId4"/>
    <p:sldId id="289" r:id="rId5"/>
    <p:sldId id="339" r:id="rId6"/>
    <p:sldId id="328" r:id="rId7"/>
    <p:sldId id="355" r:id="rId8"/>
    <p:sldId id="375" r:id="rId9"/>
    <p:sldId id="284" r:id="rId10"/>
    <p:sldId id="341" r:id="rId11"/>
    <p:sldId id="342" r:id="rId12"/>
    <p:sldId id="353" r:id="rId13"/>
    <p:sldId id="331" r:id="rId14"/>
    <p:sldId id="351" r:id="rId15"/>
    <p:sldId id="330" r:id="rId16"/>
    <p:sldId id="348" r:id="rId17"/>
    <p:sldId id="349" r:id="rId18"/>
    <p:sldId id="379" r:id="rId19"/>
    <p:sldId id="376" r:id="rId20"/>
    <p:sldId id="377" r:id="rId21"/>
    <p:sldId id="378" r:id="rId22"/>
    <p:sldId id="350" r:id="rId23"/>
    <p:sldId id="308" r:id="rId24"/>
    <p:sldId id="29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3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 is like a Swiss</a:t>
            </a:r>
            <a:r>
              <a:rPr lang="en-GB" baseline="0" dirty="0" smtClean="0"/>
              <a:t> army knife, not a…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en-GB" dirty="0" err="1" smtClean="0"/>
              <a:t>spork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“The 70s are calling.</a:t>
            </a:r>
            <a:r>
              <a:rPr lang="en-GB" baseline="0" dirty="0" smtClean="0"/>
              <a:t> They want their depiction back.”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44624"/>
            <a:ext cx="432048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692696"/>
            <a:ext cx="6264696" cy="936104"/>
          </a:xfrm>
        </p:spPr>
        <p:txBody>
          <a:bodyPr/>
          <a:lstStyle/>
          <a:p>
            <a:pPr algn="l" eaLnBrk="1" hangingPunct="1"/>
            <a:r>
              <a:rPr lang="en-IE" smtClean="0">
                <a:solidFill>
                  <a:srgbClr val="0070C0"/>
                </a:solidFill>
                <a:latin typeface="Arial" charset="0"/>
              </a:rPr>
              <a:t>Open Babel</a:t>
            </a:r>
            <a:endParaRPr lang="en-US" sz="40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924944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</a:p>
        </p:txBody>
      </p:sp>
      <p:pic>
        <p:nvPicPr>
          <p:cNvPr id="11" name="Picture 2" descr="C:\Work\UCC\Conferences\ACSSpring2010\Logos\OpenBab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028" y="828282"/>
            <a:ext cx="1490251" cy="1448589"/>
          </a:xfrm>
          <a:prstGeom prst="rect">
            <a:avLst/>
          </a:prstGeom>
          <a:noFill/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39751" y="1467142"/>
            <a:ext cx="6228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IE" sz="320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An open chemical toolbox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1854" y="3573016"/>
            <a:ext cx="86409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Open Babel development team and </a:t>
            </a:r>
            <a:r>
              <a:rPr lang="en-IE" sz="2000" dirty="0" err="1" smtClean="0">
                <a:solidFill>
                  <a:schemeClr val="bg2"/>
                </a:solidFill>
                <a:latin typeface="Arial" charset="0"/>
              </a:rPr>
              <a:t>NextMove</a:t>
            </a: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 Software, Cambridge, UK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691680" y="5589240"/>
            <a:ext cx="6048672" cy="62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IE" sz="1600" kern="0" smtClean="0">
                <a:solidFill>
                  <a:schemeClr val="bg2"/>
                </a:solidFill>
                <a:latin typeface="Arial" charset="0"/>
              </a:rPr>
              <a:t>EMBL-EBI May 2016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1800" kern="0" smtClean="0">
                <a:solidFill>
                  <a:schemeClr val="bg1">
                    <a:lumMod val="50000"/>
                  </a:schemeClr>
                </a:solidFill>
              </a:rPr>
              <a:t>MIOSS – Molecular Informatics Open-Source Software</a:t>
            </a:r>
            <a:endParaRPr lang="en-IE" sz="1800" kern="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9792" y="4519514"/>
            <a:ext cx="3534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000" i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. Cheminf</a:t>
            </a:r>
            <a:r>
              <a:rPr lang="en-GB" sz="2000" i="1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, 33.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6452" y="4898193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2000">
                <a:solidFill>
                  <a:srgbClr val="0070C0"/>
                </a:solidFill>
                <a:latin typeface="Arial" charset="0"/>
              </a:rPr>
              <a:t>http://openbabel.org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533400"/>
            <a:ext cx="6523037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47663"/>
            <a:ext cx="6827837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4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bs.twimg.com/media/CiQ8qYRUkAA-vx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5936" y="6303039"/>
            <a:ext cx="4689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https://github.com/Magnusnorrby/MolecularRift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5187172" y="31792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https://twitter.com/AstraZeneca/status/730775739264536576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604822"/>
          </a:xfrm>
        </p:spPr>
        <p:txBody>
          <a:bodyPr/>
          <a:lstStyle/>
          <a:p>
            <a:r>
              <a:rPr lang="en-GB" sz="2400" smtClean="0"/>
              <a:t>Molecular Rift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(as used by the King of Sweden) </a:t>
            </a:r>
            <a:r>
              <a:rPr lang="en-GB" sz="2400" smtClean="0"/>
              <a:t>uses Open Babel</a:t>
            </a:r>
            <a:endParaRPr lang="en-GB" sz="2400"/>
          </a:p>
        </p:txBody>
      </p:sp>
      <p:sp>
        <p:nvSpPr>
          <p:cNvPr id="8" name="Rectangle 7"/>
          <p:cNvSpPr/>
          <p:nvPr/>
        </p:nvSpPr>
        <p:spPr>
          <a:xfrm>
            <a:off x="1052736" y="5964485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sz="1600">
                <a:latin typeface="Arial" panose="020B0604020202020204" pitchFamily="34" charset="0"/>
                <a:cs typeface="Arial" panose="020B0604020202020204" pitchFamily="34" charset="0"/>
              </a:rPr>
              <a:t>Norrby, Grebner, Eriksson, </a:t>
            </a:r>
            <a:r>
              <a:rPr lang="sv-SE" sz="1600" smtClean="0">
                <a:latin typeface="Arial" panose="020B0604020202020204" pitchFamily="34" charset="0"/>
                <a:cs typeface="Arial" panose="020B0604020202020204" pitchFamily="34" charset="0"/>
              </a:rPr>
              <a:t>Boström.</a:t>
            </a:r>
            <a:r>
              <a:rPr lang="sv-SE" sz="1600" i="1" smtClean="0"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lang="sv-SE" sz="1600" i="1">
                <a:latin typeface="Arial" panose="020B0604020202020204" pitchFamily="34" charset="0"/>
                <a:cs typeface="Arial" panose="020B0604020202020204" pitchFamily="34" charset="0"/>
              </a:rPr>
              <a:t>. Chem. Inf. Model.</a:t>
            </a:r>
            <a:r>
              <a:rPr lang="sv-SE" sz="1600">
                <a:latin typeface="Arial" panose="020B0604020202020204" pitchFamily="34" charset="0"/>
                <a:cs typeface="Arial" panose="020B0604020202020204" pitchFamily="34" charset="0"/>
              </a:rPr>
              <a:t>, 2015, </a:t>
            </a:r>
            <a:r>
              <a:rPr lang="sv-SE" sz="1600" smtClean="0">
                <a:latin typeface="Arial" panose="020B0604020202020204" pitchFamily="34" charset="0"/>
                <a:cs typeface="Arial" panose="020B0604020202020204" pitchFamily="34" charset="0"/>
              </a:rPr>
              <a:t>55, 2475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5"/>
          <a:stretch/>
        </p:blipFill>
        <p:spPr bwMode="auto">
          <a:xfrm>
            <a:off x="0" y="1052736"/>
            <a:ext cx="8964488" cy="284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Measuring the project’s pulse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4005064"/>
            <a:ext cx="6696744" cy="2448272"/>
          </a:xfrm>
        </p:spPr>
        <p:txBody>
          <a:bodyPr/>
          <a:lstStyle/>
          <a:p>
            <a:r>
              <a:rPr lang="en-GB" sz="2400" smtClean="0">
                <a:solidFill>
                  <a:srgbClr val="FF0000"/>
                </a:solidFill>
              </a:rPr>
              <a:t>Oct 2012</a:t>
            </a:r>
            <a:r>
              <a:rPr lang="en-GB" sz="2400" smtClean="0"/>
              <a:t> – Last release and move to Github</a:t>
            </a:r>
          </a:p>
          <a:p>
            <a:pPr lvl="1"/>
            <a:r>
              <a:rPr lang="en-GB" sz="2000" smtClean="0"/>
              <a:t>112 “forks” on Github</a:t>
            </a:r>
          </a:p>
          <a:p>
            <a:pPr lvl="1"/>
            <a:r>
              <a:rPr lang="en-GB" sz="2000" smtClean="0"/>
              <a:t>Commits from 59 developers </a:t>
            </a:r>
            <a:r>
              <a:rPr lang="en-GB" sz="1800" smtClean="0">
                <a:solidFill>
                  <a:schemeClr val="bg1">
                    <a:lumMod val="65000"/>
                  </a:schemeClr>
                </a:solidFill>
              </a:rPr>
              <a:t>(12 drive-by, 41 in the last year</a:t>
            </a:r>
            <a:r>
              <a:rPr lang="en-GB" sz="1800" smtClean="0"/>
              <a:t>)</a:t>
            </a:r>
          </a:p>
          <a:p>
            <a:r>
              <a:rPr lang="en-GB" sz="2400" smtClean="0"/>
              <a:t>37 pull requests since the start of the year</a:t>
            </a:r>
          </a:p>
          <a:p>
            <a:r>
              <a:rPr lang="en-GB" sz="2400" smtClean="0"/>
              <a:t>52 emails to the general mailing list this year</a:t>
            </a:r>
          </a:p>
          <a:p>
            <a:pPr lvl="1"/>
            <a:r>
              <a:rPr lang="en-GB" sz="2000" smtClean="0"/>
              <a:t>Of these, 45 were replied to at least once</a:t>
            </a:r>
            <a:endParaRPr lang="en-GB" sz="1800" smtClean="0"/>
          </a:p>
          <a:p>
            <a:endParaRPr lang="en-GB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09935"/>
            <a:ext cx="345638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Contributors per month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3848"/>
            <a:ext cx="8640960" cy="604822"/>
          </a:xfrm>
        </p:spPr>
        <p:txBody>
          <a:bodyPr/>
          <a:lstStyle/>
          <a:p>
            <a:r>
              <a:rPr lang="en-GB" smtClean="0"/>
              <a:t>Most committed developers in last 12 months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382360"/>
          </a:xfrm>
        </p:spPr>
        <p:txBody>
          <a:bodyPr/>
          <a:lstStyle/>
          <a:p>
            <a:r>
              <a:rPr lang="en-GB" sz="2400" smtClean="0">
                <a:solidFill>
                  <a:srgbClr val="FF0000"/>
                </a:solidFill>
              </a:rPr>
              <a:t>Geoff Hutchison</a:t>
            </a:r>
            <a:endParaRPr lang="en-GB" sz="240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sz="2000" smtClean="0"/>
              <a:t>Professor, materials chemistry, Uni Pitt, Avogadro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Dmitriy Fomichev</a:t>
            </a:r>
          </a:p>
          <a:p>
            <a:pPr lvl="1"/>
            <a:r>
              <a:rPr lang="en-GB" sz="2000"/>
              <a:t>PhD student, comp chemistry, Lobachevsky </a:t>
            </a:r>
            <a:r>
              <a:rPr lang="en-GB" sz="2000" smtClean="0"/>
              <a:t>Uni, Russia</a:t>
            </a:r>
          </a:p>
          <a:p>
            <a:r>
              <a:rPr lang="en-GB" sz="2400">
                <a:solidFill>
                  <a:srgbClr val="FF0000"/>
                </a:solidFill>
              </a:rPr>
              <a:t>Alexandr </a:t>
            </a:r>
            <a:r>
              <a:rPr lang="en-GB" sz="2400" smtClean="0">
                <a:solidFill>
                  <a:srgbClr val="FF0000"/>
                </a:solidFill>
              </a:rPr>
              <a:t>Fonari</a:t>
            </a:r>
          </a:p>
          <a:p>
            <a:pPr lvl="1"/>
            <a:r>
              <a:rPr lang="en-GB" sz="2000" smtClean="0"/>
              <a:t>Assoc developer, Schrödinger, materials science, NWChem, Quantum Espresso</a:t>
            </a:r>
          </a:p>
          <a:p>
            <a:r>
              <a:rPr lang="en-GB" sz="2400">
                <a:solidFill>
                  <a:srgbClr val="FF0000"/>
                </a:solidFill>
              </a:rPr>
              <a:t>David van der </a:t>
            </a:r>
            <a:r>
              <a:rPr lang="en-GB" sz="2400" smtClean="0">
                <a:solidFill>
                  <a:srgbClr val="FF0000"/>
                </a:solidFill>
              </a:rPr>
              <a:t>Spoel</a:t>
            </a:r>
          </a:p>
          <a:p>
            <a:pPr lvl="1"/>
            <a:r>
              <a:rPr lang="en-GB" sz="2000" smtClean="0"/>
              <a:t>Prof, Cell and Mol Biol, Uppsala Uni, Gromacs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David Koes</a:t>
            </a:r>
          </a:p>
          <a:p>
            <a:pPr lvl="1"/>
            <a:r>
              <a:rPr lang="en-GB" sz="2000" smtClean="0"/>
              <a:t>Assistant Prof, Comp and Sys Biology, Uni Pittsburgh, 3DMol.js, pharmit, pharmer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Jeff Janes</a:t>
            </a:r>
          </a:p>
          <a:p>
            <a:pPr lvl="1"/>
            <a:r>
              <a:rPr lang="en-GB" sz="2000" smtClean="0"/>
              <a:t>PI, Calibr (California Institute for Biomed Res), PostgreSQL</a:t>
            </a:r>
            <a:endParaRPr lang="en-GB" sz="2000"/>
          </a:p>
          <a:p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1049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Chemistry file formats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2984"/>
            <a:ext cx="8424936" cy="5382360"/>
          </a:xfrm>
        </p:spPr>
        <p:txBody>
          <a:bodyPr/>
          <a:lstStyle/>
          <a:p>
            <a:r>
              <a:rPr lang="en-GB" sz="2400" smtClean="0"/>
              <a:t>Chemists love inventing new file formats</a:t>
            </a:r>
          </a:p>
          <a:p>
            <a:r>
              <a:rPr lang="en-GB" sz="2400" smtClean="0"/>
              <a:t>Every new chemistry application has its own file format</a:t>
            </a:r>
          </a:p>
          <a:p>
            <a:pPr lvl="1"/>
            <a:r>
              <a:rPr lang="en-GB" sz="2000" smtClean="0"/>
              <a:t>Some exceptions: e.g. Avogadro</a:t>
            </a:r>
          </a:p>
          <a:p>
            <a:pPr lvl="1"/>
            <a:r>
              <a:rPr lang="en-GB" sz="2000" i="1" smtClean="0">
                <a:solidFill>
                  <a:srgbClr val="FF0000"/>
                </a:solidFill>
              </a:rPr>
              <a:t>De facto</a:t>
            </a:r>
            <a:r>
              <a:rPr lang="en-GB" sz="2000" smtClean="0">
                <a:solidFill>
                  <a:srgbClr val="FF0000"/>
                </a:solidFill>
              </a:rPr>
              <a:t> standards </a:t>
            </a:r>
            <a:r>
              <a:rPr lang="en-GB" sz="2000" smtClean="0"/>
              <a:t>such as Daylight SMILES and MDL/Symyx/Accelrys/Biovia/Dassault MOL</a:t>
            </a:r>
          </a:p>
          <a:p>
            <a:endParaRPr lang="en-GB" sz="2400" smtClean="0"/>
          </a:p>
          <a:p>
            <a:r>
              <a:rPr lang="en-GB" sz="2400" smtClean="0"/>
              <a:t>The ability to read and interconvert chemical file formats is important, both for scientitific and economic reasons</a:t>
            </a:r>
          </a:p>
          <a:p>
            <a:pPr lvl="1"/>
            <a:r>
              <a:rPr lang="en-GB" sz="2000" smtClean="0"/>
              <a:t>To </a:t>
            </a:r>
            <a:r>
              <a:rPr lang="en-GB" sz="2000" smtClean="0">
                <a:solidFill>
                  <a:srgbClr val="FF0000"/>
                </a:solidFill>
              </a:rPr>
              <a:t>unlock chemical data </a:t>
            </a:r>
            <a:r>
              <a:rPr lang="en-GB" sz="2000" smtClean="0"/>
              <a:t>for analysis</a:t>
            </a:r>
          </a:p>
          <a:p>
            <a:pPr lvl="1"/>
            <a:r>
              <a:rPr lang="en-GB" sz="2000" smtClean="0"/>
              <a:t>To avoid </a:t>
            </a:r>
            <a:r>
              <a:rPr lang="en-GB" sz="2000" smtClean="0">
                <a:solidFill>
                  <a:srgbClr val="FF0000"/>
                </a:solidFill>
              </a:rPr>
              <a:t>vendor lock-in</a:t>
            </a:r>
          </a:p>
          <a:p>
            <a:pPr lvl="1"/>
            <a:r>
              <a:rPr lang="en-GB" sz="2000" smtClean="0"/>
              <a:t>To develop workflows/pipelines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Formats: most recent additions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44" y="1068272"/>
            <a:ext cx="4529980" cy="4953016"/>
          </a:xfrm>
        </p:spPr>
        <p:txBody>
          <a:bodyPr/>
          <a:lstStyle/>
          <a:p>
            <a:r>
              <a:rPr lang="en-GB" sz="2400" smtClean="0">
                <a:solidFill>
                  <a:srgbClr val="FF0000"/>
                </a:solidFill>
              </a:rPr>
              <a:t>Siesta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[read]</a:t>
            </a:r>
          </a:p>
          <a:p>
            <a:pPr lvl="1"/>
            <a:r>
              <a:rPr lang="en-GB" sz="2000" i="1" smtClean="0"/>
              <a:t>ab initio </a:t>
            </a:r>
            <a:r>
              <a:rPr lang="en-GB" sz="2000" smtClean="0"/>
              <a:t>molecular dynamics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STL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[write]</a:t>
            </a:r>
          </a:p>
          <a:p>
            <a:pPr lvl="1"/>
            <a:r>
              <a:rPr lang="en-GB" sz="2000" smtClean="0"/>
              <a:t>(STereoLithography) 3D printing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Point cloud format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[write]</a:t>
            </a:r>
          </a:p>
          <a:p>
            <a:pPr lvl="1"/>
            <a:r>
              <a:rPr lang="en-GB" sz="2000" smtClean="0"/>
              <a:t>Write VdW surface as points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AOForce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[read]</a:t>
            </a:r>
          </a:p>
          <a:p>
            <a:pPr lvl="1"/>
            <a:r>
              <a:rPr lang="en-GB" sz="2000" smtClean="0"/>
              <a:t>Turbomole vibrational freqs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MDFF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[read/write]</a:t>
            </a:r>
          </a:p>
          <a:p>
            <a:pPr lvl="1"/>
            <a:r>
              <a:rPr lang="en-GB" sz="2000" smtClean="0"/>
              <a:t>MD fitting to density maps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EXYZ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[read/write</a:t>
            </a:r>
            <a:r>
              <a:rPr lang="en-GB" sz="240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lvl="1"/>
            <a:r>
              <a:rPr lang="en-GB" sz="2000" smtClean="0"/>
              <a:t>Extended XYZ</a:t>
            </a:r>
          </a:p>
          <a:p>
            <a:endParaRPr lang="en-GB" sz="2800" smtClean="0"/>
          </a:p>
          <a:p>
            <a:endParaRPr lang="en-GB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16530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git log --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pretty=oneline --name-status | grep "^A" | grep </a:t>
            </a:r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src/formats 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| grep -v </a:t>
            </a:r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inchi | 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grep -v </a:t>
            </a:r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libxml | 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less</a:t>
            </a:r>
            <a:endParaRPr lang="en-GB" sz="16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Formats: most recent additions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44" y="1068272"/>
            <a:ext cx="4529980" cy="4953016"/>
          </a:xfrm>
        </p:spPr>
        <p:txBody>
          <a:bodyPr/>
          <a:lstStyle/>
          <a:p>
            <a:r>
              <a:rPr lang="en-GB" sz="2400" smtClean="0">
                <a:solidFill>
                  <a:srgbClr val="FF0000"/>
                </a:solidFill>
              </a:rPr>
              <a:t>Siesta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[read]</a:t>
            </a:r>
          </a:p>
          <a:p>
            <a:pPr lvl="1"/>
            <a:r>
              <a:rPr lang="en-GB" sz="2000" i="1" smtClean="0"/>
              <a:t>ab initio </a:t>
            </a:r>
            <a:r>
              <a:rPr lang="en-GB" sz="2000" smtClean="0"/>
              <a:t>molecular dynamics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STL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[write]</a:t>
            </a:r>
          </a:p>
          <a:p>
            <a:pPr lvl="1"/>
            <a:r>
              <a:rPr lang="en-GB" sz="2000" smtClean="0"/>
              <a:t>(STereoLithography) 3D printing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Point cloud format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[write]</a:t>
            </a:r>
          </a:p>
          <a:p>
            <a:pPr lvl="1"/>
            <a:r>
              <a:rPr lang="en-GB" sz="2000" smtClean="0"/>
              <a:t>Write VdW surface as points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AOForce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[read]</a:t>
            </a:r>
          </a:p>
          <a:p>
            <a:pPr lvl="1"/>
            <a:r>
              <a:rPr lang="en-GB" sz="2000" smtClean="0"/>
              <a:t>Turbomole vibrational freqs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MDFF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[read/write]</a:t>
            </a:r>
          </a:p>
          <a:p>
            <a:pPr lvl="1"/>
            <a:r>
              <a:rPr lang="en-GB" sz="2000" smtClean="0"/>
              <a:t>MD fitting to density maps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EXYZ </a:t>
            </a:r>
            <a:r>
              <a:rPr lang="en-GB" sz="2000" smtClean="0">
                <a:solidFill>
                  <a:schemeClr val="bg1">
                    <a:lumMod val="65000"/>
                  </a:schemeClr>
                </a:solidFill>
              </a:rPr>
              <a:t>[read/write</a:t>
            </a:r>
            <a:r>
              <a:rPr lang="en-GB" sz="240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lvl="1"/>
            <a:r>
              <a:rPr lang="en-GB" sz="2000" smtClean="0"/>
              <a:t>Extended XYZ</a:t>
            </a:r>
          </a:p>
          <a:p>
            <a:endParaRPr lang="en-GB" sz="2800" smtClean="0"/>
          </a:p>
          <a:p>
            <a:endParaRPr lang="en-GB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16530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git log --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pretty=oneline --name-status | grep "^A" | grep </a:t>
            </a:r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src/formats 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| grep -v </a:t>
            </a:r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inchi | 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grep -v </a:t>
            </a:r>
            <a:r>
              <a:rPr lang="en-GB" sz="160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libxml | </a:t>
            </a:r>
            <a:r>
              <a:rPr lang="en-GB" sz="160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less</a:t>
            </a:r>
            <a:endParaRPr lang="en-GB" sz="16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27984" y="1052736"/>
            <a:ext cx="4529980" cy="495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2400" kern="0" smtClean="0">
                <a:solidFill>
                  <a:srgbClr val="FF0000"/>
                </a:solidFill>
              </a:rPr>
              <a:t>Orca </a:t>
            </a:r>
            <a:r>
              <a:rPr lang="en-GB" sz="2000" kern="0" smtClean="0">
                <a:solidFill>
                  <a:schemeClr val="bg1">
                    <a:lumMod val="65000"/>
                  </a:schemeClr>
                </a:solidFill>
              </a:rPr>
              <a:t>[read/write</a:t>
            </a:r>
            <a:r>
              <a:rPr lang="en-GB" sz="2400" kern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lvl="1"/>
            <a:r>
              <a:rPr lang="en-GB" sz="2000" kern="0" smtClean="0"/>
              <a:t>QM package</a:t>
            </a:r>
          </a:p>
          <a:p>
            <a:r>
              <a:rPr lang="en-GB" sz="2400" kern="0" smtClean="0"/>
              <a:t>JSON formats </a:t>
            </a:r>
            <a:r>
              <a:rPr lang="en-GB" sz="2000" kern="0" smtClean="0">
                <a:solidFill>
                  <a:schemeClr val="bg1">
                    <a:lumMod val="65000"/>
                  </a:schemeClr>
                </a:solidFill>
              </a:rPr>
              <a:t>[read/write]</a:t>
            </a:r>
            <a:endParaRPr lang="en-GB" sz="1800" kern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kern="0" smtClean="0">
                <a:solidFill>
                  <a:srgbClr val="FF0000"/>
                </a:solidFill>
              </a:rPr>
              <a:t>ChemDoodle JSON</a:t>
            </a:r>
          </a:p>
          <a:p>
            <a:pPr lvl="1"/>
            <a:r>
              <a:rPr lang="en-GB" sz="2000" kern="0" smtClean="0">
                <a:solidFill>
                  <a:srgbClr val="FF0000"/>
                </a:solidFill>
              </a:rPr>
              <a:t>PubChem JSON</a:t>
            </a:r>
          </a:p>
          <a:p>
            <a:r>
              <a:rPr lang="en-GB" sz="2400" kern="0" smtClean="0">
                <a:solidFill>
                  <a:srgbClr val="FF0000"/>
                </a:solidFill>
              </a:rPr>
              <a:t>Confab report </a:t>
            </a:r>
            <a:r>
              <a:rPr lang="en-GB" sz="2000" kern="0" smtClean="0">
                <a:solidFill>
                  <a:schemeClr val="bg1">
                    <a:lumMod val="65000"/>
                  </a:schemeClr>
                </a:solidFill>
              </a:rPr>
              <a:t>[write]</a:t>
            </a:r>
          </a:p>
          <a:p>
            <a:pPr lvl="1"/>
            <a:r>
              <a:rPr lang="en-GB" sz="2000" kern="0" smtClean="0"/>
              <a:t>Conformation generation</a:t>
            </a:r>
          </a:p>
          <a:p>
            <a:r>
              <a:rPr lang="en-GB" sz="2400" kern="0" smtClean="0">
                <a:solidFill>
                  <a:srgbClr val="FF0000"/>
                </a:solidFill>
              </a:rPr>
              <a:t>Dalton </a:t>
            </a:r>
            <a:r>
              <a:rPr lang="en-GB" sz="2000" kern="0" smtClean="0">
                <a:solidFill>
                  <a:schemeClr val="bg1">
                    <a:lumMod val="65000"/>
                  </a:schemeClr>
                </a:solidFill>
              </a:rPr>
              <a:t>[read]</a:t>
            </a:r>
          </a:p>
          <a:p>
            <a:pPr lvl="1"/>
            <a:r>
              <a:rPr lang="en-GB" sz="2000" kern="0" smtClean="0"/>
              <a:t>QM package</a:t>
            </a:r>
          </a:p>
          <a:p>
            <a:r>
              <a:rPr lang="en-GB" sz="2400" kern="0" smtClean="0">
                <a:solidFill>
                  <a:srgbClr val="FF0000"/>
                </a:solidFill>
              </a:rPr>
              <a:t>LPMD </a:t>
            </a:r>
            <a:r>
              <a:rPr lang="en-GB" sz="2000" kern="0" smtClean="0">
                <a:solidFill>
                  <a:schemeClr val="bg1">
                    <a:lumMod val="65000"/>
                  </a:schemeClr>
                </a:solidFill>
              </a:rPr>
              <a:t>[read/write]</a:t>
            </a:r>
          </a:p>
          <a:p>
            <a:pPr lvl="1"/>
            <a:r>
              <a:rPr lang="en-GB" sz="2000" kern="0" smtClean="0"/>
              <a:t>MD with interatomic potentials</a:t>
            </a:r>
          </a:p>
          <a:p>
            <a:r>
              <a:rPr lang="en-GB" sz="2400" kern="0" smtClean="0">
                <a:solidFill>
                  <a:srgbClr val="FF0000"/>
                </a:solidFill>
              </a:rPr>
              <a:t>Smiley </a:t>
            </a:r>
            <a:r>
              <a:rPr lang="en-GB" sz="2000" kern="0" smtClean="0">
                <a:solidFill>
                  <a:schemeClr val="bg1">
                    <a:lumMod val="65000"/>
                  </a:schemeClr>
                </a:solidFill>
              </a:rPr>
              <a:t>[read</a:t>
            </a:r>
            <a:r>
              <a:rPr lang="en-GB" sz="2400" kern="0" smtClean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lvl="1"/>
            <a:r>
              <a:rPr lang="en-GB" sz="2000" kern="0" smtClean="0"/>
              <a:t>Validating SMILES parser</a:t>
            </a:r>
          </a:p>
          <a:p>
            <a:endParaRPr lang="en-GB" sz="2800" kern="0" smtClean="0"/>
          </a:p>
          <a:p>
            <a:endParaRPr lang="en-GB" sz="2800" kern="0"/>
          </a:p>
        </p:txBody>
      </p:sp>
    </p:spTree>
    <p:extLst>
      <p:ext uri="{BB962C8B-B14F-4D97-AF65-F5344CB8AC3E}">
        <p14:creationId xmlns:p14="http://schemas.microsoft.com/office/powerpoint/2010/main" val="24422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Consider rolling your own plugins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5544616"/>
          </a:xfrm>
        </p:spPr>
        <p:txBody>
          <a:bodyPr/>
          <a:lstStyle/>
          <a:p>
            <a:r>
              <a:rPr lang="en-GB" sz="2400" smtClean="0"/>
              <a:t>The Open Babel library itself is fairly compact and much of the functionality is implemented as </a:t>
            </a:r>
            <a:r>
              <a:rPr lang="en-GB" sz="2400" smtClean="0">
                <a:solidFill>
                  <a:srgbClr val="FF0000"/>
                </a:solidFill>
              </a:rPr>
              <a:t>plugins</a:t>
            </a:r>
          </a:p>
          <a:p>
            <a:pPr lvl="1"/>
            <a:r>
              <a:rPr lang="en-GB" sz="2000" smtClean="0"/>
              <a:t>File formats, descriptors, fingerprints, and arbitrary operations that take molecules and do something</a:t>
            </a:r>
          </a:p>
          <a:p>
            <a:endParaRPr lang="en-GB" sz="2400" smtClean="0"/>
          </a:p>
          <a:p>
            <a:r>
              <a:rPr lang="en-GB" sz="2400" smtClean="0"/>
              <a:t>Relatively straightforward to add your own plugins, even if you have never programmed in C++ before</a:t>
            </a:r>
          </a:p>
          <a:p>
            <a:pPr lvl="1"/>
            <a:r>
              <a:rPr lang="en-GB" sz="2000" smtClean="0">
                <a:solidFill>
                  <a:srgbClr val="FF0000"/>
                </a:solidFill>
              </a:rPr>
              <a:t>Easier to add a plugin than write your own C++ application</a:t>
            </a:r>
          </a:p>
          <a:p>
            <a:pPr lvl="1"/>
            <a:r>
              <a:rPr lang="en-GB" sz="2000" smtClean="0"/>
              <a:t>Can use the obabel command-line to call it</a:t>
            </a:r>
          </a:p>
          <a:p>
            <a:pPr lvl="1"/>
            <a:r>
              <a:rPr lang="en-GB" sz="2000" smtClean="0"/>
              <a:t>Can optionally donate the plugin to the community</a:t>
            </a:r>
          </a:p>
          <a:p>
            <a:endParaRPr lang="en-GB" sz="2400" smtClean="0"/>
          </a:p>
          <a:p>
            <a:r>
              <a:rPr lang="en-GB" sz="2400" smtClean="0"/>
              <a:t>Almost anything can be a plugin</a:t>
            </a:r>
          </a:p>
          <a:p>
            <a:pPr lvl="1"/>
            <a:r>
              <a:rPr lang="en-GB" sz="2000" smtClean="0"/>
              <a:t>I have written an entire conformation generator as a plugin (Confab)</a:t>
            </a:r>
          </a:p>
        </p:txBody>
      </p:sp>
    </p:spTree>
    <p:extLst>
      <p:ext uri="{BB962C8B-B14F-4D97-AF65-F5344CB8AC3E}">
        <p14:creationId xmlns:p14="http://schemas.microsoft.com/office/powerpoint/2010/main" val="3406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GPL and industry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179168"/>
          </a:xfrm>
        </p:spPr>
        <p:txBody>
          <a:bodyPr/>
          <a:lstStyle/>
          <a:p>
            <a:r>
              <a:rPr lang="en-GB" sz="2400" smtClean="0"/>
              <a:t>Companies can use or modify Open Babel, add plugins, and write their own code using it </a:t>
            </a:r>
            <a:r>
              <a:rPr lang="en-GB" sz="2400" smtClean="0">
                <a:solidFill>
                  <a:srgbClr val="FF0000"/>
                </a:solidFill>
              </a:rPr>
              <a:t>without any problem</a:t>
            </a:r>
          </a:p>
          <a:p>
            <a:endParaRPr lang="en-GB" sz="2400" smtClean="0"/>
          </a:p>
          <a:p>
            <a:r>
              <a:rPr lang="en-GB" sz="2400" smtClean="0"/>
              <a:t>If they </a:t>
            </a:r>
            <a:r>
              <a:rPr lang="en-GB" sz="2400" smtClean="0">
                <a:solidFill>
                  <a:srgbClr val="FF0000"/>
                </a:solidFill>
              </a:rPr>
              <a:t>distribute</a:t>
            </a:r>
            <a:r>
              <a:rPr lang="en-GB" sz="2400" smtClean="0"/>
              <a:t> the resulting software outside the company then they need to provide the source code under the GPL</a:t>
            </a:r>
          </a:p>
          <a:p>
            <a:pPr lvl="1"/>
            <a:r>
              <a:rPr lang="en-GB" sz="2000" smtClean="0"/>
              <a:t>This clause really only affects software companies developing their own products, not end users in companies</a:t>
            </a:r>
          </a:p>
          <a:p>
            <a:pPr lvl="1"/>
            <a:endParaRPr lang="en-GB" sz="20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044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57200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1622" y="6535216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itchFamily="34" charset="0"/>
                <a:cs typeface="Arial" pitchFamily="34" charset="0"/>
              </a:rPr>
              <a:t>Image credit: AJ </a:t>
            </a:r>
            <a:r>
              <a:rPr lang="en-GB" sz="1400" dirty="0" err="1">
                <a:latin typeface="Arial" pitchFamily="34" charset="0"/>
                <a:cs typeface="Arial" pitchFamily="34" charset="0"/>
              </a:rPr>
              <a:t>Cann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 (AJC1 on Flickr)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Industry involvement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4176464" cy="5400600"/>
          </a:xfrm>
        </p:spPr>
        <p:txBody>
          <a:bodyPr/>
          <a:lstStyle/>
          <a:p>
            <a:pPr marL="0" indent="0" algn="ctr">
              <a:buNone/>
            </a:pPr>
            <a:r>
              <a:rPr lang="en-GB" sz="2000" b="1" i="1" smtClean="0">
                <a:solidFill>
                  <a:srgbClr val="FF0000"/>
                </a:solidFill>
              </a:rPr>
              <a:t>Code</a:t>
            </a:r>
          </a:p>
          <a:p>
            <a:pPr marL="0" indent="0">
              <a:buNone/>
            </a:pPr>
            <a:endParaRPr lang="en-GB" sz="2000" smtClean="0"/>
          </a:p>
          <a:p>
            <a:r>
              <a:rPr lang="en-GB" sz="2000" smtClean="0"/>
              <a:t>OpenEye</a:t>
            </a:r>
          </a:p>
          <a:p>
            <a:r>
              <a:rPr lang="en-GB" sz="2000" smtClean="0"/>
              <a:t>eMolecules</a:t>
            </a:r>
          </a:p>
          <a:p>
            <a:r>
              <a:rPr lang="en-GB" sz="2000" smtClean="0"/>
              <a:t>Silicos-IT</a:t>
            </a:r>
          </a:p>
          <a:p>
            <a:r>
              <a:rPr lang="en-GB" sz="2000" smtClean="0"/>
              <a:t>Kitware</a:t>
            </a:r>
          </a:p>
          <a:p>
            <a:r>
              <a:rPr lang="en-GB" sz="2000" smtClean="0"/>
              <a:t>Dalke Scientific</a:t>
            </a:r>
          </a:p>
          <a:p>
            <a:endParaRPr lang="en-GB" sz="2000"/>
          </a:p>
          <a:p>
            <a:r>
              <a:rPr lang="en-GB" sz="2000"/>
              <a:t>Acpharis</a:t>
            </a:r>
          </a:p>
          <a:p>
            <a:r>
              <a:rPr lang="en-GB" sz="2000" smtClean="0"/>
              <a:t>Astex</a:t>
            </a:r>
          </a:p>
          <a:p>
            <a:r>
              <a:rPr lang="en-GB" sz="2000" smtClean="0"/>
              <a:t>Materials Design</a:t>
            </a:r>
          </a:p>
          <a:p>
            <a:r>
              <a:rPr lang="en-GB" sz="2000" smtClean="0"/>
              <a:t>Schrödinger</a:t>
            </a:r>
          </a:p>
          <a:p>
            <a:r>
              <a:rPr lang="en-GB" sz="2000" smtClean="0"/>
              <a:t>Vernalis</a:t>
            </a:r>
          </a:p>
          <a:p>
            <a:endParaRPr lang="en-GB" sz="2000"/>
          </a:p>
          <a:p>
            <a:pPr marL="0" indent="0">
              <a:buNone/>
            </a:pPr>
            <a:r>
              <a:rPr lang="en-GB" sz="1800" smtClean="0">
                <a:solidFill>
                  <a:schemeClr val="bg1">
                    <a:lumMod val="65000"/>
                  </a:schemeClr>
                </a:solidFill>
              </a:rPr>
              <a:t>Note: based on email addresses</a:t>
            </a:r>
            <a:endParaRPr lang="en-GB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04048" y="1052736"/>
            <a:ext cx="374441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900" kern="0" smtClean="0"/>
              <a:t>Acellera</a:t>
            </a:r>
          </a:p>
          <a:p>
            <a:r>
              <a:rPr lang="en-GB" sz="900" kern="0" smtClean="0"/>
              <a:t>AMRI</a:t>
            </a:r>
          </a:p>
          <a:p>
            <a:r>
              <a:rPr lang="en-GB" sz="900" kern="0" smtClean="0"/>
              <a:t>ArQule</a:t>
            </a:r>
          </a:p>
          <a:p>
            <a:r>
              <a:rPr lang="en-GB" sz="900" kern="0"/>
              <a:t>Avant-garde materials sim</a:t>
            </a:r>
          </a:p>
          <a:p>
            <a:r>
              <a:rPr lang="en-GB" sz="900" kern="0" smtClean="0"/>
              <a:t>Avesthagen</a:t>
            </a:r>
          </a:p>
          <a:p>
            <a:r>
              <a:rPr lang="en-GB" sz="900" kern="0" smtClean="0"/>
              <a:t>Basilea</a:t>
            </a:r>
          </a:p>
          <a:p>
            <a:r>
              <a:rPr lang="en-GB" sz="900" kern="0" smtClean="0"/>
              <a:t>Bayer</a:t>
            </a:r>
          </a:p>
          <a:p>
            <a:r>
              <a:rPr lang="en-GB" sz="900" kern="0" smtClean="0"/>
              <a:t>Cambridgesoft</a:t>
            </a:r>
          </a:p>
          <a:p>
            <a:r>
              <a:rPr lang="en-GB" sz="900" kern="0" smtClean="0"/>
              <a:t>Constellation Pharma</a:t>
            </a:r>
          </a:p>
          <a:p>
            <a:r>
              <a:rPr lang="en-GB" sz="900" kern="0" smtClean="0"/>
              <a:t>Culgi</a:t>
            </a:r>
          </a:p>
          <a:p>
            <a:r>
              <a:rPr lang="en-GB" sz="900" kern="0" smtClean="0"/>
              <a:t>Digital Chemistry</a:t>
            </a:r>
          </a:p>
          <a:p>
            <a:r>
              <a:rPr lang="en-GB" sz="900" kern="0" smtClean="0"/>
              <a:t>Evotec</a:t>
            </a:r>
          </a:p>
          <a:p>
            <a:r>
              <a:rPr lang="en-GB" sz="900" kern="0" smtClean="0"/>
              <a:t>Givaudin</a:t>
            </a:r>
          </a:p>
          <a:p>
            <a:r>
              <a:rPr lang="en-GB" sz="900" kern="0" smtClean="0"/>
              <a:t>Global Phasing</a:t>
            </a:r>
          </a:p>
          <a:p>
            <a:r>
              <a:rPr lang="en-GB" sz="900" kern="0" smtClean="0"/>
              <a:t>GreenPharma</a:t>
            </a:r>
          </a:p>
          <a:p>
            <a:r>
              <a:rPr lang="en-GB" sz="900" kern="0" smtClean="0"/>
              <a:t>Inhibox</a:t>
            </a:r>
          </a:p>
          <a:p>
            <a:r>
              <a:rPr lang="en-GB" sz="900" kern="0" smtClean="0"/>
              <a:t>Ingenuity</a:t>
            </a:r>
          </a:p>
          <a:p>
            <a:r>
              <a:rPr lang="en-GB" sz="900" kern="0" smtClean="0"/>
              <a:t>Invitrogen (now ThermoFisher)</a:t>
            </a:r>
          </a:p>
          <a:p>
            <a:r>
              <a:rPr lang="en-GB" sz="900" kern="0" smtClean="0"/>
              <a:t>Jubilant Biosys</a:t>
            </a:r>
          </a:p>
          <a:p>
            <a:r>
              <a:rPr lang="en-GB" sz="900" kern="0" smtClean="0"/>
              <a:t>Lexicon</a:t>
            </a:r>
          </a:p>
          <a:p>
            <a:r>
              <a:rPr lang="en-GB" sz="900" kern="0" smtClean="0"/>
              <a:t>Ligon Discovery</a:t>
            </a:r>
          </a:p>
          <a:p>
            <a:r>
              <a:rPr lang="en-GB" sz="900" kern="0" smtClean="0"/>
              <a:t>LHASA</a:t>
            </a:r>
          </a:p>
          <a:p>
            <a:r>
              <a:rPr lang="en-GB" sz="900" kern="0" smtClean="0"/>
              <a:t>Merck(.de)</a:t>
            </a:r>
          </a:p>
          <a:p>
            <a:r>
              <a:rPr lang="en-GB" sz="900" kern="0" smtClean="0"/>
              <a:t>Molplex</a:t>
            </a:r>
          </a:p>
          <a:p>
            <a:r>
              <a:rPr lang="en-GB" sz="900" kern="0" smtClean="0"/>
              <a:t>OmegaChem</a:t>
            </a:r>
          </a:p>
          <a:p>
            <a:r>
              <a:rPr lang="en-GB" sz="900" kern="0" smtClean="0"/>
              <a:t>PeakDale</a:t>
            </a:r>
          </a:p>
          <a:p>
            <a:r>
              <a:rPr lang="en-GB" sz="900" kern="0" smtClean="0"/>
              <a:t>Prometic</a:t>
            </a:r>
          </a:p>
          <a:p>
            <a:r>
              <a:rPr lang="en-GB" sz="900" kern="0" smtClean="0"/>
              <a:t>PsycoGenics</a:t>
            </a:r>
          </a:p>
          <a:p>
            <a:r>
              <a:rPr lang="en-GB" sz="900" kern="0" smtClean="0"/>
              <a:t>Specs</a:t>
            </a:r>
          </a:p>
          <a:p>
            <a:r>
              <a:rPr lang="en-GB" sz="900" kern="0" smtClean="0"/>
              <a:t>Symyx/Accelrys</a:t>
            </a:r>
          </a:p>
          <a:p>
            <a:r>
              <a:rPr lang="en-GB" sz="900" kern="0" smtClean="0"/>
              <a:t>Syngenta</a:t>
            </a:r>
          </a:p>
          <a:p>
            <a:r>
              <a:rPr lang="en-GB" sz="900" kern="0" smtClean="0"/>
              <a:t>Takasago</a:t>
            </a:r>
          </a:p>
          <a:p>
            <a:r>
              <a:rPr lang="en-GB" sz="900" kern="0" smtClean="0"/>
              <a:t>Targacept</a:t>
            </a:r>
          </a:p>
          <a:p>
            <a:r>
              <a:rPr lang="en-GB" sz="900" kern="0" smtClean="0"/>
              <a:t>Thomson Reuters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28184" y="1133128"/>
            <a:ext cx="2808312" cy="63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2000" b="1" i="1" kern="0" smtClean="0">
                <a:solidFill>
                  <a:srgbClr val="FF0000"/>
                </a:solidFill>
              </a:rPr>
              <a:t>Emails to list</a:t>
            </a:r>
            <a:endParaRPr lang="en-GB" sz="2000" b="1" i="1" ker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Supporting open source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4296"/>
            <a:ext cx="7772400" cy="4953016"/>
          </a:xfrm>
        </p:spPr>
        <p:txBody>
          <a:bodyPr/>
          <a:lstStyle/>
          <a:p>
            <a:r>
              <a:rPr lang="en-GB" sz="2400" smtClean="0"/>
              <a:t>When emailing a list, please give your </a:t>
            </a:r>
            <a:r>
              <a:rPr lang="en-GB" sz="2400" smtClean="0">
                <a:solidFill>
                  <a:srgbClr val="FF0000"/>
                </a:solidFill>
              </a:rPr>
              <a:t>affiliation</a:t>
            </a:r>
          </a:p>
          <a:p>
            <a:pPr lvl="1"/>
            <a:r>
              <a:rPr lang="en-GB" sz="2000" smtClean="0"/>
              <a:t>It’s nice to know companies find it useful</a:t>
            </a:r>
          </a:p>
          <a:p>
            <a:pPr lvl="1"/>
            <a:endParaRPr lang="en-GB" sz="2000" smtClean="0"/>
          </a:p>
          <a:p>
            <a:r>
              <a:rPr lang="en-GB" sz="2400" smtClean="0"/>
              <a:t>Spread the word, give credit in talks</a:t>
            </a:r>
          </a:p>
          <a:p>
            <a:endParaRPr lang="en-GB" sz="2400" smtClean="0"/>
          </a:p>
          <a:p>
            <a:r>
              <a:rPr lang="en-GB" sz="2400" smtClean="0"/>
              <a:t>Give </a:t>
            </a:r>
            <a:r>
              <a:rPr lang="en-GB" sz="2400" smtClean="0">
                <a:solidFill>
                  <a:srgbClr val="FF0000"/>
                </a:solidFill>
              </a:rPr>
              <a:t>feedback</a:t>
            </a:r>
          </a:p>
          <a:p>
            <a:pPr lvl="1"/>
            <a:r>
              <a:rPr lang="en-GB" sz="2000" smtClean="0"/>
              <a:t>What we’re doing right/wrong</a:t>
            </a:r>
          </a:p>
          <a:p>
            <a:pPr lvl="1"/>
            <a:r>
              <a:rPr lang="en-GB" sz="2000" smtClean="0"/>
              <a:t>Can help reorder our priorities/reality check</a:t>
            </a:r>
          </a:p>
          <a:p>
            <a:pPr lvl="1"/>
            <a:endParaRPr lang="en-GB" sz="2000" smtClean="0"/>
          </a:p>
          <a:p>
            <a:r>
              <a:rPr lang="en-GB" sz="2400" smtClean="0"/>
              <a:t>Bug bounty?</a:t>
            </a:r>
          </a:p>
          <a:p>
            <a:pPr marL="0" indent="0"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08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Future outlook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98968"/>
            <a:ext cx="8280920" cy="5310352"/>
          </a:xfrm>
        </p:spPr>
        <p:txBody>
          <a:bodyPr/>
          <a:lstStyle/>
          <a:p>
            <a:r>
              <a:rPr lang="en-GB" sz="2400" smtClean="0"/>
              <a:t>Dude, there’s </a:t>
            </a:r>
            <a:r>
              <a:rPr lang="en-GB" sz="2400" smtClean="0">
                <a:solidFill>
                  <a:srgbClr val="FF0000"/>
                </a:solidFill>
              </a:rPr>
              <a:t>a plan??</a:t>
            </a:r>
          </a:p>
          <a:p>
            <a:r>
              <a:rPr lang="en-GB" sz="2400" smtClean="0"/>
              <a:t>New features are driven by needs/interests of individuals</a:t>
            </a:r>
          </a:p>
          <a:p>
            <a:pPr lvl="1"/>
            <a:r>
              <a:rPr lang="en-GB" sz="2000" smtClean="0"/>
              <a:t>Research interests </a:t>
            </a:r>
          </a:p>
          <a:p>
            <a:pPr lvl="1"/>
            <a:r>
              <a:rPr lang="en-GB" sz="2000" smtClean="0"/>
              <a:t>Gaps in functionality</a:t>
            </a:r>
          </a:p>
          <a:p>
            <a:pPr lvl="1"/>
            <a:r>
              <a:rPr lang="en-GB" sz="2000" smtClean="0"/>
              <a:t>Features needed ‘downstream’ by software using the library</a:t>
            </a:r>
          </a:p>
          <a:p>
            <a:r>
              <a:rPr lang="en-GB" sz="2400" smtClean="0"/>
              <a:t>Avogadro is driving improved support for QM/MD packages</a:t>
            </a:r>
          </a:p>
          <a:p>
            <a:r>
              <a:rPr lang="en-GB" sz="2400" smtClean="0"/>
              <a:t>Generation of 3D structures based on distance geometry</a:t>
            </a:r>
          </a:p>
          <a:p>
            <a:r>
              <a:rPr lang="en-GB" sz="2400" smtClean="0"/>
              <a:t>Housekeeping: Kekulization rewrite, implicit valency</a:t>
            </a:r>
          </a:p>
          <a:p>
            <a:r>
              <a:rPr lang="en-GB" sz="2400" smtClean="0"/>
              <a:t>Improved performance? Has historically been low on the agenda.</a:t>
            </a:r>
          </a:p>
          <a:p>
            <a:r>
              <a:rPr lang="en-GB" sz="2400" smtClean="0"/>
              <a:t>Would be nice to have meetings like RDKit does</a:t>
            </a:r>
            <a:endParaRPr lang="en-GB" sz="2400"/>
          </a:p>
          <a:p>
            <a:r>
              <a:rPr lang="en-GB" sz="2400" smtClean="0">
                <a:solidFill>
                  <a:srgbClr val="FF0000"/>
                </a:solidFill>
              </a:rPr>
              <a:t>What do *you* think we should be focusing on?</a:t>
            </a:r>
          </a:p>
          <a:p>
            <a:endParaRPr lang="en-GB" sz="2400"/>
          </a:p>
          <a:p>
            <a:pPr lvl="1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Ascii</a:t>
            </a:r>
            <a:r>
              <a:rPr lang="en-GB" dirty="0" smtClean="0"/>
              <a:t> Depiction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052736"/>
            <a:ext cx="59340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cry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4320480" cy="53760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 smtClean="0"/>
              <a:t>Like mailing lists?</a:t>
            </a:r>
          </a:p>
          <a:p>
            <a:pPr marL="457200" lvl="1" indent="0">
              <a:buNone/>
            </a:pPr>
            <a:r>
              <a:rPr lang="en-GB" sz="2400" dirty="0" smtClean="0"/>
              <a:t>openbabel-discuss@lists.sf.net</a:t>
            </a:r>
          </a:p>
          <a:p>
            <a:pPr marL="0" indent="0">
              <a:buNone/>
            </a:pPr>
            <a:r>
              <a:rPr lang="en-GB" sz="2800" dirty="0" smtClean="0"/>
              <a:t>Like forums?</a:t>
            </a:r>
          </a:p>
          <a:p>
            <a:pPr marL="457200" lvl="1" indent="0">
              <a:buNone/>
            </a:pPr>
            <a:r>
              <a:rPr lang="en-GB" sz="2400" dirty="0" smtClean="0"/>
              <a:t>http://forums.openbabel.org</a:t>
            </a:r>
          </a:p>
          <a:p>
            <a:pPr marL="0" indent="0">
              <a:buNone/>
            </a:pPr>
            <a:r>
              <a:rPr lang="en-GB" sz="2800" dirty="0" smtClean="0"/>
              <a:t>Like to email a developer directly?</a:t>
            </a:r>
          </a:p>
          <a:p>
            <a:pPr marL="457200" lvl="1" indent="0">
              <a:buNone/>
            </a:pPr>
            <a:r>
              <a:rPr lang="en-GB" sz="2400" smtClean="0"/>
              <a:t>Step away from the keyboard :-)</a:t>
            </a:r>
            <a:endParaRPr lang="en-GB" sz="2400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2800" dirty="0" smtClean="0"/>
              <a:t>Don’t forget to read the docs first and Google it</a:t>
            </a:r>
          </a:p>
          <a:p>
            <a:pPr marL="457200" lvl="1" indent="0">
              <a:buNone/>
            </a:pPr>
            <a:r>
              <a:rPr lang="en-GB" sz="2200" b="1" dirty="0" smtClean="0">
                <a:solidFill>
                  <a:srgbClr val="FF0000"/>
                </a:solidFill>
              </a:rPr>
              <a:t>http</a:t>
            </a:r>
            <a:r>
              <a:rPr lang="en-GB" sz="2200" b="1" dirty="0">
                <a:solidFill>
                  <a:srgbClr val="FF0000"/>
                </a:solidFill>
              </a:rPr>
              <a:t>://openbabel.org/docs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86314" y="1196752"/>
            <a:ext cx="4143380" cy="41433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357894" y="5438768"/>
            <a:ext cx="25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smtClean="0">
                <a:latin typeface="Arial" pitchFamily="34" charset="0"/>
                <a:cs typeface="Arial" pitchFamily="34" charset="0"/>
              </a:rPr>
              <a:t>Image:</a:t>
            </a:r>
            <a:r>
              <a:rPr lang="en-IE" sz="1400" dirty="0" smtClean="0">
                <a:latin typeface="Arial" pitchFamily="34" charset="0"/>
                <a:cs typeface="Arial" pitchFamily="34" charset="0"/>
              </a:rPr>
              <a:t> Tintin44 (Flickr)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Noel\Desktop\GRH Cover 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980728"/>
            <a:ext cx="9035828" cy="4517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ools\OB_at_Syngenta\sp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69" y="360040"/>
            <a:ext cx="5157192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5442520"/>
            <a:ext cx="2590056" cy="794792"/>
          </a:xfrm>
        </p:spPr>
        <p:txBody>
          <a:bodyPr/>
          <a:lstStyle/>
          <a:p>
            <a:pPr marL="0" indent="0">
              <a:buNone/>
            </a:pPr>
            <a:r>
              <a:rPr lang="en-GB" smtClean="0"/>
              <a:t>File format 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04048" y="6535216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itchFamily="34" charset="0"/>
                <a:cs typeface="Arial" pitchFamily="34" charset="0"/>
              </a:rPr>
              <a:t>Image credit: </a:t>
            </a:r>
            <a:r>
              <a:rPr lang="fi-FI" sz="1400" dirty="0">
                <a:latin typeface="Arial" pitchFamily="34" charset="0"/>
                <a:cs typeface="Arial" pitchFamily="34" charset="0"/>
              </a:rPr>
              <a:t>Jon Osborne (jonno101101 on Flickr)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94112" y="5709567"/>
            <a:ext cx="20162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54352" y="5442520"/>
            <a:ext cx="2590056" cy="7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kern="0" smtClean="0"/>
              <a:t>File format B</a:t>
            </a:r>
            <a:endParaRPr lang="en-GB" kern="0"/>
          </a:p>
        </p:txBody>
      </p:sp>
    </p:spTree>
    <p:extLst>
      <p:ext uri="{BB962C8B-B14F-4D97-AF65-F5344CB8AC3E}">
        <p14:creationId xmlns:p14="http://schemas.microsoft.com/office/powerpoint/2010/main" val="3536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Open Babel?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896544"/>
          </a:xfrm>
        </p:spPr>
        <p:txBody>
          <a:bodyPr/>
          <a:lstStyle/>
          <a:p>
            <a:r>
              <a:rPr lang="en-GB" sz="2400" smtClean="0"/>
              <a:t>A </a:t>
            </a:r>
            <a:r>
              <a:rPr lang="en-GB" sz="2400" smtClean="0">
                <a:solidFill>
                  <a:srgbClr val="FF0000"/>
                </a:solidFill>
              </a:rPr>
              <a:t>programming library </a:t>
            </a:r>
            <a:r>
              <a:rPr lang="en-GB" sz="2400" smtClean="0"/>
              <a:t>in C++</a:t>
            </a:r>
          </a:p>
          <a:p>
            <a:pPr lvl="1"/>
            <a:r>
              <a:rPr lang="en-GB" sz="2000" smtClean="0"/>
              <a:t>With access from Perl, Python, Java, Ruby, .NET/Mono, Ruby, R, PHP</a:t>
            </a:r>
          </a:p>
          <a:p>
            <a:pPr lvl="1"/>
            <a:endParaRPr lang="en-GB" sz="2000" smtClean="0"/>
          </a:p>
          <a:p>
            <a:r>
              <a:rPr lang="en-GB" sz="2400" smtClean="0"/>
              <a:t>A set of command-line applications</a:t>
            </a:r>
          </a:p>
          <a:p>
            <a:pPr lvl="1"/>
            <a:r>
              <a:rPr lang="en-GB" sz="2000" smtClean="0"/>
              <a:t>Most famously </a:t>
            </a:r>
            <a:r>
              <a:rPr lang="en-GB" sz="2000" smtClean="0">
                <a:solidFill>
                  <a:srgbClr val="FF0000"/>
                </a:solidFill>
              </a:rPr>
              <a:t>obabel</a:t>
            </a:r>
            <a:r>
              <a:rPr lang="en-GB" sz="2000" smtClean="0"/>
              <a:t> for interconverting chemical file formats</a:t>
            </a:r>
          </a:p>
          <a:p>
            <a:pPr lvl="1"/>
            <a:endParaRPr lang="en-GB" sz="2000" smtClean="0"/>
          </a:p>
          <a:p>
            <a:r>
              <a:rPr lang="en-GB" sz="2400" smtClean="0"/>
              <a:t>A </a:t>
            </a:r>
            <a:r>
              <a:rPr lang="en-GB" sz="2400" smtClean="0">
                <a:solidFill>
                  <a:srgbClr val="FF0000"/>
                </a:solidFill>
              </a:rPr>
              <a:t>graphical user interface </a:t>
            </a:r>
            <a:r>
              <a:rPr lang="en-GB" sz="2400" smtClean="0"/>
              <a:t>for interconverting chemical file formats</a:t>
            </a:r>
          </a:p>
          <a:p>
            <a:endParaRPr lang="en-GB" sz="2400"/>
          </a:p>
          <a:p>
            <a:r>
              <a:rPr lang="en-GB" sz="2400" smtClean="0">
                <a:solidFill>
                  <a:schemeClr val="bg1">
                    <a:lumMod val="65000"/>
                  </a:schemeClr>
                </a:solidFill>
              </a:rPr>
              <a:t>Available on Win/Mac/Lin, through conda/pip/brew/apt/yum/dnf, or from http://openbabel.org</a:t>
            </a:r>
            <a:endParaRPr lang="en-GB" sz="2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History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930696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Sources: Andrew Dalke http</a:t>
            </a:r>
            <a:r>
              <a:rPr lang="en-GB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www.dalkescientific.com/writings/diary/archive/2004/01/03/available_toolkits.html,Roger Sayle</a:t>
            </a:r>
            <a:endParaRPr lang="en-GB" sz="14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536" y="1052736"/>
            <a:ext cx="8208912" cy="495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2400" kern="0">
                <a:solidFill>
                  <a:srgbClr val="FF0000"/>
                </a:solidFill>
              </a:rPr>
              <a:t>1992</a:t>
            </a:r>
          </a:p>
          <a:p>
            <a:pPr lvl="1"/>
            <a:r>
              <a:rPr lang="en-GB" sz="2000" kern="0"/>
              <a:t>Matt Stahl and Pat Walters wrote Babel (an open source molecule converter) at the University of Arizona</a:t>
            </a:r>
          </a:p>
          <a:p>
            <a:r>
              <a:rPr lang="en-GB" sz="2400" kern="0">
                <a:solidFill>
                  <a:srgbClr val="FF0000"/>
                </a:solidFill>
              </a:rPr>
              <a:t>1999</a:t>
            </a:r>
          </a:p>
          <a:p>
            <a:pPr lvl="1"/>
            <a:r>
              <a:rPr lang="en-GB" sz="2000" kern="0"/>
              <a:t>Matt joined OpenEye Scientific and based their cheminformatics library OELib on Babel – this was also open source</a:t>
            </a:r>
          </a:p>
          <a:p>
            <a:r>
              <a:rPr lang="en-GB" sz="2400" kern="0">
                <a:solidFill>
                  <a:srgbClr val="FF0000"/>
                </a:solidFill>
              </a:rPr>
              <a:t>2001</a:t>
            </a:r>
          </a:p>
          <a:p>
            <a:pPr lvl="1"/>
            <a:r>
              <a:rPr lang="en-GB" sz="2000" kern="0"/>
              <a:t>OpenEye decided to rewrite their cheminformatics library as a proprietary library, OEChem</a:t>
            </a:r>
          </a:p>
          <a:p>
            <a:pPr lvl="1"/>
            <a:r>
              <a:rPr lang="en-GB" sz="2000" kern="0"/>
              <a:t>OELib was renamed to Open Babel, and continued as a community project led by Geoff </a:t>
            </a:r>
            <a:r>
              <a:rPr lang="en-GB" sz="2000" kern="0" smtClean="0"/>
              <a:t>Hutchison</a:t>
            </a:r>
          </a:p>
          <a:p>
            <a:r>
              <a:rPr lang="en-GB" sz="2400" kern="0" smtClean="0">
                <a:solidFill>
                  <a:srgbClr val="FF0000"/>
                </a:solidFill>
              </a:rPr>
              <a:t>2002 (Dec)</a:t>
            </a:r>
          </a:p>
          <a:p>
            <a:pPr lvl="1"/>
            <a:r>
              <a:rPr lang="en-GB" sz="2000" kern="0" smtClean="0"/>
              <a:t>First release (1.0)</a:t>
            </a:r>
            <a:endParaRPr lang="en-GB" sz="2000" kern="0"/>
          </a:p>
        </p:txBody>
      </p:sp>
    </p:spTree>
    <p:extLst>
      <p:ext uri="{BB962C8B-B14F-4D97-AF65-F5344CB8AC3E}">
        <p14:creationId xmlns:p14="http://schemas.microsoft.com/office/powerpoint/2010/main" val="17061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2984"/>
            <a:ext cx="8424936" cy="5382360"/>
          </a:xfrm>
        </p:spPr>
        <p:txBody>
          <a:bodyPr>
            <a:noAutofit/>
          </a:bodyPr>
          <a:lstStyle/>
          <a:p>
            <a:r>
              <a:rPr lang="en-GB" sz="2400" dirty="0" smtClean="0"/>
              <a:t>Multiple </a:t>
            </a:r>
            <a:r>
              <a:rPr lang="en-GB" sz="2400" dirty="0" smtClean="0">
                <a:solidFill>
                  <a:srgbClr val="FF0000"/>
                </a:solidFill>
              </a:rPr>
              <a:t>chemical file formats </a:t>
            </a:r>
            <a:r>
              <a:rPr lang="en-GB" sz="2400" dirty="0" smtClean="0"/>
              <a:t>(+ options) and utility formats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2D coordinate </a:t>
            </a:r>
            <a:r>
              <a:rPr lang="en-GB" sz="2400" dirty="0" smtClean="0"/>
              <a:t>generation and depiction (PNG and SVG)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3D coordinate </a:t>
            </a:r>
            <a:r>
              <a:rPr lang="en-GB" sz="2400" dirty="0" smtClean="0"/>
              <a:t>generation, </a:t>
            </a:r>
            <a:r>
              <a:rPr lang="en-GB" sz="2400" dirty="0" err="1" smtClean="0">
                <a:solidFill>
                  <a:srgbClr val="FF0000"/>
                </a:solidFill>
              </a:rPr>
              <a:t>forcefield</a:t>
            </a:r>
            <a:r>
              <a:rPr lang="en-GB" sz="2400" dirty="0" smtClean="0"/>
              <a:t> minimisation, conformer generation</a:t>
            </a:r>
          </a:p>
          <a:p>
            <a:r>
              <a:rPr lang="en-GB" sz="2400" dirty="0" smtClean="0"/>
              <a:t>Binary </a:t>
            </a:r>
            <a:r>
              <a:rPr lang="en-GB" sz="2400" dirty="0" smtClean="0">
                <a:solidFill>
                  <a:srgbClr val="FF0000"/>
                </a:solidFill>
              </a:rPr>
              <a:t>fingerprints</a:t>
            </a:r>
            <a:r>
              <a:rPr lang="en-GB" sz="2400" dirty="0" smtClean="0"/>
              <a:t> (path-based, substructure-based) and associated “fast search” database</a:t>
            </a:r>
          </a:p>
          <a:p>
            <a:r>
              <a:rPr lang="en-GB" sz="2400" dirty="0" smtClean="0"/>
              <a:t>Bond perception, </a:t>
            </a:r>
            <a:r>
              <a:rPr lang="en-GB" sz="2400" dirty="0" err="1" smtClean="0"/>
              <a:t>aromaticity</a:t>
            </a:r>
            <a:r>
              <a:rPr lang="en-GB" sz="2400" dirty="0" smtClean="0"/>
              <a:t> detection and atom-typing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Canonical </a:t>
            </a:r>
            <a:r>
              <a:rPr lang="en-GB" sz="2400" dirty="0" smtClean="0"/>
              <a:t>labelling, </a:t>
            </a:r>
            <a:r>
              <a:rPr lang="en-GB" sz="2400" dirty="0" err="1" smtClean="0"/>
              <a:t>automorphisms</a:t>
            </a:r>
            <a:r>
              <a:rPr lang="en-GB" sz="2400" smtClean="0"/>
              <a:t>, alignment</a:t>
            </a:r>
          </a:p>
          <a:p>
            <a:endParaRPr lang="en-GB" sz="2400" smtClean="0"/>
          </a:p>
          <a:p>
            <a:r>
              <a:rPr lang="en-GB" sz="2400" smtClean="0">
                <a:solidFill>
                  <a:srgbClr val="FF0000"/>
                </a:solidFill>
              </a:rPr>
              <a:t>Materials science</a:t>
            </a:r>
            <a:r>
              <a:rPr lang="en-GB" sz="2400" smtClean="0"/>
              <a:t>: computational chemistry, molecular dynamics, crystal structures</a:t>
            </a:r>
          </a:p>
          <a:p>
            <a:r>
              <a:rPr lang="en-GB" sz="2400" smtClean="0">
                <a:solidFill>
                  <a:srgbClr val="FF0000"/>
                </a:solidFill>
              </a:rPr>
              <a:t>Charge</a:t>
            </a:r>
            <a:r>
              <a:rPr lang="en-GB" sz="2400" smtClean="0"/>
              <a:t> models: MMFF, Gasteiger, EEM, (E)QEq, QTPIE</a:t>
            </a: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5347" r="-3374" b="-3744"/>
          <a:stretch/>
        </p:blipFill>
        <p:spPr bwMode="auto">
          <a:xfrm>
            <a:off x="1466850" y="114300"/>
            <a:ext cx="62103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2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864096"/>
          </a:xfrm>
        </p:spPr>
        <p:txBody>
          <a:bodyPr/>
          <a:lstStyle/>
          <a:p>
            <a:r>
              <a:rPr lang="en-IE" smtClean="0"/>
              <a:t>Known Usage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111402"/>
            <a:ext cx="8280920" cy="1981894"/>
          </a:xfrm>
        </p:spPr>
        <p:txBody>
          <a:bodyPr>
            <a:normAutofit fontScale="70000" lnSpcReduction="20000"/>
          </a:bodyPr>
          <a:lstStyle/>
          <a:p>
            <a:r>
              <a:rPr lang="en-IE" smtClean="0">
                <a:solidFill>
                  <a:srgbClr val="FF0000"/>
                </a:solidFill>
              </a:rPr>
              <a:t>45K </a:t>
            </a:r>
            <a:r>
              <a:rPr lang="en-IE" dirty="0" smtClean="0">
                <a:solidFill>
                  <a:srgbClr val="FF0000"/>
                </a:solidFill>
              </a:rPr>
              <a:t>downloads </a:t>
            </a:r>
            <a:r>
              <a:rPr lang="en-IE" dirty="0" smtClean="0"/>
              <a:t>(from SF) in last 12 months</a:t>
            </a:r>
          </a:p>
          <a:p>
            <a:pPr lvl="1"/>
            <a:r>
              <a:rPr lang="en-IE" sz="2600" smtClean="0">
                <a:solidFill>
                  <a:schemeClr val="bg1">
                    <a:lumMod val="50000"/>
                  </a:schemeClr>
                </a:solidFill>
              </a:rPr>
              <a:t>1.2K </a:t>
            </a:r>
            <a:r>
              <a:rPr lang="en-IE" sz="2600" dirty="0" smtClean="0">
                <a:solidFill>
                  <a:schemeClr val="bg1">
                    <a:lumMod val="50000"/>
                  </a:schemeClr>
                </a:solidFill>
              </a:rPr>
              <a:t>downloads of Windows Python bindings</a:t>
            </a:r>
          </a:p>
          <a:p>
            <a:r>
              <a:rPr lang="en-IE" smtClean="0"/>
              <a:t>Paper published in 2011</a:t>
            </a:r>
            <a:endParaRPr lang="en-IE" dirty="0" smtClean="0"/>
          </a:p>
          <a:p>
            <a:pPr lvl="1"/>
            <a:r>
              <a:rPr lang="en-IE" smtClean="0"/>
              <a:t>984 citations </a:t>
            </a:r>
            <a:r>
              <a:rPr lang="en-IE" sz="2400" smtClean="0">
                <a:solidFill>
                  <a:schemeClr val="bg1">
                    <a:lumMod val="50000"/>
                  </a:schemeClr>
                </a:solidFill>
              </a:rPr>
              <a:t>(Google Scholar)</a:t>
            </a:r>
          </a:p>
          <a:p>
            <a:r>
              <a:rPr lang="en-IE" smtClean="0"/>
              <a:t>Pybel paper published in 2008</a:t>
            </a:r>
          </a:p>
          <a:p>
            <a:pPr lvl="1"/>
            <a:r>
              <a:rPr lang="en-IE" sz="2900" smtClean="0"/>
              <a:t>117 citations</a:t>
            </a:r>
            <a:endParaRPr lang="en-IE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92480" cy="272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26073</TotalTime>
  <Words>1249</Words>
  <Application>Microsoft Office PowerPoint</Application>
  <PresentationFormat>On-screen Show (4:3)</PresentationFormat>
  <Paragraphs>236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Open Babel</vt:lpstr>
      <vt:lpstr>PowerPoint Presentation</vt:lpstr>
      <vt:lpstr>PowerPoint Presentation</vt:lpstr>
      <vt:lpstr>PowerPoint Presentation</vt:lpstr>
      <vt:lpstr>What is Open Babel?</vt:lpstr>
      <vt:lpstr>History</vt:lpstr>
      <vt:lpstr>Features</vt:lpstr>
      <vt:lpstr>PowerPoint Presentation</vt:lpstr>
      <vt:lpstr>Known Usage</vt:lpstr>
      <vt:lpstr>PowerPoint Presentation</vt:lpstr>
      <vt:lpstr>PowerPoint Presentation</vt:lpstr>
      <vt:lpstr>Molecular Rift (as used by the King of Sweden) uses Open Babel</vt:lpstr>
      <vt:lpstr>Measuring the project’s pulse</vt:lpstr>
      <vt:lpstr>Most committed developers in last 12 months</vt:lpstr>
      <vt:lpstr>Chemistry file formats</vt:lpstr>
      <vt:lpstr>Formats: most recent additions</vt:lpstr>
      <vt:lpstr>Formats: most recent additions</vt:lpstr>
      <vt:lpstr>Consider rolling your own plugins</vt:lpstr>
      <vt:lpstr>The GPL and industry</vt:lpstr>
      <vt:lpstr>Industry involvement</vt:lpstr>
      <vt:lpstr>Supporting open source</vt:lpstr>
      <vt:lpstr>Future outlook</vt:lpstr>
      <vt:lpstr>Ascii Depiction</vt:lpstr>
      <vt:lpstr>A cry for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867</cp:revision>
  <dcterms:created xsi:type="dcterms:W3CDTF">1601-01-01T00:00:00Z</dcterms:created>
  <dcterms:modified xsi:type="dcterms:W3CDTF">2016-05-19T07:55:33Z</dcterms:modified>
</cp:coreProperties>
</file>