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57" r:id="rId3"/>
    <p:sldId id="373" r:id="rId4"/>
    <p:sldId id="339" r:id="rId5"/>
    <p:sldId id="378" r:id="rId6"/>
    <p:sldId id="365" r:id="rId7"/>
    <p:sldId id="376" r:id="rId8"/>
    <p:sldId id="375" r:id="rId9"/>
    <p:sldId id="343" r:id="rId10"/>
    <p:sldId id="374" r:id="rId11"/>
    <p:sldId id="346" r:id="rId12"/>
    <p:sldId id="345" r:id="rId13"/>
    <p:sldId id="354" r:id="rId14"/>
    <p:sldId id="355" r:id="rId15"/>
    <p:sldId id="359" r:id="rId16"/>
    <p:sldId id="364" r:id="rId17"/>
    <p:sldId id="342" r:id="rId18"/>
    <p:sldId id="340" r:id="rId19"/>
    <p:sldId id="350" r:id="rId20"/>
    <p:sldId id="347" r:id="rId21"/>
    <p:sldId id="351" r:id="rId22"/>
    <p:sldId id="348" r:id="rId23"/>
    <p:sldId id="369" r:id="rId24"/>
    <p:sldId id="371" r:id="rId25"/>
    <p:sldId id="299" r:id="rId26"/>
    <p:sldId id="366" r:id="rId27"/>
    <p:sldId id="352" r:id="rId28"/>
    <p:sldId id="368" r:id="rId29"/>
    <p:sldId id="353" r:id="rId30"/>
    <p:sldId id="349" r:id="rId31"/>
    <p:sldId id="367" r:id="rId32"/>
    <p:sldId id="37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13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7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2.7%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6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Pyrrole radical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Pyrrole radical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8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8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44624"/>
            <a:ext cx="432048" cy="360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5720" y="642918"/>
            <a:ext cx="8643998" cy="18573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752" y="1340768"/>
            <a:ext cx="6264696" cy="936104"/>
          </a:xfrm>
        </p:spPr>
        <p:txBody>
          <a:bodyPr/>
          <a:lstStyle/>
          <a:p>
            <a:pPr algn="l" eaLnBrk="1" hangingPunct="1"/>
            <a:r>
              <a:rPr lang="en-IE" dirty="0" err="1">
                <a:solidFill>
                  <a:srgbClr val="0070C0"/>
                </a:solidFill>
                <a:latin typeface="Arial" charset="0"/>
              </a:rPr>
              <a:t>Kekulization</a:t>
            </a:r>
            <a:r>
              <a:rPr lang="en-IE">
                <a:solidFill>
                  <a:srgbClr val="0070C0"/>
                </a:solidFill>
                <a:latin typeface="Arial" charset="0"/>
              </a:rPr>
              <a:t>, Aromaticity and SMILES</a:t>
            </a:r>
            <a:endParaRPr lang="en-US" sz="40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27584" y="2924944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u="sng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</a:t>
            </a:r>
            <a:r>
              <a:rPr lang="en-GB" u="sng" ker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. </a:t>
            </a:r>
            <a:r>
              <a:rPr lang="en-GB" u="sng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  <a:r>
              <a:rPr lang="en-GB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, John W. Mayfield</a:t>
            </a:r>
            <a:endParaRPr lang="en-GB" u="sng" kern="0" dirty="0" smtClean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339751" y="476672"/>
            <a:ext cx="622840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IE" sz="320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We need to talk about…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1854" y="3796456"/>
            <a:ext cx="86409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 pitchFamily="34" charset="0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 pitchFamily="34" charset="0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IE" sz="2000" smtClean="0">
                <a:solidFill>
                  <a:schemeClr val="bg2"/>
                </a:solidFill>
                <a:latin typeface="Arial" charset="0"/>
              </a:rPr>
              <a:t>Open Babel/CDK development team and NextMove </a:t>
            </a: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Software, Cambridge, UK</a:t>
            </a:r>
            <a:endParaRPr lang="en-IE" sz="20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691680" y="5902728"/>
            <a:ext cx="6048672" cy="31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 pitchFamily="34" charset="0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 pitchFamily="34" charset="0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IE" sz="1600" kern="0" smtClean="0">
                <a:solidFill>
                  <a:schemeClr val="bg2"/>
                </a:solidFill>
                <a:latin typeface="Arial" charset="0"/>
              </a:rPr>
              <a:t>254</a:t>
            </a:r>
            <a:r>
              <a:rPr lang="en-IE" sz="1600" kern="0" baseline="30000" smtClean="0">
                <a:solidFill>
                  <a:schemeClr val="bg2"/>
                </a:solidFill>
                <a:latin typeface="Arial" charset="0"/>
              </a:rPr>
              <a:t>th</a:t>
            </a:r>
            <a:r>
              <a:rPr lang="en-IE" sz="1600" kern="0" smtClean="0">
                <a:solidFill>
                  <a:schemeClr val="bg2"/>
                </a:solidFill>
                <a:latin typeface="Arial" charset="0"/>
              </a:rPr>
              <a:t> ACS National Meeting, Washington Aug 2017</a:t>
            </a:r>
          </a:p>
        </p:txBody>
      </p:sp>
      <p:pic>
        <p:nvPicPr>
          <p:cNvPr id="1026" name="Picture 2" descr="C:\Work\Travel-Talks-Posters\2017\Aug-ACS-Washington\Kekulization\KekuleAroma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73428"/>
            <a:ext cx="792088" cy="180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Work\Travel-Talks-Posters\2017\Aug-ACS-Washington\Kekulization\keku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54" y="980728"/>
            <a:ext cx="4953692" cy="132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Kekulization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04256"/>
            <a:ext cx="8352928" cy="4293096"/>
          </a:xfrm>
        </p:spPr>
        <p:txBody>
          <a:bodyPr/>
          <a:lstStyle/>
          <a:p>
            <a:endParaRPr lang="en-GB" sz="2400" dirty="0" smtClean="0"/>
          </a:p>
          <a:p>
            <a:r>
              <a:rPr lang="en-GB" sz="2400" dirty="0" smtClean="0"/>
              <a:t>Given a molecule where some atoms and bonds have been marked as aromatic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Assign bond </a:t>
            </a:r>
            <a:r>
              <a:rPr lang="en-GB" sz="2000" dirty="0">
                <a:solidFill>
                  <a:srgbClr val="FF0000"/>
                </a:solidFill>
              </a:rPr>
              <a:t>orders</a:t>
            </a:r>
            <a:r>
              <a:rPr lang="en-GB" sz="2000" dirty="0"/>
              <a:t> </a:t>
            </a:r>
            <a:r>
              <a:rPr lang="en-GB" sz="2000" dirty="0" smtClean="0"/>
              <a:t>of either </a:t>
            </a:r>
            <a:r>
              <a:rPr lang="en-GB" sz="2000" dirty="0" smtClean="0">
                <a:solidFill>
                  <a:srgbClr val="FF0000"/>
                </a:solidFill>
              </a:rPr>
              <a:t>one</a:t>
            </a:r>
            <a:r>
              <a:rPr lang="en-GB" sz="2000" dirty="0" smtClean="0"/>
              <a:t> or </a:t>
            </a:r>
            <a:r>
              <a:rPr lang="en-GB" sz="2000" dirty="0" smtClean="0">
                <a:solidFill>
                  <a:srgbClr val="FF0000"/>
                </a:solidFill>
              </a:rPr>
              <a:t>two</a:t>
            </a:r>
            <a:r>
              <a:rPr lang="en-GB" sz="2000" dirty="0" smtClean="0"/>
              <a:t> to the </a:t>
            </a:r>
            <a:r>
              <a:rPr lang="en-GB" sz="2000" dirty="0"/>
              <a:t>aromatic bonds </a:t>
            </a:r>
            <a:r>
              <a:rPr lang="en-GB" sz="2000" dirty="0" smtClean="0"/>
              <a:t>such that the </a:t>
            </a:r>
            <a:r>
              <a:rPr lang="en-GB" sz="2000" dirty="0" err="1"/>
              <a:t>valencies</a:t>
            </a:r>
            <a:r>
              <a:rPr lang="en-GB" sz="2000" dirty="0"/>
              <a:t> of all of the aromatic atoms are </a:t>
            </a:r>
            <a:r>
              <a:rPr lang="en-GB" sz="2000" dirty="0" smtClean="0"/>
              <a:t>satisfied 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</a:rPr>
              <a:t>(i.e. are consistent with sp</a:t>
            </a:r>
            <a:r>
              <a:rPr lang="en-GB" sz="1800" baseline="30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endParaRPr lang="en-GB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65348" y="145516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latin typeface="Arial" pitchFamily="34" charset="0"/>
                <a:cs typeface="Arial" pitchFamily="34" charset="0"/>
              </a:rPr>
              <a:t>or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948" y="1411975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c1ccccc1</a:t>
            </a:r>
            <a:endParaRPr lang="en-GB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Work\Travel-Talks-Posters\2017\Aug-ACS-Washington\Kekulization\maximumcardinal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81128"/>
            <a:ext cx="4496428" cy="16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Work\Travel-Talks-Posters\2017\Aug-ACS-Washington\Kekulization\ethe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67921"/>
            <a:ext cx="2705478" cy="42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552" y="57849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cc</a:t>
            </a:r>
            <a:endParaRPr lang="en-GB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6168140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cc1c(c)c(c)c1c</a:t>
            </a:r>
          </a:p>
        </p:txBody>
      </p:sp>
    </p:spTree>
    <p:extLst>
      <p:ext uri="{BB962C8B-B14F-4D97-AF65-F5344CB8AC3E}">
        <p14:creationId xmlns:p14="http://schemas.microsoft.com/office/powerpoint/2010/main" val="38290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6" y="323848"/>
            <a:ext cx="8964488" cy="604822"/>
          </a:xfrm>
        </p:spPr>
        <p:txBody>
          <a:bodyPr/>
          <a:lstStyle/>
          <a:p>
            <a:r>
              <a:rPr lang="en-GB" smtClean="0"/>
              <a:t>How many hydrogens to add to aromatic atoms?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2984"/>
            <a:ext cx="8424936" cy="5310352"/>
          </a:xfrm>
        </p:spPr>
        <p:txBody>
          <a:bodyPr/>
          <a:lstStyle/>
          <a:p>
            <a:r>
              <a:rPr lang="en-GB" sz="2400" dirty="0" smtClean="0"/>
              <a:t>If within square brackets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(e.g. </a:t>
            </a:r>
            <a:r>
              <a:rPr lang="en-GB" sz="2000" dirty="0" smtClean="0">
                <a:solidFill>
                  <a:srgbClr val="FF0000"/>
                </a:solidFill>
              </a:rPr>
              <a:t>[</a:t>
            </a:r>
            <a:r>
              <a:rPr lang="en-GB" sz="2000" dirty="0" err="1" smtClean="0">
                <a:solidFill>
                  <a:srgbClr val="FF0000"/>
                </a:solidFill>
              </a:rPr>
              <a:t>nH</a:t>
            </a:r>
            <a:r>
              <a:rPr lang="en-GB" sz="2000" dirty="0" smtClean="0">
                <a:solidFill>
                  <a:srgbClr val="FF0000"/>
                </a:solidFill>
              </a:rPr>
              <a:t>]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GB" sz="2000" dirty="0" smtClean="0">
                <a:solidFill>
                  <a:srgbClr val="FF0000"/>
                </a:solidFill>
              </a:rPr>
              <a:t>[n]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GB" sz="2000" dirty="0" smtClean="0"/>
              <a:t>The hydrogen count is explicit (as usual for brackets)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If outside square brackets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(e.g. </a:t>
            </a:r>
            <a:r>
              <a:rPr lang="en-GB" sz="2000" dirty="0" smtClean="0">
                <a:solidFill>
                  <a:srgbClr val="FF0000"/>
                </a:solidFill>
              </a:rPr>
              <a:t>c1ccncc1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GB" sz="1800" dirty="0" smtClean="0"/>
              <a:t>Calculate the bond order sum, treating aromatic bonds as single bonds</a:t>
            </a:r>
          </a:p>
          <a:p>
            <a:pPr lvl="1"/>
            <a:r>
              <a:rPr lang="en-GB" sz="1800" dirty="0" smtClean="0"/>
              <a:t>Apply normal SMILES implicit valence rules using this sum, but subtract one from the number of implicit hydrogens (if there are any)</a:t>
            </a:r>
          </a:p>
          <a:p>
            <a:pPr lvl="1"/>
            <a:r>
              <a:rPr lang="en-GB" sz="1800" dirty="0" smtClean="0"/>
              <a:t>E.g. in pyridine, </a:t>
            </a:r>
            <a:r>
              <a:rPr lang="en-GB" sz="1800" dirty="0" smtClean="0">
                <a:solidFill>
                  <a:srgbClr val="FF0000"/>
                </a:solidFill>
              </a:rPr>
              <a:t>c1cnccc1</a:t>
            </a:r>
            <a:r>
              <a:rPr lang="en-GB" sz="1800" dirty="0" smtClean="0"/>
              <a:t>, using the normal rules each carbon would have two hydrogens and the nitrogen one, giving one and zero resp.</a:t>
            </a:r>
          </a:p>
          <a:p>
            <a:endParaRPr lang="en-GB" sz="2400" dirty="0" smtClean="0"/>
          </a:p>
          <a:p>
            <a:r>
              <a:rPr lang="en-GB" sz="2400" dirty="0" smtClean="0"/>
              <a:t>Some </a:t>
            </a:r>
            <a:r>
              <a:rPr lang="en-GB" sz="2400" dirty="0"/>
              <a:t>toolkits </a:t>
            </a:r>
            <a:r>
              <a:rPr lang="en-GB" sz="2400" dirty="0" smtClean="0"/>
              <a:t>instead add </a:t>
            </a:r>
            <a:r>
              <a:rPr lang="en-GB" sz="2400" dirty="0"/>
              <a:t>hydrogens to satisfy aromaticity rules</a:t>
            </a:r>
          </a:p>
          <a:p>
            <a:pPr lvl="1"/>
            <a:r>
              <a:rPr lang="en-GB" sz="2000" dirty="0"/>
              <a:t>This is not what Daylight did. In their world, the number of implicit hydrogens </a:t>
            </a:r>
            <a:r>
              <a:rPr lang="en-GB" sz="2000" dirty="0">
                <a:solidFill>
                  <a:srgbClr val="FF0000"/>
                </a:solidFill>
              </a:rPr>
              <a:t>is known </a:t>
            </a:r>
            <a:r>
              <a:rPr lang="en-GB" sz="2000" dirty="0"/>
              <a:t>directly from the SMILES </a:t>
            </a:r>
            <a:r>
              <a:rPr lang="en-GB" sz="2000" dirty="0" smtClean="0"/>
              <a:t>string.</a:t>
            </a:r>
            <a:endParaRPr lang="en-GB" sz="2400" dirty="0"/>
          </a:p>
          <a:p>
            <a:endParaRPr lang="en-GB" sz="2200" dirty="0" smtClean="0"/>
          </a:p>
        </p:txBody>
      </p:sp>
      <p:pic>
        <p:nvPicPr>
          <p:cNvPr id="1026" name="Picture 2" descr="C:\Users\noel\Downloads\Warning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7" y="5661248"/>
            <a:ext cx="54363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23848"/>
            <a:ext cx="8964488" cy="604822"/>
          </a:xfrm>
        </p:spPr>
        <p:txBody>
          <a:bodyPr/>
          <a:lstStyle/>
          <a:p>
            <a:r>
              <a:rPr lang="en-GB" smtClean="0"/>
              <a:t>Kekulization = “Perfect matching”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42984"/>
            <a:ext cx="8424936" cy="4953016"/>
          </a:xfrm>
        </p:spPr>
        <p:txBody>
          <a:bodyPr/>
          <a:lstStyle/>
          <a:p>
            <a:r>
              <a:rPr lang="en-GB" sz="2400" smtClean="0"/>
              <a:t>If we consider just the subset of atoms that are aromatic and require a double bond</a:t>
            </a:r>
            <a:endParaRPr lang="en-GB" sz="2000" smtClean="0"/>
          </a:p>
          <a:p>
            <a:pPr lvl="1"/>
            <a:r>
              <a:rPr lang="en-GB" sz="2000" smtClean="0"/>
              <a:t>A valid Kekulé structure is exactly equivalent to the graph theory concept, a “perfect matching”</a:t>
            </a:r>
          </a:p>
          <a:p>
            <a:endParaRPr lang="en-GB"/>
          </a:p>
          <a:p>
            <a:pPr marL="0" indent="0">
              <a:buNone/>
            </a:pPr>
            <a:endParaRPr lang="en-GB"/>
          </a:p>
        </p:txBody>
      </p:sp>
      <p:pic>
        <p:nvPicPr>
          <p:cNvPr id="5126" name="Picture 6" descr="C:\Work\Travel-Talks-Posters\2017\Aug-ACS-Washington\Kekulization\Wikipedi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20"/>
          <a:stretch/>
        </p:blipFill>
        <p:spPr bwMode="auto">
          <a:xfrm>
            <a:off x="251520" y="3068960"/>
            <a:ext cx="5606355" cy="25340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Work\Travel-Talks-Posters\2017\Aug-ACS-Washington\Kekulization\Boost Graph Library Maximum Cardinality Matching - 1.64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60"/>
            <a:ext cx="2895725" cy="100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Work\Travel-Talks-Posters\2017\Aug-ACS-Washington\Kekulization\Boost Graph Library Maximum Cardinality Matching - 1.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62" y="4226396"/>
            <a:ext cx="2052526" cy="199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Work\Travel-Talks-Posters\2017\Aug-ACS-Washington\Kekulization\Wikipedia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2" b="20953"/>
          <a:stretch/>
        </p:blipFill>
        <p:spPr bwMode="auto">
          <a:xfrm>
            <a:off x="971600" y="4335962"/>
            <a:ext cx="6038800" cy="20934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Greedy algorithm</a:t>
            </a:r>
            <a:endParaRPr lang="en-GB"/>
          </a:p>
        </p:txBody>
      </p:sp>
      <p:pic>
        <p:nvPicPr>
          <p:cNvPr id="7174" name="Picture 6" descr="C:\Users\noel\Desktop\bi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9142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0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Backtracking algorithm</a:t>
            </a:r>
            <a:endParaRPr lang="en-GB"/>
          </a:p>
        </p:txBody>
      </p:sp>
      <p:pic>
        <p:nvPicPr>
          <p:cNvPr id="8195" name="Picture 3" descr="C:\Users\noel\Desktop\bi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98249"/>
            <a:ext cx="6048672" cy="56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Kekulization failure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80728"/>
            <a:ext cx="8208912" cy="4953016"/>
          </a:xfrm>
        </p:spPr>
        <p:txBody>
          <a:bodyPr/>
          <a:lstStyle/>
          <a:p>
            <a:r>
              <a:rPr lang="en-GB" sz="2400" dirty="0" smtClean="0"/>
              <a:t>If the algorithm described above fails to find a valid </a:t>
            </a:r>
            <a:r>
              <a:rPr lang="en-GB" sz="2400" dirty="0" err="1"/>
              <a:t>Kekulé</a:t>
            </a:r>
            <a:r>
              <a:rPr lang="en-GB" sz="2400" dirty="0"/>
              <a:t> </a:t>
            </a:r>
            <a:r>
              <a:rPr lang="en-GB" sz="2400" dirty="0" smtClean="0"/>
              <a:t>form, then the input was incorrect</a:t>
            </a:r>
          </a:p>
          <a:p>
            <a:r>
              <a:rPr lang="en-GB" sz="2400" dirty="0" smtClean="0"/>
              <a:t>It might be missing some hydrogens (incorrect SMILES writer), or it might be a radical (should not have been aromatized)</a:t>
            </a:r>
          </a:p>
          <a:p>
            <a:pPr lvl="1"/>
            <a:r>
              <a:rPr lang="en-GB" sz="2000" dirty="0" smtClean="0"/>
              <a:t>E.g. </a:t>
            </a:r>
            <a:r>
              <a:rPr lang="en-GB" sz="2000" dirty="0" smtClean="0">
                <a:solidFill>
                  <a:srgbClr val="FF0000"/>
                </a:solidFill>
              </a:rPr>
              <a:t>c1ccnc1</a:t>
            </a:r>
            <a:r>
              <a:rPr lang="en-GB" sz="2000" dirty="0" smtClean="0"/>
              <a:t> cannot be </a:t>
            </a:r>
            <a:r>
              <a:rPr lang="en-GB" sz="2000" dirty="0" err="1" smtClean="0"/>
              <a:t>kekulized</a:t>
            </a:r>
            <a:r>
              <a:rPr lang="en-GB" sz="2000" dirty="0" smtClean="0"/>
              <a:t> but the writer might have intended pyrrole (</a:t>
            </a:r>
            <a:r>
              <a:rPr lang="en-GB" sz="2000" dirty="0" smtClean="0">
                <a:solidFill>
                  <a:srgbClr val="FF0000"/>
                </a:solidFill>
              </a:rPr>
              <a:t>c1cc[</a:t>
            </a:r>
            <a:r>
              <a:rPr lang="en-GB" sz="2000" dirty="0" err="1" smtClean="0">
                <a:solidFill>
                  <a:srgbClr val="FF0000"/>
                </a:solidFill>
              </a:rPr>
              <a:t>nH</a:t>
            </a:r>
            <a:r>
              <a:rPr lang="en-GB" sz="2000" dirty="0" smtClean="0">
                <a:solidFill>
                  <a:srgbClr val="FF0000"/>
                </a:solidFill>
              </a:rPr>
              <a:t>]c1</a:t>
            </a:r>
            <a:r>
              <a:rPr lang="en-GB" sz="2000" dirty="0" smtClean="0"/>
              <a:t>) or pyrrole radical (</a:t>
            </a:r>
            <a:r>
              <a:rPr lang="en-GB" sz="2000" dirty="0" smtClean="0">
                <a:solidFill>
                  <a:srgbClr val="FF0000"/>
                </a:solidFill>
              </a:rPr>
              <a:t>C1=C[N]C=C1</a:t>
            </a:r>
            <a:r>
              <a:rPr lang="en-GB" sz="2000" dirty="0" smtClean="0"/>
              <a:t>)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A reader may reject the SMILES as invalid or warn and return a radical</a:t>
            </a:r>
          </a:p>
          <a:p>
            <a:r>
              <a:rPr lang="en-GB" sz="2400" dirty="0" smtClean="0"/>
              <a:t>Optionally, a means might be provided to ‘fix’ (i.e. guess) the intended structure</a:t>
            </a:r>
            <a:endParaRPr lang="en-GB" sz="2000" dirty="0"/>
          </a:p>
          <a:p>
            <a:pPr lvl="1"/>
            <a:r>
              <a:rPr lang="en-GB" sz="2000" dirty="0" smtClean="0"/>
              <a:t>This should probably not be the default behaviour as it causes proliferation of incorrect SMILES and may not recover the intended structure</a:t>
            </a:r>
          </a:p>
        </p:txBody>
      </p:sp>
      <p:pic>
        <p:nvPicPr>
          <p:cNvPr id="4" name="Picture 2" descr="C:\Users\noel\Downloads\Warning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913276"/>
            <a:ext cx="54363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3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AROMATICITY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Work\Travel-Talks-Posters\2017\Aug-ACS-Washington\Kekulization\Benze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343" y="1052736"/>
            <a:ext cx="5087060" cy="281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668022"/>
          </a:xfrm>
        </p:spPr>
        <p:txBody>
          <a:bodyPr/>
          <a:lstStyle/>
          <a:p>
            <a:r>
              <a:rPr lang="en-GB" smtClean="0"/>
              <a:t>What is the purpose of aromaticity in cheminf?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23528" y="1077063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Arial" pitchFamily="34" charset="0"/>
                <a:cs typeface="Arial" pitchFamily="34" charset="0"/>
              </a:rPr>
              <a:t>Normalize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Kekulé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forms</a:t>
            </a:r>
            <a:endParaRPr lang="en-GB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3497" y="6107340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smtClean="0">
                <a:latin typeface="Arial" pitchFamily="34" charset="0"/>
                <a:cs typeface="Arial" pitchFamily="34" charset="0"/>
              </a:rPr>
              <a:t>Is it a stereogenic center?</a:t>
            </a:r>
            <a:endParaRPr lang="en-GB" sz="1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C:\Work\Travel-Talks-Posters\2017\Aug-ACS-Washington\Kekulization\Pyrro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60448"/>
            <a:ext cx="1095528" cy="12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02700" y="5762634"/>
            <a:ext cx="3440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smtClean="0">
                <a:latin typeface="Arial" pitchFamily="34" charset="0"/>
                <a:cs typeface="Arial" pitchFamily="34" charset="0"/>
              </a:rPr>
              <a:t>Is it aromatic in real life? Yes!</a:t>
            </a:r>
          </a:p>
          <a:p>
            <a:r>
              <a:rPr lang="en-GB" sz="1800" smtClean="0">
                <a:latin typeface="Arial" pitchFamily="34" charset="0"/>
                <a:cs typeface="Arial" pitchFamily="34" charset="0"/>
              </a:rPr>
              <a:t>It is aromatic in cheminf? No! *</a:t>
            </a:r>
          </a:p>
          <a:p>
            <a:r>
              <a:rPr lang="en-GB" sz="1400" smtClean="0">
                <a:latin typeface="Arial" pitchFamily="34" charset="0"/>
                <a:cs typeface="Arial" pitchFamily="34" charset="0"/>
              </a:rPr>
              <a:t>* According to Daylight aromaticity model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607" y="22048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latin typeface="Arial" pitchFamily="34" charset="0"/>
                <a:cs typeface="Arial" pitchFamily="34" charset="0"/>
              </a:rPr>
              <a:t>or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5" name="Picture 7" descr="C:\Work\Travel-Talks-Posters\2017\Aug-ACS-Washington\Kekulization\Chir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29" y="4294755"/>
            <a:ext cx="2896004" cy="173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668022"/>
          </a:xfrm>
        </p:spPr>
        <p:txBody>
          <a:bodyPr/>
          <a:lstStyle/>
          <a:p>
            <a:r>
              <a:rPr lang="en-GB" smtClean="0"/>
              <a:t>What is the purpose of aromaticity in cheminf?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42984"/>
            <a:ext cx="8280920" cy="5598384"/>
          </a:xfrm>
        </p:spPr>
        <p:txBody>
          <a:bodyPr/>
          <a:lstStyle/>
          <a:p>
            <a:r>
              <a:rPr lang="en-GB" sz="2400" dirty="0" smtClean="0"/>
              <a:t>To </a:t>
            </a:r>
            <a:r>
              <a:rPr lang="en-GB" sz="2400" dirty="0" smtClean="0">
                <a:solidFill>
                  <a:srgbClr val="FF0000"/>
                </a:solidFill>
              </a:rPr>
              <a:t>normalize</a:t>
            </a:r>
            <a:r>
              <a:rPr lang="en-GB" sz="2400" dirty="0" smtClean="0"/>
              <a:t> to the same representation different </a:t>
            </a:r>
            <a:r>
              <a:rPr lang="en-GB" sz="2400" dirty="0" err="1"/>
              <a:t>Kekulé</a:t>
            </a:r>
            <a:r>
              <a:rPr lang="en-GB" sz="2400" dirty="0"/>
              <a:t> </a:t>
            </a:r>
            <a:r>
              <a:rPr lang="en-GB" sz="2400" dirty="0" smtClean="0"/>
              <a:t>forms of a structure</a:t>
            </a:r>
            <a:endParaRPr lang="en-GB" sz="2000" dirty="0" smtClean="0"/>
          </a:p>
          <a:p>
            <a:pPr lvl="1"/>
            <a:r>
              <a:rPr lang="en-GB" sz="2000" dirty="0" smtClean="0"/>
              <a:t>NOT to indicate whether an atom/bond displays physical properties associated with aromaticity</a:t>
            </a:r>
          </a:p>
          <a:p>
            <a:r>
              <a:rPr lang="en-GB" sz="2400" dirty="0" smtClean="0"/>
              <a:t>Useful to:</a:t>
            </a:r>
          </a:p>
          <a:p>
            <a:pPr lvl="1"/>
            <a:r>
              <a:rPr lang="en-GB" sz="2000" dirty="0" smtClean="0"/>
              <a:t>generate a canonical representation</a:t>
            </a:r>
          </a:p>
          <a:p>
            <a:pPr lvl="1"/>
            <a:r>
              <a:rPr lang="en-GB" sz="2000" dirty="0" smtClean="0"/>
              <a:t>identify </a:t>
            </a:r>
            <a:r>
              <a:rPr lang="en-GB" sz="2000" dirty="0" err="1" smtClean="0"/>
              <a:t>stereogenic</a:t>
            </a:r>
            <a:r>
              <a:rPr lang="en-GB" sz="2000" dirty="0" smtClean="0"/>
              <a:t> </a:t>
            </a:r>
            <a:r>
              <a:rPr lang="en-GB" sz="2000" dirty="0" err="1" smtClean="0"/>
              <a:t>centers</a:t>
            </a:r>
            <a:endParaRPr lang="en-GB" sz="2000" dirty="0" smtClean="0"/>
          </a:p>
          <a:p>
            <a:pPr lvl="1"/>
            <a:r>
              <a:rPr lang="en-GB" sz="2000" dirty="0" smtClean="0"/>
              <a:t>generate fingerprints</a:t>
            </a:r>
          </a:p>
          <a:p>
            <a:pPr lvl="1"/>
            <a:r>
              <a:rPr lang="en-GB" sz="2000" dirty="0" smtClean="0"/>
              <a:t>match an aromatic query</a:t>
            </a:r>
          </a:p>
          <a:p>
            <a:endParaRPr lang="en-GB" sz="2400" dirty="0"/>
          </a:p>
          <a:p>
            <a:r>
              <a:rPr lang="en-GB" sz="2400" dirty="0"/>
              <a:t>Note:</a:t>
            </a:r>
          </a:p>
          <a:p>
            <a:pPr lvl="1"/>
            <a:r>
              <a:rPr lang="en-GB" sz="2000" dirty="0"/>
              <a:t>If the resulting aromatic structure cannot be </a:t>
            </a:r>
            <a:r>
              <a:rPr lang="en-GB" sz="2000" dirty="0" err="1"/>
              <a:t>kekulized</a:t>
            </a:r>
            <a:r>
              <a:rPr lang="en-GB" sz="2000" dirty="0"/>
              <a:t> then it should not be </a:t>
            </a:r>
            <a:r>
              <a:rPr lang="en-GB" sz="2000" dirty="0" smtClean="0"/>
              <a:t>aromatized</a:t>
            </a:r>
            <a:endParaRPr lang="en-GB" sz="2400" dirty="0"/>
          </a:p>
        </p:txBody>
      </p:sp>
      <p:pic>
        <p:nvPicPr>
          <p:cNvPr id="4" name="Picture 2" descr="C:\Users\noel\Downloads\Warning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30" y="5445224"/>
            <a:ext cx="54363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Aromaticity models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6304"/>
            <a:ext cx="7772400" cy="4953016"/>
          </a:xfrm>
        </p:spPr>
        <p:txBody>
          <a:bodyPr/>
          <a:lstStyle/>
          <a:p>
            <a:r>
              <a:rPr lang="en-GB" sz="2400" dirty="0" smtClean="0"/>
              <a:t>Based on </a:t>
            </a:r>
            <a:r>
              <a:rPr lang="en-GB" sz="2400" dirty="0" err="1" smtClean="0"/>
              <a:t>Hückel’s</a:t>
            </a:r>
            <a:r>
              <a:rPr lang="en-GB" sz="2400" dirty="0" smtClean="0"/>
              <a:t> rule:</a:t>
            </a:r>
          </a:p>
          <a:p>
            <a:pPr lvl="1"/>
            <a:r>
              <a:rPr lang="en-GB" sz="2000" dirty="0" smtClean="0"/>
              <a:t>A ring is aromatic if it can be planar, the sum of </a:t>
            </a:r>
            <a:r>
              <a:rPr lang="el-GR" sz="2000" dirty="0" smtClean="0"/>
              <a:t>π</a:t>
            </a:r>
            <a:r>
              <a:rPr lang="en-GB" sz="2000" dirty="0" smtClean="0"/>
              <a:t> electrons is </a:t>
            </a:r>
            <a:r>
              <a:rPr lang="en-GB" sz="2000" dirty="0" smtClean="0">
                <a:solidFill>
                  <a:srgbClr val="FF0000"/>
                </a:solidFill>
              </a:rPr>
              <a:t>4</a:t>
            </a:r>
            <a:r>
              <a:rPr lang="en-GB" sz="2000" i="1" dirty="0" smtClean="0">
                <a:solidFill>
                  <a:srgbClr val="FF0000"/>
                </a:solidFill>
              </a:rPr>
              <a:t>n</a:t>
            </a:r>
            <a:r>
              <a:rPr lang="en-GB" sz="2000" dirty="0" smtClean="0">
                <a:solidFill>
                  <a:srgbClr val="FF0000"/>
                </a:solidFill>
              </a:rPr>
              <a:t>+2</a:t>
            </a:r>
            <a:r>
              <a:rPr lang="en-GB" sz="2000" dirty="0" smtClean="0"/>
              <a:t>, and every atom can participate</a:t>
            </a:r>
          </a:p>
          <a:p>
            <a:endParaRPr lang="en-GB" sz="2400" dirty="0" smtClean="0"/>
          </a:p>
          <a:p>
            <a:r>
              <a:rPr lang="en-GB" sz="2400" dirty="0" smtClean="0"/>
              <a:t>An aromaticity </a:t>
            </a:r>
            <a:r>
              <a:rPr lang="en-GB" sz="2400" dirty="0"/>
              <a:t>model can be described by two </a:t>
            </a:r>
            <a:r>
              <a:rPr lang="en-GB" sz="2400" dirty="0" smtClean="0"/>
              <a:t>sets of parameters:</a:t>
            </a:r>
          </a:p>
          <a:p>
            <a:pPr marL="457200" lvl="1" indent="0">
              <a:buNone/>
            </a:pPr>
            <a:r>
              <a:rPr lang="en-GB" sz="2000" dirty="0" smtClean="0"/>
              <a:t>1. how </a:t>
            </a:r>
            <a:r>
              <a:rPr lang="en-GB" sz="2000" dirty="0"/>
              <a:t>many </a:t>
            </a:r>
            <a:r>
              <a:rPr lang="el-GR" sz="2000" dirty="0" smtClean="0"/>
              <a:t>π</a:t>
            </a:r>
            <a:r>
              <a:rPr lang="en-GB" sz="2000" dirty="0" smtClean="0"/>
              <a:t> electrons each atom contributes</a:t>
            </a:r>
          </a:p>
          <a:p>
            <a:pPr marL="457200" lvl="1" indent="0">
              <a:buNone/>
            </a:pPr>
            <a:r>
              <a:rPr lang="en-GB" sz="2000" dirty="0" smtClean="0"/>
              <a:t>2. what </a:t>
            </a:r>
            <a:r>
              <a:rPr lang="en-GB" sz="2000" dirty="0"/>
              <a:t>cycles </a:t>
            </a:r>
            <a:r>
              <a:rPr lang="en-GB" sz="2000" dirty="0" smtClean="0"/>
              <a:t>in </a:t>
            </a:r>
            <a:r>
              <a:rPr lang="en-GB" sz="2000" dirty="0"/>
              <a:t>the graph </a:t>
            </a:r>
            <a:r>
              <a:rPr lang="en-GB" sz="2000" dirty="0" smtClean="0"/>
              <a:t>are tested for 4</a:t>
            </a:r>
            <a:r>
              <a:rPr lang="en-GB" sz="2000" i="1" dirty="0" smtClean="0"/>
              <a:t>n</a:t>
            </a:r>
            <a:r>
              <a:rPr lang="en-GB" sz="2000" dirty="0" smtClean="0"/>
              <a:t>+2</a:t>
            </a:r>
          </a:p>
          <a:p>
            <a:endParaRPr lang="en-GB" sz="2400" dirty="0" smtClean="0"/>
          </a:p>
          <a:p>
            <a:r>
              <a:rPr lang="en-GB" sz="2400" dirty="0" smtClean="0"/>
              <a:t>Note that planarity is not explicitly tested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45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Work\Travel-Talks-Posters\2017\Aug-ACS-Washington\Kekulization\aromaticity_tw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59610"/>
            <a:ext cx="7411485" cy="133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Work\Travel-Talks-Posters\2017\Aug-ACS-Washington\Kekulization\kekulization_tw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95" y="1024720"/>
            <a:ext cx="6878010" cy="132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97396" y="141277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latin typeface="Arial" pitchFamily="34" charset="0"/>
                <a:cs typeface="Arial" pitchFamily="34" charset="0"/>
              </a:rPr>
              <a:t>or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Cc1ccccc1C</a:t>
            </a:r>
            <a:endParaRPr lang="en-GB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1" y="2747633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CC1=CC=CC=C1C</a:t>
            </a:r>
            <a:endParaRPr lang="en-GB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2356268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CC1=C(C)C=CC=C1</a:t>
            </a:r>
            <a:endParaRPr lang="en-GB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332656"/>
            <a:ext cx="7772400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GB" sz="3200" kern="0" smtClean="0"/>
              <a:t>Kekulization (bond localization)</a:t>
            </a:r>
            <a:endParaRPr lang="en-GB" sz="3200" ker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8625" y="908720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95536" y="3789040"/>
            <a:ext cx="8286749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GB" sz="3200" kern="0" smtClean="0"/>
              <a:t>Aromaticity assignment (bond delocalization)</a:t>
            </a:r>
            <a:endParaRPr lang="en-GB" sz="3200" ker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5536" y="4370812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Daylight aromaticity model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98968"/>
            <a:ext cx="8208912" cy="2286016"/>
          </a:xfrm>
        </p:spPr>
        <p:txBody>
          <a:bodyPr/>
          <a:lstStyle/>
          <a:p>
            <a:r>
              <a:rPr lang="en-GB" sz="2400" smtClean="0"/>
              <a:t>When writing an aromatic SMILES string, it is probably a good idea to apply the Daylight aromaticity model</a:t>
            </a:r>
          </a:p>
          <a:p>
            <a:r>
              <a:rPr lang="en-GB" sz="2400" smtClean="0"/>
              <a:t>JWM has recently described the electron contributions</a:t>
            </a:r>
          </a:p>
          <a:p>
            <a:pPr lvl="1"/>
            <a:r>
              <a:rPr lang="en-GB" sz="1800" smtClean="0">
                <a:solidFill>
                  <a:srgbClr val="FF0000"/>
                </a:solidFill>
              </a:rPr>
              <a:t>https</a:t>
            </a:r>
            <a:r>
              <a:rPr lang="en-GB" sz="1800">
                <a:solidFill>
                  <a:srgbClr val="FF0000"/>
                </a:solidFill>
              </a:rPr>
              <a:t>://</a:t>
            </a:r>
            <a:r>
              <a:rPr lang="en-GB" sz="1800" smtClean="0">
                <a:solidFill>
                  <a:srgbClr val="FF0000"/>
                </a:solidFill>
              </a:rPr>
              <a:t>figshare.com/articles/Daylight_Aromatic_Atoms/3370945</a:t>
            </a:r>
            <a:endParaRPr lang="en-GB" sz="2000">
              <a:solidFill>
                <a:srgbClr val="FF0000"/>
              </a:solidFill>
            </a:endParaRPr>
          </a:p>
          <a:p>
            <a:pPr lvl="1"/>
            <a:endParaRPr lang="en-GB" sz="2000" smtClean="0"/>
          </a:p>
          <a:p>
            <a:endParaRPr lang="en-GB" sz="2400"/>
          </a:p>
        </p:txBody>
      </p:sp>
      <p:pic>
        <p:nvPicPr>
          <p:cNvPr id="6146" name="Picture 2" descr="C:\Work\Travel-Talks-Posters\2017\Aug-ACS-Washington\Kekulization\dy_arom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2"/>
          <a:stretch/>
        </p:blipFill>
        <p:spPr bwMode="auto">
          <a:xfrm>
            <a:off x="1257124" y="2798198"/>
            <a:ext cx="6411220" cy="365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2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rings to check?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42984"/>
            <a:ext cx="8352928" cy="5382360"/>
          </a:xfrm>
        </p:spPr>
        <p:txBody>
          <a:bodyPr/>
          <a:lstStyle/>
          <a:p>
            <a:r>
              <a:rPr lang="en-GB" sz="2400" dirty="0" smtClean="0"/>
              <a:t>Best approach is to </a:t>
            </a:r>
            <a:r>
              <a:rPr lang="en-GB" sz="2400" dirty="0" smtClean="0">
                <a:solidFill>
                  <a:srgbClr val="FF0000"/>
                </a:solidFill>
              </a:rPr>
              <a:t>check all rings</a:t>
            </a:r>
            <a:r>
              <a:rPr lang="en-GB" sz="2400" dirty="0" smtClean="0"/>
              <a:t> that could be aromatic</a:t>
            </a:r>
          </a:p>
          <a:p>
            <a:pPr lvl="1"/>
            <a:r>
              <a:rPr lang="en-GB" sz="2000" dirty="0" smtClean="0"/>
              <a:t>Alternative </a:t>
            </a:r>
            <a:r>
              <a:rPr lang="en-GB" sz="2000" dirty="0"/>
              <a:t>is to use SSSR (not recommended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Note that outer ring systems may be aromatic while inner ones are not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Need to do this efficiently</a:t>
            </a:r>
          </a:p>
          <a:p>
            <a:pPr lvl="1"/>
            <a:r>
              <a:rPr lang="en-GB" sz="2000" dirty="0" smtClean="0"/>
              <a:t>Eliminate atoms that are in rings that cannot be aromatic</a:t>
            </a:r>
          </a:p>
          <a:p>
            <a:pPr lvl="1"/>
            <a:r>
              <a:rPr lang="en-GB" sz="2000" dirty="0" smtClean="0"/>
              <a:t>Try small rings first, as may be able to terminate early if no atoms left to check</a:t>
            </a:r>
          </a:p>
          <a:p>
            <a:pPr lvl="1"/>
            <a:r>
              <a:rPr lang="en-GB" sz="2000" dirty="0" smtClean="0"/>
              <a:t>Programs can terminate searches for rings above a certain size or after backtracking N times</a:t>
            </a:r>
            <a:endParaRPr lang="en-GB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36912"/>
            <a:ext cx="22193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31133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5e</a:t>
            </a:r>
            <a:r>
              <a:rPr lang="en-GB" sz="2000" baseline="3000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endParaRPr lang="en-GB" baseline="30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2378" y="3111351"/>
            <a:ext cx="67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GB" sz="200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GB" sz="2000" baseline="3000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endParaRPr lang="en-GB" sz="2000" baseline="30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312580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Outer ring has 10e</a:t>
            </a:r>
            <a:r>
              <a:rPr lang="en-GB" sz="2000" baseline="3000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endParaRPr lang="en-GB" sz="2000" baseline="30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364502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smtClean="0">
                <a:latin typeface="Arial" pitchFamily="34" charset="0"/>
                <a:cs typeface="Arial" pitchFamily="34" charset="0"/>
              </a:rPr>
              <a:t>azulene</a:t>
            </a:r>
          </a:p>
          <a:p>
            <a:r>
              <a:rPr lang="en-GB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c1cc2-c(ccccc2)c1</a:t>
            </a:r>
            <a:endParaRPr lang="en-GB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C:\Users\noel\Downloads\Warning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963" y="1556792"/>
            <a:ext cx="388309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23848"/>
            <a:ext cx="8136904" cy="604822"/>
          </a:xfrm>
        </p:spPr>
        <p:txBody>
          <a:bodyPr/>
          <a:lstStyle/>
          <a:p>
            <a:r>
              <a:rPr lang="en-GB" smtClean="0"/>
              <a:t>Alternative aromaticity models for SMILES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28312"/>
            <a:ext cx="8208912" cy="4953016"/>
          </a:xfrm>
        </p:spPr>
        <p:txBody>
          <a:bodyPr/>
          <a:lstStyle/>
          <a:p>
            <a:r>
              <a:rPr lang="en-GB" sz="2400" dirty="0" smtClean="0">
                <a:solidFill>
                  <a:srgbClr val="FF0000"/>
                </a:solidFill>
              </a:rPr>
              <a:t>Preserve the aromaticity</a:t>
            </a:r>
            <a:r>
              <a:rPr lang="en-GB" sz="2400" dirty="0" smtClean="0"/>
              <a:t> of the input atoms</a:t>
            </a:r>
          </a:p>
          <a:p>
            <a:pPr lvl="1"/>
            <a:r>
              <a:rPr lang="en-GB" sz="2000" dirty="0" smtClean="0"/>
              <a:t>Speeds things up – no perception required</a:t>
            </a:r>
          </a:p>
          <a:p>
            <a:pPr lvl="1"/>
            <a:r>
              <a:rPr lang="en-GB" sz="2000" dirty="0" smtClean="0"/>
              <a:t>Only sensible if reading aromatic SMILES</a:t>
            </a:r>
          </a:p>
          <a:p>
            <a:pPr lvl="1"/>
            <a:r>
              <a:rPr lang="en-GB" sz="2000" dirty="0"/>
              <a:t>Useful if you have written the SMILES </a:t>
            </a:r>
            <a:r>
              <a:rPr lang="en-GB" sz="2000" dirty="0" smtClean="0"/>
              <a:t>yourself</a:t>
            </a:r>
            <a:endParaRPr lang="en-GB" sz="2000" dirty="0"/>
          </a:p>
          <a:p>
            <a:endParaRPr lang="en-GB" sz="2400" dirty="0" smtClean="0"/>
          </a:p>
          <a:p>
            <a:r>
              <a:rPr lang="en-GB" sz="2400" dirty="0" smtClean="0"/>
              <a:t>Regard all </a:t>
            </a:r>
            <a:r>
              <a:rPr lang="en-GB" sz="2400" dirty="0" smtClean="0">
                <a:solidFill>
                  <a:srgbClr val="FF0000"/>
                </a:solidFill>
              </a:rPr>
              <a:t>conjugated double bonds</a:t>
            </a:r>
            <a:r>
              <a:rPr lang="en-GB" sz="2400" dirty="0" smtClean="0"/>
              <a:t> as forming a ‘delocalized’ system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 (JWM)</a:t>
            </a:r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dirty="0" smtClean="0"/>
              <a:t>Fast, doesn’t require ring-finding</a:t>
            </a:r>
          </a:p>
          <a:p>
            <a:pPr lvl="1"/>
            <a:r>
              <a:rPr lang="en-GB" sz="2000" dirty="0" smtClean="0"/>
              <a:t>Not quite “aromaticity model” – as doesn’t apply </a:t>
            </a:r>
            <a:r>
              <a:rPr lang="en-GB" sz="2000" dirty="0" err="1"/>
              <a:t>Hückel</a:t>
            </a:r>
            <a:r>
              <a:rPr lang="en-GB" sz="2000" dirty="0"/>
              <a:t> </a:t>
            </a:r>
            <a:r>
              <a:rPr lang="en-GB" sz="2000" dirty="0" smtClean="0"/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35983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Take-home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112568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GB" sz="2400" dirty="0"/>
              <a:t>There is some confusion about which bonds are marked as </a:t>
            </a:r>
            <a:r>
              <a:rPr lang="en-GB" sz="2400" dirty="0" smtClean="0"/>
              <a:t>aromatic, and about the </a:t>
            </a:r>
            <a:r>
              <a:rPr lang="en-GB" sz="2400" dirty="0"/>
              <a:t>count of implicit hydrogens on aromatic </a:t>
            </a:r>
            <a:r>
              <a:rPr lang="en-GB" sz="2400" dirty="0" smtClean="0"/>
              <a:t>atoms</a:t>
            </a:r>
          </a:p>
          <a:p>
            <a:pPr marL="742950" lvl="2" indent="-342900"/>
            <a:r>
              <a:rPr lang="en-GB" sz="2000" dirty="0" smtClean="0">
                <a:solidFill>
                  <a:srgbClr val="FF0000"/>
                </a:solidFill>
              </a:rPr>
              <a:t>There are simple rules governing these</a:t>
            </a:r>
          </a:p>
          <a:p>
            <a:pPr marL="742950" lvl="2" indent="-342900"/>
            <a:endParaRPr lang="en-GB" sz="2000" dirty="0">
              <a:solidFill>
                <a:srgbClr val="FF0000"/>
              </a:solidFill>
            </a:endParaRPr>
          </a:p>
          <a:p>
            <a:r>
              <a:rPr lang="en-GB" sz="2400" dirty="0" smtClean="0"/>
              <a:t>There is some confusion about the purpose of </a:t>
            </a:r>
            <a:r>
              <a:rPr lang="en-GB" sz="2400" dirty="0" err="1" smtClean="0"/>
              <a:t>kekulization</a:t>
            </a:r>
            <a:r>
              <a:rPr lang="en-GB" sz="2400" dirty="0" smtClean="0"/>
              <a:t>, and how to do it</a:t>
            </a:r>
          </a:p>
          <a:p>
            <a:pPr lvl="1"/>
            <a:r>
              <a:rPr lang="en-GB" sz="2000" dirty="0" err="1" smtClean="0">
                <a:solidFill>
                  <a:srgbClr val="FF0000"/>
                </a:solidFill>
              </a:rPr>
              <a:t>Kekulization</a:t>
            </a:r>
            <a:r>
              <a:rPr lang="en-GB" sz="2000" dirty="0" smtClean="0">
                <a:solidFill>
                  <a:srgbClr val="FF0000"/>
                </a:solidFill>
              </a:rPr>
              <a:t> is not </a:t>
            </a:r>
            <a:r>
              <a:rPr lang="en-GB" sz="2000" dirty="0" err="1" smtClean="0">
                <a:solidFill>
                  <a:srgbClr val="FF0000"/>
                </a:solidFill>
              </a:rPr>
              <a:t>dearomatization</a:t>
            </a:r>
            <a:r>
              <a:rPr lang="en-GB" sz="2000" dirty="0" smtClean="0">
                <a:solidFill>
                  <a:srgbClr val="FF0000"/>
                </a:solidFill>
              </a:rPr>
              <a:t>, but just assignment of bond orders to aromatic bonds to satisfy </a:t>
            </a:r>
            <a:r>
              <a:rPr lang="en-GB" sz="2000" dirty="0" err="1" smtClean="0">
                <a:solidFill>
                  <a:srgbClr val="FF0000"/>
                </a:solidFill>
              </a:rPr>
              <a:t>valencies</a:t>
            </a:r>
            <a:endParaRPr lang="en-GB" sz="2000" dirty="0" smtClean="0">
              <a:solidFill>
                <a:srgbClr val="FF0000"/>
              </a:solidFill>
            </a:endParaRP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Equivalent to finding a perfect matching</a:t>
            </a:r>
          </a:p>
          <a:p>
            <a:pPr lvl="1"/>
            <a:endParaRPr lang="en-GB" sz="2000" dirty="0" smtClean="0">
              <a:solidFill>
                <a:srgbClr val="FF0000"/>
              </a:solidFill>
            </a:endParaRPr>
          </a:p>
          <a:p>
            <a:r>
              <a:rPr lang="en-GB" sz="2400" dirty="0" smtClean="0"/>
              <a:t>There is a lack of information on the Daylight aromaticity model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JWM has published details of the atom contributions</a:t>
            </a:r>
            <a:endParaRPr lang="en-GB" sz="20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8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Agree/disagree/confused?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4320480" cy="5088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Email:</a:t>
            </a:r>
          </a:p>
          <a:p>
            <a:pPr marL="0" indent="0">
              <a:buNone/>
            </a:pPr>
            <a:r>
              <a:rPr lang="en-GB" sz="2000" dirty="0" smtClean="0"/>
              <a:t>noel@nextmovesoftware.com</a:t>
            </a:r>
          </a:p>
          <a:p>
            <a:pPr marL="0" indent="0">
              <a:buNone/>
            </a:pPr>
            <a:r>
              <a:rPr lang="en-GB" sz="2000" dirty="0" smtClean="0"/>
              <a:t>john@nextmovesoftware.com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Next step:</a:t>
            </a:r>
          </a:p>
          <a:p>
            <a:pPr marL="0" indent="0">
              <a:buNone/>
            </a:pPr>
            <a:r>
              <a:rPr lang="en-GB" sz="2000" dirty="0" smtClean="0"/>
              <a:t>A validation suite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Acknowledgements:</a:t>
            </a:r>
          </a:p>
          <a:p>
            <a:pPr marL="0" indent="0">
              <a:buNone/>
            </a:pPr>
            <a:r>
              <a:rPr lang="en-GB" sz="2000" dirty="0" smtClean="0"/>
              <a:t>Greg Landrum</a:t>
            </a:r>
            <a:endParaRPr lang="en-GB" sz="20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786314" y="1196752"/>
            <a:ext cx="4143380" cy="41433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357894" y="5438768"/>
            <a:ext cx="25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 smtClean="0">
                <a:latin typeface="Arial" pitchFamily="34" charset="0"/>
                <a:cs typeface="Arial" pitchFamily="34" charset="0"/>
              </a:rPr>
              <a:t>Image:</a:t>
            </a:r>
            <a:r>
              <a:rPr lang="en-IE" sz="1400" dirty="0" smtClean="0">
                <a:latin typeface="Arial" pitchFamily="34" charset="0"/>
                <a:cs typeface="Arial" pitchFamily="34" charset="0"/>
              </a:rPr>
              <a:t> Tintin44 (Flickr)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AppendiX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9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kekulization</a:t>
            </a:r>
            <a:r>
              <a:rPr lang="en-GB" dirty="0" smtClean="0"/>
              <a:t>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08912" cy="5238344"/>
          </a:xfrm>
        </p:spPr>
        <p:txBody>
          <a:bodyPr/>
          <a:lstStyle/>
          <a:p>
            <a:r>
              <a:rPr lang="en-GB" sz="2400" smtClean="0"/>
              <a:t>Identify aromatic atoms that need a double bond (set A)</a:t>
            </a:r>
          </a:p>
          <a:p>
            <a:pPr lvl="1"/>
            <a:r>
              <a:rPr lang="en-GB" sz="2000" smtClean="0"/>
              <a:t>Assign each a degree, a count of nbrs in set A</a:t>
            </a:r>
          </a:p>
          <a:p>
            <a:r>
              <a:rPr lang="en-GB" sz="2400" smtClean="0"/>
              <a:t>Apply a greedy algorithm to assign double bonds favoring low degree atoms over higher</a:t>
            </a:r>
          </a:p>
          <a:p>
            <a:r>
              <a:rPr lang="en-GB" sz="2400" smtClean="0"/>
              <a:t>Does all of set A have a double bond?</a:t>
            </a:r>
          </a:p>
          <a:p>
            <a:endParaRPr lang="en-GB" sz="2000" smtClean="0"/>
          </a:p>
          <a:p>
            <a:r>
              <a:rPr lang="en-GB" sz="2400" smtClean="0"/>
              <a:t>If not, try a backtracking algorithm or Blossom algorithm to find a path of alternating bonds between two atoms that need a double bond</a:t>
            </a:r>
          </a:p>
          <a:p>
            <a:pPr lvl="1"/>
            <a:r>
              <a:rPr lang="en-GB" sz="2000" smtClean="0"/>
              <a:t>Once found, invert the bond orders along the path</a:t>
            </a:r>
          </a:p>
          <a:p>
            <a:r>
              <a:rPr lang="en-GB" sz="2400" smtClean="0"/>
              <a:t>Does all of set A have a double bond?</a:t>
            </a:r>
          </a:p>
          <a:p>
            <a:pPr lvl="1"/>
            <a:r>
              <a:rPr lang="en-GB" sz="2000" smtClean="0"/>
              <a:t>Handle failure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8059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23848"/>
            <a:ext cx="8568952" cy="604822"/>
          </a:xfrm>
        </p:spPr>
        <p:txBody>
          <a:bodyPr/>
          <a:lstStyle/>
          <a:p>
            <a:r>
              <a:rPr lang="en-GB" sz="2800" smtClean="0"/>
              <a:t>Aromatic atoms that do not require a double bond</a:t>
            </a:r>
            <a:endParaRPr lang="en-GB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56304"/>
            <a:ext cx="8712968" cy="4953016"/>
          </a:xfrm>
        </p:spPr>
        <p:txBody>
          <a:bodyPr/>
          <a:lstStyle/>
          <a:p>
            <a:r>
              <a:rPr lang="en-GB" sz="2400" smtClean="0"/>
              <a:t>An important aspect of the kekulization algorithm is the initial determination of which aromatic atoms do/not need a double bond, e.g.</a:t>
            </a:r>
          </a:p>
          <a:p>
            <a:pPr lvl="1"/>
            <a:r>
              <a:rPr lang="en-GB" sz="2000" smtClean="0"/>
              <a:t>Pyrrole-type nitrogens do not need one</a:t>
            </a:r>
          </a:p>
          <a:p>
            <a:pPr lvl="1"/>
            <a:r>
              <a:rPr lang="en-GB" sz="2000" smtClean="0"/>
              <a:t>The hypervalent N of pyridine-N oxides *do* need one</a:t>
            </a:r>
          </a:p>
          <a:p>
            <a:r>
              <a:rPr lang="en-GB" sz="2400" smtClean="0"/>
              <a:t>For a list, see page 158 of John May’s thesis [1], and also the associated implementation in Beam [2], or the CDK [3]</a:t>
            </a:r>
          </a:p>
          <a:p>
            <a:endParaRPr lang="en-GB" sz="2400"/>
          </a:p>
          <a:p>
            <a:pPr marL="0" indent="0">
              <a:buNone/>
            </a:pPr>
            <a:r>
              <a:rPr lang="en-GB" sz="1400"/>
              <a:t>[1] </a:t>
            </a:r>
            <a:r>
              <a:rPr lang="en-GB" sz="1400" smtClean="0"/>
              <a:t>Cheminformatics </a:t>
            </a:r>
            <a:r>
              <a:rPr lang="en-GB" sz="1400"/>
              <a:t>for genome-scale metabolic </a:t>
            </a:r>
            <a:r>
              <a:rPr lang="en-GB" sz="1400" smtClean="0"/>
              <a:t>reconstructions. </a:t>
            </a:r>
            <a:r>
              <a:rPr lang="en-GB" sz="1400"/>
              <a:t>EMBL-EBI/University of Cambridge, </a:t>
            </a:r>
            <a:r>
              <a:rPr lang="en-GB" sz="1400" b="1"/>
              <a:t>2014</a:t>
            </a:r>
            <a:r>
              <a:rPr lang="en-GB" sz="1400"/>
              <a:t>. </a:t>
            </a:r>
            <a:r>
              <a:rPr lang="en-GB" sz="1400" smtClean="0"/>
              <a:t>(https</a:t>
            </a:r>
            <a:r>
              <a:rPr lang="en-GB" sz="1400"/>
              <a:t>://</a:t>
            </a:r>
            <a:r>
              <a:rPr lang="en-GB" sz="1400" smtClean="0"/>
              <a:t>www.repository.cam.ac.uk/handle/1810/246652)</a:t>
            </a:r>
          </a:p>
          <a:p>
            <a:pPr marL="0" indent="0">
              <a:buNone/>
            </a:pPr>
            <a:r>
              <a:rPr lang="en-GB" sz="1400"/>
              <a:t>[2] https://</a:t>
            </a:r>
            <a:r>
              <a:rPr lang="en-GB" sz="1400" smtClean="0"/>
              <a:t>github.com/johnmay/beam/blob/master/core/src/main/java/uk/ac/ebi/beam/Localise.java</a:t>
            </a:r>
          </a:p>
          <a:p>
            <a:pPr marL="0" indent="0">
              <a:buNone/>
            </a:pPr>
            <a:r>
              <a:rPr lang="en-GB" sz="1400" smtClean="0"/>
              <a:t>[3]</a:t>
            </a:r>
          </a:p>
          <a:p>
            <a:pPr marL="0" indent="0">
              <a:buNone/>
            </a:pPr>
            <a:r>
              <a:rPr lang="en-GB" sz="1200" smtClean="0"/>
              <a:t>https</a:t>
            </a:r>
            <a:r>
              <a:rPr lang="en-GB" sz="1200"/>
              <a:t>://</a:t>
            </a:r>
            <a:r>
              <a:rPr lang="en-GB" sz="1200" smtClean="0"/>
              <a:t>github.com/cdk/cdk/blob/master/base/standard/src/main/java/org/openscience/cdk/aromaticity/Kekulization.java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830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23848"/>
            <a:ext cx="8640960" cy="604822"/>
          </a:xfrm>
        </p:spPr>
        <p:txBody>
          <a:bodyPr/>
          <a:lstStyle/>
          <a:p>
            <a:r>
              <a:rPr lang="en-GB" smtClean="0"/>
              <a:t>Writing aromatic SMILES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08912" cy="3312368"/>
          </a:xfrm>
        </p:spPr>
        <p:txBody>
          <a:bodyPr/>
          <a:lstStyle/>
          <a:p>
            <a:r>
              <a:rPr lang="en-GB" sz="2000" smtClean="0"/>
              <a:t>When reading aromatic SMILES, bonds without bond symbols are marked as aromatic if they connect two aromatic atoms</a:t>
            </a:r>
            <a:endParaRPr lang="en-GB" sz="2000"/>
          </a:p>
          <a:p>
            <a:pPr lvl="1"/>
            <a:r>
              <a:rPr lang="en-GB" sz="1800" smtClean="0"/>
              <a:t>But not if the two aromatic atoms are in a ring, but the bond is not in a ring </a:t>
            </a:r>
            <a:r>
              <a:rPr lang="en-GB" sz="1800" smtClean="0">
                <a:solidFill>
                  <a:schemeClr val="bg1">
                    <a:lumMod val="50000"/>
                  </a:schemeClr>
                </a:solidFill>
              </a:rPr>
              <a:t>(not important whether it’s the same ring)</a:t>
            </a:r>
          </a:p>
          <a:p>
            <a:r>
              <a:rPr lang="en-GB" sz="2000" smtClean="0"/>
              <a:t>Therefore, when writing aromatic SMILES, use a bond symbol where a ring bond is between aromatic atoms but is not itself aromatic</a:t>
            </a:r>
          </a:p>
          <a:p>
            <a:pPr lvl="1"/>
            <a:r>
              <a:rPr lang="en-GB" sz="1800" smtClean="0"/>
              <a:t>Speeds up kekulization, avoids misinterpretation (see below)</a:t>
            </a:r>
          </a:p>
          <a:p>
            <a:pPr lvl="1"/>
            <a:r>
              <a:rPr lang="en-GB" sz="1800" smtClean="0"/>
              <a:t>In fact, if you apply this rule to non-ring bonds also, you can avoid ring perception when reading aromatic SMILES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48" y="5051446"/>
            <a:ext cx="1876426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15" y="4983301"/>
            <a:ext cx="1838326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2766" y="5882667"/>
            <a:ext cx="23761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c12ccccc1c3ccccc23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12250" y="5970766"/>
            <a:ext cx="23761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160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c12-c3c(-c2cccc1)cccc3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824" y="4581128"/>
            <a:ext cx="18526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62" y="5715484"/>
            <a:ext cx="19383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843898" y="5078391"/>
            <a:ext cx="432048" cy="331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43898" y="5569086"/>
            <a:ext cx="432048" cy="48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36186" y="5569086"/>
            <a:ext cx="576064" cy="48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436186" y="5009753"/>
            <a:ext cx="576064" cy="399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5547653" y="4983301"/>
            <a:ext cx="432048" cy="4967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Travel-Talks-Posters\2017\Aug-ACS-Washington\Kekulization\s13321-015-0061-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8432"/>
            <a:ext cx="5671582" cy="222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323528" y="2981851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“…we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were able to extract some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13,000 SMILES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codes for the Wikipedia entries. </a:t>
            </a:r>
            <a:r>
              <a:rPr lang="en-GB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 600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of these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codes </a:t>
            </a:r>
            <a:r>
              <a:rPr lang="en-GB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could not be processed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by the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SMILES parser.</a:t>
            </a:r>
          </a:p>
          <a:p>
            <a:endParaRPr lang="en-GB" sz="2000" dirty="0"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clear majority of the problems (over </a:t>
            </a:r>
            <a:r>
              <a:rPr lang="en-GB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350 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cases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 was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caused by not respecting the SMILES syntax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rules for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unsubstituted pyrrole-type nitrogen. This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nitrogen was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encoded as n and not as [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] as required by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the SMILES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grammar (so for example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benzimidazole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was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incorrectly encoded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as n2c1ccccc1nc2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).”</a:t>
            </a:r>
          </a:p>
        </p:txBody>
      </p:sp>
    </p:spTree>
    <p:extLst>
      <p:ext uri="{BB962C8B-B14F-4D97-AF65-F5344CB8AC3E}">
        <p14:creationId xmlns:p14="http://schemas.microsoft.com/office/powerpoint/2010/main" val="12951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Canonical </a:t>
            </a:r>
            <a:r>
              <a:rPr lang="en-GB"/>
              <a:t>Kekulé </a:t>
            </a:r>
            <a:r>
              <a:rPr lang="en-GB" smtClean="0"/>
              <a:t>SMILES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352928" cy="5544616"/>
          </a:xfrm>
        </p:spPr>
        <p:txBody>
          <a:bodyPr/>
          <a:lstStyle/>
          <a:p>
            <a:r>
              <a:rPr lang="en-GB" sz="2400"/>
              <a:t>Kekulé </a:t>
            </a:r>
            <a:r>
              <a:rPr lang="en-GB" sz="2400" smtClean="0"/>
              <a:t>SMILES are sometimes recommended over aromatic SMILES, to avoid problems a toolkit may have with kekulization</a:t>
            </a:r>
            <a:endParaRPr lang="en-GB" sz="2000" smtClean="0"/>
          </a:p>
          <a:p>
            <a:pPr lvl="1"/>
            <a:r>
              <a:rPr lang="en-GB" sz="2000" smtClean="0"/>
              <a:t>Care should be taken to avoid defining cis/trans stereochemistry that is not present</a:t>
            </a:r>
          </a:p>
          <a:p>
            <a:endParaRPr lang="en-GB" sz="2400" smtClean="0"/>
          </a:p>
          <a:p>
            <a:r>
              <a:rPr lang="en-GB" sz="2400" smtClean="0"/>
              <a:t>Step 1: canonically</a:t>
            </a:r>
            <a:r>
              <a:rPr lang="en-GB" sz="2000" smtClean="0"/>
              <a:t> </a:t>
            </a:r>
            <a:r>
              <a:rPr lang="en-GB" sz="2400" smtClean="0"/>
              <a:t>label the atoms</a:t>
            </a:r>
          </a:p>
          <a:p>
            <a:pPr lvl="1"/>
            <a:r>
              <a:rPr lang="en-GB" sz="2000" smtClean="0"/>
              <a:t>Note: some</a:t>
            </a:r>
            <a:r>
              <a:rPr lang="en-GB" sz="1800" smtClean="0"/>
              <a:t> </a:t>
            </a:r>
            <a:r>
              <a:rPr lang="en-GB" sz="2000" smtClean="0"/>
              <a:t>canonicalisation algorithms may use aromaticity</a:t>
            </a:r>
          </a:p>
          <a:p>
            <a:endParaRPr lang="en-GB" sz="2400" smtClean="0"/>
          </a:p>
          <a:p>
            <a:r>
              <a:rPr lang="en-GB" sz="2400" smtClean="0"/>
              <a:t>Step 2: re-kekulize the structure taking into account the canonical labels</a:t>
            </a:r>
          </a:p>
          <a:p>
            <a:pPr lvl="1"/>
            <a:r>
              <a:rPr lang="en-GB" sz="2000" smtClean="0"/>
              <a:t>Can consider aromatic atoms, or alternatively can avoid aromaticity perception if consider all atoms adjacent to a single double bond</a:t>
            </a:r>
            <a:r>
              <a:rPr lang="en-GB" sz="1800" smtClean="0">
                <a:solidFill>
                  <a:schemeClr val="bg1">
                    <a:lumMod val="65000"/>
                  </a:schemeClr>
                </a:solidFill>
              </a:rPr>
              <a:t> (JWM)</a:t>
            </a:r>
            <a:endParaRPr lang="en-GB" sz="200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280920" cy="604822"/>
          </a:xfrm>
        </p:spPr>
        <p:txBody>
          <a:bodyPr/>
          <a:lstStyle/>
          <a:p>
            <a:r>
              <a:rPr lang="en-GB" smtClean="0"/>
              <a:t>Why c1ccnc1 is not valid for pyrrole radical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24256"/>
            <a:ext cx="8424936" cy="5673096"/>
          </a:xfrm>
        </p:spPr>
        <p:txBody>
          <a:bodyPr/>
          <a:lstStyle/>
          <a:p>
            <a:r>
              <a:rPr lang="en-GB" sz="2400" smtClean="0"/>
              <a:t>There are two types of aromatic Ns in the Daylight world</a:t>
            </a:r>
          </a:p>
          <a:p>
            <a:pPr lvl="1"/>
            <a:r>
              <a:rPr lang="en-GB" sz="2000" smtClean="0"/>
              <a:t>Pyrrole-type (three-valent, three single bonds)</a:t>
            </a:r>
          </a:p>
          <a:p>
            <a:pPr lvl="1"/>
            <a:r>
              <a:rPr lang="en-GB" sz="2000" smtClean="0"/>
              <a:t>Pyridine-type (two valent, a double and a single bond)</a:t>
            </a:r>
          </a:p>
          <a:p>
            <a:pPr lvl="1"/>
            <a:r>
              <a:rPr lang="en-GB" sz="2000" smtClean="0"/>
              <a:t>It is possible to distinguish between these based on valency</a:t>
            </a:r>
          </a:p>
          <a:p>
            <a:r>
              <a:rPr lang="en-GB" sz="2400" smtClean="0"/>
              <a:t>The nitrogen in pyrrole radical is a third type:</a:t>
            </a:r>
          </a:p>
          <a:p>
            <a:pPr lvl="1"/>
            <a:r>
              <a:rPr lang="en-GB" sz="2000" smtClean="0"/>
              <a:t>Two-valent, two single bonds</a:t>
            </a:r>
          </a:p>
          <a:p>
            <a:r>
              <a:rPr lang="en-GB" sz="2400" smtClean="0"/>
              <a:t>This cannot be distinguished from pyridine-type when reading</a:t>
            </a:r>
          </a:p>
          <a:p>
            <a:pPr lvl="1"/>
            <a:r>
              <a:rPr lang="en-GB" sz="2000" smtClean="0"/>
              <a:t>Therefore it should not be written, as the nitrogen is assumed to require a double bond</a:t>
            </a:r>
          </a:p>
          <a:p>
            <a:r>
              <a:rPr lang="en-GB" sz="2400" smtClean="0"/>
              <a:t>Pyrrole radical SMILES that can be read unambiguosly</a:t>
            </a:r>
          </a:p>
          <a:p>
            <a:pPr lvl="1"/>
            <a:r>
              <a:rPr lang="en-GB" sz="2000" smtClean="0"/>
              <a:t>The Kekul</a:t>
            </a:r>
            <a:r>
              <a:rPr lang="en-GB" sz="2000"/>
              <a:t>é</a:t>
            </a:r>
            <a:r>
              <a:rPr lang="en-GB" sz="2000" smtClean="0"/>
              <a:t> form, C1=C[N]C=C1</a:t>
            </a:r>
          </a:p>
          <a:p>
            <a:pPr lvl="1"/>
            <a:r>
              <a:rPr lang="en-GB" sz="2000" smtClean="0"/>
              <a:t>Partial aromatic form, c1c[N]cc1</a:t>
            </a:r>
          </a:p>
          <a:p>
            <a:pPr lvl="1"/>
            <a:r>
              <a:rPr lang="en-GB" sz="2000" smtClean="0"/>
              <a:t>Maybe c1cc-n-c1, but most toolkits would not handle this right now</a:t>
            </a:r>
          </a:p>
          <a:p>
            <a:endParaRPr lang="en-GB" sz="2400" smtClean="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615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Kekulization</a:t>
            </a:r>
            <a:r>
              <a:rPr lang="en-GB" dirty="0" smtClean="0"/>
              <a:t> implementation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Could </a:t>
            </a:r>
            <a:r>
              <a:rPr lang="en-GB" sz="2800" dirty="0" err="1" smtClean="0"/>
              <a:t>kekulize</a:t>
            </a:r>
            <a:r>
              <a:rPr lang="en-GB" sz="2800" dirty="0" smtClean="0"/>
              <a:t> each disconnected system of aromatic atoms/bonds separately, or do all at the same time</a:t>
            </a:r>
          </a:p>
          <a:p>
            <a:pPr lvl="1"/>
            <a:r>
              <a:rPr lang="en-GB" sz="2400" dirty="0" smtClean="0"/>
              <a:t>Might speed up backtracking (though might slow down general case)</a:t>
            </a:r>
          </a:p>
          <a:p>
            <a:r>
              <a:rPr lang="en-GB" sz="2800" dirty="0" smtClean="0"/>
              <a:t>Could fail fast if going to reject, rather than warn</a:t>
            </a:r>
          </a:p>
          <a:p>
            <a:pPr lvl="1"/>
            <a:r>
              <a:rPr lang="en-GB" sz="2400" dirty="0" smtClean="0"/>
              <a:t>e.g</a:t>
            </a:r>
            <a:r>
              <a:rPr lang="en-GB" sz="2400" dirty="0"/>
              <a:t>. </a:t>
            </a:r>
            <a:r>
              <a:rPr lang="en-GB" sz="2400" dirty="0" smtClean="0"/>
              <a:t>if odd </a:t>
            </a:r>
            <a:r>
              <a:rPr lang="en-GB" sz="2400" dirty="0"/>
              <a:t>number of atoms need double </a:t>
            </a:r>
            <a:r>
              <a:rPr lang="en-GB" sz="2400" dirty="0" smtClean="0"/>
              <a:t>bonds</a:t>
            </a:r>
          </a:p>
          <a:p>
            <a:r>
              <a:rPr lang="en-GB" sz="2800" dirty="0" smtClean="0"/>
              <a:t>Could </a:t>
            </a:r>
            <a:r>
              <a:rPr lang="en-GB" sz="2800" dirty="0" err="1" smtClean="0"/>
              <a:t>favor</a:t>
            </a:r>
            <a:r>
              <a:rPr lang="en-GB" sz="2800" dirty="0" smtClean="0"/>
              <a:t> six-member rings</a:t>
            </a:r>
          </a:p>
          <a:p>
            <a:pPr lvl="1"/>
            <a:r>
              <a:rPr lang="en-GB" sz="2400" dirty="0" smtClean="0"/>
              <a:t>Shuffle atoms in smaller (?) rings to end of list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416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do we need to talk?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784976" cy="5112568"/>
          </a:xfrm>
        </p:spPr>
        <p:txBody>
          <a:bodyPr/>
          <a:lstStyle/>
          <a:p>
            <a:r>
              <a:rPr lang="en-GB" sz="2400" dirty="0" smtClean="0"/>
              <a:t>It’s been 29 years since Dave </a:t>
            </a:r>
            <a:r>
              <a:rPr lang="en-GB" sz="2400" dirty="0" err="1" smtClean="0"/>
              <a:t>Weininger’s</a:t>
            </a:r>
            <a:r>
              <a:rPr lang="en-GB" sz="2400" dirty="0" smtClean="0"/>
              <a:t> SMILES paper, but still, sometimes…</a:t>
            </a:r>
          </a:p>
          <a:p>
            <a:pPr lvl="1"/>
            <a:r>
              <a:rPr lang="en-GB" sz="2000" dirty="0" smtClean="0"/>
              <a:t>Toolkits generate aromatic </a:t>
            </a:r>
            <a:r>
              <a:rPr lang="en-GB" sz="2000" dirty="0"/>
              <a:t>SMILES which other toolkits </a:t>
            </a:r>
            <a:r>
              <a:rPr lang="en-GB" sz="2000" dirty="0">
                <a:solidFill>
                  <a:srgbClr val="FF0000"/>
                </a:solidFill>
              </a:rPr>
              <a:t>cannot read</a:t>
            </a:r>
          </a:p>
          <a:p>
            <a:pPr lvl="1"/>
            <a:r>
              <a:rPr lang="en-GB" sz="2000" dirty="0"/>
              <a:t>Toolkits </a:t>
            </a:r>
            <a:r>
              <a:rPr lang="en-GB" sz="2000" dirty="0">
                <a:solidFill>
                  <a:srgbClr val="FF0000"/>
                </a:solidFill>
              </a:rPr>
              <a:t>fail to roundtrip </a:t>
            </a:r>
            <a:r>
              <a:rPr lang="en-GB" sz="2000" dirty="0"/>
              <a:t>their own structures through aromatic forms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Chemical information is lost</a:t>
            </a:r>
            <a:r>
              <a:rPr lang="en-GB" sz="2000" dirty="0"/>
              <a:t> or confused, aromaticity appears/disappears, hydrogens </a:t>
            </a:r>
            <a:r>
              <a:rPr lang="en-GB" sz="2000" dirty="0" smtClean="0"/>
              <a:t>appear/disappear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550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do we need to talk?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784976" cy="5112568"/>
          </a:xfrm>
        </p:spPr>
        <p:txBody>
          <a:bodyPr/>
          <a:lstStyle/>
          <a:p>
            <a:r>
              <a:rPr lang="en-GB" sz="2400" dirty="0" smtClean="0"/>
              <a:t>It’s been 29 years since Dave </a:t>
            </a:r>
            <a:r>
              <a:rPr lang="en-GB" sz="2400" dirty="0" err="1" smtClean="0"/>
              <a:t>Weininger’s</a:t>
            </a:r>
            <a:r>
              <a:rPr lang="en-GB" sz="2400" dirty="0" smtClean="0"/>
              <a:t> SMILES paper, but still, sometimes…</a:t>
            </a:r>
          </a:p>
          <a:p>
            <a:pPr lvl="1"/>
            <a:r>
              <a:rPr lang="en-GB" sz="2000" dirty="0" smtClean="0"/>
              <a:t>Toolkits generate aromatic </a:t>
            </a:r>
            <a:r>
              <a:rPr lang="en-GB" sz="2000" dirty="0"/>
              <a:t>SMILES which other toolkits </a:t>
            </a:r>
            <a:r>
              <a:rPr lang="en-GB" sz="2000" dirty="0">
                <a:solidFill>
                  <a:srgbClr val="FF0000"/>
                </a:solidFill>
              </a:rPr>
              <a:t>cannot read</a:t>
            </a:r>
          </a:p>
          <a:p>
            <a:pPr lvl="1"/>
            <a:r>
              <a:rPr lang="en-GB" sz="2000" dirty="0"/>
              <a:t>Toolkits </a:t>
            </a:r>
            <a:r>
              <a:rPr lang="en-GB" sz="2000" dirty="0">
                <a:solidFill>
                  <a:srgbClr val="FF0000"/>
                </a:solidFill>
              </a:rPr>
              <a:t>fail to roundtrip </a:t>
            </a:r>
            <a:r>
              <a:rPr lang="en-GB" sz="2000" dirty="0"/>
              <a:t>their own structures through aromatic forms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Chemical information is lost</a:t>
            </a:r>
            <a:r>
              <a:rPr lang="en-GB" sz="2000" dirty="0"/>
              <a:t> or confused, aromaticity appears/disappears, hydrogens </a:t>
            </a:r>
            <a:r>
              <a:rPr lang="en-GB" sz="2000" dirty="0" smtClean="0"/>
              <a:t>appear/disappear</a:t>
            </a:r>
            <a:endParaRPr lang="en-GB" sz="2400" dirty="0" smtClean="0"/>
          </a:p>
          <a:p>
            <a:r>
              <a:rPr lang="en-GB" sz="2400" dirty="0" smtClean="0"/>
              <a:t>Why is this?</a:t>
            </a:r>
          </a:p>
          <a:p>
            <a:pPr lvl="1"/>
            <a:r>
              <a:rPr lang="en-GB" sz="2000" dirty="0" smtClean="0"/>
              <a:t>There is some confusion about which bonds are marked as aromatic</a:t>
            </a:r>
          </a:p>
          <a:p>
            <a:pPr lvl="1"/>
            <a:r>
              <a:rPr lang="en-GB" sz="2000" dirty="0" smtClean="0"/>
              <a:t>There is some confusion about the purpose of </a:t>
            </a:r>
            <a:r>
              <a:rPr lang="en-GB" sz="2000" dirty="0" err="1" smtClean="0"/>
              <a:t>kekulization</a:t>
            </a:r>
            <a:r>
              <a:rPr lang="en-GB" sz="2000" dirty="0" smtClean="0"/>
              <a:t>, and how to do it</a:t>
            </a:r>
          </a:p>
          <a:p>
            <a:pPr lvl="1"/>
            <a:r>
              <a:rPr lang="en-GB" sz="2000" dirty="0" smtClean="0"/>
              <a:t>There is a lack of information on the Daylight aromaticity model</a:t>
            </a:r>
          </a:p>
          <a:p>
            <a:pPr lvl="1"/>
            <a:r>
              <a:rPr lang="en-GB" sz="2000" dirty="0" smtClean="0"/>
              <a:t>There is some confusion about where the implicit hydrogens are in an aromatic SMILES</a:t>
            </a:r>
          </a:p>
          <a:p>
            <a:r>
              <a:rPr lang="en-GB" sz="2400" dirty="0" smtClean="0"/>
              <a:t>Goal is to describe how Daylight handles aromatic SMILES</a:t>
            </a:r>
          </a:p>
          <a:p>
            <a:pPr lvl="1"/>
            <a:r>
              <a:rPr lang="en-GB" sz="2000" dirty="0" smtClean="0"/>
              <a:t>As deduced by JWM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704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Aromatic SMILES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an aromatic SMILES?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2592288"/>
          </a:xfrm>
        </p:spPr>
        <p:txBody>
          <a:bodyPr/>
          <a:lstStyle/>
          <a:p>
            <a:r>
              <a:rPr lang="en-GB" sz="2400" dirty="0" smtClean="0"/>
              <a:t>Has some atoms and some bonds marked as aromatic</a:t>
            </a:r>
          </a:p>
          <a:p>
            <a:r>
              <a:rPr lang="en-GB" sz="2400" dirty="0" smtClean="0"/>
              <a:t>An </a:t>
            </a:r>
            <a:r>
              <a:rPr lang="en-GB" sz="2400" b="1" dirty="0" smtClean="0"/>
              <a:t>atom</a:t>
            </a:r>
            <a:r>
              <a:rPr lang="en-GB" sz="2400" dirty="0" smtClean="0"/>
              <a:t> is marked as aromatic if written as </a:t>
            </a:r>
            <a:r>
              <a:rPr lang="en-GB" sz="2400" dirty="0" smtClean="0">
                <a:solidFill>
                  <a:srgbClr val="FF0000"/>
                </a:solidFill>
              </a:rPr>
              <a:t>lowercase</a:t>
            </a:r>
            <a:endParaRPr lang="en-GB" sz="2000" dirty="0" smtClean="0">
              <a:solidFill>
                <a:srgbClr val="FF0000"/>
              </a:solidFill>
            </a:endParaRPr>
          </a:p>
          <a:p>
            <a:r>
              <a:rPr lang="en-GB" sz="2400" dirty="0" smtClean="0"/>
              <a:t>A </a:t>
            </a:r>
            <a:r>
              <a:rPr lang="en-GB" sz="2400" b="1" dirty="0" smtClean="0"/>
              <a:t>bond</a:t>
            </a:r>
            <a:r>
              <a:rPr lang="en-GB" sz="2400" dirty="0" smtClean="0"/>
              <a:t> is marked as aromatic</a:t>
            </a:r>
          </a:p>
          <a:p>
            <a:pPr lvl="1"/>
            <a:r>
              <a:rPr lang="en-GB" sz="2000" dirty="0" smtClean="0"/>
              <a:t>Either… if the aromatic bond symbol (</a:t>
            </a:r>
            <a:r>
              <a:rPr lang="en-GB" sz="2000" dirty="0" smtClean="0">
                <a:solidFill>
                  <a:srgbClr val="FF0000"/>
                </a:solidFill>
              </a:rPr>
              <a:t>colon</a:t>
            </a:r>
            <a:r>
              <a:rPr lang="en-GB" sz="2000" dirty="0" smtClean="0"/>
              <a:t>) is used</a:t>
            </a:r>
            <a:endParaRPr lang="en-GB" sz="2000" b="1" dirty="0" smtClean="0"/>
          </a:p>
          <a:p>
            <a:pPr lvl="1"/>
            <a:r>
              <a:rPr lang="en-GB" sz="2000" dirty="0" smtClean="0"/>
              <a:t>Or… no bond symbol is used and it </a:t>
            </a:r>
            <a:r>
              <a:rPr lang="en-GB" sz="2000" dirty="0" smtClean="0">
                <a:solidFill>
                  <a:srgbClr val="FF0000"/>
                </a:solidFill>
              </a:rPr>
              <a:t>joins two aromatic atoms</a:t>
            </a:r>
          </a:p>
          <a:p>
            <a:pPr lvl="2"/>
            <a:r>
              <a:rPr lang="en-GB" sz="1600" b="1" i="1" dirty="0" smtClean="0"/>
              <a:t>But not if </a:t>
            </a:r>
            <a:r>
              <a:rPr lang="en-GB" sz="1600" dirty="0" smtClean="0"/>
              <a:t>the two atoms are in a ring, and the bond is not in a ring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6338829" y="5316956"/>
            <a:ext cx="2196000" cy="1218692"/>
            <a:chOff x="5801298" y="3580705"/>
            <a:chExt cx="2196000" cy="1218692"/>
          </a:xfrm>
        </p:grpSpPr>
        <p:sp>
          <p:nvSpPr>
            <p:cNvPr id="7" name="TextBox 6"/>
            <p:cNvSpPr txBox="1"/>
            <p:nvPr/>
          </p:nvSpPr>
          <p:spPr>
            <a:xfrm>
              <a:off x="5801298" y="4430065"/>
              <a:ext cx="2196000" cy="3693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latin typeface="Arial" pitchFamily="34" charset="0"/>
                  <a:cs typeface="Arial" pitchFamily="34" charset="0"/>
                </a:rPr>
                <a:t>c1cccc</a:t>
              </a:r>
              <a:r>
                <a:rPr lang="en-GB" sz="1800" b="1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en-GB" sz="1800" dirty="0" smtClean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GB" sz="1800" b="1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en-GB" sz="1800" dirty="0" smtClean="0">
                  <a:latin typeface="Arial" pitchFamily="34" charset="0"/>
                  <a:cs typeface="Arial" pitchFamily="34" charset="0"/>
                </a:rPr>
                <a:t>2ccccc2</a:t>
              </a:r>
              <a:endParaRPr lang="en-GB" sz="18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9302" y="3580705"/>
              <a:ext cx="2162175" cy="8572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10" name="Straight Arrow Connector 9"/>
            <p:cNvCxnSpPr/>
            <p:nvPr/>
          </p:nvCxnSpPr>
          <p:spPr>
            <a:xfrm>
              <a:off x="6900389" y="3683040"/>
              <a:ext cx="0" cy="25428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/>
          <p:cNvGrpSpPr/>
          <p:nvPr/>
        </p:nvGrpSpPr>
        <p:grpSpPr>
          <a:xfrm>
            <a:off x="6348951" y="3652276"/>
            <a:ext cx="2162175" cy="1540498"/>
            <a:chOff x="5796136" y="5065839"/>
            <a:chExt cx="2162175" cy="154049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9302" y="5065839"/>
              <a:ext cx="2133600" cy="120967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7" name="TextBox 16"/>
            <p:cNvSpPr txBox="1"/>
            <p:nvPr/>
          </p:nvSpPr>
          <p:spPr>
            <a:xfrm>
              <a:off x="5796136" y="6298560"/>
              <a:ext cx="2162175" cy="3077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Arial" pitchFamily="34" charset="0"/>
                  <a:cs typeface="Arial" pitchFamily="34" charset="0"/>
                </a:rPr>
                <a:t>C3c1cccc</a:t>
              </a:r>
              <a:r>
                <a:rPr lang="en-GB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en-GB" sz="1400" dirty="0" smtClean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GB" sz="1400" b="1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</a:t>
              </a:r>
              <a:r>
                <a:rPr lang="en-GB" sz="14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en-GB" sz="1400" dirty="0" smtClean="0">
                  <a:latin typeface="Arial" pitchFamily="34" charset="0"/>
                  <a:cs typeface="Arial" pitchFamily="34" charset="0"/>
                </a:rPr>
                <a:t>2ccccc2C3</a:t>
              </a:r>
              <a:endParaRPr lang="en-GB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886102" y="5525817"/>
              <a:ext cx="0" cy="25428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/>
          <p:cNvGrpSpPr/>
          <p:nvPr/>
        </p:nvGrpSpPr>
        <p:grpSpPr>
          <a:xfrm>
            <a:off x="125260" y="3501008"/>
            <a:ext cx="4320480" cy="3168352"/>
            <a:chOff x="395536" y="3501008"/>
            <a:chExt cx="4320480" cy="3168352"/>
          </a:xfrm>
        </p:grpSpPr>
        <p:grpSp>
          <p:nvGrpSpPr>
            <p:cNvPr id="29" name="Group 28"/>
            <p:cNvGrpSpPr/>
            <p:nvPr/>
          </p:nvGrpSpPr>
          <p:grpSpPr>
            <a:xfrm>
              <a:off x="2339752" y="3822022"/>
              <a:ext cx="2162175" cy="1540498"/>
              <a:chOff x="2553841" y="5085184"/>
              <a:chExt cx="2162175" cy="1540498"/>
            </a:xfrm>
          </p:grpSpPr>
          <p:pic>
            <p:nvPicPr>
              <p:cNvPr id="1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8129" y="5085184"/>
                <a:ext cx="2133600" cy="120967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sp>
            <p:nvSpPr>
              <p:cNvPr id="20" name="TextBox 19"/>
              <p:cNvSpPr txBox="1"/>
              <p:nvPr/>
            </p:nvSpPr>
            <p:spPr>
              <a:xfrm>
                <a:off x="2553841" y="6317905"/>
                <a:ext cx="2162175" cy="30777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>
                    <a:latin typeface="Arial" pitchFamily="34" charset="0"/>
                    <a:cs typeface="Arial" pitchFamily="34" charset="0"/>
                  </a:rPr>
                  <a:t>C3c1cccc</a:t>
                </a:r>
                <a:r>
                  <a:rPr lang="en-GB" sz="1400" b="1" dirty="0" smtClean="0">
                    <a:solidFill>
                      <a:srgbClr val="002060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en-GB" sz="1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GB" sz="1400" b="1" dirty="0" smtClean="0">
                    <a:solidFill>
                      <a:srgbClr val="002060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en-GB" sz="1400" dirty="0" smtClean="0">
                    <a:latin typeface="Arial" pitchFamily="34" charset="0"/>
                    <a:cs typeface="Arial" pitchFamily="34" charset="0"/>
                  </a:rPr>
                  <a:t>2ccccc2C3</a:t>
                </a:r>
                <a:endParaRPr lang="en-GB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634929" y="5545162"/>
                <a:ext cx="0" cy="2542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827584" y="4517725"/>
              <a:ext cx="989953" cy="1241227"/>
              <a:chOff x="1637723" y="3691815"/>
              <a:chExt cx="989953" cy="124122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637723" y="4625265"/>
                <a:ext cx="981075" cy="30777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Arial" pitchFamily="34" charset="0"/>
                    <a:cs typeface="Arial" pitchFamily="34" charset="0"/>
                  </a:rPr>
                  <a:t>c1c</a:t>
                </a:r>
                <a:r>
                  <a:rPr lang="en-GB" sz="14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cc</a:t>
                </a:r>
                <a:r>
                  <a:rPr lang="en-GB" sz="1400" dirty="0">
                    <a:latin typeface="Arial" pitchFamily="34" charset="0"/>
                    <a:cs typeface="Arial" pitchFamily="34" charset="0"/>
                  </a:rPr>
                  <a:t>cc1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2137139" y="3852522"/>
                <a:ext cx="0" cy="2542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6601" y="3691815"/>
                <a:ext cx="981075" cy="9334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cxnSp>
            <p:nvCxnSpPr>
              <p:cNvPr id="25" name="Straight Arrow Connector 24"/>
              <p:cNvCxnSpPr/>
              <p:nvPr/>
            </p:nvCxnSpPr>
            <p:spPr>
              <a:xfrm flipV="1">
                <a:off x="1739126" y="4363865"/>
                <a:ext cx="51095" cy="2177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843808" y="5660641"/>
              <a:ext cx="760706" cy="832378"/>
              <a:chOff x="3019206" y="3882966"/>
              <a:chExt cx="760706" cy="832378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6962" y="3882966"/>
                <a:ext cx="742950" cy="44767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sp>
            <p:nvSpPr>
              <p:cNvPr id="30" name="TextBox 29"/>
              <p:cNvSpPr txBox="1"/>
              <p:nvPr/>
            </p:nvSpPr>
            <p:spPr>
              <a:xfrm>
                <a:off x="3019206" y="4346012"/>
                <a:ext cx="756000" cy="3693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cc</a:t>
                </a:r>
                <a:endParaRPr lang="en-GB" sz="1800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3346111" y="4126907"/>
                <a:ext cx="62326" cy="164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2" name="Rounded Rectangle 1031"/>
            <p:cNvSpPr/>
            <p:nvPr/>
          </p:nvSpPr>
          <p:spPr>
            <a:xfrm>
              <a:off x="395536" y="3501008"/>
              <a:ext cx="4320480" cy="3168352"/>
            </a:xfrm>
            <a:prstGeom prst="roundRect">
              <a:avLst>
                <a:gd name="adj" fmla="val 5739"/>
              </a:avLst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3" name="TextBox 1032"/>
            <p:cNvSpPr txBox="1"/>
            <p:nvPr/>
          </p:nvSpPr>
          <p:spPr>
            <a:xfrm>
              <a:off x="665812" y="3708321"/>
              <a:ext cx="144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smtClean="0">
                  <a:latin typeface="Arial" pitchFamily="34" charset="0"/>
                  <a:cs typeface="Arial" pitchFamily="34" charset="0"/>
                </a:rPr>
                <a:t>Bond marked as aromatic</a:t>
              </a:r>
              <a:endParaRPr lang="en-GB" sz="16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4644008" y="3501008"/>
            <a:ext cx="4320480" cy="3168352"/>
          </a:xfrm>
          <a:prstGeom prst="roundRect">
            <a:avLst>
              <a:gd name="adj" fmla="val 5739"/>
            </a:avLst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860032" y="3678123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>
                <a:latin typeface="Arial" pitchFamily="34" charset="0"/>
                <a:cs typeface="Arial" pitchFamily="34" charset="0"/>
              </a:rPr>
              <a:t>Bond not marked as aromatic</a:t>
            </a:r>
            <a:endParaRPr lang="en-GB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Kekulization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6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Work\Travel-Talks-Posters\2017\Aug-ACS-Washington\Kekulization\keku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54" y="980728"/>
            <a:ext cx="4953692" cy="132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Kekulization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04256"/>
            <a:ext cx="8352928" cy="4293096"/>
          </a:xfrm>
        </p:spPr>
        <p:txBody>
          <a:bodyPr/>
          <a:lstStyle/>
          <a:p>
            <a:endParaRPr lang="en-GB" sz="2400" dirty="0" smtClean="0"/>
          </a:p>
          <a:p>
            <a:r>
              <a:rPr lang="en-GB" sz="2400" dirty="0" smtClean="0"/>
              <a:t>Given a molecule where some atoms and bonds have been marked as aromatic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Assign bond </a:t>
            </a:r>
            <a:r>
              <a:rPr lang="en-GB" sz="2000" dirty="0">
                <a:solidFill>
                  <a:srgbClr val="FF0000"/>
                </a:solidFill>
              </a:rPr>
              <a:t>orders</a:t>
            </a:r>
            <a:r>
              <a:rPr lang="en-GB" sz="2000" dirty="0"/>
              <a:t> </a:t>
            </a:r>
            <a:r>
              <a:rPr lang="en-GB" sz="2000" dirty="0" smtClean="0"/>
              <a:t>of either </a:t>
            </a:r>
            <a:r>
              <a:rPr lang="en-GB" sz="2000" dirty="0" smtClean="0">
                <a:solidFill>
                  <a:srgbClr val="FF0000"/>
                </a:solidFill>
              </a:rPr>
              <a:t>one</a:t>
            </a:r>
            <a:r>
              <a:rPr lang="en-GB" sz="2000" dirty="0" smtClean="0"/>
              <a:t> or </a:t>
            </a:r>
            <a:r>
              <a:rPr lang="en-GB" sz="2000" dirty="0" smtClean="0">
                <a:solidFill>
                  <a:srgbClr val="FF0000"/>
                </a:solidFill>
              </a:rPr>
              <a:t>two</a:t>
            </a:r>
            <a:r>
              <a:rPr lang="en-GB" sz="2000" dirty="0" smtClean="0"/>
              <a:t> to the </a:t>
            </a:r>
            <a:r>
              <a:rPr lang="en-GB" sz="2000" dirty="0"/>
              <a:t>aromatic bonds </a:t>
            </a:r>
            <a:r>
              <a:rPr lang="en-GB" sz="2000" dirty="0" smtClean="0"/>
              <a:t>such that the </a:t>
            </a:r>
            <a:r>
              <a:rPr lang="en-GB" sz="2000" dirty="0" err="1"/>
              <a:t>valencies</a:t>
            </a:r>
            <a:r>
              <a:rPr lang="en-GB" sz="2000" dirty="0"/>
              <a:t> of all of the aromatic atoms are </a:t>
            </a:r>
            <a:r>
              <a:rPr lang="en-GB" sz="2000" dirty="0" smtClean="0"/>
              <a:t>satisfied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(i.e. are consistent with sp</a:t>
            </a:r>
            <a:r>
              <a:rPr lang="en-GB" sz="1800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GB" sz="2000" dirty="0" smtClean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Note: </a:t>
            </a:r>
            <a:r>
              <a:rPr lang="en-GB" sz="2400" dirty="0" err="1" smtClean="0"/>
              <a:t>Kekulization</a:t>
            </a:r>
            <a:r>
              <a:rPr lang="en-GB" sz="2400" dirty="0" smtClean="0"/>
              <a:t> is not ‘</a:t>
            </a:r>
            <a:r>
              <a:rPr lang="en-GB" sz="2400" dirty="0" err="1" smtClean="0"/>
              <a:t>dearomatization</a:t>
            </a:r>
            <a:r>
              <a:rPr lang="en-GB" sz="2400" dirty="0" smtClean="0"/>
              <a:t>’</a:t>
            </a:r>
          </a:p>
          <a:p>
            <a:pPr lvl="1"/>
            <a:r>
              <a:rPr lang="en-GB" sz="2000" dirty="0" smtClean="0"/>
              <a:t>No need to search for aromatic rings or even check for ring membership</a:t>
            </a:r>
            <a:endParaRPr lang="en-GB" sz="1800" dirty="0" smtClean="0"/>
          </a:p>
          <a:p>
            <a:pPr lvl="1"/>
            <a:r>
              <a:rPr lang="en-GB" sz="2000" dirty="0" smtClean="0"/>
              <a:t>In particular, H atoms should not be added/removed to make rings aromatic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5348" y="145516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latin typeface="Arial" pitchFamily="34" charset="0"/>
                <a:cs typeface="Arial" pitchFamily="34" charset="0"/>
              </a:rPr>
              <a:t>or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948" y="1411975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c1ccccc1</a:t>
            </a:r>
            <a:endParaRPr lang="en-GB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noel\Downloads\Warning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30" y="5337212"/>
            <a:ext cx="54363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8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31381</TotalTime>
  <Words>1924</Words>
  <Application>Microsoft Office PowerPoint</Application>
  <PresentationFormat>On-screen Show (4:3)</PresentationFormat>
  <Paragraphs>238</Paragraphs>
  <Slides>32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Kekulization, Aromaticity and SMILES</vt:lpstr>
      <vt:lpstr>PowerPoint Presentation</vt:lpstr>
      <vt:lpstr>PowerPoint Presentation</vt:lpstr>
      <vt:lpstr>Why do we need to talk?</vt:lpstr>
      <vt:lpstr>Why do we need to talk?</vt:lpstr>
      <vt:lpstr>Aromatic SMILES</vt:lpstr>
      <vt:lpstr>What is an aromatic SMILES?</vt:lpstr>
      <vt:lpstr>Kekulization</vt:lpstr>
      <vt:lpstr>Kekulization</vt:lpstr>
      <vt:lpstr>Kekulization</vt:lpstr>
      <vt:lpstr>How many hydrogens to add to aromatic atoms?</vt:lpstr>
      <vt:lpstr>Kekulization = “Perfect matching”</vt:lpstr>
      <vt:lpstr>Greedy algorithm</vt:lpstr>
      <vt:lpstr>Backtracking algorithm</vt:lpstr>
      <vt:lpstr>Kekulization failure</vt:lpstr>
      <vt:lpstr>AROMATICITY</vt:lpstr>
      <vt:lpstr>What is the purpose of aromaticity in cheminf?</vt:lpstr>
      <vt:lpstr>What is the purpose of aromaticity in cheminf?</vt:lpstr>
      <vt:lpstr>Aromaticity models</vt:lpstr>
      <vt:lpstr>The Daylight aromaticity model</vt:lpstr>
      <vt:lpstr>What rings to check?</vt:lpstr>
      <vt:lpstr>Alternative aromaticity models for SMILES</vt:lpstr>
      <vt:lpstr>Summary</vt:lpstr>
      <vt:lpstr>Take-home</vt:lpstr>
      <vt:lpstr>Agree/disagree/confused?</vt:lpstr>
      <vt:lpstr>AppendiX</vt:lpstr>
      <vt:lpstr>A kekulization algorithm</vt:lpstr>
      <vt:lpstr>Aromatic atoms that do not require a double bond</vt:lpstr>
      <vt:lpstr>Writing aromatic SMILES</vt:lpstr>
      <vt:lpstr>Canonical Kekulé SMILES</vt:lpstr>
      <vt:lpstr>Why c1ccnc1 is not valid for pyrrole radical</vt:lpstr>
      <vt:lpstr>Kekulization implementation options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</cp:lastModifiedBy>
  <cp:revision>984</cp:revision>
  <dcterms:created xsi:type="dcterms:W3CDTF">1601-01-01T00:00:00Z</dcterms:created>
  <dcterms:modified xsi:type="dcterms:W3CDTF">2017-08-20T10:56:38Z</dcterms:modified>
</cp:coreProperties>
</file>