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36" r:id="rId3"/>
    <p:sldId id="409" r:id="rId4"/>
    <p:sldId id="457" r:id="rId5"/>
    <p:sldId id="458" r:id="rId6"/>
    <p:sldId id="433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08" r:id="rId17"/>
    <p:sldId id="33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9FF"/>
    <a:srgbClr val="66FF33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7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1E2A8F-CC19-4247-BD0A-CCAE0D80E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27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21288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9BB236-139A-4A57-A37D-795287446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8EE4-C022-4F7E-9900-B252D77F1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46038"/>
            <a:ext cx="2133600" cy="6443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248400" cy="6443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936AF-F318-409B-BCFB-41C668E85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47DE8-F8ED-4097-8196-01E353B00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A7AD3-117E-4E13-99BB-40B725E9E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152900" cy="549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0600"/>
            <a:ext cx="4152900" cy="549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28704-8D2D-410F-883E-03EF21AEA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34603-BFB8-4156-8B2B-19B67A8DB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ABBC4-A2B7-4032-A239-69A345D7B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B52C1-B3F6-4A79-97BC-F1826E02D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5C8FB-63C3-49B4-90D6-703F025DA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61D53-0D11-4F13-B27D-D31D9F473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4582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2133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5E2F8D7-E0A6-4EBE-A4E6-701D3EA14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46038"/>
            <a:ext cx="8458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" name="Picture 26" descr="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pull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o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1905000"/>
            <a:ext cx="6019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solidFill>
                  <a:schemeClr val="accent2"/>
                </a:solidFill>
              </a:rPr>
              <a:t>Cryptography and Network Security</a:t>
            </a:r>
            <a:endParaRPr lang="en-US" sz="10100" dirty="0" smtClean="0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6096000" y="5510212"/>
            <a:ext cx="2389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400" i="1" dirty="0">
                <a:solidFill>
                  <a:schemeClr val="bg1"/>
                </a:solidFill>
                <a:latin typeface="Brush Script MT" pitchFamily="66" charset="0"/>
              </a:rPr>
              <a:t>Lectured by</a:t>
            </a:r>
          </a:p>
          <a:p>
            <a:pPr algn="r"/>
            <a:r>
              <a:rPr lang="en-US" b="1" dirty="0" err="1">
                <a:solidFill>
                  <a:schemeClr val="bg1"/>
                </a:solidFill>
                <a:latin typeface="Verdana" pitchFamily="34" charset="0"/>
              </a:rPr>
              <a:t>Nguyễn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pitchFamily="34" charset="0"/>
              </a:rPr>
              <a:t>Đức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pitchFamily="34" charset="0"/>
              </a:rPr>
              <a:t>Thái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3810000" y="4114800"/>
            <a:ext cx="518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Digital Signatures</a:t>
            </a:r>
            <a:endParaRPr kumimoji="0" lang="en-US" sz="101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767661" y="3810000"/>
            <a:ext cx="17187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latin typeface="Brush Script MT" pitchFamily="66" charset="0"/>
              </a:rPr>
              <a:t>Chapter 5</a:t>
            </a:r>
            <a:endParaRPr lang="en-US" sz="28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DSS vs. RSA Signatures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051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Digital Signature Algorithm (DSA)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creates a 320 bit signature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with 512-1024 bit security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smaller and faster than RSA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a digital signature scheme only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security depends on difficulty of computing discrete logarithms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variant of </a:t>
            </a:r>
            <a:r>
              <a:rPr lang="en-US" b="0" dirty="0" err="1" smtClean="0">
                <a:latin typeface="Candara" pitchFamily="34" charset="0"/>
                <a:ea typeface="ＭＳ Ｐゴシック" pitchFamily="34" charset="-128"/>
              </a:rPr>
              <a:t>ElGamal</a:t>
            </a:r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 &amp; </a:t>
            </a:r>
            <a:r>
              <a:rPr lang="en-US" b="0" dirty="0" err="1" smtClean="0">
                <a:latin typeface="Candara" pitchFamily="34" charset="0"/>
                <a:ea typeface="ＭＳ Ｐゴシック" pitchFamily="34" charset="-128"/>
              </a:rPr>
              <a:t>Schnorr</a:t>
            </a:r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 schemes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DSA Key Generation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have shared global public key values (</a:t>
            </a:r>
            <a:r>
              <a:rPr lang="en-AU" dirty="0" err="1" smtClean="0">
                <a:latin typeface="Candara" pitchFamily="34" charset="0"/>
                <a:ea typeface="ＭＳ Ｐゴシック" pitchFamily="34" charset="-128"/>
              </a:rPr>
              <a:t>p,q,g</a:t>
            </a: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): </a:t>
            </a:r>
          </a:p>
          <a:p>
            <a:pPr lvl="1" eaLnBrk="1" hangingPunct="1"/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choose 160-bit prime number  q</a:t>
            </a:r>
          </a:p>
          <a:p>
            <a:pPr lvl="1" eaLnBrk="1" hangingPunct="1"/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choose a large prime p with 2</a:t>
            </a:r>
            <a:r>
              <a:rPr lang="en-AU" sz="2400" baseline="30000" dirty="0" smtClean="0">
                <a:latin typeface="Candara" pitchFamily="34" charset="0"/>
                <a:ea typeface="ＭＳ Ｐゴシック" pitchFamily="34" charset="-128"/>
              </a:rPr>
              <a:t>L-1</a:t>
            </a:r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 &lt; p &lt; 2</a:t>
            </a:r>
            <a:r>
              <a:rPr lang="en-AU" sz="2400" baseline="30000" dirty="0" smtClean="0">
                <a:latin typeface="Candara" pitchFamily="34" charset="0"/>
                <a:ea typeface="ＭＳ Ｐゴシック" pitchFamily="34" charset="-128"/>
              </a:rPr>
              <a:t>L</a:t>
            </a:r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 </a:t>
            </a:r>
          </a:p>
          <a:p>
            <a:pPr lvl="2" eaLnBrk="1" hangingPunct="1"/>
            <a:r>
              <a:rPr lang="en-AU" sz="2000" dirty="0" smtClean="0">
                <a:latin typeface="Candara" pitchFamily="34" charset="0"/>
                <a:ea typeface="ＭＳ Ｐゴシック" pitchFamily="34" charset="-128"/>
              </a:rPr>
              <a:t>where L= 512 to 1024 bits and is a multiple of 64</a:t>
            </a:r>
          </a:p>
          <a:p>
            <a:pPr lvl="2" eaLnBrk="1" hangingPunct="1"/>
            <a:r>
              <a:rPr lang="en-AU" sz="2000" dirty="0" smtClean="0">
                <a:latin typeface="Candara" pitchFamily="34" charset="0"/>
                <a:ea typeface="ＭＳ Ｐゴシック" pitchFamily="34" charset="-128"/>
              </a:rPr>
              <a:t>such that q is a 160 bit prime divisor of (p-1)</a:t>
            </a:r>
          </a:p>
          <a:p>
            <a:pPr lvl="1" eaLnBrk="1" hangingPunct="1"/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choose g = h</a:t>
            </a:r>
            <a:r>
              <a:rPr lang="en-AU" sz="2400" baseline="30000" dirty="0" smtClean="0">
                <a:latin typeface="Candara" pitchFamily="34" charset="0"/>
                <a:ea typeface="ＭＳ Ｐゴシック" pitchFamily="34" charset="-128"/>
              </a:rPr>
              <a:t>(p-1)/q</a:t>
            </a:r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 </a:t>
            </a:r>
          </a:p>
          <a:p>
            <a:pPr lvl="2" eaLnBrk="1" hangingPunct="1"/>
            <a:r>
              <a:rPr lang="en-AU" sz="2000" dirty="0" smtClean="0">
                <a:latin typeface="Candara" pitchFamily="34" charset="0"/>
                <a:ea typeface="ＭＳ Ｐゴシック" pitchFamily="34" charset="-128"/>
              </a:rPr>
              <a:t>where  1&lt;h&lt;p-1  and  h</a:t>
            </a:r>
            <a:r>
              <a:rPr lang="en-AU" sz="2000" baseline="30000" dirty="0" smtClean="0">
                <a:latin typeface="Candara" pitchFamily="34" charset="0"/>
                <a:ea typeface="ＭＳ Ｐゴシック" pitchFamily="34" charset="-128"/>
              </a:rPr>
              <a:t>(p-1)/q </a:t>
            </a:r>
            <a:r>
              <a:rPr lang="en-AU" sz="2000" dirty="0" smtClean="0">
                <a:latin typeface="Candara" pitchFamily="34" charset="0"/>
                <a:ea typeface="ＭＳ Ｐゴシック" pitchFamily="34" charset="-128"/>
              </a:rPr>
              <a:t>mod p &gt; 1 </a:t>
            </a:r>
          </a:p>
          <a:p>
            <a:pPr eaLnBrk="1" hangingPunct="1"/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users choose private &amp; compute public key: </a:t>
            </a:r>
          </a:p>
          <a:p>
            <a:pPr lvl="1" eaLnBrk="1" hangingPunct="1"/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choose random private key:  x&lt;q </a:t>
            </a:r>
          </a:p>
          <a:p>
            <a:pPr lvl="1" eaLnBrk="1" hangingPunct="1"/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compute public key: y = </a:t>
            </a:r>
            <a:r>
              <a:rPr lang="en-AU" sz="2400" dirty="0" err="1" smtClean="0">
                <a:latin typeface="Candara" pitchFamily="34" charset="0"/>
                <a:ea typeface="ＭＳ Ｐゴシック" pitchFamily="34" charset="-128"/>
              </a:rPr>
              <a:t>g</a:t>
            </a:r>
            <a:r>
              <a:rPr lang="en-AU" sz="2400" baseline="30000" dirty="0" err="1" smtClean="0">
                <a:latin typeface="Candara" pitchFamily="34" charset="0"/>
                <a:ea typeface="ＭＳ Ｐゴシック" pitchFamily="34" charset="-128"/>
              </a:rPr>
              <a:t>x</a:t>
            </a:r>
            <a:r>
              <a:rPr lang="en-AU" sz="2400" baseline="30000" dirty="0" smtClean="0">
                <a:latin typeface="Candara" pitchFamily="34" charset="0"/>
                <a:ea typeface="ＭＳ Ｐゴシック" pitchFamily="34" charset="-128"/>
              </a:rPr>
              <a:t> </a:t>
            </a:r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mod p</a:t>
            </a:r>
            <a:endParaRPr lang="en-US" b="0" dirty="0" smtClean="0">
              <a:latin typeface="Candar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DSA Signature Creation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to sign a message M the sender:</a:t>
            </a:r>
          </a:p>
          <a:p>
            <a:pPr lvl="1" eaLnBrk="1" hangingPunct="1"/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generates a random signature key k, k&lt;q </a:t>
            </a:r>
          </a:p>
          <a:p>
            <a:pPr lvl="1" eaLnBrk="1" hangingPunct="1"/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Note: k must be random, be destroyed after use, and never be reused</a:t>
            </a:r>
          </a:p>
          <a:p>
            <a:pPr lvl="1" eaLnBrk="1" hangingPunct="1"/>
            <a:endParaRPr lang="en-AU" sz="2400" dirty="0" smtClean="0">
              <a:latin typeface="Candara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then computes signature pair: </a:t>
            </a:r>
          </a:p>
          <a:p>
            <a:pPr lvl="1" eaLnBrk="1" hangingPunct="1">
              <a:buNone/>
            </a:pPr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r = (</a:t>
            </a:r>
            <a:r>
              <a:rPr lang="en-AU" sz="2400" dirty="0" err="1" smtClean="0">
                <a:latin typeface="Candara" pitchFamily="34" charset="0"/>
                <a:ea typeface="ＭＳ Ｐゴシック" pitchFamily="34" charset="-128"/>
              </a:rPr>
              <a:t>g</a:t>
            </a:r>
            <a:r>
              <a:rPr lang="en-AU" sz="2400" baseline="30000" dirty="0" err="1" smtClean="0">
                <a:latin typeface="Candara" pitchFamily="34" charset="0"/>
                <a:ea typeface="ＭＳ Ｐゴシック" pitchFamily="34" charset="-128"/>
              </a:rPr>
              <a:t>k</a:t>
            </a:r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 mod p)mod q </a:t>
            </a:r>
          </a:p>
          <a:p>
            <a:pPr lvl="1" eaLnBrk="1" hangingPunct="1">
              <a:buNone/>
            </a:pPr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s = [k</a:t>
            </a:r>
            <a:r>
              <a:rPr lang="en-AU" sz="2400" baseline="30000" dirty="0" smtClean="0">
                <a:latin typeface="Candara" pitchFamily="34" charset="0"/>
                <a:ea typeface="ＭＳ Ｐゴシック" pitchFamily="34" charset="-128"/>
              </a:rPr>
              <a:t>-1</a:t>
            </a:r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(H(M)+ </a:t>
            </a:r>
            <a:r>
              <a:rPr lang="en-AU" sz="2400" dirty="0" err="1" smtClean="0">
                <a:latin typeface="Candara" pitchFamily="34" charset="0"/>
                <a:ea typeface="ＭＳ Ｐゴシック" pitchFamily="34" charset="-128"/>
              </a:rPr>
              <a:t>xr</a:t>
            </a:r>
            <a:r>
              <a:rPr lang="en-AU" sz="2400" dirty="0" smtClean="0">
                <a:latin typeface="Candara" pitchFamily="34" charset="0"/>
                <a:ea typeface="ＭＳ Ｐゴシック" pitchFamily="34" charset="-128"/>
              </a:rPr>
              <a:t>)] mod q</a:t>
            </a:r>
          </a:p>
          <a:p>
            <a:pPr lvl="1" eaLnBrk="1" hangingPunct="1">
              <a:buNone/>
            </a:pPr>
            <a:endParaRPr lang="en-AU" dirty="0" smtClean="0">
              <a:latin typeface="Candara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sends signature (</a:t>
            </a:r>
            <a:r>
              <a:rPr lang="en-AU" dirty="0" err="1" smtClean="0">
                <a:latin typeface="Candara" pitchFamily="34" charset="0"/>
                <a:ea typeface="ＭＳ Ｐゴシック" pitchFamily="34" charset="-128"/>
              </a:rPr>
              <a:t>r,s</a:t>
            </a: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) with message M</a:t>
            </a:r>
          </a:p>
          <a:p>
            <a:pPr lvl="1" eaLnBrk="1" hangingPunct="1"/>
            <a:endParaRPr lang="en-US" b="0" dirty="0" smtClean="0">
              <a:latin typeface="Candar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DSA Signature Verification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34" charset="0"/>
                <a:ea typeface="ＭＳ Ｐゴシック" pitchFamily="34" charset="-128"/>
              </a:rPr>
              <a:t>having received M &amp; </a:t>
            </a: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signature (</a:t>
            </a:r>
            <a:r>
              <a:rPr lang="en-AU" dirty="0" err="1" smtClean="0">
                <a:latin typeface="Candara" pitchFamily="34" charset="0"/>
                <a:ea typeface="ＭＳ Ｐゴシック" pitchFamily="34" charset="-128"/>
              </a:rPr>
              <a:t>r,s</a:t>
            </a: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) </a:t>
            </a:r>
          </a:p>
          <a:p>
            <a:pPr eaLnBrk="1" hangingPunct="1"/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to verify a signature, recipient computes: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w = s</a:t>
            </a:r>
            <a:r>
              <a:rPr lang="en-AU" baseline="30000" dirty="0" smtClean="0">
                <a:latin typeface="Candara" pitchFamily="34" charset="0"/>
                <a:ea typeface="ＭＳ Ｐゴシック" pitchFamily="34" charset="-128"/>
              </a:rPr>
              <a:t>-1 </a:t>
            </a: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mod q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u1= [H(M)w] mod q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u2= (</a:t>
            </a:r>
            <a:r>
              <a:rPr lang="en-AU" dirty="0" err="1" smtClean="0">
                <a:latin typeface="Candara" pitchFamily="34" charset="0"/>
                <a:ea typeface="ＭＳ Ｐゴシック" pitchFamily="34" charset="-128"/>
              </a:rPr>
              <a:t>rw</a:t>
            </a: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) mod q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v = [(g</a:t>
            </a:r>
            <a:r>
              <a:rPr lang="en-AU" baseline="30000" dirty="0" smtClean="0">
                <a:latin typeface="Candara" pitchFamily="34" charset="0"/>
                <a:ea typeface="ＭＳ Ｐゴシック" pitchFamily="34" charset="-128"/>
              </a:rPr>
              <a:t>u1</a:t>
            </a: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 y</a:t>
            </a:r>
            <a:r>
              <a:rPr lang="en-AU" baseline="30000" dirty="0" smtClean="0">
                <a:latin typeface="Candara" pitchFamily="34" charset="0"/>
                <a:ea typeface="ＭＳ Ｐゴシック" pitchFamily="34" charset="-128"/>
              </a:rPr>
              <a:t>u2</a:t>
            </a:r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) mod p] mod q</a:t>
            </a:r>
          </a:p>
          <a:p>
            <a:pPr eaLnBrk="1" hangingPunct="1"/>
            <a:r>
              <a:rPr lang="en-AU" dirty="0" smtClean="0">
                <a:latin typeface="Candara" pitchFamily="34" charset="0"/>
                <a:ea typeface="ＭＳ Ｐゴシック" pitchFamily="34" charset="-128"/>
              </a:rPr>
              <a:t>if v=r then signature is verified </a:t>
            </a:r>
          </a:p>
          <a:p>
            <a:pPr eaLnBrk="1" hangingPunct="1"/>
            <a:r>
              <a:rPr lang="en-US" dirty="0" smtClean="0">
                <a:latin typeface="Candara" pitchFamily="34" charset="0"/>
                <a:ea typeface="ＭＳ Ｐゴシック" pitchFamily="34" charset="-128"/>
              </a:rPr>
              <a:t>see Appendix A for details of proof why</a:t>
            </a:r>
            <a:endParaRPr lang="en-AU" dirty="0" smtClean="0">
              <a:latin typeface="Candara" pitchFamily="34" charset="0"/>
              <a:ea typeface="ＭＳ Ｐゴシック" pitchFamily="34" charset="-128"/>
            </a:endParaRPr>
          </a:p>
          <a:p>
            <a:pPr lvl="1" eaLnBrk="1" hangingPunct="1"/>
            <a:endParaRPr lang="en-US" b="0" dirty="0" smtClean="0">
              <a:latin typeface="Candar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DSS Overview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787" y="838200"/>
            <a:ext cx="8355013" cy="56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7A0C08-1FE8-45EC-A961-47AD32CC739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Summary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None/>
            </a:pPr>
            <a:r>
              <a:rPr lang="en-AU" b="0" dirty="0" smtClean="0">
                <a:latin typeface="Candara" pitchFamily="34" charset="0"/>
              </a:rPr>
              <a:t>We have discussed:</a:t>
            </a:r>
          </a:p>
          <a:p>
            <a:pPr eaLnBrk="1" hangingPunct="1"/>
            <a:r>
              <a:rPr lang="en-AU" sz="2400" b="0" dirty="0" smtClean="0">
                <a:latin typeface="Candara" pitchFamily="34" charset="0"/>
              </a:rPr>
              <a:t>Digital Signatures</a:t>
            </a:r>
          </a:p>
          <a:p>
            <a:pPr eaLnBrk="1" hangingPunct="1"/>
            <a:r>
              <a:rPr lang="en-US" sz="2400" b="0" dirty="0" smtClean="0">
                <a:latin typeface="Candara" pitchFamily="34" charset="0"/>
              </a:rPr>
              <a:t>Digital Signature Algorithm and Standard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8F79B7-BA34-4929-BFA3-DE8E10557AB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References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AU" b="0" dirty="0" smtClean="0"/>
              <a:t>Cryptography and Network Security, Principles and Practice, William Stallings, Prentice Hall, Sixth Edition, 2013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b="0" dirty="0" smtClean="0">
                <a:latin typeface="Candara" pitchFamily="34" charset="0"/>
              </a:rPr>
              <a:t>Digital Signatures</a:t>
            </a:r>
          </a:p>
          <a:p>
            <a:pPr eaLnBrk="1" hangingPunct="1"/>
            <a:r>
              <a:rPr lang="en-AU" b="0" dirty="0" smtClean="0">
                <a:latin typeface="Candara" pitchFamily="34" charset="0"/>
              </a:rPr>
              <a:t>Digital Signature Algorithm </a:t>
            </a:r>
            <a:r>
              <a:rPr lang="en-AU" b="0" smtClean="0">
                <a:latin typeface="Candara" pitchFamily="34" charset="0"/>
              </a:rPr>
              <a:t>and Standard</a:t>
            </a:r>
            <a:endParaRPr lang="en-AU" b="0" dirty="0" smtClean="0">
              <a:latin typeface="Candara" pitchFamily="34" charset="0"/>
            </a:endParaRPr>
          </a:p>
          <a:p>
            <a:pPr eaLnBrk="1" hangingPunct="1"/>
            <a:endParaRPr lang="en-AU" b="0" dirty="0" smtClean="0">
              <a:latin typeface="Candara" pitchFamily="34" charset="0"/>
            </a:endParaRPr>
          </a:p>
          <a:p>
            <a:pPr eaLnBrk="1" hangingPunct="1"/>
            <a:endParaRPr lang="en-AU" b="0" dirty="0" smtClean="0">
              <a:latin typeface="Candara" pitchFamily="34" charset="0"/>
            </a:endParaRPr>
          </a:p>
          <a:p>
            <a:pPr eaLnBrk="1" hangingPunct="1"/>
            <a:endParaRPr lang="en-US" b="0" dirty="0" smtClean="0">
              <a:latin typeface="Candara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Digital Signatures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andara" pitchFamily="34" charset="0"/>
              </a:rPr>
              <a:t>A </a:t>
            </a:r>
            <a:r>
              <a:rPr lang="en-US" i="1" dirty="0" smtClean="0">
                <a:latin typeface="Candara" pitchFamily="34" charset="0"/>
              </a:rPr>
              <a:t>digital signature </a:t>
            </a:r>
            <a:r>
              <a:rPr lang="en-US" b="0" dirty="0" smtClean="0">
                <a:latin typeface="Candara" pitchFamily="34" charset="0"/>
              </a:rPr>
              <a:t>is an </a:t>
            </a:r>
            <a:r>
              <a:rPr lang="en-US" i="1" u="sng" dirty="0" smtClean="0">
                <a:solidFill>
                  <a:srgbClr val="FF0000"/>
                </a:solidFill>
                <a:latin typeface="Candara" pitchFamily="34" charset="0"/>
              </a:rPr>
              <a:t>authentication mechanism </a:t>
            </a:r>
            <a:r>
              <a:rPr lang="en-US" b="0" dirty="0" smtClean="0">
                <a:latin typeface="Candara" pitchFamily="34" charset="0"/>
              </a:rPr>
              <a:t>that enables the creator of a message to attach a code that acts as a signature. 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</a:rPr>
              <a:t>Typically the signature is formed by taking the 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hash of the message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 </a:t>
            </a:r>
            <a:r>
              <a:rPr lang="en-US" b="0" dirty="0" smtClean="0">
                <a:latin typeface="Candara" pitchFamily="34" charset="0"/>
              </a:rPr>
              <a:t>and 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encrypting the message with the creator’s private key</a:t>
            </a:r>
            <a:r>
              <a:rPr lang="en-US" b="0" dirty="0" smtClean="0">
                <a:latin typeface="Candara" pitchFamily="34" charset="0"/>
              </a:rPr>
              <a:t>. 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</a:rPr>
              <a:t>The signature guarantees the </a:t>
            </a:r>
            <a:r>
              <a:rPr lang="en-US" i="1" u="sng" dirty="0" smtClean="0">
                <a:latin typeface="Candara" pitchFamily="34" charset="0"/>
              </a:rPr>
              <a:t>source</a:t>
            </a:r>
            <a:r>
              <a:rPr lang="en-US" b="0" dirty="0" smtClean="0">
                <a:latin typeface="Candara" pitchFamily="34" charset="0"/>
              </a:rPr>
              <a:t> and </a:t>
            </a:r>
            <a:r>
              <a:rPr lang="en-US" i="1" u="sng" dirty="0" smtClean="0">
                <a:latin typeface="Candara" pitchFamily="34" charset="0"/>
              </a:rPr>
              <a:t>integrity</a:t>
            </a:r>
            <a:r>
              <a:rPr lang="en-US" b="0" dirty="0" smtClean="0">
                <a:latin typeface="Candara" pitchFamily="34" charset="0"/>
              </a:rPr>
              <a:t> of the message.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</a:rPr>
              <a:t>The digital signature standard (DSS) is an NIST standard that uses the 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secure hash algorithm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 </a:t>
            </a:r>
            <a:r>
              <a:rPr lang="en-US" b="0" dirty="0" smtClean="0">
                <a:latin typeface="Candara" pitchFamily="34" charset="0"/>
              </a:rPr>
              <a:t>(SHA).</a:t>
            </a:r>
            <a:endParaRPr lang="en-US" i="1" u="sng" dirty="0" smtClean="0">
              <a:solidFill>
                <a:srgbClr val="FF33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Digital Signature Model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5965825" cy="553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Digital Signature Model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525" y="838200"/>
            <a:ext cx="613727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Attacks and Forgeries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34" charset="0"/>
                <a:ea typeface="ＭＳ Ｐゴシック" pitchFamily="34" charset="-128"/>
              </a:rPr>
              <a:t>attacks</a:t>
            </a:r>
          </a:p>
          <a:p>
            <a:pPr lvl="1" eaLnBrk="1" hangingPunct="1"/>
            <a:r>
              <a:rPr lang="en-US" sz="2400" dirty="0" smtClean="0">
                <a:latin typeface="Candara" pitchFamily="34" charset="0"/>
                <a:ea typeface="ＭＳ Ｐゴシック" pitchFamily="34" charset="-128"/>
              </a:rPr>
              <a:t>key-only attack</a:t>
            </a:r>
          </a:p>
          <a:p>
            <a:pPr lvl="1" eaLnBrk="1" hangingPunct="1"/>
            <a:r>
              <a:rPr lang="en-US" sz="2400" dirty="0" smtClean="0">
                <a:latin typeface="Candara" pitchFamily="34" charset="0"/>
                <a:ea typeface="ＭＳ Ｐゴシック" pitchFamily="34" charset="-128"/>
              </a:rPr>
              <a:t>known message attack</a:t>
            </a:r>
          </a:p>
          <a:p>
            <a:pPr lvl="1" eaLnBrk="1" hangingPunct="1"/>
            <a:r>
              <a:rPr lang="en-US" sz="2400" dirty="0" smtClean="0">
                <a:latin typeface="Candara" pitchFamily="34" charset="0"/>
                <a:ea typeface="ＭＳ Ｐゴシック" pitchFamily="34" charset="-128"/>
              </a:rPr>
              <a:t>generic chosen message attack</a:t>
            </a:r>
          </a:p>
          <a:p>
            <a:pPr lvl="1" eaLnBrk="1" hangingPunct="1"/>
            <a:r>
              <a:rPr lang="en-US" sz="2400" dirty="0" smtClean="0">
                <a:latin typeface="Candara" pitchFamily="34" charset="0"/>
                <a:ea typeface="ＭＳ Ｐゴシック" pitchFamily="34" charset="-128"/>
              </a:rPr>
              <a:t>directed chosen message attack</a:t>
            </a:r>
          </a:p>
          <a:p>
            <a:pPr lvl="1" eaLnBrk="1" hangingPunct="1"/>
            <a:r>
              <a:rPr lang="en-US" sz="2400" dirty="0" smtClean="0">
                <a:latin typeface="Candara" pitchFamily="34" charset="0"/>
                <a:ea typeface="ＭＳ Ｐゴシック" pitchFamily="34" charset="-128"/>
              </a:rPr>
              <a:t>adaptive chosen message attack</a:t>
            </a:r>
          </a:p>
          <a:p>
            <a:pPr eaLnBrk="1" hangingPunct="1"/>
            <a:r>
              <a:rPr lang="en-US" dirty="0" smtClean="0">
                <a:latin typeface="Candara" pitchFamily="34" charset="0"/>
                <a:ea typeface="ＭＳ Ｐゴシック" pitchFamily="34" charset="-128"/>
              </a:rPr>
              <a:t>break success levels</a:t>
            </a:r>
          </a:p>
          <a:p>
            <a:pPr lvl="1" eaLnBrk="1" hangingPunct="1"/>
            <a:r>
              <a:rPr lang="en-US" sz="2400" dirty="0" smtClean="0">
                <a:latin typeface="Candara" pitchFamily="34" charset="0"/>
                <a:ea typeface="ＭＳ Ｐゴシック" pitchFamily="34" charset="-128"/>
              </a:rPr>
              <a:t>total break</a:t>
            </a:r>
          </a:p>
          <a:p>
            <a:pPr lvl="1" eaLnBrk="1" hangingPunct="1"/>
            <a:r>
              <a:rPr lang="en-US" sz="2400" dirty="0" smtClean="0">
                <a:latin typeface="Candara" pitchFamily="34" charset="0"/>
                <a:ea typeface="ＭＳ Ｐゴシック" pitchFamily="34" charset="-128"/>
              </a:rPr>
              <a:t>selective forgery</a:t>
            </a:r>
          </a:p>
          <a:p>
            <a:pPr lvl="1" eaLnBrk="1" hangingPunct="1"/>
            <a:r>
              <a:rPr lang="en-US" sz="2400" dirty="0" smtClean="0">
                <a:latin typeface="Candara" pitchFamily="34" charset="0"/>
                <a:ea typeface="ＭＳ Ｐゴシック" pitchFamily="34" charset="-128"/>
              </a:rPr>
              <a:t>existential forgery</a:t>
            </a:r>
            <a:endParaRPr lang="en-US" dirty="0" smtClean="0">
              <a:latin typeface="Candara" pitchFamily="34" charset="0"/>
              <a:ea typeface="ＭＳ Ｐゴシック" pitchFamily="34" charset="-128"/>
            </a:endParaRPr>
          </a:p>
          <a:p>
            <a:endParaRPr lang="en-US" b="0" dirty="0" smtClean="0">
              <a:latin typeface="Candara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Digital Signature Requirements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must depend on the message signed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must use information unique to sender</a:t>
            </a:r>
          </a:p>
          <a:p>
            <a:pPr lvl="1" eaLnBrk="1" hangingPunct="1"/>
            <a:r>
              <a:rPr lang="en-US" sz="2400" b="0" dirty="0" smtClean="0">
                <a:latin typeface="Candara" pitchFamily="34" charset="0"/>
                <a:ea typeface="ＭＳ Ｐゴシック" pitchFamily="34" charset="-128"/>
              </a:rPr>
              <a:t>to prevent both forgery and denial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must be relatively easy to produce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must be relatively easy to recognize &amp; verify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be computationally infeasible to forge </a:t>
            </a:r>
          </a:p>
          <a:p>
            <a:pPr lvl="1" eaLnBrk="1" hangingPunct="1"/>
            <a:r>
              <a:rPr lang="en-US" sz="2400" b="0" dirty="0" smtClean="0">
                <a:latin typeface="Candara" pitchFamily="34" charset="0"/>
                <a:ea typeface="ＭＳ Ｐゴシック" pitchFamily="34" charset="-128"/>
              </a:rPr>
              <a:t>with new message for existing digital signature</a:t>
            </a:r>
          </a:p>
          <a:p>
            <a:pPr lvl="1" eaLnBrk="1" hangingPunct="1"/>
            <a:r>
              <a:rPr lang="en-US" sz="2400" b="0" dirty="0" smtClean="0">
                <a:latin typeface="Candara" pitchFamily="34" charset="0"/>
                <a:ea typeface="ＭＳ Ｐゴシック" pitchFamily="34" charset="-128"/>
              </a:rPr>
              <a:t>with fraudulent digital signature for given message</a:t>
            </a:r>
            <a:endParaRPr lang="en-US" b="0" dirty="0" smtClean="0">
              <a:latin typeface="Candara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be practical save digital signature in storage</a:t>
            </a:r>
            <a:endParaRPr lang="en-US" b="0" dirty="0" smtClean="0">
              <a:latin typeface="Candara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Direct Digital Signatures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involve only sender &amp; receiver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assumed receiver has sender’s public-key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digital signature made by sender signing entire message or hash with private-key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can encrypt using receivers public-key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important that </a:t>
            </a:r>
            <a:r>
              <a:rPr lang="en-US" i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sign first</a:t>
            </a:r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 then encrypt message &amp; signature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security depends on sender’s private-key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D8EA-41B8-427F-8273-B49CB006C31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 smtClean="0">
                <a:latin typeface="Candara" pitchFamily="34" charset="0"/>
              </a:rPr>
              <a:t>Digital Signature Standard (DSS)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US </a:t>
            </a:r>
            <a:r>
              <a:rPr lang="en-US" b="0" dirty="0" err="1" smtClean="0">
                <a:latin typeface="Candara" pitchFamily="34" charset="0"/>
                <a:ea typeface="ＭＳ Ｐゴシック" pitchFamily="34" charset="-128"/>
              </a:rPr>
              <a:t>Govt</a:t>
            </a:r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 approved signature scheme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designed by NIST &amp; NSA in early 90's 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published as FIPS-186 in 1991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revised in 1993, 1996 &amp; then 2000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uses the SHA hash algorithm 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DSS is the standard, DSA is the algorithm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FIPS 186-2 (2000) includes alternative RSA &amp; elliptic curve signature variants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DSA is digital signature only unlike RSA</a:t>
            </a:r>
          </a:p>
          <a:p>
            <a:pPr eaLnBrk="1" hangingPunct="1"/>
            <a:r>
              <a:rPr lang="en-US" b="0" dirty="0" smtClean="0">
                <a:latin typeface="Candara" pitchFamily="34" charset="0"/>
                <a:ea typeface="ＭＳ Ｐゴシック" pitchFamily="34" charset="-128"/>
              </a:rPr>
              <a:t>is a public-key technique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23l">
  <a:themeElements>
    <a:clrScheme name="cdb2004123l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cdb2004123l">
      <a:majorFont>
        <a:latin typeface="Arial Narrow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23l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23l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23l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3354</TotalTime>
  <Words>625</Words>
  <Application>Microsoft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cdb2004123l</vt:lpstr>
      <vt:lpstr>Cryptography and Network Security</vt:lpstr>
      <vt:lpstr>Outline</vt:lpstr>
      <vt:lpstr>Digital Signatures</vt:lpstr>
      <vt:lpstr>Digital Signature Model</vt:lpstr>
      <vt:lpstr>Digital Signature Model</vt:lpstr>
      <vt:lpstr>Attacks and Forgeries</vt:lpstr>
      <vt:lpstr>Digital Signature Requirements</vt:lpstr>
      <vt:lpstr>Direct Digital Signatures</vt:lpstr>
      <vt:lpstr>Digital Signature Standard (DSS)</vt:lpstr>
      <vt:lpstr>DSS vs. RSA Signatures</vt:lpstr>
      <vt:lpstr>Digital Signature Algorithm (DSA)</vt:lpstr>
      <vt:lpstr>DSA Key Generation</vt:lpstr>
      <vt:lpstr>DSA Signature Creation</vt:lpstr>
      <vt:lpstr>DSA Signature Verification</vt:lpstr>
      <vt:lpstr>DSS Overview</vt:lpstr>
      <vt:lpstr>Summary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Tim</dc:creator>
  <cp:lastModifiedBy>thai</cp:lastModifiedBy>
  <cp:revision>569</cp:revision>
  <dcterms:created xsi:type="dcterms:W3CDTF">2013-09-25T07:58:23Z</dcterms:created>
  <dcterms:modified xsi:type="dcterms:W3CDTF">2015-02-28T04:51:05Z</dcterms:modified>
</cp:coreProperties>
</file>