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84" r:id="rId4"/>
    <p:sldId id="258" r:id="rId5"/>
    <p:sldId id="285" r:id="rId6"/>
    <p:sldId id="259" r:id="rId7"/>
    <p:sldId id="260" r:id="rId8"/>
    <p:sldId id="286"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91" autoAdjust="0"/>
    <p:restoredTop sz="94660"/>
  </p:normalViewPr>
  <p:slideViewPr>
    <p:cSldViewPr>
      <p:cViewPr>
        <p:scale>
          <a:sx n="75" d="100"/>
          <a:sy n="75" d="100"/>
        </p:scale>
        <p:origin x="1494" y="-4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9289EB62-821F-4CE5-85CB-65CD287AACBD}" type="datetimeFigureOut">
              <a:rPr lang="en-US" smtClean="0"/>
              <a:t>6/1/2016</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2F426A39-5463-416B-AA7B-7A351E90B90D}" type="slidenum">
              <a:rPr lang="en-US" smtClean="0"/>
              <a:t>‹#›</a:t>
            </a:fld>
            <a:endParaRPr lang="en-US"/>
          </a:p>
        </p:txBody>
      </p:sp>
    </p:spTree>
    <p:extLst>
      <p:ext uri="{BB962C8B-B14F-4D97-AF65-F5344CB8AC3E}">
        <p14:creationId xmlns:p14="http://schemas.microsoft.com/office/powerpoint/2010/main" val="699201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426A39-5463-416B-AA7B-7A351E90B90D}" type="slidenum">
              <a:rPr lang="en-US" smtClean="0"/>
              <a:t>5</a:t>
            </a:fld>
            <a:endParaRPr lang="en-US"/>
          </a:p>
        </p:txBody>
      </p:sp>
    </p:spTree>
    <p:extLst>
      <p:ext uri="{BB962C8B-B14F-4D97-AF65-F5344CB8AC3E}">
        <p14:creationId xmlns:p14="http://schemas.microsoft.com/office/powerpoint/2010/main" val="587969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6/1/2016</a:t>
            </a:fld>
            <a:endParaRPr lang="en-US"/>
          </a:p>
        </p:txBody>
      </p:sp>
      <p:sp>
        <p:nvSpPr>
          <p:cNvPr id="6" name="Holder 6"/>
          <p:cNvSpPr>
            <a:spLocks noGrp="1"/>
          </p:cNvSpPr>
          <p:nvPr>
            <p:ph type="sldNum" sz="quarter" idx="7"/>
          </p:nvPr>
        </p:nvSpPr>
        <p:spPr/>
        <p:txBody>
          <a:bodyPr lIns="0" tIns="0" rIns="0" bIns="0"/>
          <a:lstStyle>
            <a:lvl1pPr>
              <a:defRPr sz="1400" b="0" i="0">
                <a:solidFill>
                  <a:srgbClr val="18426B"/>
                </a:solidFill>
                <a:latin typeface="Arial"/>
                <a:cs typeface="Arial"/>
              </a:defRPr>
            </a:lvl1pPr>
          </a:lstStyle>
          <a:p>
            <a:pPr marL="25400">
              <a:lnSpc>
                <a:spcPts val="152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bg1"/>
                </a:solidFill>
                <a:latin typeface="Arial Narrow"/>
                <a:cs typeface="Arial Narrow"/>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6/1/2016</a:t>
            </a:fld>
            <a:endParaRPr lang="en-US"/>
          </a:p>
        </p:txBody>
      </p:sp>
      <p:sp>
        <p:nvSpPr>
          <p:cNvPr id="6" name="Holder 6"/>
          <p:cNvSpPr>
            <a:spLocks noGrp="1"/>
          </p:cNvSpPr>
          <p:nvPr>
            <p:ph type="sldNum" sz="quarter" idx="7"/>
          </p:nvPr>
        </p:nvSpPr>
        <p:spPr/>
        <p:txBody>
          <a:bodyPr lIns="0" tIns="0" rIns="0" bIns="0"/>
          <a:lstStyle>
            <a:lvl1pPr>
              <a:defRPr sz="1400" b="0" i="0">
                <a:solidFill>
                  <a:srgbClr val="18426B"/>
                </a:solidFill>
                <a:latin typeface="Arial"/>
                <a:cs typeface="Arial"/>
              </a:defRPr>
            </a:lvl1pPr>
          </a:lstStyle>
          <a:p>
            <a:pPr marL="25400">
              <a:lnSpc>
                <a:spcPts val="152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bg1"/>
                </a:solidFill>
                <a:latin typeface="Arial Narrow"/>
                <a:cs typeface="Arial Narrow"/>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6/1/2016</a:t>
            </a:fld>
            <a:endParaRPr lang="en-US"/>
          </a:p>
        </p:txBody>
      </p:sp>
      <p:sp>
        <p:nvSpPr>
          <p:cNvPr id="7" name="Holder 7"/>
          <p:cNvSpPr>
            <a:spLocks noGrp="1"/>
          </p:cNvSpPr>
          <p:nvPr>
            <p:ph type="sldNum" sz="quarter" idx="7"/>
          </p:nvPr>
        </p:nvSpPr>
        <p:spPr/>
        <p:txBody>
          <a:bodyPr lIns="0" tIns="0" rIns="0" bIns="0"/>
          <a:lstStyle>
            <a:lvl1pPr>
              <a:defRPr sz="1400" b="0" i="0">
                <a:solidFill>
                  <a:srgbClr val="18426B"/>
                </a:solidFill>
                <a:latin typeface="Arial"/>
                <a:cs typeface="Arial"/>
              </a:defRPr>
            </a:lvl1pPr>
          </a:lstStyle>
          <a:p>
            <a:pPr marL="25400">
              <a:lnSpc>
                <a:spcPts val="152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bg1"/>
                </a:solidFill>
                <a:latin typeface="Arial Narrow"/>
                <a:cs typeface="Arial Narrow"/>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6/1/2016</a:t>
            </a:fld>
            <a:endParaRPr lang="en-US"/>
          </a:p>
        </p:txBody>
      </p:sp>
      <p:sp>
        <p:nvSpPr>
          <p:cNvPr id="5" name="Holder 5"/>
          <p:cNvSpPr>
            <a:spLocks noGrp="1"/>
          </p:cNvSpPr>
          <p:nvPr>
            <p:ph type="sldNum" sz="quarter" idx="7"/>
          </p:nvPr>
        </p:nvSpPr>
        <p:spPr/>
        <p:txBody>
          <a:bodyPr lIns="0" tIns="0" rIns="0" bIns="0"/>
          <a:lstStyle>
            <a:lvl1pPr>
              <a:defRPr sz="1400" b="0" i="0">
                <a:solidFill>
                  <a:srgbClr val="18426B"/>
                </a:solidFill>
                <a:latin typeface="Arial"/>
                <a:cs typeface="Arial"/>
              </a:defRPr>
            </a:lvl1pPr>
          </a:lstStyle>
          <a:p>
            <a:pPr marL="25400">
              <a:lnSpc>
                <a:spcPts val="152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6/1/2016</a:t>
            </a:fld>
            <a:endParaRPr lang="en-US"/>
          </a:p>
        </p:txBody>
      </p:sp>
      <p:sp>
        <p:nvSpPr>
          <p:cNvPr id="4" name="Holder 4"/>
          <p:cNvSpPr>
            <a:spLocks noGrp="1"/>
          </p:cNvSpPr>
          <p:nvPr>
            <p:ph type="sldNum" sz="quarter" idx="7"/>
          </p:nvPr>
        </p:nvSpPr>
        <p:spPr/>
        <p:txBody>
          <a:bodyPr lIns="0" tIns="0" rIns="0" bIns="0"/>
          <a:lstStyle>
            <a:lvl1pPr>
              <a:defRPr sz="1400" b="0" i="0">
                <a:solidFill>
                  <a:srgbClr val="18426B"/>
                </a:solidFill>
                <a:latin typeface="Arial"/>
                <a:cs typeface="Arial"/>
              </a:defRPr>
            </a:lvl1pPr>
          </a:lstStyle>
          <a:p>
            <a:pPr marL="25400">
              <a:lnSpc>
                <a:spcPts val="152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63"/>
            <a:ext cx="9144000" cy="836930"/>
          </a:xfrm>
          <a:custGeom>
            <a:avLst/>
            <a:gdLst/>
            <a:ahLst/>
            <a:cxnLst/>
            <a:rect l="l" t="t" r="r" b="b"/>
            <a:pathLst>
              <a:path w="9144000" h="836930">
                <a:moveTo>
                  <a:pt x="0" y="836612"/>
                </a:moveTo>
                <a:lnTo>
                  <a:pt x="9144000" y="836612"/>
                </a:lnTo>
                <a:lnTo>
                  <a:pt x="9144000" y="0"/>
                </a:lnTo>
                <a:lnTo>
                  <a:pt x="0" y="0"/>
                </a:lnTo>
                <a:lnTo>
                  <a:pt x="0" y="836612"/>
                </a:lnTo>
                <a:close/>
              </a:path>
            </a:pathLst>
          </a:custGeom>
          <a:solidFill>
            <a:srgbClr val="3989C6"/>
          </a:solidFill>
        </p:spPr>
        <p:txBody>
          <a:bodyPr wrap="square" lIns="0" tIns="0" rIns="0" bIns="0" rtlCol="0"/>
          <a:lstStyle/>
          <a:p>
            <a:endParaRPr/>
          </a:p>
        </p:txBody>
      </p:sp>
      <p:sp>
        <p:nvSpPr>
          <p:cNvPr id="17" name="bk object 17"/>
          <p:cNvSpPr/>
          <p:nvPr/>
        </p:nvSpPr>
        <p:spPr>
          <a:xfrm>
            <a:off x="228600" y="6248400"/>
            <a:ext cx="457200" cy="457200"/>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459740" y="66802"/>
            <a:ext cx="8224519" cy="661035"/>
          </a:xfrm>
          <a:prstGeom prst="rect">
            <a:avLst/>
          </a:prstGeom>
        </p:spPr>
        <p:txBody>
          <a:bodyPr wrap="square" lIns="0" tIns="0" rIns="0" bIns="0">
            <a:spAutoFit/>
          </a:bodyPr>
          <a:lstStyle>
            <a:lvl1pPr>
              <a:defRPr sz="4000" b="1" i="0">
                <a:solidFill>
                  <a:schemeClr val="bg1"/>
                </a:solidFill>
                <a:latin typeface="Arial Narrow"/>
                <a:cs typeface="Arial Narrow"/>
              </a:defRPr>
            </a:lvl1pPr>
          </a:lstStyle>
          <a:p>
            <a:endParaRPr/>
          </a:p>
        </p:txBody>
      </p:sp>
      <p:sp>
        <p:nvSpPr>
          <p:cNvPr id="3" name="Holder 3"/>
          <p:cNvSpPr>
            <a:spLocks noGrp="1"/>
          </p:cNvSpPr>
          <p:nvPr>
            <p:ph type="body" idx="1"/>
          </p:nvPr>
        </p:nvSpPr>
        <p:spPr>
          <a:xfrm>
            <a:off x="459740" y="1241805"/>
            <a:ext cx="8224519" cy="4222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6/1/2016</a:t>
            </a:fld>
            <a:endParaRPr lang="en-US"/>
          </a:p>
        </p:txBody>
      </p:sp>
      <p:sp>
        <p:nvSpPr>
          <p:cNvPr id="6" name="Holder 6"/>
          <p:cNvSpPr>
            <a:spLocks noGrp="1"/>
          </p:cNvSpPr>
          <p:nvPr>
            <p:ph type="sldNum" sz="quarter" idx="7"/>
          </p:nvPr>
        </p:nvSpPr>
        <p:spPr>
          <a:xfrm>
            <a:off x="8600440" y="6463070"/>
            <a:ext cx="248920" cy="203834"/>
          </a:xfrm>
          <a:prstGeom prst="rect">
            <a:avLst/>
          </a:prstGeom>
        </p:spPr>
        <p:txBody>
          <a:bodyPr wrap="square" lIns="0" tIns="0" rIns="0" bIns="0">
            <a:spAutoFit/>
          </a:bodyPr>
          <a:lstStyle>
            <a:lvl1pPr>
              <a:defRPr sz="1400" b="0" i="0">
                <a:solidFill>
                  <a:srgbClr val="18426B"/>
                </a:solidFill>
                <a:latin typeface="Arial"/>
                <a:cs typeface="Arial"/>
              </a:defRPr>
            </a:lvl1pPr>
          </a:lstStyle>
          <a:p>
            <a:pPr marL="25400">
              <a:lnSpc>
                <a:spcPts val="152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png"/><Relationship Id="rId18" Type="http://schemas.openxmlformats.org/officeDocument/2006/relationships/image" Target="../media/image57.png"/><Relationship Id="rId3" Type="http://schemas.openxmlformats.org/officeDocument/2006/relationships/image" Target="../media/image42.png"/><Relationship Id="rId7" Type="http://schemas.openxmlformats.org/officeDocument/2006/relationships/image" Target="../media/image46.png"/><Relationship Id="rId12" Type="http://schemas.openxmlformats.org/officeDocument/2006/relationships/image" Target="../media/image51.png"/><Relationship Id="rId17" Type="http://schemas.openxmlformats.org/officeDocument/2006/relationships/image" Target="../media/image56.png"/><Relationship Id="rId2" Type="http://schemas.openxmlformats.org/officeDocument/2006/relationships/image" Target="../media/image41.png"/><Relationship Id="rId16" Type="http://schemas.openxmlformats.org/officeDocument/2006/relationships/image" Target="../media/image55.png"/><Relationship Id="rId20" Type="http://schemas.openxmlformats.org/officeDocument/2006/relationships/image" Target="../media/image59.png"/><Relationship Id="rId1" Type="http://schemas.openxmlformats.org/officeDocument/2006/relationships/slideLayout" Target="../slideLayouts/slideLayout3.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5" Type="http://schemas.openxmlformats.org/officeDocument/2006/relationships/image" Target="../media/image54.png"/><Relationship Id="rId10" Type="http://schemas.openxmlformats.org/officeDocument/2006/relationships/image" Target="../media/image49.png"/><Relationship Id="rId19" Type="http://schemas.openxmlformats.org/officeDocument/2006/relationships/image" Target="../media/image58.png"/><Relationship Id="rId4" Type="http://schemas.openxmlformats.org/officeDocument/2006/relationships/image" Target="../media/image43.png"/><Relationship Id="rId9" Type="http://schemas.openxmlformats.org/officeDocument/2006/relationships/image" Target="../media/image48.png"/><Relationship Id="rId14" Type="http://schemas.openxmlformats.org/officeDocument/2006/relationships/image" Target="../media/image53.png"/></Relationships>
</file>

<file path=ppt/slides/_rels/slide13.xml.rels><?xml version="1.0" encoding="UTF-8" standalone="yes"?>
<Relationships xmlns="http://schemas.openxmlformats.org/package/2006/relationships"><Relationship Id="rId2" Type="http://schemas.openxmlformats.org/officeDocument/2006/relationships/image" Target="../media/image6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6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73.png"/><Relationship Id="rId13" Type="http://schemas.openxmlformats.org/officeDocument/2006/relationships/image" Target="../media/image78.png"/><Relationship Id="rId18" Type="http://schemas.openxmlformats.org/officeDocument/2006/relationships/image" Target="../media/image83.png"/><Relationship Id="rId26" Type="http://schemas.openxmlformats.org/officeDocument/2006/relationships/image" Target="../media/image91.png"/><Relationship Id="rId3" Type="http://schemas.openxmlformats.org/officeDocument/2006/relationships/image" Target="../media/image68.png"/><Relationship Id="rId21" Type="http://schemas.openxmlformats.org/officeDocument/2006/relationships/image" Target="../media/image86.png"/><Relationship Id="rId7" Type="http://schemas.openxmlformats.org/officeDocument/2006/relationships/image" Target="../media/image72.png"/><Relationship Id="rId12" Type="http://schemas.openxmlformats.org/officeDocument/2006/relationships/image" Target="../media/image77.png"/><Relationship Id="rId17" Type="http://schemas.openxmlformats.org/officeDocument/2006/relationships/image" Target="../media/image82.png"/><Relationship Id="rId25" Type="http://schemas.openxmlformats.org/officeDocument/2006/relationships/image" Target="../media/image90.png"/><Relationship Id="rId2" Type="http://schemas.openxmlformats.org/officeDocument/2006/relationships/image" Target="../media/image67.png"/><Relationship Id="rId16" Type="http://schemas.openxmlformats.org/officeDocument/2006/relationships/image" Target="../media/image81.png"/><Relationship Id="rId20" Type="http://schemas.openxmlformats.org/officeDocument/2006/relationships/image" Target="../media/image85.png"/><Relationship Id="rId1" Type="http://schemas.openxmlformats.org/officeDocument/2006/relationships/slideLayout" Target="../slideLayouts/slideLayout2.xml"/><Relationship Id="rId6" Type="http://schemas.openxmlformats.org/officeDocument/2006/relationships/image" Target="../media/image71.png"/><Relationship Id="rId11" Type="http://schemas.openxmlformats.org/officeDocument/2006/relationships/image" Target="../media/image76.png"/><Relationship Id="rId24" Type="http://schemas.openxmlformats.org/officeDocument/2006/relationships/image" Target="../media/image89.png"/><Relationship Id="rId5" Type="http://schemas.openxmlformats.org/officeDocument/2006/relationships/image" Target="../media/image70.png"/><Relationship Id="rId15" Type="http://schemas.openxmlformats.org/officeDocument/2006/relationships/image" Target="../media/image80.png"/><Relationship Id="rId23" Type="http://schemas.openxmlformats.org/officeDocument/2006/relationships/image" Target="../media/image88.png"/><Relationship Id="rId10" Type="http://schemas.openxmlformats.org/officeDocument/2006/relationships/image" Target="../media/image75.png"/><Relationship Id="rId19" Type="http://schemas.openxmlformats.org/officeDocument/2006/relationships/image" Target="../media/image84.png"/><Relationship Id="rId4" Type="http://schemas.openxmlformats.org/officeDocument/2006/relationships/image" Target="../media/image69.png"/><Relationship Id="rId9" Type="http://schemas.openxmlformats.org/officeDocument/2006/relationships/image" Target="../media/image74.png"/><Relationship Id="rId14" Type="http://schemas.openxmlformats.org/officeDocument/2006/relationships/image" Target="../media/image79.png"/><Relationship Id="rId22" Type="http://schemas.openxmlformats.org/officeDocument/2006/relationships/image" Target="../media/image87.png"/><Relationship Id="rId27" Type="http://schemas.openxmlformats.org/officeDocument/2006/relationships/image" Target="../media/image92.png"/></Relationships>
</file>

<file path=ppt/slides/_rels/slide24.xml.rels><?xml version="1.0" encoding="UTF-8" standalone="yes"?>
<Relationships xmlns="http://schemas.openxmlformats.org/package/2006/relationships"><Relationship Id="rId2" Type="http://schemas.openxmlformats.org/officeDocument/2006/relationships/image" Target="../media/image9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18" Type="http://schemas.openxmlformats.org/officeDocument/2006/relationships/image" Target="../media/image34.png"/><Relationship Id="rId3" Type="http://schemas.openxmlformats.org/officeDocument/2006/relationships/image" Target="../media/image19.png"/><Relationship Id="rId21" Type="http://schemas.openxmlformats.org/officeDocument/2006/relationships/image" Target="../media/image37.png"/><Relationship Id="rId7" Type="http://schemas.openxmlformats.org/officeDocument/2006/relationships/image" Target="../media/image23.png"/><Relationship Id="rId12" Type="http://schemas.openxmlformats.org/officeDocument/2006/relationships/image" Target="../media/image28.png"/><Relationship Id="rId17" Type="http://schemas.openxmlformats.org/officeDocument/2006/relationships/image" Target="../media/image33.png"/><Relationship Id="rId2" Type="http://schemas.openxmlformats.org/officeDocument/2006/relationships/image" Target="../media/image18.png"/><Relationship Id="rId16" Type="http://schemas.openxmlformats.org/officeDocument/2006/relationships/image" Target="../media/image32.png"/><Relationship Id="rId20" Type="http://schemas.openxmlformats.org/officeDocument/2006/relationships/image" Target="../media/image36.png"/><Relationship Id="rId1" Type="http://schemas.openxmlformats.org/officeDocument/2006/relationships/slideLayout" Target="../slideLayouts/slideLayout3.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image" Target="../media/image31.png"/><Relationship Id="rId10" Type="http://schemas.openxmlformats.org/officeDocument/2006/relationships/image" Target="../media/image26.png"/><Relationship Id="rId19" Type="http://schemas.openxmlformats.org/officeDocument/2006/relationships/image" Target="../media/image35.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573398"/>
            <a:ext cx="9144000" cy="3284854"/>
          </a:xfrm>
          <a:custGeom>
            <a:avLst/>
            <a:gdLst/>
            <a:ahLst/>
            <a:cxnLst/>
            <a:rect l="l" t="t" r="r" b="b"/>
            <a:pathLst>
              <a:path w="9144000" h="3284854">
                <a:moveTo>
                  <a:pt x="0" y="3284599"/>
                </a:moveTo>
                <a:lnTo>
                  <a:pt x="9144000" y="3284599"/>
                </a:lnTo>
                <a:lnTo>
                  <a:pt x="9144000" y="0"/>
                </a:lnTo>
                <a:lnTo>
                  <a:pt x="0" y="0"/>
                </a:lnTo>
                <a:lnTo>
                  <a:pt x="0" y="3284599"/>
                </a:lnTo>
                <a:close/>
              </a:path>
            </a:pathLst>
          </a:custGeom>
          <a:solidFill>
            <a:srgbClr val="3989C6"/>
          </a:solidFill>
        </p:spPr>
        <p:txBody>
          <a:bodyPr wrap="square" lIns="0" tIns="0" rIns="0" bIns="0" rtlCol="0"/>
          <a:lstStyle/>
          <a:p>
            <a:endParaRPr/>
          </a:p>
        </p:txBody>
      </p:sp>
      <p:sp>
        <p:nvSpPr>
          <p:cNvPr id="3" name="object 3"/>
          <p:cNvSpPr/>
          <p:nvPr/>
        </p:nvSpPr>
        <p:spPr>
          <a:xfrm>
            <a:off x="0" y="3141598"/>
            <a:ext cx="9144000" cy="431800"/>
          </a:xfrm>
          <a:custGeom>
            <a:avLst/>
            <a:gdLst/>
            <a:ahLst/>
            <a:cxnLst/>
            <a:rect l="l" t="t" r="r" b="b"/>
            <a:pathLst>
              <a:path w="9144000" h="431800">
                <a:moveTo>
                  <a:pt x="0" y="431800"/>
                </a:moveTo>
                <a:lnTo>
                  <a:pt x="9144000" y="431800"/>
                </a:lnTo>
                <a:lnTo>
                  <a:pt x="9144000" y="0"/>
                </a:lnTo>
                <a:lnTo>
                  <a:pt x="0" y="0"/>
                </a:lnTo>
                <a:lnTo>
                  <a:pt x="0" y="431800"/>
                </a:lnTo>
                <a:close/>
              </a:path>
            </a:pathLst>
          </a:custGeom>
          <a:solidFill>
            <a:srgbClr val="18426B"/>
          </a:solidFill>
        </p:spPr>
        <p:txBody>
          <a:bodyPr wrap="square" lIns="0" tIns="0" rIns="0" bIns="0" rtlCol="0"/>
          <a:lstStyle/>
          <a:p>
            <a:endParaRPr/>
          </a:p>
        </p:txBody>
      </p:sp>
      <p:sp>
        <p:nvSpPr>
          <p:cNvPr id="4" name="object 4"/>
          <p:cNvSpPr/>
          <p:nvPr/>
        </p:nvSpPr>
        <p:spPr>
          <a:xfrm>
            <a:off x="0" y="3141598"/>
            <a:ext cx="9144000" cy="431800"/>
          </a:xfrm>
          <a:custGeom>
            <a:avLst/>
            <a:gdLst/>
            <a:ahLst/>
            <a:cxnLst/>
            <a:rect l="l" t="t" r="r" b="b"/>
            <a:pathLst>
              <a:path w="9144000" h="431800">
                <a:moveTo>
                  <a:pt x="0" y="431800"/>
                </a:moveTo>
                <a:lnTo>
                  <a:pt x="9144000" y="431800"/>
                </a:lnTo>
                <a:lnTo>
                  <a:pt x="9144000" y="0"/>
                </a:lnTo>
                <a:lnTo>
                  <a:pt x="0" y="0"/>
                </a:lnTo>
                <a:lnTo>
                  <a:pt x="0" y="431800"/>
                </a:lnTo>
                <a:close/>
              </a:path>
            </a:pathLst>
          </a:custGeom>
          <a:ln w="12700">
            <a:solidFill>
              <a:srgbClr val="18426B"/>
            </a:solidFill>
          </a:ln>
        </p:spPr>
        <p:txBody>
          <a:bodyPr wrap="square" lIns="0" tIns="0" rIns="0" bIns="0" rtlCol="0"/>
          <a:lstStyle/>
          <a:p>
            <a:endParaRPr/>
          </a:p>
        </p:txBody>
      </p:sp>
      <p:sp>
        <p:nvSpPr>
          <p:cNvPr id="5" name="object 5"/>
          <p:cNvSpPr/>
          <p:nvPr/>
        </p:nvSpPr>
        <p:spPr>
          <a:xfrm>
            <a:off x="457200" y="381000"/>
            <a:ext cx="2128901" cy="22860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3081527" y="915924"/>
            <a:ext cx="5830824" cy="618743"/>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3995928" y="1278636"/>
            <a:ext cx="4014216" cy="1094232"/>
          </a:xfrm>
          <a:prstGeom prst="rect">
            <a:avLst/>
          </a:prstGeom>
          <a:blipFill>
            <a:blip r:embed="rId4" cstate="print"/>
            <a:stretch>
              <a:fillRect/>
            </a:stretch>
          </a:blipFill>
        </p:spPr>
        <p:txBody>
          <a:bodyPr wrap="square" lIns="0" tIns="0" rIns="0" bIns="0" rtlCol="0"/>
          <a:lstStyle/>
          <a:p>
            <a:endParaRPr/>
          </a:p>
        </p:txBody>
      </p:sp>
      <p:sp>
        <p:nvSpPr>
          <p:cNvPr id="8" name="object 8"/>
          <p:cNvSpPr txBox="1">
            <a:spLocks noGrp="1"/>
          </p:cNvSpPr>
          <p:nvPr>
            <p:ph type="title"/>
          </p:nvPr>
        </p:nvSpPr>
        <p:spPr>
          <a:xfrm>
            <a:off x="3306317" y="1028953"/>
            <a:ext cx="5351145" cy="454659"/>
          </a:xfrm>
          <a:prstGeom prst="rect">
            <a:avLst/>
          </a:prstGeom>
        </p:spPr>
        <p:txBody>
          <a:bodyPr vert="horz" wrap="square" lIns="0" tIns="0" rIns="0" bIns="0" rtlCol="0">
            <a:spAutoFit/>
          </a:bodyPr>
          <a:lstStyle/>
          <a:p>
            <a:pPr marL="12700">
              <a:lnSpc>
                <a:spcPts val="3579"/>
              </a:lnSpc>
            </a:pPr>
            <a:r>
              <a:rPr sz="3000" spc="-5" dirty="0">
                <a:solidFill>
                  <a:srgbClr val="3989C6"/>
                </a:solidFill>
              </a:rPr>
              <a:t>Cryptography and </a:t>
            </a:r>
            <a:r>
              <a:rPr sz="3000" dirty="0">
                <a:solidFill>
                  <a:srgbClr val="3989C6"/>
                </a:solidFill>
              </a:rPr>
              <a:t>Network</a:t>
            </a:r>
            <a:r>
              <a:rPr sz="3000" spc="-85" dirty="0">
                <a:solidFill>
                  <a:srgbClr val="3989C6"/>
                </a:solidFill>
              </a:rPr>
              <a:t> </a:t>
            </a:r>
            <a:r>
              <a:rPr sz="3000" dirty="0">
                <a:solidFill>
                  <a:srgbClr val="3989C6"/>
                </a:solidFill>
              </a:rPr>
              <a:t>Security</a:t>
            </a:r>
            <a:endParaRPr sz="3000" dirty="0"/>
          </a:p>
        </p:txBody>
      </p:sp>
      <p:sp>
        <p:nvSpPr>
          <p:cNvPr id="9" name="object 9"/>
          <p:cNvSpPr txBox="1"/>
          <p:nvPr/>
        </p:nvSpPr>
        <p:spPr>
          <a:xfrm>
            <a:off x="4406900" y="1483296"/>
            <a:ext cx="3152140" cy="820419"/>
          </a:xfrm>
          <a:prstGeom prst="rect">
            <a:avLst/>
          </a:prstGeom>
        </p:spPr>
        <p:txBody>
          <a:bodyPr vert="horz" wrap="square" lIns="0" tIns="0" rIns="0" bIns="0" rtlCol="0">
            <a:spAutoFit/>
          </a:bodyPr>
          <a:lstStyle/>
          <a:p>
            <a:pPr marL="12700">
              <a:lnSpc>
                <a:spcPts val="6459"/>
              </a:lnSpc>
            </a:pPr>
            <a:r>
              <a:rPr sz="5400" b="1" spc="-5" dirty="0">
                <a:solidFill>
                  <a:srgbClr val="3989C6"/>
                </a:solidFill>
                <a:latin typeface="Arial Narrow"/>
                <a:cs typeface="Arial Narrow"/>
              </a:rPr>
              <a:t>1.</a:t>
            </a:r>
            <a:r>
              <a:rPr sz="5400" b="1" spc="-75" dirty="0">
                <a:solidFill>
                  <a:srgbClr val="3989C6"/>
                </a:solidFill>
                <a:latin typeface="Arial Narrow"/>
                <a:cs typeface="Arial Narrow"/>
              </a:rPr>
              <a:t> </a:t>
            </a:r>
            <a:r>
              <a:rPr sz="5400" b="1" spc="-5" dirty="0">
                <a:solidFill>
                  <a:srgbClr val="3989C6"/>
                </a:solidFill>
                <a:latin typeface="Arial Narrow"/>
                <a:cs typeface="Arial Narrow"/>
              </a:rPr>
              <a:t>Overview</a:t>
            </a:r>
            <a:endParaRPr sz="5400" dirty="0">
              <a:latin typeface="Arial Narrow"/>
              <a:cs typeface="Arial Narrow"/>
            </a:endParaRPr>
          </a:p>
        </p:txBody>
      </p:sp>
      <p:sp>
        <p:nvSpPr>
          <p:cNvPr id="10" name="object 10"/>
          <p:cNvSpPr txBox="1"/>
          <p:nvPr/>
        </p:nvSpPr>
        <p:spPr>
          <a:xfrm>
            <a:off x="6200013" y="3893184"/>
            <a:ext cx="2206625" cy="685165"/>
          </a:xfrm>
          <a:prstGeom prst="rect">
            <a:avLst/>
          </a:prstGeom>
        </p:spPr>
        <p:txBody>
          <a:bodyPr vert="horz" wrap="square" lIns="0" tIns="0" rIns="0" bIns="0" rtlCol="0">
            <a:spAutoFit/>
          </a:bodyPr>
          <a:lstStyle/>
          <a:p>
            <a:pPr marL="1043305">
              <a:lnSpc>
                <a:spcPct val="100000"/>
              </a:lnSpc>
            </a:pPr>
            <a:r>
              <a:rPr sz="2400" i="1" spc="-5" dirty="0">
                <a:solidFill>
                  <a:srgbClr val="FFFFFF"/>
                </a:solidFill>
                <a:latin typeface="Brush Script MT"/>
                <a:cs typeface="Brush Script MT"/>
              </a:rPr>
              <a:t>Lectured</a:t>
            </a:r>
            <a:r>
              <a:rPr sz="2400" i="1" spc="-90" dirty="0">
                <a:solidFill>
                  <a:srgbClr val="FFFFFF"/>
                </a:solidFill>
                <a:latin typeface="Brush Script MT"/>
                <a:cs typeface="Brush Script MT"/>
              </a:rPr>
              <a:t> </a:t>
            </a:r>
            <a:r>
              <a:rPr sz="2400" i="1" spc="-15" dirty="0">
                <a:solidFill>
                  <a:srgbClr val="FFFFFF"/>
                </a:solidFill>
                <a:latin typeface="Brush Script MT"/>
                <a:cs typeface="Brush Script MT"/>
              </a:rPr>
              <a:t>by</a:t>
            </a:r>
            <a:endParaRPr sz="2400">
              <a:latin typeface="Brush Script MT"/>
              <a:cs typeface="Brush Script MT"/>
            </a:endParaRPr>
          </a:p>
          <a:p>
            <a:pPr marL="12700">
              <a:lnSpc>
                <a:spcPct val="100000"/>
              </a:lnSpc>
              <a:spcBef>
                <a:spcPts val="300"/>
              </a:spcBef>
            </a:pPr>
            <a:r>
              <a:rPr sz="1800" b="1" dirty="0">
                <a:solidFill>
                  <a:srgbClr val="FFFFFF"/>
                </a:solidFill>
                <a:latin typeface="Verdana"/>
                <a:cs typeface="Verdana"/>
              </a:rPr>
              <a:t>Nguyễn Đức</a:t>
            </a:r>
            <a:r>
              <a:rPr sz="1800" b="1" spc="-95" dirty="0">
                <a:solidFill>
                  <a:srgbClr val="FFFFFF"/>
                </a:solidFill>
                <a:latin typeface="Verdana"/>
                <a:cs typeface="Verdana"/>
              </a:rPr>
              <a:t> </a:t>
            </a:r>
            <a:r>
              <a:rPr sz="1800" b="1" dirty="0">
                <a:solidFill>
                  <a:srgbClr val="FFFFFF"/>
                </a:solidFill>
                <a:latin typeface="Verdana"/>
                <a:cs typeface="Verdana"/>
              </a:rPr>
              <a:t>Thái</a:t>
            </a:r>
            <a:endParaRPr sz="1800">
              <a:latin typeface="Verdana"/>
              <a:cs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b="0" spc="-10" dirty="0">
                <a:latin typeface="Candara"/>
                <a:cs typeface="Candara"/>
              </a:rPr>
              <a:t>Security</a:t>
            </a:r>
            <a:r>
              <a:rPr b="0" spc="-40" dirty="0">
                <a:latin typeface="Candara"/>
                <a:cs typeface="Candara"/>
              </a:rPr>
              <a:t> </a:t>
            </a:r>
            <a:r>
              <a:rPr b="0" spc="-10" dirty="0">
                <a:latin typeface="Candara"/>
                <a:cs typeface="Candara"/>
              </a:rPr>
              <a:t>Attacks</a:t>
            </a:r>
          </a:p>
        </p:txBody>
      </p:sp>
      <p:sp>
        <p:nvSpPr>
          <p:cNvPr id="3" name="object 3"/>
          <p:cNvSpPr/>
          <p:nvPr/>
        </p:nvSpPr>
        <p:spPr>
          <a:xfrm>
            <a:off x="4376801" y="2031"/>
            <a:ext cx="4767199" cy="6855968"/>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459740" y="1401317"/>
            <a:ext cx="3413125" cy="4605655"/>
          </a:xfrm>
          <a:prstGeom prst="rect">
            <a:avLst/>
          </a:prstGeom>
        </p:spPr>
        <p:txBody>
          <a:bodyPr vert="horz" wrap="square" lIns="0" tIns="0" rIns="0" bIns="0" rtlCol="0">
            <a:spAutoFit/>
          </a:bodyPr>
          <a:lstStyle/>
          <a:p>
            <a:pPr marL="12700" marR="20320">
              <a:lnSpc>
                <a:spcPct val="100000"/>
              </a:lnSpc>
              <a:buClr>
                <a:srgbClr val="3D2979"/>
              </a:buClr>
              <a:buSzPct val="135000"/>
              <a:buFont typeface="Wingdings"/>
              <a:buChar char=""/>
              <a:tabLst>
                <a:tab pos="279400" algn="l"/>
              </a:tabLst>
            </a:pPr>
            <a:r>
              <a:rPr sz="2000" dirty="0">
                <a:solidFill>
                  <a:srgbClr val="2E1F57"/>
                </a:solidFill>
                <a:latin typeface="Candara"/>
                <a:cs typeface="Candara"/>
              </a:rPr>
              <a:t>A means of </a:t>
            </a:r>
            <a:r>
              <a:rPr sz="2000" spc="-5" dirty="0">
                <a:solidFill>
                  <a:srgbClr val="2E1F57"/>
                </a:solidFill>
                <a:latin typeface="Candara"/>
                <a:cs typeface="Candara"/>
              </a:rPr>
              <a:t>classifying  security </a:t>
            </a:r>
            <a:r>
              <a:rPr sz="2000" dirty="0">
                <a:solidFill>
                  <a:srgbClr val="2E1F57"/>
                </a:solidFill>
                <a:latin typeface="Candara"/>
                <a:cs typeface="Candara"/>
              </a:rPr>
              <a:t>attacks, used both </a:t>
            </a:r>
            <a:r>
              <a:rPr sz="2000" spc="-5" dirty="0">
                <a:solidFill>
                  <a:srgbClr val="2E1F57"/>
                </a:solidFill>
                <a:latin typeface="Candara"/>
                <a:cs typeface="Candara"/>
              </a:rPr>
              <a:t>in  X.800 </a:t>
            </a:r>
            <a:r>
              <a:rPr sz="2000" dirty="0">
                <a:solidFill>
                  <a:srgbClr val="2E1F57"/>
                </a:solidFill>
                <a:latin typeface="Candara"/>
                <a:cs typeface="Candara"/>
              </a:rPr>
              <a:t>and </a:t>
            </a:r>
            <a:r>
              <a:rPr sz="2000" spc="-5" dirty="0">
                <a:solidFill>
                  <a:srgbClr val="2E1F57"/>
                </a:solidFill>
                <a:latin typeface="Candara"/>
                <a:cs typeface="Candara"/>
              </a:rPr>
              <a:t>RFC </a:t>
            </a:r>
            <a:r>
              <a:rPr sz="2000" dirty="0">
                <a:solidFill>
                  <a:srgbClr val="2E1F57"/>
                </a:solidFill>
                <a:latin typeface="Candara"/>
                <a:cs typeface="Candara"/>
              </a:rPr>
              <a:t>4949, is in</a:t>
            </a:r>
            <a:r>
              <a:rPr sz="2000" spc="-95" dirty="0">
                <a:solidFill>
                  <a:srgbClr val="2E1F57"/>
                </a:solidFill>
                <a:latin typeface="Candara"/>
                <a:cs typeface="Candara"/>
              </a:rPr>
              <a:t> </a:t>
            </a:r>
            <a:r>
              <a:rPr sz="2000" dirty="0">
                <a:solidFill>
                  <a:srgbClr val="2E1F57"/>
                </a:solidFill>
                <a:latin typeface="Candara"/>
                <a:cs typeface="Candara"/>
              </a:rPr>
              <a:t>terms  of </a:t>
            </a:r>
            <a:r>
              <a:rPr sz="2000" i="1" u="sng" spc="-5" dirty="0">
                <a:solidFill>
                  <a:srgbClr val="2E1F57"/>
                </a:solidFill>
                <a:latin typeface="Candara"/>
                <a:cs typeface="Candara"/>
              </a:rPr>
              <a:t>passive </a:t>
            </a:r>
            <a:r>
              <a:rPr sz="2000" i="1" u="sng" dirty="0">
                <a:solidFill>
                  <a:srgbClr val="2E1F57"/>
                </a:solidFill>
                <a:latin typeface="Candara"/>
                <a:cs typeface="Candara"/>
              </a:rPr>
              <a:t>attacks </a:t>
            </a:r>
            <a:r>
              <a:rPr sz="2000" dirty="0">
                <a:solidFill>
                  <a:srgbClr val="2E1F57"/>
                </a:solidFill>
                <a:latin typeface="Candara"/>
                <a:cs typeface="Candara"/>
              </a:rPr>
              <a:t>and </a:t>
            </a:r>
            <a:r>
              <a:rPr sz="2000" i="1" u="sng" spc="-5" dirty="0">
                <a:solidFill>
                  <a:srgbClr val="2E1F57"/>
                </a:solidFill>
                <a:latin typeface="Candara"/>
                <a:cs typeface="Candara"/>
              </a:rPr>
              <a:t>active  </a:t>
            </a:r>
            <a:r>
              <a:rPr sz="2000" i="1" u="sng" dirty="0">
                <a:solidFill>
                  <a:srgbClr val="2E1F57"/>
                </a:solidFill>
                <a:latin typeface="Candara"/>
                <a:cs typeface="Candara"/>
              </a:rPr>
              <a:t>attacks</a:t>
            </a:r>
            <a:endParaRPr sz="2000" dirty="0">
              <a:latin typeface="Candara"/>
              <a:cs typeface="Candara"/>
            </a:endParaRPr>
          </a:p>
          <a:p>
            <a:pPr>
              <a:lnSpc>
                <a:spcPct val="100000"/>
              </a:lnSpc>
              <a:spcBef>
                <a:spcPts val="40"/>
              </a:spcBef>
              <a:buClr>
                <a:srgbClr val="3D2979"/>
              </a:buClr>
              <a:buFont typeface="Wingdings"/>
              <a:buChar char=""/>
            </a:pPr>
            <a:endParaRPr sz="2050" dirty="0">
              <a:latin typeface="Times New Roman"/>
              <a:cs typeface="Times New Roman"/>
            </a:endParaRPr>
          </a:p>
          <a:p>
            <a:pPr marL="12700" marR="87630">
              <a:lnSpc>
                <a:spcPct val="100000"/>
              </a:lnSpc>
              <a:spcBef>
                <a:spcPts val="5"/>
              </a:spcBef>
              <a:buClr>
                <a:srgbClr val="3D2979"/>
              </a:buClr>
              <a:buSzPct val="135000"/>
              <a:buFont typeface="Wingdings"/>
              <a:buChar char=""/>
              <a:tabLst>
                <a:tab pos="279400" algn="l"/>
              </a:tabLst>
            </a:pPr>
            <a:r>
              <a:rPr sz="2000" dirty="0">
                <a:solidFill>
                  <a:srgbClr val="2E1F57"/>
                </a:solidFill>
                <a:latin typeface="Candara"/>
                <a:cs typeface="Candara"/>
              </a:rPr>
              <a:t>A </a:t>
            </a:r>
            <a:r>
              <a:rPr sz="2000" b="1" i="1" spc="-5" dirty="0">
                <a:solidFill>
                  <a:srgbClr val="FF3300"/>
                </a:solidFill>
                <a:latin typeface="Candara"/>
                <a:cs typeface="Candara"/>
              </a:rPr>
              <a:t>passive attack </a:t>
            </a:r>
            <a:r>
              <a:rPr sz="2000" dirty="0">
                <a:solidFill>
                  <a:srgbClr val="2E1F57"/>
                </a:solidFill>
                <a:latin typeface="Candara"/>
                <a:cs typeface="Candara"/>
              </a:rPr>
              <a:t>attempts</a:t>
            </a:r>
            <a:r>
              <a:rPr sz="2000" spc="-60" dirty="0">
                <a:solidFill>
                  <a:srgbClr val="2E1F57"/>
                </a:solidFill>
                <a:latin typeface="Candara"/>
                <a:cs typeface="Candara"/>
              </a:rPr>
              <a:t> </a:t>
            </a:r>
            <a:r>
              <a:rPr sz="2000" dirty="0">
                <a:solidFill>
                  <a:srgbClr val="2E1F57"/>
                </a:solidFill>
                <a:latin typeface="Candara"/>
                <a:cs typeface="Candara"/>
              </a:rPr>
              <a:t>to  learn or make </a:t>
            </a:r>
            <a:r>
              <a:rPr sz="2000" spc="-5" dirty="0">
                <a:solidFill>
                  <a:srgbClr val="2E1F57"/>
                </a:solidFill>
                <a:latin typeface="Candara"/>
                <a:cs typeface="Candara"/>
              </a:rPr>
              <a:t>use </a:t>
            </a:r>
            <a:r>
              <a:rPr sz="2000" dirty="0">
                <a:solidFill>
                  <a:srgbClr val="2E1F57"/>
                </a:solidFill>
                <a:latin typeface="Candara"/>
                <a:cs typeface="Candara"/>
              </a:rPr>
              <a:t>of  </a:t>
            </a:r>
            <a:r>
              <a:rPr sz="2000" spc="-5" dirty="0">
                <a:solidFill>
                  <a:srgbClr val="2E1F57"/>
                </a:solidFill>
                <a:latin typeface="Candara"/>
                <a:cs typeface="Candara"/>
              </a:rPr>
              <a:t>information </a:t>
            </a:r>
            <a:r>
              <a:rPr sz="2000" dirty="0">
                <a:solidFill>
                  <a:srgbClr val="2E1F57"/>
                </a:solidFill>
                <a:latin typeface="Candara"/>
                <a:cs typeface="Candara"/>
              </a:rPr>
              <a:t>from the system  but </a:t>
            </a:r>
            <a:r>
              <a:rPr sz="2000" spc="-5" dirty="0">
                <a:solidFill>
                  <a:srgbClr val="2E1F57"/>
                </a:solidFill>
                <a:latin typeface="Candara"/>
                <a:cs typeface="Candara"/>
              </a:rPr>
              <a:t>does </a:t>
            </a:r>
            <a:r>
              <a:rPr sz="2000" dirty="0">
                <a:solidFill>
                  <a:srgbClr val="2E1F57"/>
                </a:solidFill>
                <a:latin typeface="Candara"/>
                <a:cs typeface="Candara"/>
              </a:rPr>
              <a:t>not affect system  </a:t>
            </a:r>
            <a:r>
              <a:rPr sz="2000" spc="-5" dirty="0">
                <a:solidFill>
                  <a:srgbClr val="2E1F57"/>
                </a:solidFill>
                <a:latin typeface="Candara"/>
                <a:cs typeface="Candara"/>
              </a:rPr>
              <a:t>resources</a:t>
            </a:r>
            <a:endParaRPr sz="2000" dirty="0">
              <a:latin typeface="Candara"/>
              <a:cs typeface="Candara"/>
            </a:endParaRPr>
          </a:p>
          <a:p>
            <a:pPr>
              <a:lnSpc>
                <a:spcPct val="100000"/>
              </a:lnSpc>
              <a:spcBef>
                <a:spcPts val="40"/>
              </a:spcBef>
              <a:buClr>
                <a:srgbClr val="3D2979"/>
              </a:buClr>
              <a:buFont typeface="Wingdings"/>
              <a:buChar char=""/>
            </a:pPr>
            <a:endParaRPr sz="2050" dirty="0">
              <a:latin typeface="Times New Roman"/>
              <a:cs typeface="Times New Roman"/>
            </a:endParaRPr>
          </a:p>
          <a:p>
            <a:pPr marL="12700" marR="5080">
              <a:lnSpc>
                <a:spcPct val="100000"/>
              </a:lnSpc>
              <a:buClr>
                <a:srgbClr val="3D2979"/>
              </a:buClr>
              <a:buSzPct val="135000"/>
              <a:buFont typeface="Wingdings"/>
              <a:buChar char=""/>
              <a:tabLst>
                <a:tab pos="279400" algn="l"/>
              </a:tabLst>
            </a:pPr>
            <a:r>
              <a:rPr sz="2000" spc="-5" dirty="0">
                <a:solidFill>
                  <a:srgbClr val="2E1F57"/>
                </a:solidFill>
                <a:latin typeface="Candara"/>
                <a:cs typeface="Candara"/>
              </a:rPr>
              <a:t>An </a:t>
            </a:r>
            <a:r>
              <a:rPr sz="2000" b="1" i="1" spc="-5" dirty="0">
                <a:solidFill>
                  <a:srgbClr val="FF3300"/>
                </a:solidFill>
                <a:latin typeface="Candara"/>
                <a:cs typeface="Candara"/>
              </a:rPr>
              <a:t>active attack </a:t>
            </a:r>
            <a:r>
              <a:rPr sz="2000" dirty="0">
                <a:solidFill>
                  <a:srgbClr val="2E1F57"/>
                </a:solidFill>
                <a:latin typeface="Candara"/>
                <a:cs typeface="Candara"/>
              </a:rPr>
              <a:t>attempts to  alter system </a:t>
            </a:r>
            <a:r>
              <a:rPr sz="2000" spc="-5" dirty="0">
                <a:solidFill>
                  <a:srgbClr val="2E1F57"/>
                </a:solidFill>
                <a:latin typeface="Candara"/>
                <a:cs typeface="Candara"/>
              </a:rPr>
              <a:t>resources </a:t>
            </a:r>
            <a:r>
              <a:rPr sz="2000" dirty="0">
                <a:solidFill>
                  <a:srgbClr val="2E1F57"/>
                </a:solidFill>
                <a:latin typeface="Candara"/>
                <a:cs typeface="Candara"/>
              </a:rPr>
              <a:t>or</a:t>
            </a:r>
            <a:r>
              <a:rPr sz="2000" spc="-60" dirty="0">
                <a:solidFill>
                  <a:srgbClr val="2E1F57"/>
                </a:solidFill>
                <a:latin typeface="Candara"/>
                <a:cs typeface="Candara"/>
              </a:rPr>
              <a:t> </a:t>
            </a:r>
            <a:r>
              <a:rPr sz="2000" spc="-5" dirty="0">
                <a:solidFill>
                  <a:srgbClr val="2E1F57"/>
                </a:solidFill>
                <a:latin typeface="Candara"/>
                <a:cs typeface="Candara"/>
              </a:rPr>
              <a:t>affect  their</a:t>
            </a:r>
            <a:r>
              <a:rPr sz="2000" spc="-85" dirty="0">
                <a:solidFill>
                  <a:srgbClr val="2E1F57"/>
                </a:solidFill>
                <a:latin typeface="Candara"/>
                <a:cs typeface="Candara"/>
              </a:rPr>
              <a:t> </a:t>
            </a:r>
            <a:r>
              <a:rPr sz="2000" dirty="0">
                <a:solidFill>
                  <a:srgbClr val="2E1F57"/>
                </a:solidFill>
                <a:latin typeface="Candara"/>
                <a:cs typeface="Candara"/>
              </a:rPr>
              <a:t>operation</a:t>
            </a:r>
            <a:endParaRPr sz="2000" dirty="0">
              <a:latin typeface="Candara"/>
              <a:cs typeface="Candara"/>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520"/>
              </a:lnSpc>
            </a:pPr>
            <a:fld id="{81D60167-4931-47E6-BA6A-407CBD079E47}" type="slidenum">
              <a:rPr dirty="0"/>
              <a:t>10</a:t>
            </a:fld>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b="0" spc="-5" dirty="0">
                <a:latin typeface="Candara"/>
                <a:cs typeface="Candara"/>
              </a:rPr>
              <a:t>Passive</a:t>
            </a:r>
            <a:r>
              <a:rPr b="0" spc="-70" dirty="0">
                <a:latin typeface="Candara"/>
                <a:cs typeface="Candara"/>
              </a:rPr>
              <a:t> </a:t>
            </a:r>
            <a:r>
              <a:rPr b="0" spc="-10" dirty="0">
                <a:latin typeface="Candara"/>
                <a:cs typeface="Candara"/>
              </a:rPr>
              <a:t>Attacks</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520"/>
              </a:lnSpc>
            </a:pPr>
            <a:fld id="{81D60167-4931-47E6-BA6A-407CBD079E47}" type="slidenum">
              <a:rPr dirty="0"/>
              <a:t>11</a:t>
            </a:fld>
            <a:endParaRPr dirty="0"/>
          </a:p>
        </p:txBody>
      </p:sp>
      <p:sp>
        <p:nvSpPr>
          <p:cNvPr id="3" name="object 3"/>
          <p:cNvSpPr txBox="1"/>
          <p:nvPr/>
        </p:nvSpPr>
        <p:spPr>
          <a:xfrm>
            <a:off x="535940" y="1025397"/>
            <a:ext cx="6476365" cy="3622040"/>
          </a:xfrm>
          <a:prstGeom prst="rect">
            <a:avLst/>
          </a:prstGeom>
        </p:spPr>
        <p:txBody>
          <a:bodyPr vert="horz" wrap="square" lIns="0" tIns="0" rIns="0" bIns="0" rtlCol="0">
            <a:spAutoFit/>
          </a:bodyPr>
          <a:lstStyle/>
          <a:p>
            <a:pPr marL="355600" marR="378460" indent="-342900" algn="just">
              <a:lnSpc>
                <a:spcPct val="100000"/>
              </a:lnSpc>
              <a:buClr>
                <a:srgbClr val="8ABB00"/>
              </a:buClr>
              <a:buFont typeface="Wingdings"/>
              <a:buChar char=""/>
              <a:tabLst>
                <a:tab pos="355600" algn="l"/>
              </a:tabLst>
            </a:pPr>
            <a:r>
              <a:rPr sz="2800" spc="-5" dirty="0">
                <a:solidFill>
                  <a:srgbClr val="008080"/>
                </a:solidFill>
                <a:latin typeface="Trebuchet MS"/>
                <a:cs typeface="Trebuchet MS"/>
              </a:rPr>
              <a:t>Passive </a:t>
            </a:r>
            <a:r>
              <a:rPr sz="2800" spc="-10" dirty="0">
                <a:solidFill>
                  <a:srgbClr val="008080"/>
                </a:solidFill>
                <a:latin typeface="Trebuchet MS"/>
                <a:cs typeface="Trebuchet MS"/>
              </a:rPr>
              <a:t>attacks are </a:t>
            </a:r>
            <a:r>
              <a:rPr sz="2800" spc="-5" dirty="0">
                <a:solidFill>
                  <a:srgbClr val="008080"/>
                </a:solidFill>
                <a:latin typeface="Trebuchet MS"/>
                <a:cs typeface="Trebuchet MS"/>
              </a:rPr>
              <a:t>in </a:t>
            </a:r>
            <a:r>
              <a:rPr sz="2800" spc="-10" dirty="0">
                <a:solidFill>
                  <a:srgbClr val="008080"/>
                </a:solidFill>
                <a:latin typeface="Trebuchet MS"/>
                <a:cs typeface="Trebuchet MS"/>
              </a:rPr>
              <a:t>the nature </a:t>
            </a:r>
            <a:r>
              <a:rPr sz="2800" spc="-5" dirty="0">
                <a:solidFill>
                  <a:srgbClr val="008080"/>
                </a:solidFill>
                <a:latin typeface="Trebuchet MS"/>
                <a:cs typeface="Trebuchet MS"/>
              </a:rPr>
              <a:t>of  </a:t>
            </a:r>
            <a:r>
              <a:rPr sz="2800" spc="-10" dirty="0">
                <a:solidFill>
                  <a:srgbClr val="008080"/>
                </a:solidFill>
                <a:latin typeface="Trebuchet MS"/>
                <a:cs typeface="Trebuchet MS"/>
              </a:rPr>
              <a:t>eavesdropping </a:t>
            </a:r>
            <a:r>
              <a:rPr sz="2800" spc="-5" dirty="0">
                <a:solidFill>
                  <a:srgbClr val="008080"/>
                </a:solidFill>
                <a:latin typeface="Trebuchet MS"/>
                <a:cs typeface="Trebuchet MS"/>
              </a:rPr>
              <a:t>on, or </a:t>
            </a:r>
            <a:r>
              <a:rPr sz="2800" spc="-10" dirty="0">
                <a:solidFill>
                  <a:srgbClr val="008080"/>
                </a:solidFill>
                <a:latin typeface="Trebuchet MS"/>
                <a:cs typeface="Trebuchet MS"/>
              </a:rPr>
              <a:t>monitoring </a:t>
            </a:r>
            <a:r>
              <a:rPr sz="2800" spc="-5" dirty="0">
                <a:solidFill>
                  <a:srgbClr val="008080"/>
                </a:solidFill>
                <a:latin typeface="Trebuchet MS"/>
                <a:cs typeface="Trebuchet MS"/>
              </a:rPr>
              <a:t>of,  transmissions.</a:t>
            </a:r>
            <a:endParaRPr sz="2800" dirty="0">
              <a:latin typeface="Trebuchet MS"/>
              <a:cs typeface="Trebuchet MS"/>
            </a:endParaRPr>
          </a:p>
          <a:p>
            <a:pPr marL="355600" marR="5080" indent="-342900">
              <a:lnSpc>
                <a:spcPct val="100000"/>
              </a:lnSpc>
              <a:spcBef>
                <a:spcPts val="670"/>
              </a:spcBef>
              <a:buClr>
                <a:srgbClr val="8ABB00"/>
              </a:buClr>
              <a:buFont typeface="Wingdings"/>
              <a:buChar char=""/>
              <a:tabLst>
                <a:tab pos="354965" algn="l"/>
                <a:tab pos="355600" algn="l"/>
              </a:tabLst>
            </a:pPr>
            <a:r>
              <a:rPr sz="2800" spc="-5" dirty="0">
                <a:solidFill>
                  <a:srgbClr val="008080"/>
                </a:solidFill>
                <a:latin typeface="Trebuchet MS"/>
                <a:cs typeface="Trebuchet MS"/>
              </a:rPr>
              <a:t>The goal of </a:t>
            </a:r>
            <a:r>
              <a:rPr sz="2800" spc="-10" dirty="0">
                <a:solidFill>
                  <a:srgbClr val="008080"/>
                </a:solidFill>
                <a:latin typeface="Trebuchet MS"/>
                <a:cs typeface="Trebuchet MS"/>
              </a:rPr>
              <a:t>the </a:t>
            </a:r>
            <a:r>
              <a:rPr sz="2800" spc="-5" dirty="0">
                <a:solidFill>
                  <a:srgbClr val="008080"/>
                </a:solidFill>
                <a:latin typeface="Trebuchet MS"/>
                <a:cs typeface="Trebuchet MS"/>
              </a:rPr>
              <a:t>opponent is to </a:t>
            </a:r>
            <a:r>
              <a:rPr sz="2800" i="1" spc="-5" dirty="0">
                <a:solidFill>
                  <a:srgbClr val="FFC000"/>
                </a:solidFill>
                <a:latin typeface="Trebuchet MS"/>
                <a:cs typeface="Trebuchet MS"/>
              </a:rPr>
              <a:t>obtain  </a:t>
            </a:r>
            <a:r>
              <a:rPr sz="2800" i="1" spc="-10" dirty="0">
                <a:solidFill>
                  <a:srgbClr val="FFC000"/>
                </a:solidFill>
                <a:latin typeface="Trebuchet MS"/>
                <a:cs typeface="Trebuchet MS"/>
              </a:rPr>
              <a:t>information </a:t>
            </a:r>
            <a:r>
              <a:rPr sz="2800" spc="-10" dirty="0">
                <a:solidFill>
                  <a:srgbClr val="008080"/>
                </a:solidFill>
                <a:latin typeface="Trebuchet MS"/>
                <a:cs typeface="Trebuchet MS"/>
              </a:rPr>
              <a:t>that </a:t>
            </a:r>
            <a:r>
              <a:rPr sz="2800" spc="-5" dirty="0">
                <a:solidFill>
                  <a:srgbClr val="008080"/>
                </a:solidFill>
                <a:latin typeface="Trebuchet MS"/>
                <a:cs typeface="Trebuchet MS"/>
              </a:rPr>
              <a:t>is </a:t>
            </a:r>
            <a:r>
              <a:rPr sz="2800" spc="-10" dirty="0">
                <a:solidFill>
                  <a:srgbClr val="008080"/>
                </a:solidFill>
                <a:latin typeface="Trebuchet MS"/>
                <a:cs typeface="Trebuchet MS"/>
              </a:rPr>
              <a:t>being</a:t>
            </a:r>
            <a:r>
              <a:rPr sz="2800" spc="60" dirty="0">
                <a:solidFill>
                  <a:srgbClr val="008080"/>
                </a:solidFill>
                <a:latin typeface="Trebuchet MS"/>
                <a:cs typeface="Trebuchet MS"/>
              </a:rPr>
              <a:t> </a:t>
            </a:r>
            <a:r>
              <a:rPr sz="2800" spc="-10" dirty="0">
                <a:solidFill>
                  <a:srgbClr val="008080"/>
                </a:solidFill>
                <a:latin typeface="Trebuchet MS"/>
                <a:cs typeface="Trebuchet MS"/>
              </a:rPr>
              <a:t>transmitted.</a:t>
            </a:r>
            <a:endParaRPr sz="2800" dirty="0">
              <a:latin typeface="Trebuchet MS"/>
              <a:cs typeface="Trebuchet MS"/>
            </a:endParaRPr>
          </a:p>
          <a:p>
            <a:pPr marL="355600" indent="-342900">
              <a:lnSpc>
                <a:spcPct val="100000"/>
              </a:lnSpc>
              <a:spcBef>
                <a:spcPts val="670"/>
              </a:spcBef>
              <a:buClr>
                <a:srgbClr val="8ABB00"/>
              </a:buClr>
              <a:buFont typeface="Wingdings"/>
              <a:buChar char=""/>
              <a:tabLst>
                <a:tab pos="354965" algn="l"/>
                <a:tab pos="355600" algn="l"/>
              </a:tabLst>
            </a:pPr>
            <a:r>
              <a:rPr sz="2800" spc="-10" dirty="0">
                <a:solidFill>
                  <a:srgbClr val="008080"/>
                </a:solidFill>
                <a:latin typeface="Trebuchet MS"/>
                <a:cs typeface="Trebuchet MS"/>
              </a:rPr>
              <a:t>Two types </a:t>
            </a:r>
            <a:r>
              <a:rPr sz="2800" spc="-5" dirty="0">
                <a:solidFill>
                  <a:srgbClr val="008080"/>
                </a:solidFill>
                <a:latin typeface="Trebuchet MS"/>
                <a:cs typeface="Trebuchet MS"/>
              </a:rPr>
              <a:t>of </a:t>
            </a:r>
            <a:r>
              <a:rPr sz="2800" spc="-10" dirty="0">
                <a:solidFill>
                  <a:srgbClr val="008080"/>
                </a:solidFill>
                <a:latin typeface="Trebuchet MS"/>
                <a:cs typeface="Trebuchet MS"/>
              </a:rPr>
              <a:t>passive attacks</a:t>
            </a:r>
            <a:r>
              <a:rPr sz="2800" spc="85" dirty="0">
                <a:solidFill>
                  <a:srgbClr val="008080"/>
                </a:solidFill>
                <a:latin typeface="Trebuchet MS"/>
                <a:cs typeface="Trebuchet MS"/>
              </a:rPr>
              <a:t> </a:t>
            </a:r>
            <a:r>
              <a:rPr sz="2800" spc="-10" dirty="0">
                <a:solidFill>
                  <a:srgbClr val="008080"/>
                </a:solidFill>
                <a:latin typeface="Trebuchet MS"/>
                <a:cs typeface="Trebuchet MS"/>
              </a:rPr>
              <a:t>are</a:t>
            </a:r>
            <a:endParaRPr sz="2800" dirty="0">
              <a:latin typeface="Trebuchet MS"/>
              <a:cs typeface="Trebuchet MS"/>
            </a:endParaRPr>
          </a:p>
          <a:p>
            <a:pPr marL="984885" lvl="1" indent="-514984">
              <a:lnSpc>
                <a:spcPct val="100000"/>
              </a:lnSpc>
              <a:spcBef>
                <a:spcPts val="590"/>
              </a:spcBef>
              <a:buClr>
                <a:srgbClr val="35C8C2"/>
              </a:buClr>
              <a:buAutoNum type="romanLcPeriod"/>
              <a:tabLst>
                <a:tab pos="984885" algn="l"/>
                <a:tab pos="985519" algn="l"/>
              </a:tabLst>
            </a:pPr>
            <a:r>
              <a:rPr sz="2400" spc="-5" dirty="0">
                <a:solidFill>
                  <a:srgbClr val="18426B"/>
                </a:solidFill>
                <a:latin typeface="Trebuchet MS"/>
                <a:cs typeface="Trebuchet MS"/>
              </a:rPr>
              <a:t>the </a:t>
            </a:r>
            <a:r>
              <a:rPr sz="2400" dirty="0">
                <a:solidFill>
                  <a:srgbClr val="18426B"/>
                </a:solidFill>
                <a:latin typeface="Trebuchet MS"/>
                <a:cs typeface="Trebuchet MS"/>
              </a:rPr>
              <a:t>release of </a:t>
            </a:r>
            <a:r>
              <a:rPr sz="2400" spc="-5" dirty="0">
                <a:solidFill>
                  <a:srgbClr val="18426B"/>
                </a:solidFill>
                <a:latin typeface="Trebuchet MS"/>
                <a:cs typeface="Trebuchet MS"/>
              </a:rPr>
              <a:t>message </a:t>
            </a:r>
            <a:r>
              <a:rPr sz="2400" spc="-10" dirty="0">
                <a:solidFill>
                  <a:srgbClr val="18426B"/>
                </a:solidFill>
                <a:latin typeface="Trebuchet MS"/>
                <a:cs typeface="Trebuchet MS"/>
              </a:rPr>
              <a:t>contents</a:t>
            </a:r>
            <a:r>
              <a:rPr sz="2400" spc="-20" dirty="0">
                <a:solidFill>
                  <a:srgbClr val="18426B"/>
                </a:solidFill>
                <a:latin typeface="Trebuchet MS"/>
                <a:cs typeface="Trebuchet MS"/>
              </a:rPr>
              <a:t> </a:t>
            </a:r>
            <a:r>
              <a:rPr sz="2400" spc="-5" dirty="0">
                <a:solidFill>
                  <a:srgbClr val="18426B"/>
                </a:solidFill>
                <a:latin typeface="Trebuchet MS"/>
                <a:cs typeface="Trebuchet MS"/>
              </a:rPr>
              <a:t>and</a:t>
            </a:r>
            <a:endParaRPr sz="2400" dirty="0">
              <a:latin typeface="Trebuchet MS"/>
              <a:cs typeface="Trebuchet MS"/>
            </a:endParaRPr>
          </a:p>
          <a:p>
            <a:pPr marL="984885" lvl="1" indent="-514984">
              <a:lnSpc>
                <a:spcPct val="100000"/>
              </a:lnSpc>
              <a:spcBef>
                <a:spcPts val="575"/>
              </a:spcBef>
              <a:buClr>
                <a:srgbClr val="35C8C2"/>
              </a:buClr>
              <a:buAutoNum type="romanLcPeriod"/>
              <a:tabLst>
                <a:tab pos="984885" algn="l"/>
                <a:tab pos="985519" algn="l"/>
              </a:tabLst>
            </a:pPr>
            <a:r>
              <a:rPr sz="2400" spc="-5" dirty="0">
                <a:solidFill>
                  <a:srgbClr val="18426B"/>
                </a:solidFill>
                <a:latin typeface="Trebuchet MS"/>
                <a:cs typeface="Trebuchet MS"/>
              </a:rPr>
              <a:t>traffic</a:t>
            </a:r>
            <a:r>
              <a:rPr sz="2400" spc="-85" dirty="0">
                <a:solidFill>
                  <a:srgbClr val="18426B"/>
                </a:solidFill>
                <a:latin typeface="Trebuchet MS"/>
                <a:cs typeface="Trebuchet MS"/>
              </a:rPr>
              <a:t> </a:t>
            </a:r>
            <a:r>
              <a:rPr sz="2400" spc="-5" dirty="0">
                <a:solidFill>
                  <a:srgbClr val="18426B"/>
                </a:solidFill>
                <a:latin typeface="Trebuchet MS"/>
                <a:cs typeface="Trebuchet MS"/>
              </a:rPr>
              <a:t>analysis.</a:t>
            </a:r>
            <a:endParaRPr sz="2400" dirty="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b="0" spc="-10" dirty="0">
                <a:latin typeface="Candara"/>
                <a:cs typeface="Candara"/>
              </a:rPr>
              <a:t>Active</a:t>
            </a:r>
            <a:r>
              <a:rPr b="0" spc="-45" dirty="0">
                <a:latin typeface="Candara"/>
                <a:cs typeface="Candara"/>
              </a:rPr>
              <a:t> </a:t>
            </a:r>
            <a:r>
              <a:rPr b="0" spc="-10" dirty="0">
                <a:latin typeface="Candara"/>
                <a:cs typeface="Candara"/>
              </a:rPr>
              <a:t>Attacks</a:t>
            </a:r>
          </a:p>
        </p:txBody>
      </p:sp>
      <p:sp>
        <p:nvSpPr>
          <p:cNvPr id="3" name="object 3"/>
          <p:cNvSpPr txBox="1"/>
          <p:nvPr/>
        </p:nvSpPr>
        <p:spPr>
          <a:xfrm>
            <a:off x="459740" y="1183385"/>
            <a:ext cx="3326129" cy="788670"/>
          </a:xfrm>
          <a:prstGeom prst="rect">
            <a:avLst/>
          </a:prstGeom>
        </p:spPr>
        <p:txBody>
          <a:bodyPr vert="horz" wrap="square" lIns="0" tIns="0" rIns="0" bIns="0" rtlCol="0">
            <a:spAutoFit/>
          </a:bodyPr>
          <a:lstStyle/>
          <a:p>
            <a:pPr marL="247015" marR="5080" indent="-234315">
              <a:lnSpc>
                <a:spcPct val="100000"/>
              </a:lnSpc>
              <a:buFont typeface="Wingdings"/>
              <a:buChar char=""/>
              <a:tabLst>
                <a:tab pos="311150" algn="l"/>
                <a:tab pos="311785" algn="l"/>
              </a:tabLst>
            </a:pPr>
            <a:r>
              <a:rPr sz="1700" dirty="0">
                <a:latin typeface="Trebuchet MS"/>
                <a:cs typeface="Trebuchet MS"/>
              </a:rPr>
              <a:t>Involve </a:t>
            </a:r>
            <a:r>
              <a:rPr sz="1700" spc="-5" dirty="0">
                <a:latin typeface="Trebuchet MS"/>
                <a:cs typeface="Trebuchet MS"/>
              </a:rPr>
              <a:t>some modification </a:t>
            </a:r>
            <a:r>
              <a:rPr sz="1700" dirty="0">
                <a:latin typeface="Trebuchet MS"/>
                <a:cs typeface="Trebuchet MS"/>
              </a:rPr>
              <a:t>of  </a:t>
            </a:r>
            <a:r>
              <a:rPr sz="1700" spc="-5" dirty="0">
                <a:latin typeface="Trebuchet MS"/>
                <a:cs typeface="Trebuchet MS"/>
              </a:rPr>
              <a:t>the data stream </a:t>
            </a:r>
            <a:r>
              <a:rPr sz="1700" dirty="0">
                <a:latin typeface="Trebuchet MS"/>
                <a:cs typeface="Trebuchet MS"/>
              </a:rPr>
              <a:t>or the</a:t>
            </a:r>
            <a:r>
              <a:rPr sz="1700" spc="-100" dirty="0">
                <a:latin typeface="Trebuchet MS"/>
                <a:cs typeface="Trebuchet MS"/>
              </a:rPr>
              <a:t> </a:t>
            </a:r>
            <a:r>
              <a:rPr sz="1700" spc="-5" dirty="0">
                <a:latin typeface="Trebuchet MS"/>
                <a:cs typeface="Trebuchet MS"/>
              </a:rPr>
              <a:t>creation  </a:t>
            </a:r>
            <a:r>
              <a:rPr sz="1700" dirty="0">
                <a:latin typeface="Trebuchet MS"/>
                <a:cs typeface="Trebuchet MS"/>
              </a:rPr>
              <a:t>of a </a:t>
            </a:r>
            <a:r>
              <a:rPr sz="1700" spc="-5" dirty="0">
                <a:latin typeface="Trebuchet MS"/>
                <a:cs typeface="Trebuchet MS"/>
              </a:rPr>
              <a:t>false</a:t>
            </a:r>
            <a:r>
              <a:rPr sz="1700" spc="-125" dirty="0">
                <a:latin typeface="Trebuchet MS"/>
                <a:cs typeface="Trebuchet MS"/>
              </a:rPr>
              <a:t> </a:t>
            </a:r>
            <a:r>
              <a:rPr sz="1700" spc="-5" dirty="0">
                <a:latin typeface="Trebuchet MS"/>
                <a:cs typeface="Trebuchet MS"/>
              </a:rPr>
              <a:t>stream</a:t>
            </a:r>
            <a:endParaRPr sz="1700" dirty="0">
              <a:latin typeface="Trebuchet MS"/>
              <a:cs typeface="Trebuchet MS"/>
            </a:endParaRPr>
          </a:p>
        </p:txBody>
      </p:sp>
      <p:sp>
        <p:nvSpPr>
          <p:cNvPr id="4" name="object 4"/>
          <p:cNvSpPr txBox="1"/>
          <p:nvPr/>
        </p:nvSpPr>
        <p:spPr>
          <a:xfrm>
            <a:off x="459740" y="2220086"/>
            <a:ext cx="3289300" cy="1047750"/>
          </a:xfrm>
          <a:prstGeom prst="rect">
            <a:avLst/>
          </a:prstGeom>
        </p:spPr>
        <p:txBody>
          <a:bodyPr vert="horz" wrap="square" lIns="0" tIns="0" rIns="0" bIns="0" rtlCol="0">
            <a:spAutoFit/>
          </a:bodyPr>
          <a:lstStyle/>
          <a:p>
            <a:pPr marL="303530" marR="5080" indent="-290830">
              <a:lnSpc>
                <a:spcPct val="100000"/>
              </a:lnSpc>
              <a:buFont typeface="Wingdings"/>
              <a:buChar char=""/>
              <a:tabLst>
                <a:tab pos="303530" algn="l"/>
                <a:tab pos="304165" algn="l"/>
              </a:tabLst>
            </a:pPr>
            <a:r>
              <a:rPr sz="1700" spc="-5" dirty="0">
                <a:latin typeface="Trebuchet MS"/>
                <a:cs typeface="Trebuchet MS"/>
              </a:rPr>
              <a:t>Difficult to prevent because </a:t>
            </a:r>
            <a:r>
              <a:rPr sz="1700" dirty="0">
                <a:latin typeface="Trebuchet MS"/>
                <a:cs typeface="Trebuchet MS"/>
              </a:rPr>
              <a:t>of  </a:t>
            </a:r>
            <a:r>
              <a:rPr sz="1700" spc="-5" dirty="0">
                <a:latin typeface="Trebuchet MS"/>
                <a:cs typeface="Trebuchet MS"/>
              </a:rPr>
              <a:t>the wide variety </a:t>
            </a:r>
            <a:r>
              <a:rPr sz="1700" dirty="0">
                <a:latin typeface="Trebuchet MS"/>
                <a:cs typeface="Trebuchet MS"/>
              </a:rPr>
              <a:t>of </a:t>
            </a:r>
            <a:r>
              <a:rPr sz="1700" spc="-5" dirty="0">
                <a:latin typeface="Trebuchet MS"/>
                <a:cs typeface="Trebuchet MS"/>
              </a:rPr>
              <a:t>potential  physical, software, </a:t>
            </a:r>
            <a:r>
              <a:rPr sz="1700" dirty="0">
                <a:latin typeface="Trebuchet MS"/>
                <a:cs typeface="Trebuchet MS"/>
              </a:rPr>
              <a:t>and  </a:t>
            </a:r>
            <a:r>
              <a:rPr sz="1700" spc="-5" dirty="0">
                <a:latin typeface="Trebuchet MS"/>
                <a:cs typeface="Trebuchet MS"/>
              </a:rPr>
              <a:t>network</a:t>
            </a:r>
            <a:r>
              <a:rPr sz="1700" spc="-65" dirty="0">
                <a:latin typeface="Trebuchet MS"/>
                <a:cs typeface="Trebuchet MS"/>
              </a:rPr>
              <a:t> </a:t>
            </a:r>
            <a:r>
              <a:rPr sz="1700" spc="-5" dirty="0">
                <a:latin typeface="Trebuchet MS"/>
                <a:cs typeface="Trebuchet MS"/>
              </a:rPr>
              <a:t>vulnerabilities</a:t>
            </a:r>
            <a:endParaRPr sz="1700" dirty="0">
              <a:latin typeface="Trebuchet MS"/>
              <a:cs typeface="Trebuchet MS"/>
            </a:endParaRPr>
          </a:p>
        </p:txBody>
      </p:sp>
      <p:sp>
        <p:nvSpPr>
          <p:cNvPr id="5" name="object 5"/>
          <p:cNvSpPr txBox="1"/>
          <p:nvPr/>
        </p:nvSpPr>
        <p:spPr>
          <a:xfrm>
            <a:off x="459740" y="3515741"/>
            <a:ext cx="3379470" cy="788670"/>
          </a:xfrm>
          <a:prstGeom prst="rect">
            <a:avLst/>
          </a:prstGeom>
        </p:spPr>
        <p:txBody>
          <a:bodyPr vert="horz" wrap="square" lIns="0" tIns="0" rIns="0" bIns="0" rtlCol="0">
            <a:spAutoFit/>
          </a:bodyPr>
          <a:lstStyle/>
          <a:p>
            <a:pPr marL="303530" marR="5080" indent="-290830">
              <a:lnSpc>
                <a:spcPct val="100000"/>
              </a:lnSpc>
              <a:buFont typeface="Wingdings"/>
              <a:buChar char=""/>
              <a:tabLst>
                <a:tab pos="303530" algn="l"/>
                <a:tab pos="304165" algn="l"/>
              </a:tabLst>
            </a:pPr>
            <a:r>
              <a:rPr sz="1700" spc="-5" dirty="0">
                <a:latin typeface="Trebuchet MS"/>
                <a:cs typeface="Trebuchet MS"/>
              </a:rPr>
              <a:t>Goal is to detect attacks </a:t>
            </a:r>
            <a:r>
              <a:rPr sz="1700" dirty="0">
                <a:latin typeface="Trebuchet MS"/>
                <a:cs typeface="Trebuchet MS"/>
              </a:rPr>
              <a:t>and </a:t>
            </a:r>
            <a:r>
              <a:rPr sz="1700" spc="-5" dirty="0">
                <a:latin typeface="Trebuchet MS"/>
                <a:cs typeface="Trebuchet MS"/>
              </a:rPr>
              <a:t>to  recover from </a:t>
            </a:r>
            <a:r>
              <a:rPr sz="1700" dirty="0">
                <a:latin typeface="Trebuchet MS"/>
                <a:cs typeface="Trebuchet MS"/>
              </a:rPr>
              <a:t>any </a:t>
            </a:r>
            <a:r>
              <a:rPr sz="1700" spc="-5" dirty="0">
                <a:latin typeface="Trebuchet MS"/>
                <a:cs typeface="Trebuchet MS"/>
              </a:rPr>
              <a:t>disruption </a:t>
            </a:r>
            <a:r>
              <a:rPr sz="1700" dirty="0">
                <a:latin typeface="Trebuchet MS"/>
                <a:cs typeface="Trebuchet MS"/>
              </a:rPr>
              <a:t>or  </a:t>
            </a:r>
            <a:r>
              <a:rPr sz="1700" spc="-5" dirty="0">
                <a:latin typeface="Trebuchet MS"/>
                <a:cs typeface="Trebuchet MS"/>
              </a:rPr>
              <a:t>delays caused by</a:t>
            </a:r>
            <a:r>
              <a:rPr sz="1700" spc="-100" dirty="0">
                <a:latin typeface="Trebuchet MS"/>
                <a:cs typeface="Trebuchet MS"/>
              </a:rPr>
              <a:t> </a:t>
            </a:r>
            <a:r>
              <a:rPr sz="1700" spc="-5" dirty="0">
                <a:latin typeface="Trebuchet MS"/>
                <a:cs typeface="Trebuchet MS"/>
              </a:rPr>
              <a:t>them</a:t>
            </a:r>
            <a:endParaRPr sz="1700" dirty="0">
              <a:latin typeface="Trebuchet MS"/>
              <a:cs typeface="Trebuchet MS"/>
            </a:endParaRPr>
          </a:p>
        </p:txBody>
      </p:sp>
      <p:sp>
        <p:nvSpPr>
          <p:cNvPr id="6" name="object 6"/>
          <p:cNvSpPr/>
          <p:nvPr/>
        </p:nvSpPr>
        <p:spPr>
          <a:xfrm>
            <a:off x="5858255" y="1054861"/>
            <a:ext cx="2828925" cy="1101090"/>
          </a:xfrm>
          <a:custGeom>
            <a:avLst/>
            <a:gdLst/>
            <a:ahLst/>
            <a:cxnLst/>
            <a:rect l="l" t="t" r="r" b="b"/>
            <a:pathLst>
              <a:path w="2828925" h="1101089">
                <a:moveTo>
                  <a:pt x="2645155" y="0"/>
                </a:moveTo>
                <a:lnTo>
                  <a:pt x="0" y="0"/>
                </a:lnTo>
                <a:lnTo>
                  <a:pt x="0" y="1100582"/>
                </a:lnTo>
                <a:lnTo>
                  <a:pt x="2645155" y="1100582"/>
                </a:lnTo>
                <a:lnTo>
                  <a:pt x="2693885" y="1094026"/>
                </a:lnTo>
                <a:lnTo>
                  <a:pt x="2737687" y="1075525"/>
                </a:lnTo>
                <a:lnTo>
                  <a:pt x="2774807" y="1046829"/>
                </a:lnTo>
                <a:lnTo>
                  <a:pt x="2803492" y="1009687"/>
                </a:lnTo>
                <a:lnTo>
                  <a:pt x="2821988" y="965850"/>
                </a:lnTo>
                <a:lnTo>
                  <a:pt x="2828544" y="917066"/>
                </a:lnTo>
                <a:lnTo>
                  <a:pt x="2828544" y="183387"/>
                </a:lnTo>
                <a:lnTo>
                  <a:pt x="2821988" y="134614"/>
                </a:lnTo>
                <a:lnTo>
                  <a:pt x="2803492" y="90800"/>
                </a:lnTo>
                <a:lnTo>
                  <a:pt x="2774807" y="53689"/>
                </a:lnTo>
                <a:lnTo>
                  <a:pt x="2737687" y="25023"/>
                </a:lnTo>
                <a:lnTo>
                  <a:pt x="2693885" y="6546"/>
                </a:lnTo>
                <a:lnTo>
                  <a:pt x="2645155" y="0"/>
                </a:lnTo>
                <a:close/>
              </a:path>
            </a:pathLst>
          </a:custGeom>
          <a:solidFill>
            <a:srgbClr val="DBD4ED">
              <a:alpha val="90194"/>
            </a:srgbClr>
          </a:solidFill>
        </p:spPr>
        <p:txBody>
          <a:bodyPr wrap="square" lIns="0" tIns="0" rIns="0" bIns="0" rtlCol="0"/>
          <a:lstStyle/>
          <a:p>
            <a:endParaRPr/>
          </a:p>
        </p:txBody>
      </p:sp>
      <p:sp>
        <p:nvSpPr>
          <p:cNvPr id="7" name="object 7"/>
          <p:cNvSpPr/>
          <p:nvPr/>
        </p:nvSpPr>
        <p:spPr>
          <a:xfrm>
            <a:off x="5858255" y="1054861"/>
            <a:ext cx="2828925" cy="1101090"/>
          </a:xfrm>
          <a:custGeom>
            <a:avLst/>
            <a:gdLst/>
            <a:ahLst/>
            <a:cxnLst/>
            <a:rect l="l" t="t" r="r" b="b"/>
            <a:pathLst>
              <a:path w="2828925" h="1101089">
                <a:moveTo>
                  <a:pt x="2828544" y="183387"/>
                </a:moveTo>
                <a:lnTo>
                  <a:pt x="2828544" y="917066"/>
                </a:lnTo>
                <a:lnTo>
                  <a:pt x="2821988" y="965850"/>
                </a:lnTo>
                <a:lnTo>
                  <a:pt x="2803492" y="1009687"/>
                </a:lnTo>
                <a:lnTo>
                  <a:pt x="2774807" y="1046829"/>
                </a:lnTo>
                <a:lnTo>
                  <a:pt x="2737687" y="1075525"/>
                </a:lnTo>
                <a:lnTo>
                  <a:pt x="2693885" y="1094026"/>
                </a:lnTo>
                <a:lnTo>
                  <a:pt x="2645155" y="1100582"/>
                </a:lnTo>
                <a:lnTo>
                  <a:pt x="0" y="1100582"/>
                </a:lnTo>
                <a:lnTo>
                  <a:pt x="0" y="0"/>
                </a:lnTo>
                <a:lnTo>
                  <a:pt x="2645155" y="0"/>
                </a:lnTo>
                <a:lnTo>
                  <a:pt x="2693885" y="6546"/>
                </a:lnTo>
                <a:lnTo>
                  <a:pt x="2737687" y="25023"/>
                </a:lnTo>
                <a:lnTo>
                  <a:pt x="2774807" y="53689"/>
                </a:lnTo>
                <a:lnTo>
                  <a:pt x="2803492" y="90800"/>
                </a:lnTo>
                <a:lnTo>
                  <a:pt x="2821988" y="134614"/>
                </a:lnTo>
                <a:lnTo>
                  <a:pt x="2828544" y="183387"/>
                </a:lnTo>
                <a:close/>
              </a:path>
            </a:pathLst>
          </a:custGeom>
          <a:ln w="38100">
            <a:solidFill>
              <a:srgbClr val="DBD4ED"/>
            </a:solidFill>
          </a:ln>
        </p:spPr>
        <p:txBody>
          <a:bodyPr wrap="square" lIns="0" tIns="0" rIns="0" bIns="0" rtlCol="0"/>
          <a:lstStyle/>
          <a:p>
            <a:endParaRPr/>
          </a:p>
        </p:txBody>
      </p:sp>
      <p:sp>
        <p:nvSpPr>
          <p:cNvPr id="8" name="object 8"/>
          <p:cNvSpPr txBox="1"/>
          <p:nvPr/>
        </p:nvSpPr>
        <p:spPr>
          <a:xfrm>
            <a:off x="5899784" y="1189863"/>
            <a:ext cx="2602865" cy="837565"/>
          </a:xfrm>
          <a:prstGeom prst="rect">
            <a:avLst/>
          </a:prstGeom>
        </p:spPr>
        <p:txBody>
          <a:bodyPr vert="horz" wrap="square" lIns="0" tIns="0" rIns="0" bIns="0" rtlCol="0">
            <a:spAutoFit/>
          </a:bodyPr>
          <a:lstStyle/>
          <a:p>
            <a:pPr marL="127000" marR="60960" indent="-114300">
              <a:lnSpc>
                <a:spcPts val="1540"/>
              </a:lnSpc>
            </a:pPr>
            <a:r>
              <a:rPr sz="1400" spc="-15" dirty="0">
                <a:latin typeface="Candara"/>
                <a:cs typeface="Candara"/>
              </a:rPr>
              <a:t>•Takes </a:t>
            </a:r>
            <a:r>
              <a:rPr sz="1400" dirty="0">
                <a:latin typeface="Candara"/>
                <a:cs typeface="Candara"/>
              </a:rPr>
              <a:t>place </a:t>
            </a:r>
            <a:r>
              <a:rPr sz="1400" spc="-5" dirty="0">
                <a:latin typeface="Candara"/>
                <a:cs typeface="Candara"/>
              </a:rPr>
              <a:t>when one entity  pretends </a:t>
            </a:r>
            <a:r>
              <a:rPr sz="1400" dirty="0">
                <a:latin typeface="Candara"/>
                <a:cs typeface="Candara"/>
              </a:rPr>
              <a:t>to be a </a:t>
            </a:r>
            <a:r>
              <a:rPr sz="1400" spc="-5" dirty="0">
                <a:latin typeface="Candara"/>
                <a:cs typeface="Candara"/>
              </a:rPr>
              <a:t>different</a:t>
            </a:r>
            <a:r>
              <a:rPr sz="1400" spc="-65" dirty="0">
                <a:latin typeface="Candara"/>
                <a:cs typeface="Candara"/>
              </a:rPr>
              <a:t> </a:t>
            </a:r>
            <a:r>
              <a:rPr sz="1400" spc="-5" dirty="0">
                <a:latin typeface="Candara"/>
                <a:cs typeface="Candara"/>
              </a:rPr>
              <a:t>entity</a:t>
            </a:r>
            <a:endParaRPr sz="1400" dirty="0">
              <a:latin typeface="Candara"/>
              <a:cs typeface="Candara"/>
            </a:endParaRPr>
          </a:p>
          <a:p>
            <a:pPr marL="12700">
              <a:lnSpc>
                <a:spcPts val="1610"/>
              </a:lnSpc>
              <a:spcBef>
                <a:spcPts val="90"/>
              </a:spcBef>
            </a:pPr>
            <a:r>
              <a:rPr sz="1400" dirty="0">
                <a:latin typeface="Candara"/>
                <a:cs typeface="Candara"/>
              </a:rPr>
              <a:t>•Usually </a:t>
            </a:r>
            <a:r>
              <a:rPr sz="1400" spc="-5" dirty="0">
                <a:latin typeface="Candara"/>
                <a:cs typeface="Candara"/>
              </a:rPr>
              <a:t>includes one of </a:t>
            </a:r>
            <a:r>
              <a:rPr sz="1400" dirty="0">
                <a:latin typeface="Candara"/>
                <a:cs typeface="Candara"/>
              </a:rPr>
              <a:t>the</a:t>
            </a:r>
            <a:r>
              <a:rPr sz="1400" spc="-60" dirty="0">
                <a:latin typeface="Candara"/>
                <a:cs typeface="Candara"/>
              </a:rPr>
              <a:t> </a:t>
            </a:r>
            <a:r>
              <a:rPr sz="1400" spc="-5" dirty="0">
                <a:latin typeface="Candara"/>
                <a:cs typeface="Candara"/>
              </a:rPr>
              <a:t>other</a:t>
            </a:r>
            <a:endParaRPr sz="1400" dirty="0">
              <a:latin typeface="Candara"/>
              <a:cs typeface="Candara"/>
            </a:endParaRPr>
          </a:p>
          <a:p>
            <a:pPr marL="127000">
              <a:lnSpc>
                <a:spcPts val="1610"/>
              </a:lnSpc>
            </a:pPr>
            <a:r>
              <a:rPr sz="1400" dirty="0">
                <a:latin typeface="Candara"/>
                <a:cs typeface="Candara"/>
              </a:rPr>
              <a:t>forms of </a:t>
            </a:r>
            <a:r>
              <a:rPr sz="1400" spc="-5" dirty="0">
                <a:latin typeface="Candara"/>
                <a:cs typeface="Candara"/>
              </a:rPr>
              <a:t>active</a:t>
            </a:r>
            <a:r>
              <a:rPr sz="1400" spc="-75" dirty="0">
                <a:latin typeface="Candara"/>
                <a:cs typeface="Candara"/>
              </a:rPr>
              <a:t> </a:t>
            </a:r>
            <a:r>
              <a:rPr sz="1400" spc="-5" dirty="0">
                <a:latin typeface="Candara"/>
                <a:cs typeface="Candara"/>
              </a:rPr>
              <a:t>attack</a:t>
            </a:r>
            <a:endParaRPr sz="1400" dirty="0">
              <a:latin typeface="Candara"/>
              <a:cs typeface="Candara"/>
            </a:endParaRPr>
          </a:p>
        </p:txBody>
      </p:sp>
      <p:sp>
        <p:nvSpPr>
          <p:cNvPr id="9" name="object 9"/>
          <p:cNvSpPr/>
          <p:nvPr/>
        </p:nvSpPr>
        <p:spPr>
          <a:xfrm>
            <a:off x="4227576" y="903732"/>
            <a:ext cx="1670303" cy="1453896"/>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4276344" y="1363980"/>
            <a:ext cx="1601724" cy="463296"/>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4267200" y="917321"/>
            <a:ext cx="1591055" cy="1375664"/>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4314444" y="1376172"/>
            <a:ext cx="1525524" cy="387096"/>
          </a:xfrm>
          <a:prstGeom prst="rect">
            <a:avLst/>
          </a:prstGeom>
          <a:blipFill>
            <a:blip r:embed="rId5" cstate="print"/>
            <a:stretch>
              <a:fillRect/>
            </a:stretch>
          </a:blipFill>
        </p:spPr>
        <p:txBody>
          <a:bodyPr wrap="square" lIns="0" tIns="0" rIns="0" bIns="0" rtlCol="0"/>
          <a:lstStyle/>
          <a:p>
            <a:endParaRPr/>
          </a:p>
        </p:txBody>
      </p:sp>
      <p:sp>
        <p:nvSpPr>
          <p:cNvPr id="13" name="object 13"/>
          <p:cNvSpPr txBox="1"/>
          <p:nvPr/>
        </p:nvSpPr>
        <p:spPr>
          <a:xfrm>
            <a:off x="4447413" y="1441703"/>
            <a:ext cx="1232535" cy="304800"/>
          </a:xfrm>
          <a:prstGeom prst="rect">
            <a:avLst/>
          </a:prstGeom>
        </p:spPr>
        <p:txBody>
          <a:bodyPr vert="horz" wrap="square" lIns="0" tIns="0" rIns="0" bIns="0" rtlCol="0">
            <a:spAutoFit/>
          </a:bodyPr>
          <a:lstStyle/>
          <a:p>
            <a:pPr marL="12700">
              <a:lnSpc>
                <a:spcPct val="100000"/>
              </a:lnSpc>
            </a:pPr>
            <a:r>
              <a:rPr sz="1800" spc="-5" dirty="0">
                <a:solidFill>
                  <a:srgbClr val="FFFFFF"/>
                </a:solidFill>
                <a:latin typeface="Candara"/>
                <a:cs typeface="Candara"/>
              </a:rPr>
              <a:t>Masquerade</a:t>
            </a:r>
            <a:endParaRPr sz="1800" dirty="0">
              <a:latin typeface="Candara"/>
              <a:cs typeface="Candara"/>
            </a:endParaRPr>
          </a:p>
        </p:txBody>
      </p:sp>
      <p:sp>
        <p:nvSpPr>
          <p:cNvPr id="14" name="object 14"/>
          <p:cNvSpPr/>
          <p:nvPr/>
        </p:nvSpPr>
        <p:spPr>
          <a:xfrm>
            <a:off x="5858255" y="2499360"/>
            <a:ext cx="2828925" cy="1101090"/>
          </a:xfrm>
          <a:custGeom>
            <a:avLst/>
            <a:gdLst/>
            <a:ahLst/>
            <a:cxnLst/>
            <a:rect l="l" t="t" r="r" b="b"/>
            <a:pathLst>
              <a:path w="2828925" h="1101089">
                <a:moveTo>
                  <a:pt x="2645155" y="0"/>
                </a:moveTo>
                <a:lnTo>
                  <a:pt x="0" y="0"/>
                </a:lnTo>
                <a:lnTo>
                  <a:pt x="0" y="1100581"/>
                </a:lnTo>
                <a:lnTo>
                  <a:pt x="2645155" y="1100581"/>
                </a:lnTo>
                <a:lnTo>
                  <a:pt x="2693885" y="1094026"/>
                </a:lnTo>
                <a:lnTo>
                  <a:pt x="2737687" y="1075530"/>
                </a:lnTo>
                <a:lnTo>
                  <a:pt x="2774807" y="1046845"/>
                </a:lnTo>
                <a:lnTo>
                  <a:pt x="2803492" y="1009725"/>
                </a:lnTo>
                <a:lnTo>
                  <a:pt x="2821988" y="965923"/>
                </a:lnTo>
                <a:lnTo>
                  <a:pt x="2828544" y="917193"/>
                </a:lnTo>
                <a:lnTo>
                  <a:pt x="2828544" y="183387"/>
                </a:lnTo>
                <a:lnTo>
                  <a:pt x="2821988" y="134658"/>
                </a:lnTo>
                <a:lnTo>
                  <a:pt x="2803492" y="90856"/>
                </a:lnTo>
                <a:lnTo>
                  <a:pt x="2774807" y="53736"/>
                </a:lnTo>
                <a:lnTo>
                  <a:pt x="2737687" y="25051"/>
                </a:lnTo>
                <a:lnTo>
                  <a:pt x="2693885" y="6555"/>
                </a:lnTo>
                <a:lnTo>
                  <a:pt x="2645155" y="0"/>
                </a:lnTo>
                <a:close/>
              </a:path>
            </a:pathLst>
          </a:custGeom>
          <a:solidFill>
            <a:srgbClr val="DBD4ED">
              <a:alpha val="90194"/>
            </a:srgbClr>
          </a:solidFill>
        </p:spPr>
        <p:txBody>
          <a:bodyPr wrap="square" lIns="0" tIns="0" rIns="0" bIns="0" rtlCol="0"/>
          <a:lstStyle/>
          <a:p>
            <a:endParaRPr/>
          </a:p>
        </p:txBody>
      </p:sp>
      <p:sp>
        <p:nvSpPr>
          <p:cNvPr id="15" name="object 15"/>
          <p:cNvSpPr/>
          <p:nvPr/>
        </p:nvSpPr>
        <p:spPr>
          <a:xfrm>
            <a:off x="5858255" y="2499360"/>
            <a:ext cx="2828925" cy="1101090"/>
          </a:xfrm>
          <a:custGeom>
            <a:avLst/>
            <a:gdLst/>
            <a:ahLst/>
            <a:cxnLst/>
            <a:rect l="l" t="t" r="r" b="b"/>
            <a:pathLst>
              <a:path w="2828925" h="1101089">
                <a:moveTo>
                  <a:pt x="2828544" y="183387"/>
                </a:moveTo>
                <a:lnTo>
                  <a:pt x="2828544" y="917193"/>
                </a:lnTo>
                <a:lnTo>
                  <a:pt x="2821988" y="965923"/>
                </a:lnTo>
                <a:lnTo>
                  <a:pt x="2803492" y="1009725"/>
                </a:lnTo>
                <a:lnTo>
                  <a:pt x="2774807" y="1046845"/>
                </a:lnTo>
                <a:lnTo>
                  <a:pt x="2737687" y="1075530"/>
                </a:lnTo>
                <a:lnTo>
                  <a:pt x="2693885" y="1094026"/>
                </a:lnTo>
                <a:lnTo>
                  <a:pt x="2645155" y="1100581"/>
                </a:lnTo>
                <a:lnTo>
                  <a:pt x="0" y="1100581"/>
                </a:lnTo>
                <a:lnTo>
                  <a:pt x="0" y="0"/>
                </a:lnTo>
                <a:lnTo>
                  <a:pt x="2645155" y="0"/>
                </a:lnTo>
                <a:lnTo>
                  <a:pt x="2693885" y="6555"/>
                </a:lnTo>
                <a:lnTo>
                  <a:pt x="2737687" y="25051"/>
                </a:lnTo>
                <a:lnTo>
                  <a:pt x="2774807" y="53736"/>
                </a:lnTo>
                <a:lnTo>
                  <a:pt x="2803492" y="90856"/>
                </a:lnTo>
                <a:lnTo>
                  <a:pt x="2821988" y="134658"/>
                </a:lnTo>
                <a:lnTo>
                  <a:pt x="2828544" y="183387"/>
                </a:lnTo>
                <a:close/>
              </a:path>
            </a:pathLst>
          </a:custGeom>
          <a:ln w="38100">
            <a:solidFill>
              <a:srgbClr val="DBD4ED"/>
            </a:solidFill>
          </a:ln>
        </p:spPr>
        <p:txBody>
          <a:bodyPr wrap="square" lIns="0" tIns="0" rIns="0" bIns="0" rtlCol="0"/>
          <a:lstStyle/>
          <a:p>
            <a:endParaRPr/>
          </a:p>
        </p:txBody>
      </p:sp>
      <p:sp>
        <p:nvSpPr>
          <p:cNvPr id="16" name="object 16"/>
          <p:cNvSpPr txBox="1"/>
          <p:nvPr/>
        </p:nvSpPr>
        <p:spPr>
          <a:xfrm>
            <a:off x="5899784" y="2650997"/>
            <a:ext cx="2585085" cy="803910"/>
          </a:xfrm>
          <a:prstGeom prst="rect">
            <a:avLst/>
          </a:prstGeom>
        </p:spPr>
        <p:txBody>
          <a:bodyPr vert="horz" wrap="square" lIns="0" tIns="0" rIns="0" bIns="0" rtlCol="0">
            <a:spAutoFit/>
          </a:bodyPr>
          <a:lstStyle/>
          <a:p>
            <a:pPr marL="127000" marR="5080" indent="-114300">
              <a:lnSpc>
                <a:spcPts val="1540"/>
              </a:lnSpc>
            </a:pPr>
            <a:r>
              <a:rPr sz="1400" spc="-5" dirty="0">
                <a:latin typeface="Candara"/>
                <a:cs typeface="Candara"/>
              </a:rPr>
              <a:t>•Involves </a:t>
            </a:r>
            <a:r>
              <a:rPr sz="1400" dirty="0">
                <a:latin typeface="Candara"/>
                <a:cs typeface="Candara"/>
              </a:rPr>
              <a:t>the </a:t>
            </a:r>
            <a:r>
              <a:rPr sz="1400" spc="-5" dirty="0">
                <a:latin typeface="Candara"/>
                <a:cs typeface="Candara"/>
              </a:rPr>
              <a:t>passive </a:t>
            </a:r>
            <a:r>
              <a:rPr sz="1400" dirty="0">
                <a:latin typeface="Candara"/>
                <a:cs typeface="Candara"/>
              </a:rPr>
              <a:t>capture </a:t>
            </a:r>
            <a:r>
              <a:rPr sz="1400" spc="-5" dirty="0">
                <a:latin typeface="Candara"/>
                <a:cs typeface="Candara"/>
              </a:rPr>
              <a:t>of </a:t>
            </a:r>
            <a:r>
              <a:rPr sz="1400" dirty="0">
                <a:latin typeface="Candara"/>
                <a:cs typeface="Candara"/>
              </a:rPr>
              <a:t>a  </a:t>
            </a:r>
            <a:r>
              <a:rPr sz="1400" spc="-5" dirty="0">
                <a:latin typeface="Candara"/>
                <a:cs typeface="Candara"/>
              </a:rPr>
              <a:t>data unit and </a:t>
            </a:r>
            <a:r>
              <a:rPr sz="1400" dirty="0">
                <a:latin typeface="Candara"/>
                <a:cs typeface="Candara"/>
              </a:rPr>
              <a:t>its subsequent  </a:t>
            </a:r>
            <a:r>
              <a:rPr sz="1400" spc="-5" dirty="0">
                <a:latin typeface="Candara"/>
                <a:cs typeface="Candara"/>
              </a:rPr>
              <a:t>retransmission </a:t>
            </a:r>
            <a:r>
              <a:rPr sz="1400" dirty="0">
                <a:latin typeface="Candara"/>
                <a:cs typeface="Candara"/>
              </a:rPr>
              <a:t>to </a:t>
            </a:r>
            <a:r>
              <a:rPr sz="1400" spc="-5" dirty="0">
                <a:latin typeface="Candara"/>
                <a:cs typeface="Candara"/>
              </a:rPr>
              <a:t>produce an  unauthorized</a:t>
            </a:r>
            <a:r>
              <a:rPr sz="1400" spc="-60" dirty="0">
                <a:latin typeface="Candara"/>
                <a:cs typeface="Candara"/>
              </a:rPr>
              <a:t> </a:t>
            </a:r>
            <a:r>
              <a:rPr sz="1400" spc="-5" dirty="0">
                <a:latin typeface="Candara"/>
                <a:cs typeface="Candara"/>
              </a:rPr>
              <a:t>effect</a:t>
            </a:r>
            <a:endParaRPr sz="1400" dirty="0">
              <a:latin typeface="Candara"/>
              <a:cs typeface="Candara"/>
            </a:endParaRPr>
          </a:p>
        </p:txBody>
      </p:sp>
      <p:sp>
        <p:nvSpPr>
          <p:cNvPr id="17" name="object 17"/>
          <p:cNvSpPr/>
          <p:nvPr/>
        </p:nvSpPr>
        <p:spPr>
          <a:xfrm>
            <a:off x="4227576" y="2346960"/>
            <a:ext cx="1670303" cy="1455420"/>
          </a:xfrm>
          <a:prstGeom prst="rect">
            <a:avLst/>
          </a:prstGeom>
          <a:blipFill>
            <a:blip r:embed="rId6" cstate="print"/>
            <a:stretch>
              <a:fillRect/>
            </a:stretch>
          </a:blipFill>
        </p:spPr>
        <p:txBody>
          <a:bodyPr wrap="square" lIns="0" tIns="0" rIns="0" bIns="0" rtlCol="0"/>
          <a:lstStyle/>
          <a:p>
            <a:endParaRPr/>
          </a:p>
        </p:txBody>
      </p:sp>
      <p:sp>
        <p:nvSpPr>
          <p:cNvPr id="18" name="object 18"/>
          <p:cNvSpPr/>
          <p:nvPr/>
        </p:nvSpPr>
        <p:spPr>
          <a:xfrm>
            <a:off x="4552188" y="2808732"/>
            <a:ext cx="1048512" cy="463296"/>
          </a:xfrm>
          <a:prstGeom prst="rect">
            <a:avLst/>
          </a:prstGeom>
          <a:blipFill>
            <a:blip r:embed="rId7" cstate="print"/>
            <a:stretch>
              <a:fillRect/>
            </a:stretch>
          </a:blipFill>
        </p:spPr>
        <p:txBody>
          <a:bodyPr wrap="square" lIns="0" tIns="0" rIns="0" bIns="0" rtlCol="0"/>
          <a:lstStyle/>
          <a:p>
            <a:endParaRPr/>
          </a:p>
        </p:txBody>
      </p:sp>
      <p:sp>
        <p:nvSpPr>
          <p:cNvPr id="19" name="object 19"/>
          <p:cNvSpPr/>
          <p:nvPr/>
        </p:nvSpPr>
        <p:spPr>
          <a:xfrm>
            <a:off x="4267200" y="2361819"/>
            <a:ext cx="1591055" cy="1375663"/>
          </a:xfrm>
          <a:prstGeom prst="rect">
            <a:avLst/>
          </a:prstGeom>
          <a:blipFill>
            <a:blip r:embed="rId8" cstate="print"/>
            <a:stretch>
              <a:fillRect/>
            </a:stretch>
          </a:blipFill>
        </p:spPr>
        <p:txBody>
          <a:bodyPr wrap="square" lIns="0" tIns="0" rIns="0" bIns="0" rtlCol="0"/>
          <a:lstStyle/>
          <a:p>
            <a:endParaRPr/>
          </a:p>
        </p:txBody>
      </p:sp>
      <p:sp>
        <p:nvSpPr>
          <p:cNvPr id="20" name="object 20"/>
          <p:cNvSpPr/>
          <p:nvPr/>
        </p:nvSpPr>
        <p:spPr>
          <a:xfrm>
            <a:off x="4590288" y="2820923"/>
            <a:ext cx="972312" cy="387096"/>
          </a:xfrm>
          <a:prstGeom prst="rect">
            <a:avLst/>
          </a:prstGeom>
          <a:blipFill>
            <a:blip r:embed="rId9" cstate="print"/>
            <a:stretch>
              <a:fillRect/>
            </a:stretch>
          </a:blipFill>
        </p:spPr>
        <p:txBody>
          <a:bodyPr wrap="square" lIns="0" tIns="0" rIns="0" bIns="0" rtlCol="0"/>
          <a:lstStyle/>
          <a:p>
            <a:endParaRPr/>
          </a:p>
        </p:txBody>
      </p:sp>
      <p:sp>
        <p:nvSpPr>
          <p:cNvPr id="21" name="object 21"/>
          <p:cNvSpPr txBox="1"/>
          <p:nvPr/>
        </p:nvSpPr>
        <p:spPr>
          <a:xfrm>
            <a:off x="4723257" y="2886709"/>
            <a:ext cx="678815" cy="304800"/>
          </a:xfrm>
          <a:prstGeom prst="rect">
            <a:avLst/>
          </a:prstGeom>
        </p:spPr>
        <p:txBody>
          <a:bodyPr vert="horz" wrap="square" lIns="0" tIns="0" rIns="0" bIns="0" rtlCol="0">
            <a:spAutoFit/>
          </a:bodyPr>
          <a:lstStyle/>
          <a:p>
            <a:pPr marL="12700">
              <a:lnSpc>
                <a:spcPct val="100000"/>
              </a:lnSpc>
            </a:pPr>
            <a:r>
              <a:rPr sz="1800" spc="-5" dirty="0">
                <a:solidFill>
                  <a:srgbClr val="FFFFFF"/>
                </a:solidFill>
                <a:latin typeface="Candara"/>
                <a:cs typeface="Candara"/>
              </a:rPr>
              <a:t>Repl</a:t>
            </a:r>
            <a:r>
              <a:rPr sz="1800" dirty="0">
                <a:solidFill>
                  <a:srgbClr val="FFFFFF"/>
                </a:solidFill>
                <a:latin typeface="Candara"/>
                <a:cs typeface="Candara"/>
              </a:rPr>
              <a:t>ay</a:t>
            </a:r>
            <a:endParaRPr sz="1800" dirty="0">
              <a:latin typeface="Candara"/>
              <a:cs typeface="Candara"/>
            </a:endParaRPr>
          </a:p>
        </p:txBody>
      </p:sp>
      <p:sp>
        <p:nvSpPr>
          <p:cNvPr id="22" name="object 22"/>
          <p:cNvSpPr/>
          <p:nvPr/>
        </p:nvSpPr>
        <p:spPr>
          <a:xfrm>
            <a:off x="5858255" y="3943858"/>
            <a:ext cx="2828925" cy="1101090"/>
          </a:xfrm>
          <a:custGeom>
            <a:avLst/>
            <a:gdLst/>
            <a:ahLst/>
            <a:cxnLst/>
            <a:rect l="l" t="t" r="r" b="b"/>
            <a:pathLst>
              <a:path w="2828925" h="1101089">
                <a:moveTo>
                  <a:pt x="2645155" y="0"/>
                </a:moveTo>
                <a:lnTo>
                  <a:pt x="0" y="0"/>
                </a:lnTo>
                <a:lnTo>
                  <a:pt x="0" y="1100582"/>
                </a:lnTo>
                <a:lnTo>
                  <a:pt x="2645155" y="1100582"/>
                </a:lnTo>
                <a:lnTo>
                  <a:pt x="2693885" y="1094026"/>
                </a:lnTo>
                <a:lnTo>
                  <a:pt x="2737687" y="1075530"/>
                </a:lnTo>
                <a:lnTo>
                  <a:pt x="2774807" y="1046845"/>
                </a:lnTo>
                <a:lnTo>
                  <a:pt x="2803492" y="1009725"/>
                </a:lnTo>
                <a:lnTo>
                  <a:pt x="2821988" y="965923"/>
                </a:lnTo>
                <a:lnTo>
                  <a:pt x="2828544" y="917194"/>
                </a:lnTo>
                <a:lnTo>
                  <a:pt x="2828544" y="183388"/>
                </a:lnTo>
                <a:lnTo>
                  <a:pt x="2821988" y="134658"/>
                </a:lnTo>
                <a:lnTo>
                  <a:pt x="2803492" y="90856"/>
                </a:lnTo>
                <a:lnTo>
                  <a:pt x="2774807" y="53736"/>
                </a:lnTo>
                <a:lnTo>
                  <a:pt x="2737687" y="25051"/>
                </a:lnTo>
                <a:lnTo>
                  <a:pt x="2693885" y="6555"/>
                </a:lnTo>
                <a:lnTo>
                  <a:pt x="2645155" y="0"/>
                </a:lnTo>
                <a:close/>
              </a:path>
            </a:pathLst>
          </a:custGeom>
          <a:solidFill>
            <a:srgbClr val="DBD4ED">
              <a:alpha val="90194"/>
            </a:srgbClr>
          </a:solidFill>
        </p:spPr>
        <p:txBody>
          <a:bodyPr wrap="square" lIns="0" tIns="0" rIns="0" bIns="0" rtlCol="0"/>
          <a:lstStyle/>
          <a:p>
            <a:endParaRPr/>
          </a:p>
        </p:txBody>
      </p:sp>
      <p:sp>
        <p:nvSpPr>
          <p:cNvPr id="23" name="object 23"/>
          <p:cNvSpPr/>
          <p:nvPr/>
        </p:nvSpPr>
        <p:spPr>
          <a:xfrm>
            <a:off x="5858255" y="3943858"/>
            <a:ext cx="2828925" cy="1101090"/>
          </a:xfrm>
          <a:custGeom>
            <a:avLst/>
            <a:gdLst/>
            <a:ahLst/>
            <a:cxnLst/>
            <a:rect l="l" t="t" r="r" b="b"/>
            <a:pathLst>
              <a:path w="2828925" h="1101089">
                <a:moveTo>
                  <a:pt x="2828544" y="183388"/>
                </a:moveTo>
                <a:lnTo>
                  <a:pt x="2828544" y="917194"/>
                </a:lnTo>
                <a:lnTo>
                  <a:pt x="2821988" y="965923"/>
                </a:lnTo>
                <a:lnTo>
                  <a:pt x="2803492" y="1009725"/>
                </a:lnTo>
                <a:lnTo>
                  <a:pt x="2774807" y="1046845"/>
                </a:lnTo>
                <a:lnTo>
                  <a:pt x="2737687" y="1075530"/>
                </a:lnTo>
                <a:lnTo>
                  <a:pt x="2693885" y="1094026"/>
                </a:lnTo>
                <a:lnTo>
                  <a:pt x="2645155" y="1100582"/>
                </a:lnTo>
                <a:lnTo>
                  <a:pt x="0" y="1100582"/>
                </a:lnTo>
                <a:lnTo>
                  <a:pt x="0" y="0"/>
                </a:lnTo>
                <a:lnTo>
                  <a:pt x="2645155" y="0"/>
                </a:lnTo>
                <a:lnTo>
                  <a:pt x="2693885" y="6555"/>
                </a:lnTo>
                <a:lnTo>
                  <a:pt x="2737687" y="25051"/>
                </a:lnTo>
                <a:lnTo>
                  <a:pt x="2774807" y="53736"/>
                </a:lnTo>
                <a:lnTo>
                  <a:pt x="2803492" y="90856"/>
                </a:lnTo>
                <a:lnTo>
                  <a:pt x="2821988" y="134658"/>
                </a:lnTo>
                <a:lnTo>
                  <a:pt x="2828544" y="183388"/>
                </a:lnTo>
                <a:close/>
              </a:path>
            </a:pathLst>
          </a:custGeom>
          <a:ln w="38100">
            <a:solidFill>
              <a:srgbClr val="DBD4ED"/>
            </a:solidFill>
          </a:ln>
        </p:spPr>
        <p:txBody>
          <a:bodyPr wrap="square" lIns="0" tIns="0" rIns="0" bIns="0" rtlCol="0"/>
          <a:lstStyle/>
          <a:p>
            <a:endParaRPr/>
          </a:p>
        </p:txBody>
      </p:sp>
      <p:sp>
        <p:nvSpPr>
          <p:cNvPr id="24" name="object 24"/>
          <p:cNvSpPr txBox="1"/>
          <p:nvPr/>
        </p:nvSpPr>
        <p:spPr>
          <a:xfrm>
            <a:off x="5899784" y="4092549"/>
            <a:ext cx="2544445" cy="807085"/>
          </a:xfrm>
          <a:prstGeom prst="rect">
            <a:avLst/>
          </a:prstGeom>
        </p:spPr>
        <p:txBody>
          <a:bodyPr vert="horz" wrap="square" lIns="0" tIns="0" rIns="0" bIns="0" rtlCol="0">
            <a:spAutoFit/>
          </a:bodyPr>
          <a:lstStyle/>
          <a:p>
            <a:pPr marL="127000" marR="5080" indent="-114300">
              <a:lnSpc>
                <a:spcPct val="91500"/>
              </a:lnSpc>
            </a:pPr>
            <a:r>
              <a:rPr sz="1400" spc="-5" dirty="0">
                <a:latin typeface="Candara"/>
                <a:cs typeface="Candara"/>
              </a:rPr>
              <a:t>•Some portion of </a:t>
            </a:r>
            <a:r>
              <a:rPr sz="1400" dirty="0">
                <a:latin typeface="Candara"/>
                <a:cs typeface="Candara"/>
              </a:rPr>
              <a:t>a legitimate  message </a:t>
            </a:r>
            <a:r>
              <a:rPr sz="1400" spc="-5" dirty="0">
                <a:latin typeface="Candara"/>
                <a:cs typeface="Candara"/>
              </a:rPr>
              <a:t>is altered, or messages  are delayed </a:t>
            </a:r>
            <a:r>
              <a:rPr sz="1400" dirty="0">
                <a:latin typeface="Candara"/>
                <a:cs typeface="Candara"/>
              </a:rPr>
              <a:t>or </a:t>
            </a:r>
            <a:r>
              <a:rPr sz="1400" spc="-5" dirty="0">
                <a:latin typeface="Candara"/>
                <a:cs typeface="Candara"/>
              </a:rPr>
              <a:t>reordered </a:t>
            </a:r>
            <a:r>
              <a:rPr sz="1400" dirty="0">
                <a:latin typeface="Candara"/>
                <a:cs typeface="Candara"/>
              </a:rPr>
              <a:t>to  </a:t>
            </a:r>
            <a:r>
              <a:rPr sz="1400" spc="-5" dirty="0">
                <a:latin typeface="Candara"/>
                <a:cs typeface="Candara"/>
              </a:rPr>
              <a:t>produce an unauthorized</a:t>
            </a:r>
            <a:r>
              <a:rPr sz="1400" spc="-30" dirty="0">
                <a:latin typeface="Candara"/>
                <a:cs typeface="Candara"/>
              </a:rPr>
              <a:t> </a:t>
            </a:r>
            <a:r>
              <a:rPr sz="1400" spc="-5" dirty="0">
                <a:latin typeface="Candara"/>
                <a:cs typeface="Candara"/>
              </a:rPr>
              <a:t>effect</a:t>
            </a:r>
            <a:endParaRPr sz="1400" dirty="0">
              <a:latin typeface="Candara"/>
              <a:cs typeface="Candara"/>
            </a:endParaRPr>
          </a:p>
        </p:txBody>
      </p:sp>
      <p:sp>
        <p:nvSpPr>
          <p:cNvPr id="25" name="object 25"/>
          <p:cNvSpPr/>
          <p:nvPr/>
        </p:nvSpPr>
        <p:spPr>
          <a:xfrm>
            <a:off x="4227576" y="3791711"/>
            <a:ext cx="1670303" cy="1455420"/>
          </a:xfrm>
          <a:prstGeom prst="rect">
            <a:avLst/>
          </a:prstGeom>
          <a:blipFill>
            <a:blip r:embed="rId10" cstate="print"/>
            <a:stretch>
              <a:fillRect/>
            </a:stretch>
          </a:blipFill>
        </p:spPr>
        <p:txBody>
          <a:bodyPr wrap="square" lIns="0" tIns="0" rIns="0" bIns="0" rtlCol="0"/>
          <a:lstStyle/>
          <a:p>
            <a:endParaRPr/>
          </a:p>
        </p:txBody>
      </p:sp>
      <p:sp>
        <p:nvSpPr>
          <p:cNvPr id="26" name="object 26"/>
          <p:cNvSpPr/>
          <p:nvPr/>
        </p:nvSpPr>
        <p:spPr>
          <a:xfrm>
            <a:off x="4265676" y="4126991"/>
            <a:ext cx="1667255" cy="714756"/>
          </a:xfrm>
          <a:prstGeom prst="rect">
            <a:avLst/>
          </a:prstGeom>
          <a:blipFill>
            <a:blip r:embed="rId11" cstate="print"/>
            <a:stretch>
              <a:fillRect/>
            </a:stretch>
          </a:blipFill>
        </p:spPr>
        <p:txBody>
          <a:bodyPr wrap="square" lIns="0" tIns="0" rIns="0" bIns="0" rtlCol="0"/>
          <a:lstStyle/>
          <a:p>
            <a:endParaRPr/>
          </a:p>
        </p:txBody>
      </p:sp>
      <p:sp>
        <p:nvSpPr>
          <p:cNvPr id="27" name="object 27"/>
          <p:cNvSpPr/>
          <p:nvPr/>
        </p:nvSpPr>
        <p:spPr>
          <a:xfrm>
            <a:off x="4267200" y="3806316"/>
            <a:ext cx="1591055" cy="1375664"/>
          </a:xfrm>
          <a:prstGeom prst="rect">
            <a:avLst/>
          </a:prstGeom>
          <a:blipFill>
            <a:blip r:embed="rId12" cstate="print"/>
            <a:stretch>
              <a:fillRect/>
            </a:stretch>
          </a:blipFill>
        </p:spPr>
        <p:txBody>
          <a:bodyPr wrap="square" lIns="0" tIns="0" rIns="0" bIns="0" rtlCol="0"/>
          <a:lstStyle/>
          <a:p>
            <a:endParaRPr/>
          </a:p>
        </p:txBody>
      </p:sp>
      <p:sp>
        <p:nvSpPr>
          <p:cNvPr id="28" name="object 28"/>
          <p:cNvSpPr/>
          <p:nvPr/>
        </p:nvSpPr>
        <p:spPr>
          <a:xfrm>
            <a:off x="4303776" y="4140708"/>
            <a:ext cx="1591055" cy="387095"/>
          </a:xfrm>
          <a:prstGeom prst="rect">
            <a:avLst/>
          </a:prstGeom>
          <a:blipFill>
            <a:blip r:embed="rId13" cstate="print"/>
            <a:stretch>
              <a:fillRect/>
            </a:stretch>
          </a:blipFill>
        </p:spPr>
        <p:txBody>
          <a:bodyPr wrap="square" lIns="0" tIns="0" rIns="0" bIns="0" rtlCol="0"/>
          <a:lstStyle/>
          <a:p>
            <a:endParaRPr/>
          </a:p>
        </p:txBody>
      </p:sp>
      <p:sp>
        <p:nvSpPr>
          <p:cNvPr id="29" name="object 29"/>
          <p:cNvSpPr/>
          <p:nvPr/>
        </p:nvSpPr>
        <p:spPr>
          <a:xfrm>
            <a:off x="4317491" y="4390644"/>
            <a:ext cx="1565148" cy="388619"/>
          </a:xfrm>
          <a:prstGeom prst="rect">
            <a:avLst/>
          </a:prstGeom>
          <a:blipFill>
            <a:blip r:embed="rId14" cstate="print"/>
            <a:stretch>
              <a:fillRect/>
            </a:stretch>
          </a:blipFill>
        </p:spPr>
        <p:txBody>
          <a:bodyPr wrap="square" lIns="0" tIns="0" rIns="0" bIns="0" rtlCol="0"/>
          <a:lstStyle/>
          <a:p>
            <a:endParaRPr/>
          </a:p>
        </p:txBody>
      </p:sp>
      <p:sp>
        <p:nvSpPr>
          <p:cNvPr id="30" name="object 30"/>
          <p:cNvSpPr txBox="1"/>
          <p:nvPr/>
        </p:nvSpPr>
        <p:spPr>
          <a:xfrm>
            <a:off x="4436745" y="4234433"/>
            <a:ext cx="1252855" cy="525780"/>
          </a:xfrm>
          <a:prstGeom prst="rect">
            <a:avLst/>
          </a:prstGeom>
        </p:spPr>
        <p:txBody>
          <a:bodyPr vert="horz" wrap="square" lIns="0" tIns="0" rIns="0" bIns="0" rtlCol="0">
            <a:spAutoFit/>
          </a:bodyPr>
          <a:lstStyle/>
          <a:p>
            <a:pPr marL="26034" marR="5080" indent="-13970">
              <a:lnSpc>
                <a:spcPts val="1970"/>
              </a:lnSpc>
            </a:pPr>
            <a:r>
              <a:rPr sz="1800" dirty="0">
                <a:solidFill>
                  <a:srgbClr val="FFFFFF"/>
                </a:solidFill>
                <a:latin typeface="Candara"/>
                <a:cs typeface="Candara"/>
              </a:rPr>
              <a:t>Modification  of</a:t>
            </a:r>
            <a:r>
              <a:rPr sz="1800" spc="-114" dirty="0">
                <a:solidFill>
                  <a:srgbClr val="FFFFFF"/>
                </a:solidFill>
                <a:latin typeface="Candara"/>
                <a:cs typeface="Candara"/>
              </a:rPr>
              <a:t> </a:t>
            </a:r>
            <a:r>
              <a:rPr sz="1800" dirty="0">
                <a:solidFill>
                  <a:srgbClr val="FFFFFF"/>
                </a:solidFill>
                <a:latin typeface="Candara"/>
                <a:cs typeface="Candara"/>
              </a:rPr>
              <a:t>messages</a:t>
            </a:r>
            <a:endParaRPr sz="1800" dirty="0">
              <a:latin typeface="Candara"/>
              <a:cs typeface="Candara"/>
            </a:endParaRPr>
          </a:p>
        </p:txBody>
      </p:sp>
      <p:sp>
        <p:nvSpPr>
          <p:cNvPr id="31" name="object 31"/>
          <p:cNvSpPr/>
          <p:nvPr/>
        </p:nvSpPr>
        <p:spPr>
          <a:xfrm>
            <a:off x="5858255" y="5388355"/>
            <a:ext cx="2828925" cy="1101090"/>
          </a:xfrm>
          <a:custGeom>
            <a:avLst/>
            <a:gdLst/>
            <a:ahLst/>
            <a:cxnLst/>
            <a:rect l="l" t="t" r="r" b="b"/>
            <a:pathLst>
              <a:path w="2828925" h="1101089">
                <a:moveTo>
                  <a:pt x="2645155" y="0"/>
                </a:moveTo>
                <a:lnTo>
                  <a:pt x="0" y="0"/>
                </a:lnTo>
                <a:lnTo>
                  <a:pt x="0" y="1100607"/>
                </a:lnTo>
                <a:lnTo>
                  <a:pt x="2645155" y="1100607"/>
                </a:lnTo>
                <a:lnTo>
                  <a:pt x="2693885" y="1094055"/>
                </a:lnTo>
                <a:lnTo>
                  <a:pt x="2737687" y="1075565"/>
                </a:lnTo>
                <a:lnTo>
                  <a:pt x="2774807" y="1046884"/>
                </a:lnTo>
                <a:lnTo>
                  <a:pt x="2803492" y="1009761"/>
                </a:lnTo>
                <a:lnTo>
                  <a:pt x="2821988" y="965944"/>
                </a:lnTo>
                <a:lnTo>
                  <a:pt x="2828544" y="917181"/>
                </a:lnTo>
                <a:lnTo>
                  <a:pt x="2828544" y="183515"/>
                </a:lnTo>
                <a:lnTo>
                  <a:pt x="2821988" y="134731"/>
                </a:lnTo>
                <a:lnTo>
                  <a:pt x="2803492" y="90894"/>
                </a:lnTo>
                <a:lnTo>
                  <a:pt x="2774807" y="53752"/>
                </a:lnTo>
                <a:lnTo>
                  <a:pt x="2737687" y="25056"/>
                </a:lnTo>
                <a:lnTo>
                  <a:pt x="2693885" y="6555"/>
                </a:lnTo>
                <a:lnTo>
                  <a:pt x="2645155" y="0"/>
                </a:lnTo>
                <a:close/>
              </a:path>
            </a:pathLst>
          </a:custGeom>
          <a:solidFill>
            <a:srgbClr val="DBD4ED">
              <a:alpha val="90194"/>
            </a:srgbClr>
          </a:solidFill>
        </p:spPr>
        <p:txBody>
          <a:bodyPr wrap="square" lIns="0" tIns="0" rIns="0" bIns="0" rtlCol="0"/>
          <a:lstStyle/>
          <a:p>
            <a:endParaRPr/>
          </a:p>
        </p:txBody>
      </p:sp>
      <p:sp>
        <p:nvSpPr>
          <p:cNvPr id="32" name="object 32"/>
          <p:cNvSpPr/>
          <p:nvPr/>
        </p:nvSpPr>
        <p:spPr>
          <a:xfrm>
            <a:off x="5858255" y="5388355"/>
            <a:ext cx="2828925" cy="1101090"/>
          </a:xfrm>
          <a:custGeom>
            <a:avLst/>
            <a:gdLst/>
            <a:ahLst/>
            <a:cxnLst/>
            <a:rect l="l" t="t" r="r" b="b"/>
            <a:pathLst>
              <a:path w="2828925" h="1101089">
                <a:moveTo>
                  <a:pt x="2828544" y="183515"/>
                </a:moveTo>
                <a:lnTo>
                  <a:pt x="2828544" y="917181"/>
                </a:lnTo>
                <a:lnTo>
                  <a:pt x="2821988" y="965944"/>
                </a:lnTo>
                <a:lnTo>
                  <a:pt x="2803492" y="1009761"/>
                </a:lnTo>
                <a:lnTo>
                  <a:pt x="2774807" y="1046884"/>
                </a:lnTo>
                <a:lnTo>
                  <a:pt x="2737687" y="1075565"/>
                </a:lnTo>
                <a:lnTo>
                  <a:pt x="2693885" y="1094055"/>
                </a:lnTo>
                <a:lnTo>
                  <a:pt x="2645155" y="1100607"/>
                </a:lnTo>
                <a:lnTo>
                  <a:pt x="0" y="1100607"/>
                </a:lnTo>
                <a:lnTo>
                  <a:pt x="0" y="0"/>
                </a:lnTo>
                <a:lnTo>
                  <a:pt x="2645155" y="0"/>
                </a:lnTo>
                <a:lnTo>
                  <a:pt x="2693885" y="6555"/>
                </a:lnTo>
                <a:lnTo>
                  <a:pt x="2737687" y="25056"/>
                </a:lnTo>
                <a:lnTo>
                  <a:pt x="2774807" y="53752"/>
                </a:lnTo>
                <a:lnTo>
                  <a:pt x="2803492" y="90894"/>
                </a:lnTo>
                <a:lnTo>
                  <a:pt x="2821988" y="134731"/>
                </a:lnTo>
                <a:lnTo>
                  <a:pt x="2828544" y="183515"/>
                </a:lnTo>
                <a:close/>
              </a:path>
            </a:pathLst>
          </a:custGeom>
          <a:ln w="38100">
            <a:solidFill>
              <a:srgbClr val="DBD4ED"/>
            </a:solidFill>
          </a:ln>
        </p:spPr>
        <p:txBody>
          <a:bodyPr wrap="square" lIns="0" tIns="0" rIns="0" bIns="0" rtlCol="0"/>
          <a:lstStyle/>
          <a:p>
            <a:endParaRPr/>
          </a:p>
        </p:txBody>
      </p:sp>
      <p:sp>
        <p:nvSpPr>
          <p:cNvPr id="33" name="object 33"/>
          <p:cNvSpPr txBox="1"/>
          <p:nvPr/>
        </p:nvSpPr>
        <p:spPr>
          <a:xfrm>
            <a:off x="5899784" y="5638393"/>
            <a:ext cx="2449830" cy="608965"/>
          </a:xfrm>
          <a:prstGeom prst="rect">
            <a:avLst/>
          </a:prstGeom>
        </p:spPr>
        <p:txBody>
          <a:bodyPr vert="horz" wrap="square" lIns="0" tIns="0" rIns="0" bIns="0" rtlCol="0">
            <a:spAutoFit/>
          </a:bodyPr>
          <a:lstStyle/>
          <a:p>
            <a:pPr marL="127000" marR="5080" indent="-114300">
              <a:lnSpc>
                <a:spcPts val="1540"/>
              </a:lnSpc>
            </a:pPr>
            <a:r>
              <a:rPr sz="1400" spc="-5" dirty="0">
                <a:latin typeface="Candara"/>
                <a:cs typeface="Candara"/>
              </a:rPr>
              <a:t>•Prevents or inhibits </a:t>
            </a:r>
            <a:r>
              <a:rPr sz="1400" dirty="0">
                <a:latin typeface="Candara"/>
                <a:cs typeface="Candara"/>
              </a:rPr>
              <a:t>the </a:t>
            </a:r>
            <a:r>
              <a:rPr sz="1400" spc="-5" dirty="0">
                <a:latin typeface="Candara"/>
                <a:cs typeface="Candara"/>
              </a:rPr>
              <a:t>normal  </a:t>
            </a:r>
            <a:r>
              <a:rPr sz="1400" dirty="0">
                <a:latin typeface="Candara"/>
                <a:cs typeface="Candara"/>
              </a:rPr>
              <a:t>use </a:t>
            </a:r>
            <a:r>
              <a:rPr sz="1400" spc="-5" dirty="0">
                <a:latin typeface="Candara"/>
                <a:cs typeface="Candara"/>
              </a:rPr>
              <a:t>or management of  communications</a:t>
            </a:r>
            <a:r>
              <a:rPr sz="1400" spc="-20" dirty="0">
                <a:latin typeface="Candara"/>
                <a:cs typeface="Candara"/>
              </a:rPr>
              <a:t> </a:t>
            </a:r>
            <a:r>
              <a:rPr sz="1400" spc="-5" dirty="0">
                <a:latin typeface="Candara"/>
                <a:cs typeface="Candara"/>
              </a:rPr>
              <a:t>facilities</a:t>
            </a:r>
            <a:endParaRPr sz="1400" dirty="0">
              <a:latin typeface="Candara"/>
              <a:cs typeface="Candara"/>
            </a:endParaRPr>
          </a:p>
        </p:txBody>
      </p:sp>
      <p:sp>
        <p:nvSpPr>
          <p:cNvPr id="34" name="object 34"/>
          <p:cNvSpPr/>
          <p:nvPr/>
        </p:nvSpPr>
        <p:spPr>
          <a:xfrm>
            <a:off x="4227576" y="5236464"/>
            <a:ext cx="1670303" cy="1455420"/>
          </a:xfrm>
          <a:prstGeom prst="rect">
            <a:avLst/>
          </a:prstGeom>
          <a:blipFill>
            <a:blip r:embed="rId15" cstate="print"/>
            <a:stretch>
              <a:fillRect/>
            </a:stretch>
          </a:blipFill>
        </p:spPr>
        <p:txBody>
          <a:bodyPr wrap="square" lIns="0" tIns="0" rIns="0" bIns="0" rtlCol="0"/>
          <a:lstStyle/>
          <a:p>
            <a:endParaRPr/>
          </a:p>
        </p:txBody>
      </p:sp>
      <p:sp>
        <p:nvSpPr>
          <p:cNvPr id="35" name="object 35"/>
          <p:cNvSpPr/>
          <p:nvPr/>
        </p:nvSpPr>
        <p:spPr>
          <a:xfrm>
            <a:off x="4451603" y="5571744"/>
            <a:ext cx="1299972" cy="714756"/>
          </a:xfrm>
          <a:prstGeom prst="rect">
            <a:avLst/>
          </a:prstGeom>
          <a:blipFill>
            <a:blip r:embed="rId16" cstate="print"/>
            <a:stretch>
              <a:fillRect/>
            </a:stretch>
          </a:blipFill>
        </p:spPr>
        <p:txBody>
          <a:bodyPr wrap="square" lIns="0" tIns="0" rIns="0" bIns="0" rtlCol="0"/>
          <a:lstStyle/>
          <a:p>
            <a:endParaRPr/>
          </a:p>
        </p:txBody>
      </p:sp>
      <p:sp>
        <p:nvSpPr>
          <p:cNvPr id="36" name="object 36"/>
          <p:cNvSpPr/>
          <p:nvPr/>
        </p:nvSpPr>
        <p:spPr>
          <a:xfrm>
            <a:off x="4267200" y="5250815"/>
            <a:ext cx="1591055" cy="1375727"/>
          </a:xfrm>
          <a:prstGeom prst="rect">
            <a:avLst/>
          </a:prstGeom>
          <a:blipFill>
            <a:blip r:embed="rId17" cstate="print"/>
            <a:stretch>
              <a:fillRect/>
            </a:stretch>
          </a:blipFill>
        </p:spPr>
        <p:txBody>
          <a:bodyPr wrap="square" lIns="0" tIns="0" rIns="0" bIns="0" rtlCol="0"/>
          <a:lstStyle/>
          <a:p>
            <a:endParaRPr/>
          </a:p>
        </p:txBody>
      </p:sp>
      <p:sp>
        <p:nvSpPr>
          <p:cNvPr id="37" name="object 37"/>
          <p:cNvSpPr/>
          <p:nvPr/>
        </p:nvSpPr>
        <p:spPr>
          <a:xfrm>
            <a:off x="4489703" y="5583935"/>
            <a:ext cx="1223772" cy="387096"/>
          </a:xfrm>
          <a:prstGeom prst="rect">
            <a:avLst/>
          </a:prstGeom>
          <a:blipFill>
            <a:blip r:embed="rId18" cstate="print"/>
            <a:stretch>
              <a:fillRect/>
            </a:stretch>
          </a:blipFill>
        </p:spPr>
        <p:txBody>
          <a:bodyPr wrap="square" lIns="0" tIns="0" rIns="0" bIns="0" rtlCol="0"/>
          <a:lstStyle/>
          <a:p>
            <a:endParaRPr/>
          </a:p>
        </p:txBody>
      </p:sp>
      <p:sp>
        <p:nvSpPr>
          <p:cNvPr id="38" name="object 38"/>
          <p:cNvSpPr/>
          <p:nvPr/>
        </p:nvSpPr>
        <p:spPr>
          <a:xfrm>
            <a:off x="4579620" y="5833871"/>
            <a:ext cx="993648" cy="388620"/>
          </a:xfrm>
          <a:prstGeom prst="rect">
            <a:avLst/>
          </a:prstGeom>
          <a:blipFill>
            <a:blip r:embed="rId19" cstate="print"/>
            <a:stretch>
              <a:fillRect/>
            </a:stretch>
          </a:blipFill>
        </p:spPr>
        <p:txBody>
          <a:bodyPr wrap="square" lIns="0" tIns="0" rIns="0" bIns="0" rtlCol="0"/>
          <a:lstStyle/>
          <a:p>
            <a:endParaRPr/>
          </a:p>
        </p:txBody>
      </p:sp>
      <p:sp>
        <p:nvSpPr>
          <p:cNvPr id="39" name="object 39"/>
          <p:cNvSpPr txBox="1"/>
          <p:nvPr/>
        </p:nvSpPr>
        <p:spPr>
          <a:xfrm>
            <a:off x="4622672" y="5679135"/>
            <a:ext cx="881380" cy="525780"/>
          </a:xfrm>
          <a:prstGeom prst="rect">
            <a:avLst/>
          </a:prstGeom>
        </p:spPr>
        <p:txBody>
          <a:bodyPr vert="horz" wrap="square" lIns="0" tIns="0" rIns="0" bIns="0" rtlCol="0">
            <a:spAutoFit/>
          </a:bodyPr>
          <a:lstStyle/>
          <a:p>
            <a:pPr marL="102235" marR="5080" indent="-90170">
              <a:lnSpc>
                <a:spcPts val="1970"/>
              </a:lnSpc>
            </a:pPr>
            <a:r>
              <a:rPr sz="1800" spc="-5" dirty="0">
                <a:solidFill>
                  <a:srgbClr val="FFFFFF"/>
                </a:solidFill>
                <a:latin typeface="Candara"/>
                <a:cs typeface="Candara"/>
              </a:rPr>
              <a:t>Denial</a:t>
            </a:r>
            <a:r>
              <a:rPr sz="1800" spc="-85" dirty="0">
                <a:solidFill>
                  <a:srgbClr val="FFFFFF"/>
                </a:solidFill>
                <a:latin typeface="Candara"/>
                <a:cs typeface="Candara"/>
              </a:rPr>
              <a:t> </a:t>
            </a:r>
            <a:r>
              <a:rPr sz="1800" dirty="0">
                <a:solidFill>
                  <a:srgbClr val="FFFFFF"/>
                </a:solidFill>
                <a:latin typeface="Candara"/>
                <a:cs typeface="Candara"/>
              </a:rPr>
              <a:t>of  service</a:t>
            </a:r>
            <a:endParaRPr sz="1800">
              <a:latin typeface="Candara"/>
              <a:cs typeface="Candara"/>
            </a:endParaRPr>
          </a:p>
        </p:txBody>
      </p:sp>
      <p:sp>
        <p:nvSpPr>
          <p:cNvPr id="40" name="object 40"/>
          <p:cNvSpPr/>
          <p:nvPr/>
        </p:nvSpPr>
        <p:spPr>
          <a:xfrm>
            <a:off x="1447004" y="4756709"/>
            <a:ext cx="1374100" cy="1555684"/>
          </a:xfrm>
          <a:prstGeom prst="rect">
            <a:avLst/>
          </a:prstGeom>
          <a:blipFill>
            <a:blip r:embed="rId20" cstate="print"/>
            <a:stretch>
              <a:fillRect/>
            </a:stretch>
          </a:blipFill>
        </p:spPr>
        <p:txBody>
          <a:bodyPr wrap="square" lIns="0" tIns="0" rIns="0" bIns="0" rtlCol="0"/>
          <a:lstStyle/>
          <a:p>
            <a:endParaRPr/>
          </a:p>
        </p:txBody>
      </p:sp>
      <p:sp>
        <p:nvSpPr>
          <p:cNvPr id="41" name="object 41"/>
          <p:cNvSpPr txBox="1">
            <a:spLocks noGrp="1"/>
          </p:cNvSpPr>
          <p:nvPr>
            <p:ph type="sldNum" sz="quarter" idx="7"/>
          </p:nvPr>
        </p:nvSpPr>
        <p:spPr>
          <a:prstGeom prst="rect">
            <a:avLst/>
          </a:prstGeom>
        </p:spPr>
        <p:txBody>
          <a:bodyPr vert="horz" wrap="square" lIns="0" tIns="0" rIns="0" bIns="0" rtlCol="0">
            <a:spAutoFit/>
          </a:bodyPr>
          <a:lstStyle/>
          <a:p>
            <a:pPr marL="25400">
              <a:lnSpc>
                <a:spcPts val="1520"/>
              </a:lnSpc>
            </a:pPr>
            <a:fld id="{81D60167-4931-47E6-BA6A-407CBD079E47}" type="slidenum">
              <a:rPr dirty="0"/>
              <a:t>12</a:t>
            </a:fld>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b="0" spc="-5" dirty="0">
                <a:latin typeface="Candara"/>
                <a:cs typeface="Candara"/>
              </a:rPr>
              <a:t>Passive </a:t>
            </a:r>
            <a:r>
              <a:rPr b="0" spc="-10" dirty="0">
                <a:latin typeface="Candara"/>
                <a:cs typeface="Candara"/>
              </a:rPr>
              <a:t>Attacks </a:t>
            </a:r>
            <a:r>
              <a:rPr b="0" spc="-5" dirty="0">
                <a:latin typeface="Candara"/>
                <a:cs typeface="Candara"/>
              </a:rPr>
              <a:t>-</a:t>
            </a:r>
            <a:r>
              <a:rPr b="0" spc="25" dirty="0">
                <a:latin typeface="Candara"/>
                <a:cs typeface="Candara"/>
              </a:rPr>
              <a:t> </a:t>
            </a:r>
            <a:r>
              <a:rPr b="0" spc="-10" dirty="0">
                <a:latin typeface="Candara"/>
                <a:cs typeface="Candara"/>
              </a:rPr>
              <a:t>Interception</a:t>
            </a:r>
          </a:p>
        </p:txBody>
      </p:sp>
      <p:sp>
        <p:nvSpPr>
          <p:cNvPr id="3" name="object 3"/>
          <p:cNvSpPr/>
          <p:nvPr/>
        </p:nvSpPr>
        <p:spPr>
          <a:xfrm>
            <a:off x="457200" y="1066800"/>
            <a:ext cx="8177276" cy="4321175"/>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3203575" y="5602935"/>
            <a:ext cx="2644775" cy="255270"/>
          </a:xfrm>
          <a:prstGeom prst="rect">
            <a:avLst/>
          </a:prstGeom>
        </p:spPr>
        <p:txBody>
          <a:bodyPr vert="horz" wrap="square" lIns="0" tIns="0" rIns="0" bIns="0" rtlCol="0">
            <a:spAutoFit/>
          </a:bodyPr>
          <a:lstStyle/>
          <a:p>
            <a:pPr marL="12700">
              <a:lnSpc>
                <a:spcPct val="100000"/>
              </a:lnSpc>
            </a:pPr>
            <a:r>
              <a:rPr sz="1600" i="1" spc="-10" dirty="0">
                <a:solidFill>
                  <a:srgbClr val="18426B"/>
                </a:solidFill>
                <a:latin typeface="Trebuchet MS"/>
                <a:cs typeface="Trebuchet MS"/>
              </a:rPr>
              <a:t>Release </a:t>
            </a:r>
            <a:r>
              <a:rPr sz="1600" i="1" spc="-5" dirty="0">
                <a:solidFill>
                  <a:srgbClr val="18426B"/>
                </a:solidFill>
                <a:latin typeface="Trebuchet MS"/>
                <a:cs typeface="Trebuchet MS"/>
              </a:rPr>
              <a:t>of message</a:t>
            </a:r>
            <a:r>
              <a:rPr sz="1600" i="1" spc="20" dirty="0">
                <a:solidFill>
                  <a:srgbClr val="18426B"/>
                </a:solidFill>
                <a:latin typeface="Trebuchet MS"/>
                <a:cs typeface="Trebuchet MS"/>
              </a:rPr>
              <a:t> </a:t>
            </a:r>
            <a:r>
              <a:rPr sz="1600" i="1" spc="-5" dirty="0">
                <a:solidFill>
                  <a:srgbClr val="18426B"/>
                </a:solidFill>
                <a:latin typeface="Trebuchet MS"/>
                <a:cs typeface="Trebuchet MS"/>
              </a:rPr>
              <a:t>contents</a:t>
            </a:r>
            <a:endParaRPr sz="1600">
              <a:latin typeface="Trebuchet MS"/>
              <a:cs typeface="Trebuchet MS"/>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520"/>
              </a:lnSpc>
            </a:pPr>
            <a:fld id="{81D60167-4931-47E6-BA6A-407CBD079E47}" type="slidenum">
              <a:rPr dirty="0"/>
              <a:t>13</a:t>
            </a:fld>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b="0" spc="-5" dirty="0">
                <a:latin typeface="Candara"/>
                <a:cs typeface="Candara"/>
              </a:rPr>
              <a:t>Passive </a:t>
            </a:r>
            <a:r>
              <a:rPr b="0" spc="-10" dirty="0">
                <a:latin typeface="Candara"/>
                <a:cs typeface="Candara"/>
              </a:rPr>
              <a:t>Attacks </a:t>
            </a:r>
            <a:r>
              <a:rPr b="0" spc="-5" dirty="0">
                <a:latin typeface="Candara"/>
                <a:cs typeface="Candara"/>
              </a:rPr>
              <a:t>– </a:t>
            </a:r>
            <a:r>
              <a:rPr b="0" spc="-10" dirty="0">
                <a:latin typeface="Candara"/>
                <a:cs typeface="Candara"/>
              </a:rPr>
              <a:t>Traffic</a:t>
            </a:r>
            <a:r>
              <a:rPr b="0" spc="25" dirty="0">
                <a:latin typeface="Candara"/>
                <a:cs typeface="Candara"/>
              </a:rPr>
              <a:t> </a:t>
            </a:r>
            <a:r>
              <a:rPr b="0" spc="-5" dirty="0">
                <a:latin typeface="Candara"/>
                <a:cs typeface="Candara"/>
              </a:rPr>
              <a:t>Analysis</a:t>
            </a:r>
          </a:p>
        </p:txBody>
      </p:sp>
      <p:sp>
        <p:nvSpPr>
          <p:cNvPr id="3" name="object 3"/>
          <p:cNvSpPr txBox="1"/>
          <p:nvPr/>
        </p:nvSpPr>
        <p:spPr>
          <a:xfrm>
            <a:off x="3678173" y="5602935"/>
            <a:ext cx="1406525" cy="255270"/>
          </a:xfrm>
          <a:prstGeom prst="rect">
            <a:avLst/>
          </a:prstGeom>
        </p:spPr>
        <p:txBody>
          <a:bodyPr vert="horz" wrap="square" lIns="0" tIns="0" rIns="0" bIns="0" rtlCol="0">
            <a:spAutoFit/>
          </a:bodyPr>
          <a:lstStyle/>
          <a:p>
            <a:pPr marL="12700">
              <a:lnSpc>
                <a:spcPct val="100000"/>
              </a:lnSpc>
            </a:pPr>
            <a:r>
              <a:rPr sz="1600" i="1" spc="-30" dirty="0">
                <a:solidFill>
                  <a:srgbClr val="18426B"/>
                </a:solidFill>
                <a:latin typeface="Trebuchet MS"/>
                <a:cs typeface="Trebuchet MS"/>
              </a:rPr>
              <a:t>Traffic</a:t>
            </a:r>
            <a:r>
              <a:rPr sz="1600" i="1" spc="-85" dirty="0">
                <a:solidFill>
                  <a:srgbClr val="18426B"/>
                </a:solidFill>
                <a:latin typeface="Trebuchet MS"/>
                <a:cs typeface="Trebuchet MS"/>
              </a:rPr>
              <a:t> </a:t>
            </a:r>
            <a:r>
              <a:rPr sz="1600" i="1" spc="-5" dirty="0">
                <a:solidFill>
                  <a:srgbClr val="18426B"/>
                </a:solidFill>
                <a:latin typeface="Trebuchet MS"/>
                <a:cs typeface="Trebuchet MS"/>
              </a:rPr>
              <a:t>analysis</a:t>
            </a:r>
            <a:endParaRPr sz="1600">
              <a:latin typeface="Trebuchet MS"/>
              <a:cs typeface="Trebuchet MS"/>
            </a:endParaRPr>
          </a:p>
        </p:txBody>
      </p:sp>
      <p:sp>
        <p:nvSpPr>
          <p:cNvPr id="4" name="object 4"/>
          <p:cNvSpPr/>
          <p:nvPr/>
        </p:nvSpPr>
        <p:spPr>
          <a:xfrm>
            <a:off x="468312" y="1066800"/>
            <a:ext cx="8177149" cy="4321175"/>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716526" y="2590800"/>
            <a:ext cx="2592705" cy="647700"/>
          </a:xfrm>
          <a:custGeom>
            <a:avLst/>
            <a:gdLst/>
            <a:ahLst/>
            <a:cxnLst/>
            <a:rect l="l" t="t" r="r" b="b"/>
            <a:pathLst>
              <a:path w="2592704" h="647700">
                <a:moveTo>
                  <a:pt x="0" y="647700"/>
                </a:moveTo>
                <a:lnTo>
                  <a:pt x="2592324" y="647700"/>
                </a:lnTo>
                <a:lnTo>
                  <a:pt x="2592324" y="0"/>
                </a:lnTo>
                <a:lnTo>
                  <a:pt x="0" y="0"/>
                </a:lnTo>
                <a:lnTo>
                  <a:pt x="0" y="647700"/>
                </a:lnTo>
                <a:close/>
              </a:path>
            </a:pathLst>
          </a:custGeom>
          <a:solidFill>
            <a:srgbClr val="FFFFFF"/>
          </a:solidFill>
        </p:spPr>
        <p:txBody>
          <a:bodyPr wrap="square" lIns="0" tIns="0" rIns="0" bIns="0" rtlCol="0"/>
          <a:lstStyle/>
          <a:p>
            <a:endParaRPr/>
          </a:p>
        </p:txBody>
      </p:sp>
      <p:sp>
        <p:nvSpPr>
          <p:cNvPr id="6" name="object 6"/>
          <p:cNvSpPr/>
          <p:nvPr/>
        </p:nvSpPr>
        <p:spPr>
          <a:xfrm>
            <a:off x="4716526" y="2590800"/>
            <a:ext cx="2592705" cy="647700"/>
          </a:xfrm>
          <a:custGeom>
            <a:avLst/>
            <a:gdLst/>
            <a:ahLst/>
            <a:cxnLst/>
            <a:rect l="l" t="t" r="r" b="b"/>
            <a:pathLst>
              <a:path w="2592704" h="647700">
                <a:moveTo>
                  <a:pt x="0" y="647700"/>
                </a:moveTo>
                <a:lnTo>
                  <a:pt x="2592324" y="647700"/>
                </a:lnTo>
                <a:lnTo>
                  <a:pt x="2592324" y="0"/>
                </a:lnTo>
                <a:lnTo>
                  <a:pt x="0" y="0"/>
                </a:lnTo>
                <a:lnTo>
                  <a:pt x="0" y="647700"/>
                </a:lnTo>
                <a:close/>
              </a:path>
            </a:pathLst>
          </a:custGeom>
          <a:ln w="12700">
            <a:solidFill>
              <a:srgbClr val="FFFFFF"/>
            </a:solidFill>
          </a:ln>
        </p:spPr>
        <p:txBody>
          <a:bodyPr wrap="square" lIns="0" tIns="0" rIns="0" bIns="0" rtlCol="0"/>
          <a:lstStyle/>
          <a:p>
            <a:endParaRPr/>
          </a:p>
        </p:txBody>
      </p:sp>
      <p:sp>
        <p:nvSpPr>
          <p:cNvPr id="7" name="object 7"/>
          <p:cNvSpPr txBox="1"/>
          <p:nvPr/>
        </p:nvSpPr>
        <p:spPr>
          <a:xfrm>
            <a:off x="4994528" y="2788411"/>
            <a:ext cx="2035810" cy="254635"/>
          </a:xfrm>
          <a:prstGeom prst="rect">
            <a:avLst/>
          </a:prstGeom>
        </p:spPr>
        <p:txBody>
          <a:bodyPr vert="horz" wrap="square" lIns="0" tIns="0" rIns="0" bIns="0" rtlCol="0">
            <a:spAutoFit/>
          </a:bodyPr>
          <a:lstStyle/>
          <a:p>
            <a:pPr marL="12700">
              <a:lnSpc>
                <a:spcPct val="100000"/>
              </a:lnSpc>
            </a:pPr>
            <a:r>
              <a:rPr sz="1600" spc="-5" dirty="0">
                <a:latin typeface="Arial"/>
                <a:cs typeface="Arial"/>
              </a:rPr>
              <a:t>Observe traffic pattern</a:t>
            </a:r>
            <a:endParaRPr sz="1600">
              <a:latin typeface="Arial"/>
              <a:cs typeface="Arial"/>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520"/>
              </a:lnSpc>
            </a:pPr>
            <a:fld id="{81D60167-4931-47E6-BA6A-407CBD079E47}" type="slidenum">
              <a:rPr dirty="0"/>
              <a:t>14</a:t>
            </a:fld>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b="0" spc="-10" dirty="0">
                <a:latin typeface="Candara"/>
                <a:cs typeface="Candara"/>
              </a:rPr>
              <a:t>Handling</a:t>
            </a:r>
            <a:r>
              <a:rPr b="0" spc="-25" dirty="0">
                <a:latin typeface="Candara"/>
                <a:cs typeface="Candara"/>
              </a:rPr>
              <a:t> </a:t>
            </a:r>
            <a:r>
              <a:rPr b="0" spc="-10" dirty="0">
                <a:latin typeface="Candara"/>
                <a:cs typeface="Candara"/>
              </a:rPr>
              <a:t>Attacks</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520"/>
              </a:lnSpc>
            </a:pPr>
            <a:fld id="{81D60167-4931-47E6-BA6A-407CBD079E47}" type="slidenum">
              <a:rPr dirty="0"/>
              <a:t>15</a:t>
            </a:fld>
            <a:endParaRPr dirty="0"/>
          </a:p>
        </p:txBody>
      </p:sp>
      <p:sp>
        <p:nvSpPr>
          <p:cNvPr id="3" name="object 3"/>
          <p:cNvSpPr txBox="1"/>
          <p:nvPr/>
        </p:nvSpPr>
        <p:spPr>
          <a:xfrm>
            <a:off x="535940" y="1013205"/>
            <a:ext cx="7127875" cy="3246755"/>
          </a:xfrm>
          <a:prstGeom prst="rect">
            <a:avLst/>
          </a:prstGeom>
        </p:spPr>
        <p:txBody>
          <a:bodyPr vert="horz" wrap="square" lIns="0" tIns="0" rIns="0" bIns="0" rtlCol="0">
            <a:spAutoFit/>
          </a:bodyPr>
          <a:lstStyle/>
          <a:p>
            <a:pPr marL="355600" indent="-342900">
              <a:lnSpc>
                <a:spcPct val="100000"/>
              </a:lnSpc>
              <a:buClr>
                <a:srgbClr val="8ABB00"/>
              </a:buClr>
              <a:buFont typeface="Wingdings"/>
              <a:buChar char=""/>
              <a:tabLst>
                <a:tab pos="354965" algn="l"/>
                <a:tab pos="355600" algn="l"/>
              </a:tabLst>
            </a:pPr>
            <a:r>
              <a:rPr sz="2800" b="1" spc="-10" dirty="0">
                <a:solidFill>
                  <a:srgbClr val="008080"/>
                </a:solidFill>
                <a:latin typeface="Candara"/>
                <a:cs typeface="Candara"/>
              </a:rPr>
              <a:t>Passive attacks </a:t>
            </a:r>
            <a:r>
              <a:rPr sz="2800" b="1" spc="-5" dirty="0">
                <a:solidFill>
                  <a:srgbClr val="008080"/>
                </a:solidFill>
                <a:latin typeface="Candara"/>
                <a:cs typeface="Candara"/>
              </a:rPr>
              <a:t>– </a:t>
            </a:r>
            <a:r>
              <a:rPr sz="2400" b="1" dirty="0">
                <a:solidFill>
                  <a:srgbClr val="008080"/>
                </a:solidFill>
                <a:latin typeface="Candara"/>
                <a:cs typeface="Candara"/>
              </a:rPr>
              <a:t>focus on</a:t>
            </a:r>
            <a:r>
              <a:rPr sz="2400" b="1" spc="35" dirty="0">
                <a:solidFill>
                  <a:srgbClr val="008080"/>
                </a:solidFill>
                <a:latin typeface="Candara"/>
                <a:cs typeface="Candara"/>
              </a:rPr>
              <a:t> </a:t>
            </a:r>
            <a:r>
              <a:rPr sz="2400" b="1" u="heavy" spc="-5" dirty="0">
                <a:solidFill>
                  <a:srgbClr val="FF0000"/>
                </a:solidFill>
                <a:latin typeface="Candara"/>
                <a:cs typeface="Candara"/>
              </a:rPr>
              <a:t>Prevention</a:t>
            </a:r>
            <a:endParaRPr sz="2400" dirty="0">
              <a:latin typeface="Candara"/>
              <a:cs typeface="Candara"/>
            </a:endParaRPr>
          </a:p>
          <a:p>
            <a:pPr marL="756285" lvl="1" indent="-286385">
              <a:lnSpc>
                <a:spcPct val="100000"/>
              </a:lnSpc>
              <a:spcBef>
                <a:spcPts val="605"/>
              </a:spcBef>
              <a:buClr>
                <a:srgbClr val="35C8C2"/>
              </a:buClr>
              <a:buChar char="•"/>
              <a:tabLst>
                <a:tab pos="756920" algn="l"/>
              </a:tabLst>
            </a:pPr>
            <a:r>
              <a:rPr sz="2400" dirty="0">
                <a:solidFill>
                  <a:srgbClr val="18426B"/>
                </a:solidFill>
                <a:latin typeface="Candara"/>
                <a:cs typeface="Candara"/>
              </a:rPr>
              <a:t>Easy to</a:t>
            </a:r>
            <a:r>
              <a:rPr sz="2400" spc="-125" dirty="0">
                <a:solidFill>
                  <a:srgbClr val="18426B"/>
                </a:solidFill>
                <a:latin typeface="Candara"/>
                <a:cs typeface="Candara"/>
              </a:rPr>
              <a:t> </a:t>
            </a:r>
            <a:r>
              <a:rPr sz="2400" dirty="0">
                <a:solidFill>
                  <a:srgbClr val="18426B"/>
                </a:solidFill>
                <a:latin typeface="Candara"/>
                <a:cs typeface="Candara"/>
              </a:rPr>
              <a:t>stop</a:t>
            </a:r>
            <a:endParaRPr sz="2400" dirty="0">
              <a:latin typeface="Candara"/>
              <a:cs typeface="Candara"/>
            </a:endParaRPr>
          </a:p>
          <a:p>
            <a:pPr marL="756285" lvl="1" indent="-286385">
              <a:lnSpc>
                <a:spcPct val="100000"/>
              </a:lnSpc>
              <a:spcBef>
                <a:spcPts val="575"/>
              </a:spcBef>
              <a:buClr>
                <a:srgbClr val="35C8C2"/>
              </a:buClr>
              <a:buChar char="•"/>
              <a:tabLst>
                <a:tab pos="756920" algn="l"/>
              </a:tabLst>
            </a:pPr>
            <a:r>
              <a:rPr sz="2400" spc="-5" dirty="0">
                <a:solidFill>
                  <a:srgbClr val="18426B"/>
                </a:solidFill>
                <a:latin typeface="Candara"/>
                <a:cs typeface="Candara"/>
              </a:rPr>
              <a:t>Hard </a:t>
            </a:r>
            <a:r>
              <a:rPr sz="2400" dirty="0">
                <a:solidFill>
                  <a:srgbClr val="18426B"/>
                </a:solidFill>
                <a:latin typeface="Candara"/>
                <a:cs typeface="Candara"/>
              </a:rPr>
              <a:t>to</a:t>
            </a:r>
            <a:r>
              <a:rPr sz="2400" spc="-85" dirty="0">
                <a:solidFill>
                  <a:srgbClr val="18426B"/>
                </a:solidFill>
                <a:latin typeface="Candara"/>
                <a:cs typeface="Candara"/>
              </a:rPr>
              <a:t> </a:t>
            </a:r>
            <a:r>
              <a:rPr sz="2400" spc="-5" dirty="0">
                <a:solidFill>
                  <a:srgbClr val="18426B"/>
                </a:solidFill>
                <a:latin typeface="Candara"/>
                <a:cs typeface="Candara"/>
              </a:rPr>
              <a:t>detect</a:t>
            </a:r>
            <a:endParaRPr sz="2400" dirty="0">
              <a:latin typeface="Candara"/>
              <a:cs typeface="Candara"/>
            </a:endParaRPr>
          </a:p>
          <a:p>
            <a:pPr lvl="1">
              <a:lnSpc>
                <a:spcPct val="100000"/>
              </a:lnSpc>
              <a:buClr>
                <a:srgbClr val="35C8C2"/>
              </a:buClr>
              <a:buFont typeface="Candara"/>
              <a:buChar char="•"/>
            </a:pPr>
            <a:endParaRPr sz="2400" dirty="0">
              <a:latin typeface="Times New Roman"/>
              <a:cs typeface="Times New Roman"/>
            </a:endParaRPr>
          </a:p>
          <a:p>
            <a:pPr marL="355600" indent="-342900">
              <a:lnSpc>
                <a:spcPct val="100000"/>
              </a:lnSpc>
              <a:spcBef>
                <a:spcPts val="1914"/>
              </a:spcBef>
              <a:buClr>
                <a:srgbClr val="8ABB00"/>
              </a:buClr>
              <a:buFont typeface="Wingdings"/>
              <a:buChar char=""/>
              <a:tabLst>
                <a:tab pos="354965" algn="l"/>
                <a:tab pos="355600" algn="l"/>
              </a:tabLst>
            </a:pPr>
            <a:r>
              <a:rPr sz="2800" b="1" spc="-5" dirty="0">
                <a:solidFill>
                  <a:srgbClr val="008080"/>
                </a:solidFill>
                <a:latin typeface="Candara"/>
                <a:cs typeface="Candara"/>
              </a:rPr>
              <a:t>Active attacks – </a:t>
            </a:r>
            <a:r>
              <a:rPr sz="2400" b="1" dirty="0">
                <a:solidFill>
                  <a:srgbClr val="008080"/>
                </a:solidFill>
                <a:latin typeface="Candara"/>
                <a:cs typeface="Candara"/>
              </a:rPr>
              <a:t>focus on </a:t>
            </a:r>
            <a:r>
              <a:rPr sz="2400" b="1" u="heavy" dirty="0">
                <a:solidFill>
                  <a:srgbClr val="FF0000"/>
                </a:solidFill>
                <a:latin typeface="Candara"/>
                <a:cs typeface="Candara"/>
              </a:rPr>
              <a:t>Detection </a:t>
            </a:r>
            <a:r>
              <a:rPr sz="2400" b="1" spc="-5" dirty="0">
                <a:solidFill>
                  <a:srgbClr val="008080"/>
                </a:solidFill>
                <a:latin typeface="Candara"/>
                <a:cs typeface="Candara"/>
              </a:rPr>
              <a:t>and </a:t>
            </a:r>
            <a:r>
              <a:rPr sz="2400" b="1" u="heavy" spc="-5" dirty="0">
                <a:solidFill>
                  <a:srgbClr val="FF0000"/>
                </a:solidFill>
                <a:latin typeface="Candara"/>
                <a:cs typeface="Candara"/>
              </a:rPr>
              <a:t>Recovery</a:t>
            </a:r>
            <a:endParaRPr sz="2400" dirty="0">
              <a:latin typeface="Candara"/>
              <a:cs typeface="Candara"/>
            </a:endParaRPr>
          </a:p>
          <a:p>
            <a:pPr marL="756285" lvl="1" indent="-286385">
              <a:lnSpc>
                <a:spcPct val="100000"/>
              </a:lnSpc>
              <a:spcBef>
                <a:spcPts val="600"/>
              </a:spcBef>
              <a:buClr>
                <a:srgbClr val="35C8C2"/>
              </a:buClr>
              <a:buChar char="•"/>
              <a:tabLst>
                <a:tab pos="756920" algn="l"/>
              </a:tabLst>
            </a:pPr>
            <a:r>
              <a:rPr sz="2400" dirty="0">
                <a:solidFill>
                  <a:srgbClr val="18426B"/>
                </a:solidFill>
                <a:latin typeface="Candara"/>
                <a:cs typeface="Candara"/>
              </a:rPr>
              <a:t>Hard to</a:t>
            </a:r>
            <a:r>
              <a:rPr sz="2400" spc="-110" dirty="0">
                <a:solidFill>
                  <a:srgbClr val="18426B"/>
                </a:solidFill>
                <a:latin typeface="Candara"/>
                <a:cs typeface="Candara"/>
              </a:rPr>
              <a:t> </a:t>
            </a:r>
            <a:r>
              <a:rPr sz="2400" dirty="0">
                <a:solidFill>
                  <a:srgbClr val="18426B"/>
                </a:solidFill>
                <a:latin typeface="Candara"/>
                <a:cs typeface="Candara"/>
              </a:rPr>
              <a:t>stop</a:t>
            </a:r>
            <a:endParaRPr sz="2400" dirty="0">
              <a:latin typeface="Candara"/>
              <a:cs typeface="Candara"/>
            </a:endParaRPr>
          </a:p>
          <a:p>
            <a:pPr marL="756285" lvl="1" indent="-286385">
              <a:lnSpc>
                <a:spcPct val="100000"/>
              </a:lnSpc>
              <a:spcBef>
                <a:spcPts val="575"/>
              </a:spcBef>
              <a:buClr>
                <a:srgbClr val="35C8C2"/>
              </a:buClr>
              <a:buChar char="•"/>
              <a:tabLst>
                <a:tab pos="756920" algn="l"/>
              </a:tabLst>
            </a:pPr>
            <a:r>
              <a:rPr sz="2400" dirty="0">
                <a:solidFill>
                  <a:srgbClr val="18426B"/>
                </a:solidFill>
                <a:latin typeface="Candara"/>
                <a:cs typeface="Candara"/>
              </a:rPr>
              <a:t>Easy to</a:t>
            </a:r>
            <a:r>
              <a:rPr sz="2400" spc="-114" dirty="0">
                <a:solidFill>
                  <a:srgbClr val="18426B"/>
                </a:solidFill>
                <a:latin typeface="Candara"/>
                <a:cs typeface="Candara"/>
              </a:rPr>
              <a:t> </a:t>
            </a:r>
            <a:r>
              <a:rPr sz="2400" spc="-5" dirty="0">
                <a:solidFill>
                  <a:srgbClr val="18426B"/>
                </a:solidFill>
                <a:latin typeface="Candara"/>
                <a:cs typeface="Candara"/>
              </a:rPr>
              <a:t>detect</a:t>
            </a:r>
            <a:endParaRPr sz="2400" dirty="0">
              <a:latin typeface="Candara"/>
              <a:cs typeface="Candar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b="0" spc="-10" dirty="0">
                <a:latin typeface="Candara"/>
                <a:cs typeface="Candara"/>
              </a:rPr>
              <a:t>Security Services</a:t>
            </a:r>
            <a:r>
              <a:rPr b="0" spc="-5" dirty="0">
                <a:latin typeface="Candara"/>
                <a:cs typeface="Candara"/>
              </a:rPr>
              <a:t> (X.800)</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520"/>
              </a:lnSpc>
            </a:pPr>
            <a:fld id="{81D60167-4931-47E6-BA6A-407CBD079E47}" type="slidenum">
              <a:rPr dirty="0"/>
              <a:t>16</a:t>
            </a:fld>
            <a:endParaRPr dirty="0"/>
          </a:p>
        </p:txBody>
      </p:sp>
      <p:sp>
        <p:nvSpPr>
          <p:cNvPr id="3" name="object 3"/>
          <p:cNvSpPr txBox="1"/>
          <p:nvPr/>
        </p:nvSpPr>
        <p:spPr>
          <a:xfrm>
            <a:off x="535940" y="1051814"/>
            <a:ext cx="8163559" cy="4824095"/>
          </a:xfrm>
          <a:prstGeom prst="rect">
            <a:avLst/>
          </a:prstGeom>
        </p:spPr>
        <p:txBody>
          <a:bodyPr vert="horz" wrap="square" lIns="0" tIns="0" rIns="0" bIns="0" rtlCol="0">
            <a:spAutoFit/>
          </a:bodyPr>
          <a:lstStyle/>
          <a:p>
            <a:pPr marL="355600" marR="254000" indent="-342900">
              <a:lnSpc>
                <a:spcPts val="2700"/>
              </a:lnSpc>
              <a:buClr>
                <a:srgbClr val="8ABB00"/>
              </a:buClr>
              <a:buFont typeface="Wingdings"/>
              <a:buChar char=""/>
              <a:tabLst>
                <a:tab pos="354965" algn="l"/>
                <a:tab pos="355600" algn="l"/>
              </a:tabLst>
            </a:pPr>
            <a:r>
              <a:rPr sz="2800" b="1" spc="-5" dirty="0">
                <a:solidFill>
                  <a:srgbClr val="FF0000"/>
                </a:solidFill>
                <a:latin typeface="Candara"/>
                <a:cs typeface="Candara"/>
              </a:rPr>
              <a:t>Authentication </a:t>
            </a:r>
            <a:r>
              <a:rPr sz="2800" b="1" spc="-5" dirty="0">
                <a:solidFill>
                  <a:srgbClr val="008080"/>
                </a:solidFill>
                <a:latin typeface="Candara"/>
                <a:cs typeface="Candara"/>
              </a:rPr>
              <a:t>- </a:t>
            </a:r>
            <a:r>
              <a:rPr sz="2400" spc="-5" dirty="0">
                <a:solidFill>
                  <a:srgbClr val="008080"/>
                </a:solidFill>
                <a:latin typeface="Candara"/>
                <a:cs typeface="Candara"/>
              </a:rPr>
              <a:t>assurance </a:t>
            </a:r>
            <a:r>
              <a:rPr sz="2400" dirty="0">
                <a:solidFill>
                  <a:srgbClr val="008080"/>
                </a:solidFill>
                <a:latin typeface="Candara"/>
                <a:cs typeface="Candara"/>
              </a:rPr>
              <a:t>that </a:t>
            </a:r>
            <a:r>
              <a:rPr sz="2400" spc="-5" dirty="0">
                <a:solidFill>
                  <a:srgbClr val="008080"/>
                </a:solidFill>
                <a:latin typeface="Candara"/>
                <a:cs typeface="Candara"/>
              </a:rPr>
              <a:t>communicating entity </a:t>
            </a:r>
            <a:r>
              <a:rPr sz="2400" dirty="0">
                <a:solidFill>
                  <a:srgbClr val="008080"/>
                </a:solidFill>
                <a:latin typeface="Candara"/>
                <a:cs typeface="Candara"/>
              </a:rPr>
              <a:t>is  the one</a:t>
            </a:r>
            <a:r>
              <a:rPr sz="2400" spc="-75" dirty="0">
                <a:solidFill>
                  <a:srgbClr val="008080"/>
                </a:solidFill>
                <a:latin typeface="Candara"/>
                <a:cs typeface="Candara"/>
              </a:rPr>
              <a:t> </a:t>
            </a:r>
            <a:r>
              <a:rPr sz="2400" spc="-5" dirty="0">
                <a:solidFill>
                  <a:srgbClr val="008080"/>
                </a:solidFill>
                <a:latin typeface="Candara"/>
                <a:cs typeface="Candara"/>
              </a:rPr>
              <a:t>claimed</a:t>
            </a:r>
            <a:endParaRPr sz="2400" dirty="0">
              <a:latin typeface="Candara"/>
              <a:cs typeface="Candara"/>
            </a:endParaRPr>
          </a:p>
          <a:p>
            <a:pPr marL="756285" lvl="1" indent="-286385">
              <a:lnSpc>
                <a:spcPct val="100000"/>
              </a:lnSpc>
              <a:spcBef>
                <a:spcPts val="229"/>
              </a:spcBef>
              <a:buClr>
                <a:srgbClr val="35C8C2"/>
              </a:buClr>
              <a:buChar char="•"/>
              <a:tabLst>
                <a:tab pos="756920" algn="l"/>
              </a:tabLst>
            </a:pPr>
            <a:r>
              <a:rPr sz="2400" spc="-5" dirty="0">
                <a:solidFill>
                  <a:srgbClr val="18426B"/>
                </a:solidFill>
                <a:latin typeface="Candara"/>
                <a:cs typeface="Candara"/>
              </a:rPr>
              <a:t>have </a:t>
            </a:r>
            <a:r>
              <a:rPr sz="2400" dirty="0">
                <a:solidFill>
                  <a:srgbClr val="18426B"/>
                </a:solidFill>
                <a:latin typeface="Candara"/>
                <a:cs typeface="Candara"/>
              </a:rPr>
              <a:t>both </a:t>
            </a:r>
            <a:r>
              <a:rPr sz="2400" spc="-5" dirty="0">
                <a:solidFill>
                  <a:srgbClr val="18426B"/>
                </a:solidFill>
                <a:latin typeface="Candara"/>
                <a:cs typeface="Candara"/>
              </a:rPr>
              <a:t>peer-entity </a:t>
            </a:r>
            <a:r>
              <a:rPr sz="2400" dirty="0">
                <a:solidFill>
                  <a:srgbClr val="18426B"/>
                </a:solidFill>
                <a:latin typeface="Candara"/>
                <a:cs typeface="Candara"/>
              </a:rPr>
              <a:t>&amp; </a:t>
            </a:r>
            <a:r>
              <a:rPr sz="2400" spc="-5" dirty="0">
                <a:solidFill>
                  <a:srgbClr val="18426B"/>
                </a:solidFill>
                <a:latin typeface="Candara"/>
                <a:cs typeface="Candara"/>
              </a:rPr>
              <a:t>data </a:t>
            </a:r>
            <a:r>
              <a:rPr sz="2400" dirty="0">
                <a:solidFill>
                  <a:srgbClr val="18426B"/>
                </a:solidFill>
                <a:latin typeface="Candara"/>
                <a:cs typeface="Candara"/>
              </a:rPr>
              <a:t>origin</a:t>
            </a:r>
            <a:r>
              <a:rPr sz="2400" spc="50" dirty="0">
                <a:solidFill>
                  <a:srgbClr val="18426B"/>
                </a:solidFill>
                <a:latin typeface="Candara"/>
                <a:cs typeface="Candara"/>
              </a:rPr>
              <a:t> </a:t>
            </a:r>
            <a:r>
              <a:rPr sz="2400" spc="-5" dirty="0">
                <a:solidFill>
                  <a:srgbClr val="18426B"/>
                </a:solidFill>
                <a:latin typeface="Candara"/>
                <a:cs typeface="Candara"/>
              </a:rPr>
              <a:t>authentication</a:t>
            </a:r>
            <a:endParaRPr sz="2400" dirty="0">
              <a:latin typeface="Candara"/>
              <a:cs typeface="Candara"/>
            </a:endParaRPr>
          </a:p>
          <a:p>
            <a:pPr marL="355600" marR="197485" indent="-342900">
              <a:lnSpc>
                <a:spcPts val="2700"/>
              </a:lnSpc>
              <a:spcBef>
                <a:spcPts val="944"/>
              </a:spcBef>
              <a:buClr>
                <a:srgbClr val="8ABB00"/>
              </a:buClr>
              <a:buFont typeface="Wingdings"/>
              <a:buChar char=""/>
              <a:tabLst>
                <a:tab pos="354965" algn="l"/>
                <a:tab pos="355600" algn="l"/>
              </a:tabLst>
            </a:pPr>
            <a:r>
              <a:rPr sz="2800" b="1" spc="-5" dirty="0">
                <a:solidFill>
                  <a:srgbClr val="FF0000"/>
                </a:solidFill>
                <a:latin typeface="Candara"/>
                <a:cs typeface="Candara"/>
              </a:rPr>
              <a:t>Access Control </a:t>
            </a:r>
            <a:r>
              <a:rPr sz="2800" b="1" spc="-5" dirty="0">
                <a:solidFill>
                  <a:srgbClr val="008080"/>
                </a:solidFill>
                <a:latin typeface="Candara"/>
                <a:cs typeface="Candara"/>
              </a:rPr>
              <a:t>- </a:t>
            </a:r>
            <a:r>
              <a:rPr sz="2400" dirty="0">
                <a:solidFill>
                  <a:srgbClr val="008080"/>
                </a:solidFill>
                <a:latin typeface="Candara"/>
                <a:cs typeface="Candara"/>
              </a:rPr>
              <a:t>prevention of the </a:t>
            </a:r>
            <a:r>
              <a:rPr sz="2400" spc="-5" dirty="0">
                <a:solidFill>
                  <a:srgbClr val="008080"/>
                </a:solidFill>
                <a:latin typeface="Candara"/>
                <a:cs typeface="Candara"/>
              </a:rPr>
              <a:t>unauthorized </a:t>
            </a:r>
            <a:r>
              <a:rPr sz="2400" dirty="0">
                <a:solidFill>
                  <a:srgbClr val="008080"/>
                </a:solidFill>
                <a:latin typeface="Candara"/>
                <a:cs typeface="Candara"/>
              </a:rPr>
              <a:t>use of a  </a:t>
            </a:r>
            <a:r>
              <a:rPr sz="2400" spc="-5" dirty="0">
                <a:solidFill>
                  <a:srgbClr val="008080"/>
                </a:solidFill>
                <a:latin typeface="Candara"/>
                <a:cs typeface="Candara"/>
              </a:rPr>
              <a:t>resource</a:t>
            </a:r>
            <a:endParaRPr sz="2400" dirty="0">
              <a:latin typeface="Candara"/>
              <a:cs typeface="Candara"/>
            </a:endParaRPr>
          </a:p>
          <a:p>
            <a:pPr marL="355600" marR="1381760" indent="-342900">
              <a:lnSpc>
                <a:spcPts val="2700"/>
              </a:lnSpc>
              <a:spcBef>
                <a:spcPts val="890"/>
              </a:spcBef>
              <a:buClr>
                <a:srgbClr val="8ABB00"/>
              </a:buClr>
              <a:buFont typeface="Wingdings"/>
              <a:buChar char=""/>
              <a:tabLst>
                <a:tab pos="354965" algn="l"/>
                <a:tab pos="355600" algn="l"/>
              </a:tabLst>
            </a:pPr>
            <a:r>
              <a:rPr sz="2800" b="1" spc="-5" dirty="0">
                <a:solidFill>
                  <a:srgbClr val="FF0000"/>
                </a:solidFill>
                <a:latin typeface="Candara"/>
                <a:cs typeface="Candara"/>
              </a:rPr>
              <a:t>Data Confidentiality </a:t>
            </a:r>
            <a:r>
              <a:rPr sz="2800" b="1" spc="-5" dirty="0">
                <a:solidFill>
                  <a:srgbClr val="008080"/>
                </a:solidFill>
                <a:latin typeface="Candara"/>
                <a:cs typeface="Candara"/>
              </a:rPr>
              <a:t>– </a:t>
            </a:r>
            <a:r>
              <a:rPr sz="2400" dirty="0">
                <a:solidFill>
                  <a:srgbClr val="008080"/>
                </a:solidFill>
                <a:latin typeface="Candara"/>
                <a:cs typeface="Candara"/>
              </a:rPr>
              <a:t>protection of </a:t>
            </a:r>
            <a:r>
              <a:rPr sz="2400" spc="-5" dirty="0">
                <a:solidFill>
                  <a:srgbClr val="008080"/>
                </a:solidFill>
                <a:latin typeface="Candara"/>
                <a:cs typeface="Candara"/>
              </a:rPr>
              <a:t>data </a:t>
            </a:r>
            <a:r>
              <a:rPr sz="2400" dirty="0">
                <a:solidFill>
                  <a:srgbClr val="008080"/>
                </a:solidFill>
                <a:latin typeface="Candara"/>
                <a:cs typeface="Candara"/>
              </a:rPr>
              <a:t>from  </a:t>
            </a:r>
            <a:r>
              <a:rPr sz="2400" spc="-5" dirty="0">
                <a:solidFill>
                  <a:srgbClr val="008080"/>
                </a:solidFill>
                <a:latin typeface="Candara"/>
                <a:cs typeface="Candara"/>
              </a:rPr>
              <a:t>unauthorized</a:t>
            </a:r>
            <a:r>
              <a:rPr sz="2400" spc="-30" dirty="0">
                <a:solidFill>
                  <a:srgbClr val="008080"/>
                </a:solidFill>
                <a:latin typeface="Candara"/>
                <a:cs typeface="Candara"/>
              </a:rPr>
              <a:t> </a:t>
            </a:r>
            <a:r>
              <a:rPr sz="2400" spc="-5" dirty="0">
                <a:solidFill>
                  <a:srgbClr val="008080"/>
                </a:solidFill>
                <a:latin typeface="Candara"/>
                <a:cs typeface="Candara"/>
              </a:rPr>
              <a:t>disclosure</a:t>
            </a:r>
            <a:endParaRPr sz="2400" dirty="0">
              <a:latin typeface="Candara"/>
              <a:cs typeface="Candara"/>
            </a:endParaRPr>
          </a:p>
          <a:p>
            <a:pPr marL="355600" marR="145415" indent="-342900">
              <a:lnSpc>
                <a:spcPts val="2700"/>
              </a:lnSpc>
              <a:spcBef>
                <a:spcPts val="885"/>
              </a:spcBef>
              <a:buClr>
                <a:srgbClr val="8ABB00"/>
              </a:buClr>
              <a:buFont typeface="Wingdings"/>
              <a:buChar char=""/>
              <a:tabLst>
                <a:tab pos="354965" algn="l"/>
                <a:tab pos="355600" algn="l"/>
              </a:tabLst>
            </a:pPr>
            <a:r>
              <a:rPr sz="2800" b="1" spc="-10" dirty="0">
                <a:solidFill>
                  <a:srgbClr val="FF0000"/>
                </a:solidFill>
                <a:latin typeface="Candara"/>
                <a:cs typeface="Candara"/>
              </a:rPr>
              <a:t>Data </a:t>
            </a:r>
            <a:r>
              <a:rPr sz="2800" b="1" spc="-5" dirty="0">
                <a:solidFill>
                  <a:srgbClr val="FF0000"/>
                </a:solidFill>
                <a:latin typeface="Candara"/>
                <a:cs typeface="Candara"/>
              </a:rPr>
              <a:t>Integrity </a:t>
            </a:r>
            <a:r>
              <a:rPr sz="2800" b="1" spc="-5" dirty="0">
                <a:solidFill>
                  <a:srgbClr val="008080"/>
                </a:solidFill>
                <a:latin typeface="Candara"/>
                <a:cs typeface="Candara"/>
              </a:rPr>
              <a:t>- </a:t>
            </a:r>
            <a:r>
              <a:rPr sz="2400" spc="-5" dirty="0">
                <a:solidFill>
                  <a:srgbClr val="008080"/>
                </a:solidFill>
                <a:latin typeface="Candara"/>
                <a:cs typeface="Candara"/>
              </a:rPr>
              <a:t>assurance that data </a:t>
            </a:r>
            <a:r>
              <a:rPr sz="2400" dirty="0">
                <a:solidFill>
                  <a:srgbClr val="008080"/>
                </a:solidFill>
                <a:latin typeface="Candara"/>
                <a:cs typeface="Candara"/>
              </a:rPr>
              <a:t>received is as sent by  an </a:t>
            </a:r>
            <a:r>
              <a:rPr sz="2400" spc="-5" dirty="0">
                <a:solidFill>
                  <a:srgbClr val="008080"/>
                </a:solidFill>
                <a:latin typeface="Candara"/>
                <a:cs typeface="Candara"/>
              </a:rPr>
              <a:t>authorized</a:t>
            </a:r>
            <a:r>
              <a:rPr sz="2400" spc="-60" dirty="0">
                <a:solidFill>
                  <a:srgbClr val="008080"/>
                </a:solidFill>
                <a:latin typeface="Candara"/>
                <a:cs typeface="Candara"/>
              </a:rPr>
              <a:t> </a:t>
            </a:r>
            <a:r>
              <a:rPr sz="2400" spc="-5" dirty="0">
                <a:solidFill>
                  <a:srgbClr val="008080"/>
                </a:solidFill>
                <a:latin typeface="Candara"/>
                <a:cs typeface="Candara"/>
              </a:rPr>
              <a:t>entity</a:t>
            </a:r>
            <a:endParaRPr sz="2400" dirty="0">
              <a:latin typeface="Candara"/>
              <a:cs typeface="Candara"/>
            </a:endParaRPr>
          </a:p>
          <a:p>
            <a:pPr marL="355600" marR="5080" indent="-342900">
              <a:lnSpc>
                <a:spcPts val="2700"/>
              </a:lnSpc>
              <a:spcBef>
                <a:spcPts val="890"/>
              </a:spcBef>
              <a:buClr>
                <a:srgbClr val="8ABB00"/>
              </a:buClr>
              <a:buFont typeface="Wingdings"/>
              <a:buChar char=""/>
              <a:tabLst>
                <a:tab pos="354965" algn="l"/>
                <a:tab pos="355600" algn="l"/>
              </a:tabLst>
            </a:pPr>
            <a:r>
              <a:rPr sz="2800" b="1" spc="-5" dirty="0">
                <a:solidFill>
                  <a:srgbClr val="FF0000"/>
                </a:solidFill>
                <a:latin typeface="Candara"/>
                <a:cs typeface="Candara"/>
              </a:rPr>
              <a:t>Non-Repudiation </a:t>
            </a:r>
            <a:r>
              <a:rPr sz="2800" b="1" spc="-5" dirty="0">
                <a:solidFill>
                  <a:srgbClr val="008080"/>
                </a:solidFill>
                <a:latin typeface="Candara"/>
                <a:cs typeface="Candara"/>
              </a:rPr>
              <a:t>- </a:t>
            </a:r>
            <a:r>
              <a:rPr sz="2400" dirty="0">
                <a:solidFill>
                  <a:srgbClr val="008080"/>
                </a:solidFill>
                <a:latin typeface="Candara"/>
                <a:cs typeface="Candara"/>
              </a:rPr>
              <a:t>protection against </a:t>
            </a:r>
            <a:r>
              <a:rPr sz="2400" spc="-5" dirty="0">
                <a:solidFill>
                  <a:srgbClr val="008080"/>
                </a:solidFill>
                <a:latin typeface="Candara"/>
                <a:cs typeface="Candara"/>
              </a:rPr>
              <a:t>denial </a:t>
            </a:r>
            <a:r>
              <a:rPr sz="2400" dirty="0">
                <a:solidFill>
                  <a:srgbClr val="008080"/>
                </a:solidFill>
                <a:latin typeface="Candara"/>
                <a:cs typeface="Candara"/>
              </a:rPr>
              <a:t>by one of the  parties in a</a:t>
            </a:r>
            <a:r>
              <a:rPr sz="2400" spc="-110" dirty="0">
                <a:solidFill>
                  <a:srgbClr val="008080"/>
                </a:solidFill>
                <a:latin typeface="Candara"/>
                <a:cs typeface="Candara"/>
              </a:rPr>
              <a:t> </a:t>
            </a:r>
            <a:r>
              <a:rPr sz="2400" dirty="0">
                <a:solidFill>
                  <a:srgbClr val="008080"/>
                </a:solidFill>
                <a:latin typeface="Candara"/>
                <a:cs typeface="Candara"/>
              </a:rPr>
              <a:t>communication</a:t>
            </a:r>
            <a:endParaRPr sz="2400" dirty="0">
              <a:latin typeface="Candara"/>
              <a:cs typeface="Candara"/>
            </a:endParaRPr>
          </a:p>
          <a:p>
            <a:pPr marL="355600" indent="-342900">
              <a:lnSpc>
                <a:spcPct val="100000"/>
              </a:lnSpc>
              <a:spcBef>
                <a:spcPts val="580"/>
              </a:spcBef>
              <a:buClr>
                <a:srgbClr val="8ABB00"/>
              </a:buClr>
              <a:buFont typeface="Wingdings"/>
              <a:buChar char=""/>
              <a:tabLst>
                <a:tab pos="354965" algn="l"/>
                <a:tab pos="355600" algn="l"/>
              </a:tabLst>
            </a:pPr>
            <a:r>
              <a:rPr sz="2800" b="1" spc="-5" dirty="0">
                <a:solidFill>
                  <a:srgbClr val="FF0000"/>
                </a:solidFill>
                <a:latin typeface="Candara"/>
                <a:cs typeface="Candara"/>
              </a:rPr>
              <a:t>Availability </a:t>
            </a:r>
            <a:r>
              <a:rPr sz="2800" b="1" spc="-5" dirty="0">
                <a:solidFill>
                  <a:srgbClr val="008080"/>
                </a:solidFill>
                <a:latin typeface="Candara"/>
                <a:cs typeface="Candara"/>
              </a:rPr>
              <a:t>– </a:t>
            </a:r>
            <a:r>
              <a:rPr sz="2400" spc="-5" dirty="0">
                <a:solidFill>
                  <a:srgbClr val="008080"/>
                </a:solidFill>
                <a:latin typeface="Candara"/>
                <a:cs typeface="Candara"/>
              </a:rPr>
              <a:t>resource</a:t>
            </a:r>
            <a:r>
              <a:rPr sz="2400" spc="65" dirty="0">
                <a:solidFill>
                  <a:srgbClr val="008080"/>
                </a:solidFill>
                <a:latin typeface="Candara"/>
                <a:cs typeface="Candara"/>
              </a:rPr>
              <a:t> </a:t>
            </a:r>
            <a:r>
              <a:rPr sz="2400" spc="-5" dirty="0">
                <a:solidFill>
                  <a:srgbClr val="008080"/>
                </a:solidFill>
                <a:latin typeface="Candara"/>
                <a:cs typeface="Candara"/>
              </a:rPr>
              <a:t>accessible/usable</a:t>
            </a:r>
            <a:endParaRPr sz="2400" dirty="0">
              <a:latin typeface="Candara"/>
              <a:cs typeface="Candar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b="0" spc="-10" dirty="0">
                <a:latin typeface="Candara"/>
                <a:cs typeface="Candara"/>
              </a:rPr>
              <a:t>Authentic</a:t>
            </a:r>
            <a:r>
              <a:rPr b="0" spc="-5" dirty="0">
                <a:latin typeface="Candara"/>
                <a:cs typeface="Candara"/>
              </a:rPr>
              <a:t>ation</a:t>
            </a:r>
          </a:p>
        </p:txBody>
      </p:sp>
      <p:sp>
        <p:nvSpPr>
          <p:cNvPr id="3" name="object 3"/>
          <p:cNvSpPr txBox="1"/>
          <p:nvPr/>
        </p:nvSpPr>
        <p:spPr>
          <a:xfrm>
            <a:off x="688340" y="1013205"/>
            <a:ext cx="7733030" cy="3820160"/>
          </a:xfrm>
          <a:prstGeom prst="rect">
            <a:avLst/>
          </a:prstGeom>
        </p:spPr>
        <p:txBody>
          <a:bodyPr vert="horz" wrap="square" lIns="0" tIns="0" rIns="0" bIns="0" rtlCol="0">
            <a:spAutoFit/>
          </a:bodyPr>
          <a:lstStyle/>
          <a:p>
            <a:pPr marL="358775" marR="5080" indent="-346075">
              <a:lnSpc>
                <a:spcPct val="100000"/>
              </a:lnSpc>
              <a:buFont typeface="Wingdings"/>
              <a:buChar char=""/>
              <a:tabLst>
                <a:tab pos="358775" algn="l"/>
                <a:tab pos="359410" algn="l"/>
              </a:tabLst>
            </a:pPr>
            <a:r>
              <a:rPr sz="2800" spc="-5" dirty="0">
                <a:latin typeface="Candara"/>
                <a:cs typeface="Candara"/>
              </a:rPr>
              <a:t>Concerned with assuring that a communication is  authentic</a:t>
            </a:r>
            <a:endParaRPr sz="2800" dirty="0">
              <a:latin typeface="Candara"/>
              <a:cs typeface="Candara"/>
            </a:endParaRPr>
          </a:p>
          <a:p>
            <a:pPr marL="704850" marR="259079" lvl="1" indent="-291465" algn="just">
              <a:lnSpc>
                <a:spcPct val="100000"/>
              </a:lnSpc>
              <a:spcBef>
                <a:spcPts val="30"/>
              </a:spcBef>
              <a:buFont typeface="Arial"/>
              <a:buChar char="•"/>
              <a:tabLst>
                <a:tab pos="704850" algn="l"/>
              </a:tabLst>
            </a:pPr>
            <a:r>
              <a:rPr sz="2400" spc="-5" dirty="0">
                <a:latin typeface="Candara"/>
                <a:cs typeface="Candara"/>
              </a:rPr>
              <a:t>In the case </a:t>
            </a:r>
            <a:r>
              <a:rPr sz="2400" dirty="0">
                <a:latin typeface="Candara"/>
                <a:cs typeface="Candara"/>
              </a:rPr>
              <a:t>of a single message, assures the recipient  that </a:t>
            </a:r>
            <a:r>
              <a:rPr sz="2400" spc="-5" dirty="0">
                <a:latin typeface="Candara"/>
                <a:cs typeface="Candara"/>
              </a:rPr>
              <a:t>the </a:t>
            </a:r>
            <a:r>
              <a:rPr sz="2400" dirty="0">
                <a:latin typeface="Candara"/>
                <a:cs typeface="Candara"/>
              </a:rPr>
              <a:t>message is from the source </a:t>
            </a:r>
            <a:r>
              <a:rPr sz="2400" spc="-5" dirty="0">
                <a:latin typeface="Candara"/>
                <a:cs typeface="Candara"/>
              </a:rPr>
              <a:t>that </a:t>
            </a:r>
            <a:r>
              <a:rPr sz="2400" dirty="0">
                <a:latin typeface="Candara"/>
                <a:cs typeface="Candara"/>
              </a:rPr>
              <a:t>it </a:t>
            </a:r>
            <a:r>
              <a:rPr sz="2400" spc="-5" dirty="0">
                <a:latin typeface="Candara"/>
                <a:cs typeface="Candara"/>
              </a:rPr>
              <a:t>claims </a:t>
            </a:r>
            <a:r>
              <a:rPr sz="2400" dirty="0">
                <a:latin typeface="Candara"/>
                <a:cs typeface="Candara"/>
              </a:rPr>
              <a:t>to  be</a:t>
            </a:r>
            <a:r>
              <a:rPr sz="2400" spc="-105" dirty="0">
                <a:latin typeface="Candara"/>
                <a:cs typeface="Candara"/>
              </a:rPr>
              <a:t> </a:t>
            </a:r>
            <a:r>
              <a:rPr sz="2400" dirty="0">
                <a:latin typeface="Candara"/>
                <a:cs typeface="Candara"/>
              </a:rPr>
              <a:t>from</a:t>
            </a:r>
          </a:p>
          <a:p>
            <a:pPr lvl="1">
              <a:lnSpc>
                <a:spcPct val="100000"/>
              </a:lnSpc>
              <a:spcBef>
                <a:spcPts val="5"/>
              </a:spcBef>
              <a:buFont typeface="Arial"/>
              <a:buChar char="•"/>
            </a:pPr>
            <a:endParaRPr sz="2500" dirty="0">
              <a:latin typeface="Times New Roman"/>
              <a:cs typeface="Times New Roman"/>
            </a:endParaRPr>
          </a:p>
          <a:p>
            <a:pPr marL="704850" marR="362585" lvl="1" indent="-291465">
              <a:lnSpc>
                <a:spcPct val="100000"/>
              </a:lnSpc>
              <a:buFont typeface="Arial"/>
              <a:buChar char="•"/>
              <a:tabLst>
                <a:tab pos="704215" algn="l"/>
                <a:tab pos="704850" algn="l"/>
              </a:tabLst>
            </a:pPr>
            <a:r>
              <a:rPr sz="2400" spc="-5" dirty="0">
                <a:latin typeface="Candara"/>
                <a:cs typeface="Candara"/>
              </a:rPr>
              <a:t>In </a:t>
            </a:r>
            <a:r>
              <a:rPr sz="2400" dirty="0">
                <a:latin typeface="Candara"/>
                <a:cs typeface="Candara"/>
              </a:rPr>
              <a:t>the case of ongoing interaction, assures the two  </a:t>
            </a:r>
            <a:r>
              <a:rPr sz="2400" spc="-5" dirty="0">
                <a:latin typeface="Candara"/>
                <a:cs typeface="Candara"/>
              </a:rPr>
              <a:t>entities </a:t>
            </a:r>
            <a:r>
              <a:rPr sz="2400" dirty="0">
                <a:latin typeface="Candara"/>
                <a:cs typeface="Candara"/>
              </a:rPr>
              <a:t>are </a:t>
            </a:r>
            <a:r>
              <a:rPr sz="2400" spc="-5" dirty="0">
                <a:latin typeface="Candara"/>
                <a:cs typeface="Candara"/>
              </a:rPr>
              <a:t>authentic </a:t>
            </a:r>
            <a:r>
              <a:rPr sz="2400" dirty="0">
                <a:latin typeface="Candara"/>
                <a:cs typeface="Candara"/>
              </a:rPr>
              <a:t>and that the </a:t>
            </a:r>
            <a:r>
              <a:rPr sz="2400" spc="-5" dirty="0">
                <a:latin typeface="Candara"/>
                <a:cs typeface="Candara"/>
              </a:rPr>
              <a:t>connection </a:t>
            </a:r>
            <a:r>
              <a:rPr sz="2400" spc="5" dirty="0">
                <a:latin typeface="Candara"/>
                <a:cs typeface="Candara"/>
              </a:rPr>
              <a:t>is </a:t>
            </a:r>
            <a:r>
              <a:rPr sz="2400" spc="-5" dirty="0">
                <a:latin typeface="Candara"/>
                <a:cs typeface="Candara"/>
              </a:rPr>
              <a:t>not  </a:t>
            </a:r>
            <a:r>
              <a:rPr sz="2400" dirty="0">
                <a:latin typeface="Candara"/>
                <a:cs typeface="Candara"/>
              </a:rPr>
              <a:t>interfered </a:t>
            </a:r>
            <a:r>
              <a:rPr sz="2400" spc="-5" dirty="0">
                <a:latin typeface="Candara"/>
                <a:cs typeface="Candara"/>
              </a:rPr>
              <a:t>with </a:t>
            </a:r>
            <a:r>
              <a:rPr sz="2400" dirty="0">
                <a:latin typeface="Candara"/>
                <a:cs typeface="Candara"/>
              </a:rPr>
              <a:t>in such a </a:t>
            </a:r>
            <a:r>
              <a:rPr sz="2400" spc="-5" dirty="0">
                <a:latin typeface="Candara"/>
                <a:cs typeface="Candara"/>
              </a:rPr>
              <a:t>way </a:t>
            </a:r>
            <a:r>
              <a:rPr sz="2400" dirty="0">
                <a:latin typeface="Candara"/>
                <a:cs typeface="Candara"/>
              </a:rPr>
              <a:t>that a </a:t>
            </a:r>
            <a:r>
              <a:rPr sz="2400" spc="-5" dirty="0">
                <a:latin typeface="Candara"/>
                <a:cs typeface="Candara"/>
              </a:rPr>
              <a:t>third </a:t>
            </a:r>
            <a:r>
              <a:rPr sz="2400" dirty="0">
                <a:latin typeface="Candara"/>
                <a:cs typeface="Candara"/>
              </a:rPr>
              <a:t>party can  </a:t>
            </a:r>
            <a:r>
              <a:rPr sz="2400" spc="-5" dirty="0">
                <a:latin typeface="Candara"/>
                <a:cs typeface="Candara"/>
              </a:rPr>
              <a:t>masquerade </a:t>
            </a:r>
            <a:r>
              <a:rPr sz="2400" dirty="0">
                <a:latin typeface="Candara"/>
                <a:cs typeface="Candara"/>
              </a:rPr>
              <a:t>as one of the two legitimate</a:t>
            </a:r>
            <a:r>
              <a:rPr sz="2400" spc="-65" dirty="0">
                <a:latin typeface="Candara"/>
                <a:cs typeface="Candara"/>
              </a:rPr>
              <a:t> </a:t>
            </a:r>
            <a:r>
              <a:rPr sz="2400" dirty="0">
                <a:latin typeface="Candara"/>
                <a:cs typeface="Candara"/>
              </a:rPr>
              <a:t>parties</a:t>
            </a:r>
          </a:p>
        </p:txBody>
      </p:sp>
      <p:sp>
        <p:nvSpPr>
          <p:cNvPr id="4" name="object 4"/>
          <p:cNvSpPr/>
          <p:nvPr/>
        </p:nvSpPr>
        <p:spPr>
          <a:xfrm>
            <a:off x="1923288" y="5201411"/>
            <a:ext cx="5297423" cy="57759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941576" y="5254752"/>
            <a:ext cx="5262372" cy="387096"/>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981200" y="5234851"/>
            <a:ext cx="5181600" cy="461009"/>
          </a:xfrm>
          <a:custGeom>
            <a:avLst/>
            <a:gdLst/>
            <a:ahLst/>
            <a:cxnLst/>
            <a:rect l="l" t="t" r="r" b="b"/>
            <a:pathLst>
              <a:path w="5181600" h="461010">
                <a:moveTo>
                  <a:pt x="0" y="460794"/>
                </a:moveTo>
                <a:lnTo>
                  <a:pt x="5181600" y="460794"/>
                </a:lnTo>
                <a:lnTo>
                  <a:pt x="5181600" y="0"/>
                </a:lnTo>
                <a:lnTo>
                  <a:pt x="0" y="0"/>
                </a:lnTo>
                <a:lnTo>
                  <a:pt x="0" y="460794"/>
                </a:lnTo>
                <a:close/>
              </a:path>
            </a:pathLst>
          </a:custGeom>
          <a:solidFill>
            <a:srgbClr val="7052C2"/>
          </a:solidFill>
        </p:spPr>
        <p:txBody>
          <a:bodyPr wrap="square" lIns="0" tIns="0" rIns="0" bIns="0" rtlCol="0"/>
          <a:lstStyle/>
          <a:p>
            <a:endParaRPr/>
          </a:p>
        </p:txBody>
      </p:sp>
      <p:sp>
        <p:nvSpPr>
          <p:cNvPr id="7" name="object 7"/>
          <p:cNvSpPr/>
          <p:nvPr/>
        </p:nvSpPr>
        <p:spPr>
          <a:xfrm>
            <a:off x="1981200" y="5234851"/>
            <a:ext cx="5181600" cy="461009"/>
          </a:xfrm>
          <a:custGeom>
            <a:avLst/>
            <a:gdLst/>
            <a:ahLst/>
            <a:cxnLst/>
            <a:rect l="l" t="t" r="r" b="b"/>
            <a:pathLst>
              <a:path w="5181600" h="461010">
                <a:moveTo>
                  <a:pt x="0" y="460794"/>
                </a:moveTo>
                <a:lnTo>
                  <a:pt x="5181600" y="460794"/>
                </a:lnTo>
                <a:lnTo>
                  <a:pt x="5181600" y="0"/>
                </a:lnTo>
                <a:lnTo>
                  <a:pt x="0" y="0"/>
                </a:lnTo>
                <a:lnTo>
                  <a:pt x="0" y="460794"/>
                </a:lnTo>
                <a:close/>
              </a:path>
            </a:pathLst>
          </a:custGeom>
          <a:ln w="38099">
            <a:solidFill>
              <a:srgbClr val="8B73D0"/>
            </a:solidFill>
          </a:ln>
        </p:spPr>
        <p:txBody>
          <a:bodyPr wrap="square" lIns="0" tIns="0" rIns="0" bIns="0" rtlCol="0"/>
          <a:lstStyle/>
          <a:p>
            <a:endParaRPr/>
          </a:p>
        </p:txBody>
      </p:sp>
      <p:sp>
        <p:nvSpPr>
          <p:cNvPr id="8" name="object 8"/>
          <p:cNvSpPr/>
          <p:nvPr/>
        </p:nvSpPr>
        <p:spPr>
          <a:xfrm>
            <a:off x="1981200" y="5695645"/>
            <a:ext cx="5181600" cy="702945"/>
          </a:xfrm>
          <a:custGeom>
            <a:avLst/>
            <a:gdLst/>
            <a:ahLst/>
            <a:cxnLst/>
            <a:rect l="l" t="t" r="r" b="b"/>
            <a:pathLst>
              <a:path w="5181600" h="702945">
                <a:moveTo>
                  <a:pt x="0" y="702716"/>
                </a:moveTo>
                <a:lnTo>
                  <a:pt x="5181600" y="702716"/>
                </a:lnTo>
                <a:lnTo>
                  <a:pt x="5181600" y="0"/>
                </a:lnTo>
                <a:lnTo>
                  <a:pt x="0" y="0"/>
                </a:lnTo>
                <a:lnTo>
                  <a:pt x="0" y="702716"/>
                </a:lnTo>
                <a:close/>
              </a:path>
            </a:pathLst>
          </a:custGeom>
          <a:solidFill>
            <a:srgbClr val="DBD4ED">
              <a:alpha val="90194"/>
            </a:srgbClr>
          </a:solidFill>
        </p:spPr>
        <p:txBody>
          <a:bodyPr wrap="square" lIns="0" tIns="0" rIns="0" bIns="0" rtlCol="0"/>
          <a:lstStyle/>
          <a:p>
            <a:endParaRPr/>
          </a:p>
        </p:txBody>
      </p:sp>
      <p:sp>
        <p:nvSpPr>
          <p:cNvPr id="9" name="object 9"/>
          <p:cNvSpPr/>
          <p:nvPr/>
        </p:nvSpPr>
        <p:spPr>
          <a:xfrm>
            <a:off x="1981200" y="5695645"/>
            <a:ext cx="5181600" cy="702945"/>
          </a:xfrm>
          <a:custGeom>
            <a:avLst/>
            <a:gdLst/>
            <a:ahLst/>
            <a:cxnLst/>
            <a:rect l="l" t="t" r="r" b="b"/>
            <a:pathLst>
              <a:path w="5181600" h="702945">
                <a:moveTo>
                  <a:pt x="0" y="702716"/>
                </a:moveTo>
                <a:lnTo>
                  <a:pt x="5181600" y="702716"/>
                </a:lnTo>
                <a:lnTo>
                  <a:pt x="5181600" y="0"/>
                </a:lnTo>
                <a:lnTo>
                  <a:pt x="0" y="0"/>
                </a:lnTo>
                <a:lnTo>
                  <a:pt x="0" y="702716"/>
                </a:lnTo>
                <a:close/>
              </a:path>
            </a:pathLst>
          </a:custGeom>
          <a:ln w="38100">
            <a:solidFill>
              <a:srgbClr val="DBD4ED"/>
            </a:solidFill>
          </a:ln>
        </p:spPr>
        <p:txBody>
          <a:bodyPr wrap="square" lIns="0" tIns="0" rIns="0" bIns="0" rtlCol="0"/>
          <a:lstStyle/>
          <a:p>
            <a:endParaRPr/>
          </a:p>
        </p:txBody>
      </p:sp>
      <p:sp>
        <p:nvSpPr>
          <p:cNvPr id="10" name="object 10"/>
          <p:cNvSpPr txBox="1"/>
          <p:nvPr/>
        </p:nvSpPr>
        <p:spPr>
          <a:xfrm>
            <a:off x="2054098" y="5321046"/>
            <a:ext cx="4996815" cy="960119"/>
          </a:xfrm>
          <a:prstGeom prst="rect">
            <a:avLst/>
          </a:prstGeom>
        </p:spPr>
        <p:txBody>
          <a:bodyPr vert="horz" wrap="square" lIns="0" tIns="0" rIns="0" bIns="0" rtlCol="0">
            <a:spAutoFit/>
          </a:bodyPr>
          <a:lstStyle/>
          <a:p>
            <a:pPr marL="50165">
              <a:lnSpc>
                <a:spcPct val="100000"/>
              </a:lnSpc>
            </a:pPr>
            <a:r>
              <a:rPr sz="1600" spc="-25" dirty="0">
                <a:solidFill>
                  <a:srgbClr val="FFFFFF"/>
                </a:solidFill>
                <a:latin typeface="Candara"/>
                <a:cs typeface="Candara"/>
              </a:rPr>
              <a:t>Two </a:t>
            </a:r>
            <a:r>
              <a:rPr sz="1600" spc="-5" dirty="0">
                <a:solidFill>
                  <a:srgbClr val="FFFFFF"/>
                </a:solidFill>
                <a:latin typeface="Candara"/>
                <a:cs typeface="Candara"/>
              </a:rPr>
              <a:t>specific authentication services </a:t>
            </a:r>
            <a:r>
              <a:rPr sz="1600" spc="-10" dirty="0">
                <a:solidFill>
                  <a:srgbClr val="FFFFFF"/>
                </a:solidFill>
                <a:latin typeface="Candara"/>
                <a:cs typeface="Candara"/>
              </a:rPr>
              <a:t>are </a:t>
            </a:r>
            <a:r>
              <a:rPr sz="1600" spc="-5" dirty="0">
                <a:solidFill>
                  <a:srgbClr val="FFFFFF"/>
                </a:solidFill>
                <a:latin typeface="Candara"/>
                <a:cs typeface="Candara"/>
              </a:rPr>
              <a:t>defined in </a:t>
            </a:r>
            <a:r>
              <a:rPr sz="1600" spc="145" dirty="0">
                <a:solidFill>
                  <a:srgbClr val="FFFFFF"/>
                </a:solidFill>
                <a:latin typeface="Candara"/>
                <a:cs typeface="Candara"/>
              </a:rPr>
              <a:t> </a:t>
            </a:r>
            <a:r>
              <a:rPr sz="1600" spc="-10" dirty="0">
                <a:solidFill>
                  <a:srgbClr val="FFFFFF"/>
                </a:solidFill>
                <a:latin typeface="Candara"/>
                <a:cs typeface="Candara"/>
              </a:rPr>
              <a:t>X.800:</a:t>
            </a:r>
            <a:endParaRPr sz="1600" dirty="0">
              <a:latin typeface="Candara"/>
              <a:cs typeface="Candara"/>
            </a:endParaRPr>
          </a:p>
          <a:p>
            <a:pPr>
              <a:lnSpc>
                <a:spcPct val="100000"/>
              </a:lnSpc>
              <a:spcBef>
                <a:spcPts val="5"/>
              </a:spcBef>
            </a:pPr>
            <a:endParaRPr sz="1250" dirty="0">
              <a:latin typeface="Times New Roman"/>
              <a:cs typeface="Times New Roman"/>
            </a:endParaRPr>
          </a:p>
          <a:p>
            <a:pPr marL="184785" indent="-172085">
              <a:lnSpc>
                <a:spcPct val="100000"/>
              </a:lnSpc>
              <a:buChar char="•"/>
              <a:tabLst>
                <a:tab pos="185420" algn="l"/>
              </a:tabLst>
            </a:pPr>
            <a:r>
              <a:rPr sz="1600" spc="-5" dirty="0">
                <a:latin typeface="Candara"/>
                <a:cs typeface="Candara"/>
              </a:rPr>
              <a:t>Peer </a:t>
            </a:r>
            <a:r>
              <a:rPr sz="1600" spc="-10" dirty="0">
                <a:latin typeface="Candara"/>
                <a:cs typeface="Candara"/>
              </a:rPr>
              <a:t>entity</a:t>
            </a:r>
            <a:r>
              <a:rPr sz="1600" spc="-30" dirty="0">
                <a:latin typeface="Candara"/>
                <a:cs typeface="Candara"/>
              </a:rPr>
              <a:t> </a:t>
            </a:r>
            <a:r>
              <a:rPr sz="1600" spc="-5" dirty="0">
                <a:latin typeface="Candara"/>
                <a:cs typeface="Candara"/>
              </a:rPr>
              <a:t>authentication</a:t>
            </a:r>
            <a:endParaRPr sz="1600" dirty="0">
              <a:latin typeface="Candara"/>
              <a:cs typeface="Candara"/>
            </a:endParaRPr>
          </a:p>
          <a:p>
            <a:pPr marL="184785" indent="-172085">
              <a:lnSpc>
                <a:spcPct val="100000"/>
              </a:lnSpc>
              <a:spcBef>
                <a:spcPts val="130"/>
              </a:spcBef>
              <a:buChar char="•"/>
              <a:tabLst>
                <a:tab pos="185420" algn="l"/>
              </a:tabLst>
            </a:pPr>
            <a:r>
              <a:rPr sz="1600" spc="-5" dirty="0">
                <a:latin typeface="Candara"/>
                <a:cs typeface="Candara"/>
              </a:rPr>
              <a:t>Data origin</a:t>
            </a:r>
            <a:r>
              <a:rPr sz="1600" spc="-50" dirty="0">
                <a:latin typeface="Candara"/>
                <a:cs typeface="Candara"/>
              </a:rPr>
              <a:t> </a:t>
            </a:r>
            <a:r>
              <a:rPr sz="1600" spc="-5" dirty="0">
                <a:latin typeface="Candara"/>
                <a:cs typeface="Candara"/>
              </a:rPr>
              <a:t>authentication</a:t>
            </a:r>
            <a:endParaRPr sz="1600" dirty="0">
              <a:latin typeface="Candara"/>
              <a:cs typeface="Candara"/>
            </a:endParaRPr>
          </a:p>
        </p:txBody>
      </p:sp>
      <p:sp>
        <p:nvSpPr>
          <p:cNvPr id="11" name="object 11"/>
          <p:cNvSpPr/>
          <p:nvPr/>
        </p:nvSpPr>
        <p:spPr>
          <a:xfrm>
            <a:off x="1981200" y="5181600"/>
            <a:ext cx="5181600" cy="1270000"/>
          </a:xfrm>
          <a:custGeom>
            <a:avLst/>
            <a:gdLst/>
            <a:ahLst/>
            <a:cxnLst/>
            <a:rect l="l" t="t" r="r" b="b"/>
            <a:pathLst>
              <a:path w="5181600" h="1270000">
                <a:moveTo>
                  <a:pt x="0" y="1270000"/>
                </a:moveTo>
                <a:lnTo>
                  <a:pt x="5181600" y="1270000"/>
                </a:lnTo>
                <a:lnTo>
                  <a:pt x="5181600" y="0"/>
                </a:lnTo>
                <a:lnTo>
                  <a:pt x="0" y="0"/>
                </a:lnTo>
                <a:lnTo>
                  <a:pt x="0" y="1270000"/>
                </a:lnTo>
                <a:close/>
              </a:path>
            </a:pathLst>
          </a:custGeom>
          <a:ln w="22225">
            <a:solidFill>
              <a:srgbClr val="289691"/>
            </a:solidFill>
          </a:ln>
        </p:spPr>
        <p:txBody>
          <a:bodyPr wrap="square" lIns="0" tIns="0" rIns="0" bIns="0" rtlCol="0"/>
          <a:lstStyle/>
          <a:p>
            <a:endParaRP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25400">
              <a:lnSpc>
                <a:spcPts val="1520"/>
              </a:lnSpc>
            </a:pPr>
            <a:fld id="{81D60167-4931-47E6-BA6A-407CBD079E47}" type="slidenum">
              <a:rPr dirty="0"/>
              <a:t>17</a:t>
            </a:fld>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b="0" spc="-10" dirty="0">
                <a:latin typeface="Candara"/>
                <a:cs typeface="Candara"/>
              </a:rPr>
              <a:t>Access</a:t>
            </a:r>
            <a:r>
              <a:rPr b="0" spc="-55" dirty="0">
                <a:latin typeface="Candara"/>
                <a:cs typeface="Candara"/>
              </a:rPr>
              <a:t> </a:t>
            </a:r>
            <a:r>
              <a:rPr b="0" spc="-10" dirty="0">
                <a:latin typeface="Candara"/>
                <a:cs typeface="Candara"/>
              </a:rPr>
              <a:t>Control</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520"/>
              </a:lnSpc>
            </a:pPr>
            <a:fld id="{81D60167-4931-47E6-BA6A-407CBD079E47}" type="slidenum">
              <a:rPr dirty="0"/>
              <a:t>18</a:t>
            </a:fld>
            <a:endParaRPr dirty="0"/>
          </a:p>
        </p:txBody>
      </p:sp>
      <p:sp>
        <p:nvSpPr>
          <p:cNvPr id="3" name="object 3"/>
          <p:cNvSpPr txBox="1"/>
          <p:nvPr/>
        </p:nvSpPr>
        <p:spPr>
          <a:xfrm>
            <a:off x="535940" y="1241805"/>
            <a:ext cx="7911465" cy="2771140"/>
          </a:xfrm>
          <a:prstGeom prst="rect">
            <a:avLst/>
          </a:prstGeom>
        </p:spPr>
        <p:txBody>
          <a:bodyPr vert="horz" wrap="square" lIns="0" tIns="0" rIns="0" bIns="0" rtlCol="0">
            <a:spAutoFit/>
          </a:bodyPr>
          <a:lstStyle/>
          <a:p>
            <a:pPr marL="355600" indent="-342900">
              <a:lnSpc>
                <a:spcPct val="100000"/>
              </a:lnSpc>
              <a:buClr>
                <a:srgbClr val="8ABB00"/>
              </a:buClr>
              <a:buFont typeface="Wingdings"/>
              <a:buChar char=""/>
              <a:tabLst>
                <a:tab pos="354965" algn="l"/>
                <a:tab pos="355600" algn="l"/>
              </a:tabLst>
            </a:pPr>
            <a:r>
              <a:rPr sz="2800" spc="-10" dirty="0">
                <a:solidFill>
                  <a:srgbClr val="008080"/>
                </a:solidFill>
                <a:latin typeface="Candara"/>
                <a:cs typeface="Candara"/>
              </a:rPr>
              <a:t>The </a:t>
            </a:r>
            <a:r>
              <a:rPr sz="2800" spc="-5" dirty="0">
                <a:solidFill>
                  <a:srgbClr val="008080"/>
                </a:solidFill>
                <a:latin typeface="Candara"/>
                <a:cs typeface="Candara"/>
              </a:rPr>
              <a:t>ability </a:t>
            </a:r>
            <a:r>
              <a:rPr sz="2800" dirty="0">
                <a:solidFill>
                  <a:srgbClr val="008080"/>
                </a:solidFill>
                <a:latin typeface="Candara"/>
                <a:cs typeface="Candara"/>
              </a:rPr>
              <a:t>to </a:t>
            </a:r>
            <a:r>
              <a:rPr sz="2800" u="sng" spc="-5" dirty="0">
                <a:solidFill>
                  <a:srgbClr val="FF3300"/>
                </a:solidFill>
                <a:latin typeface="Candara"/>
                <a:cs typeface="Candara"/>
              </a:rPr>
              <a:t>limit </a:t>
            </a:r>
            <a:r>
              <a:rPr sz="2800" spc="-5" dirty="0">
                <a:solidFill>
                  <a:srgbClr val="008080"/>
                </a:solidFill>
                <a:latin typeface="Candara"/>
                <a:cs typeface="Candara"/>
              </a:rPr>
              <a:t>and </a:t>
            </a:r>
            <a:r>
              <a:rPr sz="2800" u="sng" spc="-5" dirty="0">
                <a:solidFill>
                  <a:srgbClr val="FF3300"/>
                </a:solidFill>
                <a:latin typeface="Candara"/>
                <a:cs typeface="Candara"/>
              </a:rPr>
              <a:t>control </a:t>
            </a:r>
            <a:r>
              <a:rPr sz="2800" spc="-5" dirty="0">
                <a:solidFill>
                  <a:srgbClr val="008080"/>
                </a:solidFill>
                <a:latin typeface="Candara"/>
                <a:cs typeface="Candara"/>
              </a:rPr>
              <a:t>the access </a:t>
            </a:r>
            <a:r>
              <a:rPr sz="2800" dirty="0">
                <a:solidFill>
                  <a:srgbClr val="008080"/>
                </a:solidFill>
                <a:latin typeface="Candara"/>
                <a:cs typeface="Candara"/>
              </a:rPr>
              <a:t>to</a:t>
            </a:r>
            <a:r>
              <a:rPr sz="2800" spc="50" dirty="0">
                <a:solidFill>
                  <a:srgbClr val="008080"/>
                </a:solidFill>
                <a:latin typeface="Candara"/>
                <a:cs typeface="Candara"/>
              </a:rPr>
              <a:t> </a:t>
            </a:r>
            <a:r>
              <a:rPr sz="2800" spc="-5" dirty="0">
                <a:solidFill>
                  <a:srgbClr val="008080"/>
                </a:solidFill>
                <a:latin typeface="Candara"/>
                <a:cs typeface="Candara"/>
              </a:rPr>
              <a:t>host</a:t>
            </a:r>
            <a:endParaRPr sz="2800">
              <a:latin typeface="Candara"/>
              <a:cs typeface="Candara"/>
            </a:endParaRPr>
          </a:p>
          <a:p>
            <a:pPr marL="355600">
              <a:lnSpc>
                <a:spcPct val="100000"/>
              </a:lnSpc>
            </a:pPr>
            <a:r>
              <a:rPr sz="2800" dirty="0">
                <a:solidFill>
                  <a:srgbClr val="008080"/>
                </a:solidFill>
                <a:latin typeface="Candara"/>
                <a:cs typeface="Candara"/>
              </a:rPr>
              <a:t>systems </a:t>
            </a:r>
            <a:r>
              <a:rPr sz="2800" spc="-5" dirty="0">
                <a:solidFill>
                  <a:srgbClr val="008080"/>
                </a:solidFill>
                <a:latin typeface="Candara"/>
                <a:cs typeface="Candara"/>
              </a:rPr>
              <a:t>and applications via communications</a:t>
            </a:r>
            <a:r>
              <a:rPr sz="2800" spc="5" dirty="0">
                <a:solidFill>
                  <a:srgbClr val="008080"/>
                </a:solidFill>
                <a:latin typeface="Candara"/>
                <a:cs typeface="Candara"/>
              </a:rPr>
              <a:t> </a:t>
            </a:r>
            <a:r>
              <a:rPr sz="2800" spc="-5" dirty="0">
                <a:solidFill>
                  <a:srgbClr val="008080"/>
                </a:solidFill>
                <a:latin typeface="Candara"/>
                <a:cs typeface="Candara"/>
              </a:rPr>
              <a:t>links</a:t>
            </a:r>
            <a:endParaRPr sz="2800">
              <a:latin typeface="Candara"/>
              <a:cs typeface="Candara"/>
            </a:endParaRPr>
          </a:p>
          <a:p>
            <a:pPr>
              <a:lnSpc>
                <a:spcPct val="100000"/>
              </a:lnSpc>
              <a:spcBef>
                <a:spcPts val="45"/>
              </a:spcBef>
            </a:pPr>
            <a:endParaRPr sz="4050">
              <a:latin typeface="Times New Roman"/>
              <a:cs typeface="Times New Roman"/>
            </a:endParaRPr>
          </a:p>
          <a:p>
            <a:pPr marL="355600" marR="264795" indent="-342900">
              <a:lnSpc>
                <a:spcPct val="100000"/>
              </a:lnSpc>
              <a:buClr>
                <a:srgbClr val="8ABB00"/>
              </a:buClr>
              <a:buFont typeface="Wingdings"/>
              <a:buChar char=""/>
              <a:tabLst>
                <a:tab pos="354965" algn="l"/>
                <a:tab pos="355600" algn="l"/>
              </a:tabLst>
            </a:pPr>
            <a:r>
              <a:rPr sz="2800" spc="-5" dirty="0">
                <a:solidFill>
                  <a:srgbClr val="008080"/>
                </a:solidFill>
                <a:latin typeface="Candara"/>
                <a:cs typeface="Candara"/>
              </a:rPr>
              <a:t>To achieve this, </a:t>
            </a:r>
            <a:r>
              <a:rPr sz="2800" spc="-10" dirty="0">
                <a:solidFill>
                  <a:srgbClr val="008080"/>
                </a:solidFill>
                <a:latin typeface="Candara"/>
                <a:cs typeface="Candara"/>
              </a:rPr>
              <a:t>each </a:t>
            </a:r>
            <a:r>
              <a:rPr sz="2800" spc="-5" dirty="0">
                <a:solidFill>
                  <a:srgbClr val="008080"/>
                </a:solidFill>
                <a:latin typeface="Candara"/>
                <a:cs typeface="Candara"/>
              </a:rPr>
              <a:t>entity trying to gain access  must first be identified, </a:t>
            </a:r>
            <a:r>
              <a:rPr sz="2800" spc="-10" dirty="0">
                <a:solidFill>
                  <a:srgbClr val="008080"/>
                </a:solidFill>
                <a:latin typeface="Candara"/>
                <a:cs typeface="Candara"/>
              </a:rPr>
              <a:t>or </a:t>
            </a:r>
            <a:r>
              <a:rPr sz="2800" spc="-5" dirty="0">
                <a:solidFill>
                  <a:srgbClr val="008080"/>
                </a:solidFill>
                <a:latin typeface="Candara"/>
                <a:cs typeface="Candara"/>
              </a:rPr>
              <a:t>authenticated, so that  access rights </a:t>
            </a:r>
            <a:r>
              <a:rPr sz="2800" spc="-10" dirty="0">
                <a:solidFill>
                  <a:srgbClr val="008080"/>
                </a:solidFill>
                <a:latin typeface="Candara"/>
                <a:cs typeface="Candara"/>
              </a:rPr>
              <a:t>can </a:t>
            </a:r>
            <a:r>
              <a:rPr sz="2800" spc="-5" dirty="0">
                <a:solidFill>
                  <a:srgbClr val="008080"/>
                </a:solidFill>
                <a:latin typeface="Candara"/>
                <a:cs typeface="Candara"/>
              </a:rPr>
              <a:t>be tailored to the</a:t>
            </a:r>
            <a:r>
              <a:rPr sz="2800" spc="60" dirty="0">
                <a:solidFill>
                  <a:srgbClr val="008080"/>
                </a:solidFill>
                <a:latin typeface="Candara"/>
                <a:cs typeface="Candara"/>
              </a:rPr>
              <a:t> </a:t>
            </a:r>
            <a:r>
              <a:rPr sz="2800" spc="-5" dirty="0">
                <a:solidFill>
                  <a:srgbClr val="008080"/>
                </a:solidFill>
                <a:latin typeface="Candara"/>
                <a:cs typeface="Candara"/>
              </a:rPr>
              <a:t>individual</a:t>
            </a:r>
            <a:endParaRPr sz="2800">
              <a:latin typeface="Candara"/>
              <a:cs typeface="Candar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b="0" spc="-5" dirty="0">
                <a:latin typeface="Candara"/>
                <a:cs typeface="Candara"/>
              </a:rPr>
              <a:t>Data</a:t>
            </a:r>
            <a:r>
              <a:rPr b="0" spc="-70" dirty="0">
                <a:latin typeface="Candara"/>
                <a:cs typeface="Candara"/>
              </a:rPr>
              <a:t> </a:t>
            </a:r>
            <a:r>
              <a:rPr b="0" spc="-5" dirty="0">
                <a:latin typeface="Candara"/>
                <a:cs typeface="Candara"/>
              </a:rPr>
              <a:t>Confidentiality</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520"/>
              </a:lnSpc>
            </a:pPr>
            <a:fld id="{81D60167-4931-47E6-BA6A-407CBD079E47}" type="slidenum">
              <a:rPr dirty="0"/>
              <a:t>19</a:t>
            </a:fld>
            <a:endParaRPr dirty="0"/>
          </a:p>
        </p:txBody>
      </p:sp>
      <p:sp>
        <p:nvSpPr>
          <p:cNvPr id="3" name="object 3"/>
          <p:cNvSpPr txBox="1"/>
          <p:nvPr/>
        </p:nvSpPr>
        <p:spPr>
          <a:xfrm>
            <a:off x="612140" y="1171702"/>
            <a:ext cx="7834630" cy="4643755"/>
          </a:xfrm>
          <a:prstGeom prst="rect">
            <a:avLst/>
          </a:prstGeom>
        </p:spPr>
        <p:txBody>
          <a:bodyPr vert="horz" wrap="square" lIns="0" tIns="0" rIns="0" bIns="0" rtlCol="0">
            <a:spAutoFit/>
          </a:bodyPr>
          <a:lstStyle/>
          <a:p>
            <a:pPr marL="355600" marR="272415" indent="-342900">
              <a:lnSpc>
                <a:spcPts val="3020"/>
              </a:lnSpc>
              <a:buClr>
                <a:srgbClr val="8ABB00"/>
              </a:buClr>
              <a:buFont typeface="Wingdings"/>
              <a:buChar char=""/>
              <a:tabLst>
                <a:tab pos="354965" algn="l"/>
                <a:tab pos="355600" algn="l"/>
              </a:tabLst>
            </a:pPr>
            <a:r>
              <a:rPr sz="2800" spc="-10" dirty="0">
                <a:solidFill>
                  <a:srgbClr val="008080"/>
                </a:solidFill>
                <a:latin typeface="Candara"/>
                <a:cs typeface="Candara"/>
              </a:rPr>
              <a:t>The </a:t>
            </a:r>
            <a:r>
              <a:rPr sz="2800" spc="-5" dirty="0">
                <a:solidFill>
                  <a:srgbClr val="008080"/>
                </a:solidFill>
                <a:latin typeface="Candara"/>
                <a:cs typeface="Candara"/>
              </a:rPr>
              <a:t>protection of transmitted </a:t>
            </a:r>
            <a:r>
              <a:rPr sz="2800" spc="-10" dirty="0">
                <a:solidFill>
                  <a:srgbClr val="008080"/>
                </a:solidFill>
                <a:latin typeface="Candara"/>
                <a:cs typeface="Candara"/>
              </a:rPr>
              <a:t>data </a:t>
            </a:r>
            <a:r>
              <a:rPr sz="2800" spc="-5" dirty="0">
                <a:solidFill>
                  <a:srgbClr val="008080"/>
                </a:solidFill>
                <a:latin typeface="Candara"/>
                <a:cs typeface="Candara"/>
              </a:rPr>
              <a:t>from passive  attacks</a:t>
            </a:r>
            <a:endParaRPr sz="2800">
              <a:latin typeface="Candara"/>
              <a:cs typeface="Candara"/>
            </a:endParaRPr>
          </a:p>
          <a:p>
            <a:pPr marL="756285" marR="573405" lvl="1" indent="-286385">
              <a:lnSpc>
                <a:spcPts val="2590"/>
              </a:lnSpc>
              <a:spcBef>
                <a:spcPts val="600"/>
              </a:spcBef>
              <a:buClr>
                <a:srgbClr val="35C8C2"/>
              </a:buClr>
              <a:buChar char="•"/>
              <a:tabLst>
                <a:tab pos="756920" algn="l"/>
              </a:tabLst>
            </a:pPr>
            <a:r>
              <a:rPr sz="2400" dirty="0">
                <a:solidFill>
                  <a:srgbClr val="18426B"/>
                </a:solidFill>
                <a:latin typeface="Candara"/>
                <a:cs typeface="Candara"/>
              </a:rPr>
              <a:t>Broadest service protects all user </a:t>
            </a:r>
            <a:r>
              <a:rPr sz="2400" spc="-5" dirty="0">
                <a:solidFill>
                  <a:srgbClr val="18426B"/>
                </a:solidFill>
                <a:latin typeface="Candara"/>
                <a:cs typeface="Candara"/>
              </a:rPr>
              <a:t>data</a:t>
            </a:r>
            <a:r>
              <a:rPr sz="2400" spc="-95" dirty="0">
                <a:solidFill>
                  <a:srgbClr val="18426B"/>
                </a:solidFill>
                <a:latin typeface="Candara"/>
                <a:cs typeface="Candara"/>
              </a:rPr>
              <a:t> </a:t>
            </a:r>
            <a:r>
              <a:rPr sz="2400" dirty="0">
                <a:solidFill>
                  <a:srgbClr val="18426B"/>
                </a:solidFill>
                <a:latin typeface="Candara"/>
                <a:cs typeface="Candara"/>
              </a:rPr>
              <a:t>transmitted  </a:t>
            </a:r>
            <a:r>
              <a:rPr sz="2400" spc="-5" dirty="0">
                <a:solidFill>
                  <a:srgbClr val="18426B"/>
                </a:solidFill>
                <a:latin typeface="Candara"/>
                <a:cs typeface="Candara"/>
              </a:rPr>
              <a:t>between </a:t>
            </a:r>
            <a:r>
              <a:rPr sz="2400" dirty="0">
                <a:solidFill>
                  <a:srgbClr val="18426B"/>
                </a:solidFill>
                <a:latin typeface="Candara"/>
                <a:cs typeface="Candara"/>
              </a:rPr>
              <a:t>two </a:t>
            </a:r>
            <a:r>
              <a:rPr sz="2400" spc="-5" dirty="0">
                <a:solidFill>
                  <a:srgbClr val="18426B"/>
                </a:solidFill>
                <a:latin typeface="Candara"/>
                <a:cs typeface="Candara"/>
              </a:rPr>
              <a:t>users </a:t>
            </a:r>
            <a:r>
              <a:rPr sz="2400" dirty="0">
                <a:solidFill>
                  <a:srgbClr val="18426B"/>
                </a:solidFill>
                <a:latin typeface="Candara"/>
                <a:cs typeface="Candara"/>
              </a:rPr>
              <a:t>over a period of</a:t>
            </a:r>
            <a:r>
              <a:rPr sz="2400" spc="-50" dirty="0">
                <a:solidFill>
                  <a:srgbClr val="18426B"/>
                </a:solidFill>
                <a:latin typeface="Candara"/>
                <a:cs typeface="Candara"/>
              </a:rPr>
              <a:t> </a:t>
            </a:r>
            <a:r>
              <a:rPr sz="2400" dirty="0">
                <a:solidFill>
                  <a:srgbClr val="18426B"/>
                </a:solidFill>
                <a:latin typeface="Candara"/>
                <a:cs typeface="Candara"/>
              </a:rPr>
              <a:t>time</a:t>
            </a:r>
            <a:endParaRPr sz="2400">
              <a:latin typeface="Candara"/>
              <a:cs typeface="Candara"/>
            </a:endParaRPr>
          </a:p>
          <a:p>
            <a:pPr marL="756285" lvl="1" indent="-286385">
              <a:lnSpc>
                <a:spcPts val="2735"/>
              </a:lnSpc>
              <a:spcBef>
                <a:spcPts val="250"/>
              </a:spcBef>
              <a:buClr>
                <a:srgbClr val="35C8C2"/>
              </a:buClr>
              <a:buChar char="•"/>
              <a:tabLst>
                <a:tab pos="756920" algn="l"/>
              </a:tabLst>
            </a:pPr>
            <a:r>
              <a:rPr sz="2400" dirty="0">
                <a:solidFill>
                  <a:srgbClr val="18426B"/>
                </a:solidFill>
                <a:latin typeface="Candara"/>
                <a:cs typeface="Candara"/>
              </a:rPr>
              <a:t>Narrower forms of service includes the protection of</a:t>
            </a:r>
            <a:r>
              <a:rPr sz="2400" spc="-145" dirty="0">
                <a:solidFill>
                  <a:srgbClr val="18426B"/>
                </a:solidFill>
                <a:latin typeface="Candara"/>
                <a:cs typeface="Candara"/>
              </a:rPr>
              <a:t> </a:t>
            </a:r>
            <a:r>
              <a:rPr sz="2400" dirty="0">
                <a:solidFill>
                  <a:srgbClr val="18426B"/>
                </a:solidFill>
                <a:latin typeface="Candara"/>
                <a:cs typeface="Candara"/>
              </a:rPr>
              <a:t>a</a:t>
            </a:r>
            <a:endParaRPr sz="2400">
              <a:latin typeface="Candara"/>
              <a:cs typeface="Candara"/>
            </a:endParaRPr>
          </a:p>
          <a:p>
            <a:pPr marL="756285">
              <a:lnSpc>
                <a:spcPts val="2735"/>
              </a:lnSpc>
            </a:pPr>
            <a:r>
              <a:rPr sz="2400" dirty="0">
                <a:solidFill>
                  <a:srgbClr val="18426B"/>
                </a:solidFill>
                <a:latin typeface="Candara"/>
                <a:cs typeface="Candara"/>
              </a:rPr>
              <a:t>single message or </a:t>
            </a:r>
            <a:r>
              <a:rPr sz="2400" spc="-5" dirty="0">
                <a:solidFill>
                  <a:srgbClr val="18426B"/>
                </a:solidFill>
                <a:latin typeface="Candara"/>
                <a:cs typeface="Candara"/>
              </a:rPr>
              <a:t>even </a:t>
            </a:r>
            <a:r>
              <a:rPr sz="2400" dirty="0">
                <a:solidFill>
                  <a:srgbClr val="18426B"/>
                </a:solidFill>
                <a:latin typeface="Candara"/>
                <a:cs typeface="Candara"/>
              </a:rPr>
              <a:t>specific fields </a:t>
            </a:r>
            <a:r>
              <a:rPr sz="2400" spc="-5" dirty="0">
                <a:solidFill>
                  <a:srgbClr val="18426B"/>
                </a:solidFill>
                <a:latin typeface="Candara"/>
                <a:cs typeface="Candara"/>
              </a:rPr>
              <a:t>within </a:t>
            </a:r>
            <a:r>
              <a:rPr sz="2400" dirty="0">
                <a:solidFill>
                  <a:srgbClr val="18426B"/>
                </a:solidFill>
                <a:latin typeface="Candara"/>
                <a:cs typeface="Candara"/>
              </a:rPr>
              <a:t>a</a:t>
            </a:r>
            <a:r>
              <a:rPr sz="2400" spc="-20" dirty="0">
                <a:solidFill>
                  <a:srgbClr val="18426B"/>
                </a:solidFill>
                <a:latin typeface="Candara"/>
                <a:cs typeface="Candara"/>
              </a:rPr>
              <a:t> </a:t>
            </a:r>
            <a:r>
              <a:rPr sz="2400" dirty="0">
                <a:solidFill>
                  <a:srgbClr val="18426B"/>
                </a:solidFill>
                <a:latin typeface="Candara"/>
                <a:cs typeface="Candara"/>
              </a:rPr>
              <a:t>message</a:t>
            </a:r>
            <a:endParaRPr sz="2400">
              <a:latin typeface="Candara"/>
              <a:cs typeface="Candara"/>
            </a:endParaRPr>
          </a:p>
          <a:p>
            <a:pPr>
              <a:lnSpc>
                <a:spcPct val="100000"/>
              </a:lnSpc>
              <a:spcBef>
                <a:spcPts val="25"/>
              </a:spcBef>
            </a:pPr>
            <a:endParaRPr sz="3000">
              <a:latin typeface="Times New Roman"/>
              <a:cs typeface="Times New Roman"/>
            </a:endParaRPr>
          </a:p>
          <a:p>
            <a:pPr marL="355600" indent="-342900">
              <a:lnSpc>
                <a:spcPct val="100000"/>
              </a:lnSpc>
              <a:buClr>
                <a:srgbClr val="8ABB00"/>
              </a:buClr>
              <a:buFont typeface="Wingdings"/>
              <a:buChar char=""/>
              <a:tabLst>
                <a:tab pos="354965" algn="l"/>
                <a:tab pos="355600" algn="l"/>
              </a:tabLst>
            </a:pPr>
            <a:r>
              <a:rPr sz="2800" spc="-10" dirty="0">
                <a:solidFill>
                  <a:srgbClr val="008080"/>
                </a:solidFill>
                <a:latin typeface="Candara"/>
                <a:cs typeface="Candara"/>
              </a:rPr>
              <a:t>The </a:t>
            </a:r>
            <a:r>
              <a:rPr sz="2800" spc="-5" dirty="0">
                <a:solidFill>
                  <a:srgbClr val="008080"/>
                </a:solidFill>
                <a:latin typeface="Candara"/>
                <a:cs typeface="Candara"/>
              </a:rPr>
              <a:t>protection of traffic flow from</a:t>
            </a:r>
            <a:r>
              <a:rPr sz="2800" spc="30" dirty="0">
                <a:solidFill>
                  <a:srgbClr val="008080"/>
                </a:solidFill>
                <a:latin typeface="Candara"/>
                <a:cs typeface="Candara"/>
              </a:rPr>
              <a:t> </a:t>
            </a:r>
            <a:r>
              <a:rPr sz="2800" spc="-5" dirty="0">
                <a:solidFill>
                  <a:srgbClr val="008080"/>
                </a:solidFill>
                <a:latin typeface="Candara"/>
                <a:cs typeface="Candara"/>
              </a:rPr>
              <a:t>analysis</a:t>
            </a:r>
            <a:endParaRPr sz="2800">
              <a:latin typeface="Candara"/>
              <a:cs typeface="Candara"/>
            </a:endParaRPr>
          </a:p>
          <a:p>
            <a:pPr marL="756285" marR="302260" lvl="1" indent="-286385">
              <a:lnSpc>
                <a:spcPts val="2810"/>
              </a:lnSpc>
              <a:spcBef>
                <a:spcPts val="685"/>
              </a:spcBef>
              <a:buClr>
                <a:srgbClr val="35C8C2"/>
              </a:buClr>
              <a:buChar char="•"/>
              <a:tabLst>
                <a:tab pos="756920" algn="l"/>
              </a:tabLst>
            </a:pPr>
            <a:r>
              <a:rPr sz="2600" dirty="0">
                <a:solidFill>
                  <a:srgbClr val="18426B"/>
                </a:solidFill>
                <a:latin typeface="Candara"/>
                <a:cs typeface="Candara"/>
              </a:rPr>
              <a:t>This </a:t>
            </a:r>
            <a:r>
              <a:rPr sz="2600" spc="-5" dirty="0">
                <a:solidFill>
                  <a:srgbClr val="18426B"/>
                </a:solidFill>
                <a:latin typeface="Candara"/>
                <a:cs typeface="Candara"/>
              </a:rPr>
              <a:t>requires </a:t>
            </a:r>
            <a:r>
              <a:rPr sz="2600" dirty="0">
                <a:solidFill>
                  <a:srgbClr val="18426B"/>
                </a:solidFill>
                <a:latin typeface="Candara"/>
                <a:cs typeface="Candara"/>
              </a:rPr>
              <a:t>that an attacker not be able to  observe the source and </a:t>
            </a:r>
            <a:r>
              <a:rPr sz="2600" spc="-5" dirty="0">
                <a:solidFill>
                  <a:srgbClr val="18426B"/>
                </a:solidFill>
                <a:latin typeface="Candara"/>
                <a:cs typeface="Candara"/>
              </a:rPr>
              <a:t>destination, </a:t>
            </a:r>
            <a:r>
              <a:rPr sz="2600" dirty="0">
                <a:solidFill>
                  <a:srgbClr val="18426B"/>
                </a:solidFill>
                <a:latin typeface="Candara"/>
                <a:cs typeface="Candara"/>
              </a:rPr>
              <a:t>frequency,  length, or other characteristics of the traffic on</a:t>
            </a:r>
            <a:r>
              <a:rPr sz="2600" spc="-150" dirty="0">
                <a:solidFill>
                  <a:srgbClr val="18426B"/>
                </a:solidFill>
                <a:latin typeface="Candara"/>
                <a:cs typeface="Candara"/>
              </a:rPr>
              <a:t> </a:t>
            </a:r>
            <a:r>
              <a:rPr sz="2600" dirty="0">
                <a:solidFill>
                  <a:srgbClr val="18426B"/>
                </a:solidFill>
                <a:latin typeface="Candara"/>
                <a:cs typeface="Candara"/>
              </a:rPr>
              <a:t>a  communications</a:t>
            </a:r>
            <a:r>
              <a:rPr sz="2600" spc="-135" dirty="0">
                <a:solidFill>
                  <a:srgbClr val="18426B"/>
                </a:solidFill>
                <a:latin typeface="Candara"/>
                <a:cs typeface="Candara"/>
              </a:rPr>
              <a:t> </a:t>
            </a:r>
            <a:r>
              <a:rPr sz="2600" dirty="0">
                <a:solidFill>
                  <a:srgbClr val="18426B"/>
                </a:solidFill>
                <a:latin typeface="Candara"/>
                <a:cs typeface="Candara"/>
              </a:rPr>
              <a:t>facility</a:t>
            </a:r>
            <a:endParaRPr sz="2600">
              <a:latin typeface="Candara"/>
              <a:cs typeface="Candar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b="0" spc="-5" dirty="0">
                <a:latin typeface="Candara"/>
                <a:cs typeface="Candara"/>
              </a:rPr>
              <a:t>Outline</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520"/>
              </a:lnSpc>
            </a:pPr>
            <a:fld id="{81D60167-4931-47E6-BA6A-407CBD079E47}" type="slidenum">
              <a:rPr dirty="0"/>
              <a:t>2</a:t>
            </a:fld>
            <a:endParaRPr dirty="0"/>
          </a:p>
        </p:txBody>
      </p:sp>
      <p:sp>
        <p:nvSpPr>
          <p:cNvPr id="3" name="object 3"/>
          <p:cNvSpPr txBox="1"/>
          <p:nvPr/>
        </p:nvSpPr>
        <p:spPr>
          <a:xfrm>
            <a:off x="535940" y="1013205"/>
            <a:ext cx="6131560" cy="2515235"/>
          </a:xfrm>
          <a:prstGeom prst="rect">
            <a:avLst/>
          </a:prstGeom>
        </p:spPr>
        <p:txBody>
          <a:bodyPr vert="horz" wrap="square" lIns="0" tIns="0" rIns="0" bIns="0" rtlCol="0">
            <a:spAutoFit/>
          </a:bodyPr>
          <a:lstStyle/>
          <a:p>
            <a:pPr marL="355600" indent="-342900">
              <a:lnSpc>
                <a:spcPct val="100000"/>
              </a:lnSpc>
              <a:buClr>
                <a:srgbClr val="8ABB00"/>
              </a:buClr>
              <a:buFont typeface="Wingdings"/>
              <a:buChar char=""/>
              <a:tabLst>
                <a:tab pos="354965" algn="l"/>
                <a:tab pos="355600" algn="l"/>
              </a:tabLst>
            </a:pPr>
            <a:r>
              <a:rPr sz="2800" spc="-5" dirty="0">
                <a:solidFill>
                  <a:srgbClr val="008080"/>
                </a:solidFill>
                <a:latin typeface="Candara"/>
                <a:cs typeface="Candara"/>
              </a:rPr>
              <a:t>Security</a:t>
            </a:r>
            <a:r>
              <a:rPr sz="2800" spc="-90" dirty="0">
                <a:solidFill>
                  <a:srgbClr val="008080"/>
                </a:solidFill>
                <a:latin typeface="Candara"/>
                <a:cs typeface="Candara"/>
              </a:rPr>
              <a:t> </a:t>
            </a:r>
            <a:r>
              <a:rPr sz="2800" spc="-5" dirty="0">
                <a:solidFill>
                  <a:srgbClr val="008080"/>
                </a:solidFill>
                <a:latin typeface="Candara"/>
                <a:cs typeface="Candara"/>
              </a:rPr>
              <a:t>concepts</a:t>
            </a:r>
            <a:endParaRPr sz="2800" dirty="0">
              <a:latin typeface="Candara"/>
              <a:cs typeface="Candara"/>
            </a:endParaRPr>
          </a:p>
          <a:p>
            <a:pPr marL="355600" indent="-342900">
              <a:lnSpc>
                <a:spcPct val="100000"/>
              </a:lnSpc>
              <a:spcBef>
                <a:spcPts val="670"/>
              </a:spcBef>
              <a:buClr>
                <a:srgbClr val="8ABB00"/>
              </a:buClr>
              <a:buFont typeface="Wingdings"/>
              <a:buChar char=""/>
              <a:tabLst>
                <a:tab pos="354965" algn="l"/>
                <a:tab pos="355600" algn="l"/>
              </a:tabLst>
            </a:pPr>
            <a:r>
              <a:rPr sz="2800" spc="-10" dirty="0">
                <a:solidFill>
                  <a:srgbClr val="008080"/>
                </a:solidFill>
                <a:latin typeface="Candara"/>
                <a:cs typeface="Candara"/>
              </a:rPr>
              <a:t>X.800 </a:t>
            </a:r>
            <a:r>
              <a:rPr sz="2800" spc="-5" dirty="0">
                <a:solidFill>
                  <a:srgbClr val="008080"/>
                </a:solidFill>
                <a:latin typeface="Candara"/>
                <a:cs typeface="Candara"/>
              </a:rPr>
              <a:t>security</a:t>
            </a:r>
            <a:r>
              <a:rPr sz="2800" spc="-20" dirty="0">
                <a:solidFill>
                  <a:srgbClr val="008080"/>
                </a:solidFill>
                <a:latin typeface="Candara"/>
                <a:cs typeface="Candara"/>
              </a:rPr>
              <a:t> </a:t>
            </a:r>
            <a:r>
              <a:rPr sz="2800" spc="-5" dirty="0">
                <a:solidFill>
                  <a:srgbClr val="008080"/>
                </a:solidFill>
                <a:latin typeface="Candara"/>
                <a:cs typeface="Candara"/>
              </a:rPr>
              <a:t>architecture</a:t>
            </a:r>
            <a:endParaRPr sz="2800" dirty="0">
              <a:latin typeface="Candara"/>
              <a:cs typeface="Candara"/>
            </a:endParaRPr>
          </a:p>
          <a:p>
            <a:pPr marL="355600" indent="-342900">
              <a:lnSpc>
                <a:spcPct val="100000"/>
              </a:lnSpc>
              <a:spcBef>
                <a:spcPts val="675"/>
              </a:spcBef>
              <a:buClr>
                <a:srgbClr val="8ABB00"/>
              </a:buClr>
              <a:buFont typeface="Wingdings"/>
              <a:buChar char=""/>
              <a:tabLst>
                <a:tab pos="354965" algn="l"/>
                <a:tab pos="355600" algn="l"/>
              </a:tabLst>
            </a:pPr>
            <a:r>
              <a:rPr sz="2800" spc="-5" dirty="0">
                <a:solidFill>
                  <a:srgbClr val="008080"/>
                </a:solidFill>
                <a:latin typeface="Candara"/>
                <a:cs typeface="Candara"/>
              </a:rPr>
              <a:t>Security attacks, services,</a:t>
            </a:r>
            <a:r>
              <a:rPr sz="2800" spc="-25" dirty="0">
                <a:solidFill>
                  <a:srgbClr val="008080"/>
                </a:solidFill>
                <a:latin typeface="Candara"/>
                <a:cs typeface="Candara"/>
              </a:rPr>
              <a:t> </a:t>
            </a:r>
            <a:r>
              <a:rPr sz="2800" spc="-5" dirty="0">
                <a:solidFill>
                  <a:srgbClr val="008080"/>
                </a:solidFill>
                <a:latin typeface="Candara"/>
                <a:cs typeface="Candara"/>
              </a:rPr>
              <a:t>mechanisms</a:t>
            </a:r>
            <a:endParaRPr sz="2800" dirty="0">
              <a:latin typeface="Candara"/>
              <a:cs typeface="Candara"/>
            </a:endParaRPr>
          </a:p>
          <a:p>
            <a:pPr marL="355600" indent="-342900">
              <a:lnSpc>
                <a:spcPct val="100000"/>
              </a:lnSpc>
              <a:spcBef>
                <a:spcPts val="670"/>
              </a:spcBef>
              <a:buClr>
                <a:srgbClr val="8ABB00"/>
              </a:buClr>
              <a:buFont typeface="Wingdings"/>
              <a:buChar char=""/>
              <a:tabLst>
                <a:tab pos="354965" algn="l"/>
                <a:tab pos="355600" algn="l"/>
              </a:tabLst>
            </a:pPr>
            <a:r>
              <a:rPr sz="2800" spc="-5" dirty="0">
                <a:solidFill>
                  <a:srgbClr val="008080"/>
                </a:solidFill>
                <a:latin typeface="Candara"/>
                <a:cs typeface="Candara"/>
              </a:rPr>
              <a:t>Models for network (access)</a:t>
            </a:r>
            <a:r>
              <a:rPr sz="2800" spc="5" dirty="0">
                <a:solidFill>
                  <a:srgbClr val="008080"/>
                </a:solidFill>
                <a:latin typeface="Candara"/>
                <a:cs typeface="Candara"/>
              </a:rPr>
              <a:t> </a:t>
            </a:r>
            <a:r>
              <a:rPr sz="2800" spc="-5" dirty="0">
                <a:solidFill>
                  <a:srgbClr val="008080"/>
                </a:solidFill>
                <a:latin typeface="Candara"/>
                <a:cs typeface="Candara"/>
              </a:rPr>
              <a:t>security</a:t>
            </a:r>
            <a:endParaRPr sz="2800" dirty="0">
              <a:latin typeface="Candara"/>
              <a:cs typeface="Candara"/>
            </a:endParaRPr>
          </a:p>
          <a:p>
            <a:pPr marL="355600" indent="-342900">
              <a:lnSpc>
                <a:spcPct val="100000"/>
              </a:lnSpc>
              <a:spcBef>
                <a:spcPts val="670"/>
              </a:spcBef>
              <a:buClr>
                <a:srgbClr val="8ABB00"/>
              </a:buClr>
              <a:buFont typeface="Wingdings"/>
              <a:buChar char=""/>
              <a:tabLst>
                <a:tab pos="354965" algn="l"/>
                <a:tab pos="355600" algn="l"/>
              </a:tabLst>
            </a:pPr>
            <a:r>
              <a:rPr sz="2800" spc="-5" dirty="0">
                <a:solidFill>
                  <a:srgbClr val="008080"/>
                </a:solidFill>
                <a:latin typeface="Candara"/>
                <a:cs typeface="Candara"/>
              </a:rPr>
              <a:t>Network </a:t>
            </a:r>
            <a:r>
              <a:rPr sz="2800" dirty="0">
                <a:solidFill>
                  <a:srgbClr val="008080"/>
                </a:solidFill>
                <a:latin typeface="Candara"/>
                <a:cs typeface="Candara"/>
              </a:rPr>
              <a:t>security</a:t>
            </a:r>
            <a:r>
              <a:rPr sz="2800" spc="-50" dirty="0">
                <a:solidFill>
                  <a:srgbClr val="008080"/>
                </a:solidFill>
                <a:latin typeface="Candara"/>
                <a:cs typeface="Candara"/>
              </a:rPr>
              <a:t> </a:t>
            </a:r>
            <a:r>
              <a:rPr sz="2800" spc="-5" dirty="0">
                <a:solidFill>
                  <a:srgbClr val="008080"/>
                </a:solidFill>
                <a:latin typeface="Candara"/>
                <a:cs typeface="Candara"/>
              </a:rPr>
              <a:t>terminologies</a:t>
            </a:r>
            <a:endParaRPr sz="2800" dirty="0">
              <a:latin typeface="Candara"/>
              <a:cs typeface="Candar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b="0" spc="-5" dirty="0">
                <a:latin typeface="Candara"/>
                <a:cs typeface="Candara"/>
              </a:rPr>
              <a:t>Data</a:t>
            </a:r>
            <a:r>
              <a:rPr b="0" spc="-80" dirty="0">
                <a:latin typeface="Candara"/>
                <a:cs typeface="Candara"/>
              </a:rPr>
              <a:t> </a:t>
            </a:r>
            <a:r>
              <a:rPr b="0" spc="-5" dirty="0">
                <a:latin typeface="Candara"/>
                <a:cs typeface="Candara"/>
              </a:rPr>
              <a:t>Integrity</a:t>
            </a:r>
          </a:p>
        </p:txBody>
      </p:sp>
      <p:sp>
        <p:nvSpPr>
          <p:cNvPr id="3" name="object 3"/>
          <p:cNvSpPr/>
          <p:nvPr/>
        </p:nvSpPr>
        <p:spPr>
          <a:xfrm>
            <a:off x="493776" y="1281683"/>
            <a:ext cx="2474976" cy="486918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533400" y="1295400"/>
            <a:ext cx="2395855" cy="4791075"/>
          </a:xfrm>
          <a:custGeom>
            <a:avLst/>
            <a:gdLst/>
            <a:ahLst/>
            <a:cxnLst/>
            <a:rect l="l" t="t" r="r" b="b"/>
            <a:pathLst>
              <a:path w="2395855" h="4791075">
                <a:moveTo>
                  <a:pt x="2395474" y="0"/>
                </a:moveTo>
                <a:lnTo>
                  <a:pt x="2347186" y="477"/>
                </a:lnTo>
                <a:lnTo>
                  <a:pt x="2299131" y="1902"/>
                </a:lnTo>
                <a:lnTo>
                  <a:pt x="2251317" y="4266"/>
                </a:lnTo>
                <a:lnTo>
                  <a:pt x="2203753" y="7560"/>
                </a:lnTo>
                <a:lnTo>
                  <a:pt x="2156449" y="11776"/>
                </a:lnTo>
                <a:lnTo>
                  <a:pt x="2109413" y="16904"/>
                </a:lnTo>
                <a:lnTo>
                  <a:pt x="2062654" y="22935"/>
                </a:lnTo>
                <a:lnTo>
                  <a:pt x="2016181" y="29861"/>
                </a:lnTo>
                <a:lnTo>
                  <a:pt x="1970003" y="37672"/>
                </a:lnTo>
                <a:lnTo>
                  <a:pt x="1924129" y="46360"/>
                </a:lnTo>
                <a:lnTo>
                  <a:pt x="1878568" y="55916"/>
                </a:lnTo>
                <a:lnTo>
                  <a:pt x="1833329" y="66329"/>
                </a:lnTo>
                <a:lnTo>
                  <a:pt x="1788421" y="77593"/>
                </a:lnTo>
                <a:lnTo>
                  <a:pt x="1743852" y="89698"/>
                </a:lnTo>
                <a:lnTo>
                  <a:pt x="1699633" y="102634"/>
                </a:lnTo>
                <a:lnTo>
                  <a:pt x="1655771" y="116393"/>
                </a:lnTo>
                <a:lnTo>
                  <a:pt x="1612275" y="130966"/>
                </a:lnTo>
                <a:lnTo>
                  <a:pt x="1569155" y="146344"/>
                </a:lnTo>
                <a:lnTo>
                  <a:pt x="1526420" y="162517"/>
                </a:lnTo>
                <a:lnTo>
                  <a:pt x="1484078" y="179478"/>
                </a:lnTo>
                <a:lnTo>
                  <a:pt x="1442138" y="197217"/>
                </a:lnTo>
                <a:lnTo>
                  <a:pt x="1400610" y="215726"/>
                </a:lnTo>
                <a:lnTo>
                  <a:pt x="1359502" y="234994"/>
                </a:lnTo>
                <a:lnTo>
                  <a:pt x="1318824" y="255014"/>
                </a:lnTo>
                <a:lnTo>
                  <a:pt x="1278583" y="275776"/>
                </a:lnTo>
                <a:lnTo>
                  <a:pt x="1238790" y="297271"/>
                </a:lnTo>
                <a:lnTo>
                  <a:pt x="1199452" y="319491"/>
                </a:lnTo>
                <a:lnTo>
                  <a:pt x="1160580" y="342427"/>
                </a:lnTo>
                <a:lnTo>
                  <a:pt x="1122182" y="366069"/>
                </a:lnTo>
                <a:lnTo>
                  <a:pt x="1084266" y="390408"/>
                </a:lnTo>
                <a:lnTo>
                  <a:pt x="1046843" y="415436"/>
                </a:lnTo>
                <a:lnTo>
                  <a:pt x="1009920" y="441144"/>
                </a:lnTo>
                <a:lnTo>
                  <a:pt x="973507" y="467523"/>
                </a:lnTo>
                <a:lnTo>
                  <a:pt x="937613" y="494564"/>
                </a:lnTo>
                <a:lnTo>
                  <a:pt x="902246" y="522257"/>
                </a:lnTo>
                <a:lnTo>
                  <a:pt x="867416" y="550594"/>
                </a:lnTo>
                <a:lnTo>
                  <a:pt x="833131" y="579567"/>
                </a:lnTo>
                <a:lnTo>
                  <a:pt x="799401" y="609165"/>
                </a:lnTo>
                <a:lnTo>
                  <a:pt x="766234" y="639380"/>
                </a:lnTo>
                <a:lnTo>
                  <a:pt x="733640" y="670204"/>
                </a:lnTo>
                <a:lnTo>
                  <a:pt x="701627" y="701627"/>
                </a:lnTo>
                <a:lnTo>
                  <a:pt x="670204" y="733640"/>
                </a:lnTo>
                <a:lnTo>
                  <a:pt x="639380" y="766234"/>
                </a:lnTo>
                <a:lnTo>
                  <a:pt x="609165" y="799401"/>
                </a:lnTo>
                <a:lnTo>
                  <a:pt x="579567" y="833131"/>
                </a:lnTo>
                <a:lnTo>
                  <a:pt x="550594" y="867416"/>
                </a:lnTo>
                <a:lnTo>
                  <a:pt x="522257" y="902246"/>
                </a:lnTo>
                <a:lnTo>
                  <a:pt x="494564" y="937613"/>
                </a:lnTo>
                <a:lnTo>
                  <a:pt x="467523" y="973507"/>
                </a:lnTo>
                <a:lnTo>
                  <a:pt x="441144" y="1009920"/>
                </a:lnTo>
                <a:lnTo>
                  <a:pt x="415436" y="1046843"/>
                </a:lnTo>
                <a:lnTo>
                  <a:pt x="390408" y="1084266"/>
                </a:lnTo>
                <a:lnTo>
                  <a:pt x="366069" y="1122182"/>
                </a:lnTo>
                <a:lnTo>
                  <a:pt x="342427" y="1160580"/>
                </a:lnTo>
                <a:lnTo>
                  <a:pt x="319491" y="1199452"/>
                </a:lnTo>
                <a:lnTo>
                  <a:pt x="297271" y="1238790"/>
                </a:lnTo>
                <a:lnTo>
                  <a:pt x="275776" y="1278583"/>
                </a:lnTo>
                <a:lnTo>
                  <a:pt x="255014" y="1318824"/>
                </a:lnTo>
                <a:lnTo>
                  <a:pt x="234994" y="1359502"/>
                </a:lnTo>
                <a:lnTo>
                  <a:pt x="215726" y="1400610"/>
                </a:lnTo>
                <a:lnTo>
                  <a:pt x="197217" y="1442138"/>
                </a:lnTo>
                <a:lnTo>
                  <a:pt x="179478" y="1484078"/>
                </a:lnTo>
                <a:lnTo>
                  <a:pt x="162517" y="1526420"/>
                </a:lnTo>
                <a:lnTo>
                  <a:pt x="146344" y="1569155"/>
                </a:lnTo>
                <a:lnTo>
                  <a:pt x="130966" y="1612275"/>
                </a:lnTo>
                <a:lnTo>
                  <a:pt x="116393" y="1655771"/>
                </a:lnTo>
                <a:lnTo>
                  <a:pt x="102634" y="1699633"/>
                </a:lnTo>
                <a:lnTo>
                  <a:pt x="89698" y="1743852"/>
                </a:lnTo>
                <a:lnTo>
                  <a:pt x="77593" y="1788421"/>
                </a:lnTo>
                <a:lnTo>
                  <a:pt x="66329" y="1833329"/>
                </a:lnTo>
                <a:lnTo>
                  <a:pt x="55916" y="1878568"/>
                </a:lnTo>
                <a:lnTo>
                  <a:pt x="46360" y="1924129"/>
                </a:lnTo>
                <a:lnTo>
                  <a:pt x="37672" y="1970003"/>
                </a:lnTo>
                <a:lnTo>
                  <a:pt x="29861" y="2016181"/>
                </a:lnTo>
                <a:lnTo>
                  <a:pt x="22935" y="2062654"/>
                </a:lnTo>
                <a:lnTo>
                  <a:pt x="16904" y="2109413"/>
                </a:lnTo>
                <a:lnTo>
                  <a:pt x="11776" y="2156449"/>
                </a:lnTo>
                <a:lnTo>
                  <a:pt x="7560" y="2203753"/>
                </a:lnTo>
                <a:lnTo>
                  <a:pt x="4266" y="2251317"/>
                </a:lnTo>
                <a:lnTo>
                  <a:pt x="1902" y="2299131"/>
                </a:lnTo>
                <a:lnTo>
                  <a:pt x="477" y="2347186"/>
                </a:lnTo>
                <a:lnTo>
                  <a:pt x="0" y="2395474"/>
                </a:lnTo>
                <a:lnTo>
                  <a:pt x="477" y="2443766"/>
                </a:lnTo>
                <a:lnTo>
                  <a:pt x="1902" y="2491826"/>
                </a:lnTo>
                <a:lnTo>
                  <a:pt x="4266" y="2539644"/>
                </a:lnTo>
                <a:lnTo>
                  <a:pt x="7560" y="2587212"/>
                </a:lnTo>
                <a:lnTo>
                  <a:pt x="11776" y="2634520"/>
                </a:lnTo>
                <a:lnTo>
                  <a:pt x="16904" y="2681560"/>
                </a:lnTo>
                <a:lnTo>
                  <a:pt x="22935" y="2728323"/>
                </a:lnTo>
                <a:lnTo>
                  <a:pt x="29861" y="2774800"/>
                </a:lnTo>
                <a:lnTo>
                  <a:pt x="37672" y="2820982"/>
                </a:lnTo>
                <a:lnTo>
                  <a:pt x="46360" y="2866859"/>
                </a:lnTo>
                <a:lnTo>
                  <a:pt x="55916" y="2912424"/>
                </a:lnTo>
                <a:lnTo>
                  <a:pt x="66329" y="2957666"/>
                </a:lnTo>
                <a:lnTo>
                  <a:pt x="77593" y="3002578"/>
                </a:lnTo>
                <a:lnTo>
                  <a:pt x="89698" y="3047149"/>
                </a:lnTo>
                <a:lnTo>
                  <a:pt x="102634" y="3091372"/>
                </a:lnTo>
                <a:lnTo>
                  <a:pt x="116393" y="3135237"/>
                </a:lnTo>
                <a:lnTo>
                  <a:pt x="130966" y="3178736"/>
                </a:lnTo>
                <a:lnTo>
                  <a:pt x="146344" y="3221858"/>
                </a:lnTo>
                <a:lnTo>
                  <a:pt x="162517" y="3264596"/>
                </a:lnTo>
                <a:lnTo>
                  <a:pt x="179478" y="3306941"/>
                </a:lnTo>
                <a:lnTo>
                  <a:pt x="197217" y="3348883"/>
                </a:lnTo>
                <a:lnTo>
                  <a:pt x="215726" y="3390414"/>
                </a:lnTo>
                <a:lnTo>
                  <a:pt x="234994" y="3431524"/>
                </a:lnTo>
                <a:lnTo>
                  <a:pt x="255014" y="3472205"/>
                </a:lnTo>
                <a:lnTo>
                  <a:pt x="275776" y="3512448"/>
                </a:lnTo>
                <a:lnTo>
                  <a:pt x="297271" y="3552244"/>
                </a:lnTo>
                <a:lnTo>
                  <a:pt x="319491" y="3591583"/>
                </a:lnTo>
                <a:lnTo>
                  <a:pt x="342427" y="3630458"/>
                </a:lnTo>
                <a:lnTo>
                  <a:pt x="366069" y="3668858"/>
                </a:lnTo>
                <a:lnTo>
                  <a:pt x="390408" y="3706775"/>
                </a:lnTo>
                <a:lnTo>
                  <a:pt x="415436" y="3744201"/>
                </a:lnTo>
                <a:lnTo>
                  <a:pt x="441144" y="3781125"/>
                </a:lnTo>
                <a:lnTo>
                  <a:pt x="467523" y="3817540"/>
                </a:lnTo>
                <a:lnTo>
                  <a:pt x="494564" y="3853436"/>
                </a:lnTo>
                <a:lnTo>
                  <a:pt x="522257" y="3888804"/>
                </a:lnTo>
                <a:lnTo>
                  <a:pt x="550594" y="3923636"/>
                </a:lnTo>
                <a:lnTo>
                  <a:pt x="579567" y="3957922"/>
                </a:lnTo>
                <a:lnTo>
                  <a:pt x="609165" y="3991653"/>
                </a:lnTo>
                <a:lnTo>
                  <a:pt x="639380" y="4024821"/>
                </a:lnTo>
                <a:lnTo>
                  <a:pt x="670204" y="4057417"/>
                </a:lnTo>
                <a:lnTo>
                  <a:pt x="701627" y="4089431"/>
                </a:lnTo>
                <a:lnTo>
                  <a:pt x="733640" y="4120855"/>
                </a:lnTo>
                <a:lnTo>
                  <a:pt x="766234" y="4151680"/>
                </a:lnTo>
                <a:lnTo>
                  <a:pt x="799401" y="4181896"/>
                </a:lnTo>
                <a:lnTo>
                  <a:pt x="833131" y="4211496"/>
                </a:lnTo>
                <a:lnTo>
                  <a:pt x="867416" y="4240469"/>
                </a:lnTo>
                <a:lnTo>
                  <a:pt x="902246" y="4268807"/>
                </a:lnTo>
                <a:lnTo>
                  <a:pt x="937613" y="4296501"/>
                </a:lnTo>
                <a:lnTo>
                  <a:pt x="973507" y="4323543"/>
                </a:lnTo>
                <a:lnTo>
                  <a:pt x="1009920" y="4349922"/>
                </a:lnTo>
                <a:lnTo>
                  <a:pt x="1046843" y="4375631"/>
                </a:lnTo>
                <a:lnTo>
                  <a:pt x="1084266" y="4400660"/>
                </a:lnTo>
                <a:lnTo>
                  <a:pt x="1122182" y="4425000"/>
                </a:lnTo>
                <a:lnTo>
                  <a:pt x="1160580" y="4448642"/>
                </a:lnTo>
                <a:lnTo>
                  <a:pt x="1199452" y="4471578"/>
                </a:lnTo>
                <a:lnTo>
                  <a:pt x="1238790" y="4493799"/>
                </a:lnTo>
                <a:lnTo>
                  <a:pt x="1278583" y="4515294"/>
                </a:lnTo>
                <a:lnTo>
                  <a:pt x="1318824" y="4536057"/>
                </a:lnTo>
                <a:lnTo>
                  <a:pt x="1359502" y="4556077"/>
                </a:lnTo>
                <a:lnTo>
                  <a:pt x="1400610" y="4575346"/>
                </a:lnTo>
                <a:lnTo>
                  <a:pt x="1442138" y="4593854"/>
                </a:lnTo>
                <a:lnTo>
                  <a:pt x="1484078" y="4611594"/>
                </a:lnTo>
                <a:lnTo>
                  <a:pt x="1526420" y="4628555"/>
                </a:lnTo>
                <a:lnTo>
                  <a:pt x="1569155" y="4644729"/>
                </a:lnTo>
                <a:lnTo>
                  <a:pt x="1612275" y="4660107"/>
                </a:lnTo>
                <a:lnTo>
                  <a:pt x="1655771" y="4674680"/>
                </a:lnTo>
                <a:lnTo>
                  <a:pt x="1699633" y="4688440"/>
                </a:lnTo>
                <a:lnTo>
                  <a:pt x="1743852" y="4701376"/>
                </a:lnTo>
                <a:lnTo>
                  <a:pt x="1788421" y="4713480"/>
                </a:lnTo>
                <a:lnTo>
                  <a:pt x="1833329" y="4724744"/>
                </a:lnTo>
                <a:lnTo>
                  <a:pt x="1878568" y="4735158"/>
                </a:lnTo>
                <a:lnTo>
                  <a:pt x="1924129" y="4744714"/>
                </a:lnTo>
                <a:lnTo>
                  <a:pt x="1970003" y="4753401"/>
                </a:lnTo>
                <a:lnTo>
                  <a:pt x="2016181" y="4761213"/>
                </a:lnTo>
                <a:lnTo>
                  <a:pt x="2062654" y="4768139"/>
                </a:lnTo>
                <a:lnTo>
                  <a:pt x="2109413" y="4774170"/>
                </a:lnTo>
                <a:lnTo>
                  <a:pt x="2156449" y="4779298"/>
                </a:lnTo>
                <a:lnTo>
                  <a:pt x="2203753" y="4783514"/>
                </a:lnTo>
                <a:lnTo>
                  <a:pt x="2251317" y="4786808"/>
                </a:lnTo>
                <a:lnTo>
                  <a:pt x="2299131" y="4789172"/>
                </a:lnTo>
                <a:lnTo>
                  <a:pt x="2347186" y="4790597"/>
                </a:lnTo>
                <a:lnTo>
                  <a:pt x="2395474" y="4791075"/>
                </a:lnTo>
                <a:lnTo>
                  <a:pt x="2395474" y="0"/>
                </a:lnTo>
                <a:close/>
              </a:path>
            </a:pathLst>
          </a:custGeom>
          <a:solidFill>
            <a:srgbClr val="5D3CB5"/>
          </a:solidFill>
        </p:spPr>
        <p:txBody>
          <a:bodyPr wrap="square" lIns="0" tIns="0" rIns="0" bIns="0" rtlCol="0"/>
          <a:lstStyle/>
          <a:p>
            <a:endParaRPr/>
          </a:p>
        </p:txBody>
      </p:sp>
      <p:sp>
        <p:nvSpPr>
          <p:cNvPr id="5" name="object 5"/>
          <p:cNvSpPr/>
          <p:nvPr/>
        </p:nvSpPr>
        <p:spPr>
          <a:xfrm>
            <a:off x="2928873" y="1295400"/>
            <a:ext cx="5758180" cy="1437640"/>
          </a:xfrm>
          <a:custGeom>
            <a:avLst/>
            <a:gdLst/>
            <a:ahLst/>
            <a:cxnLst/>
            <a:rect l="l" t="t" r="r" b="b"/>
            <a:pathLst>
              <a:path w="5758180" h="1437639">
                <a:moveTo>
                  <a:pt x="0" y="1437347"/>
                </a:moveTo>
                <a:lnTo>
                  <a:pt x="5757799" y="1437347"/>
                </a:lnTo>
                <a:lnTo>
                  <a:pt x="5757799" y="0"/>
                </a:lnTo>
                <a:lnTo>
                  <a:pt x="0" y="0"/>
                </a:lnTo>
                <a:lnTo>
                  <a:pt x="0" y="1437347"/>
                </a:lnTo>
                <a:close/>
              </a:path>
            </a:pathLst>
          </a:custGeom>
          <a:solidFill>
            <a:srgbClr val="FFFFFF">
              <a:alpha val="90194"/>
            </a:srgbClr>
          </a:solidFill>
        </p:spPr>
        <p:txBody>
          <a:bodyPr wrap="square" lIns="0" tIns="0" rIns="0" bIns="0" rtlCol="0"/>
          <a:lstStyle/>
          <a:p>
            <a:endParaRPr/>
          </a:p>
        </p:txBody>
      </p:sp>
      <p:sp>
        <p:nvSpPr>
          <p:cNvPr id="6" name="object 6"/>
          <p:cNvSpPr/>
          <p:nvPr/>
        </p:nvSpPr>
        <p:spPr>
          <a:xfrm>
            <a:off x="2928873" y="5846914"/>
            <a:ext cx="5758180" cy="240029"/>
          </a:xfrm>
          <a:custGeom>
            <a:avLst/>
            <a:gdLst/>
            <a:ahLst/>
            <a:cxnLst/>
            <a:rect l="l" t="t" r="r" b="b"/>
            <a:pathLst>
              <a:path w="5758180" h="240029">
                <a:moveTo>
                  <a:pt x="0" y="239560"/>
                </a:moveTo>
                <a:lnTo>
                  <a:pt x="5757799" y="239560"/>
                </a:lnTo>
                <a:lnTo>
                  <a:pt x="5757799" y="0"/>
                </a:lnTo>
                <a:lnTo>
                  <a:pt x="0" y="0"/>
                </a:lnTo>
                <a:lnTo>
                  <a:pt x="0" y="239560"/>
                </a:lnTo>
                <a:close/>
              </a:path>
            </a:pathLst>
          </a:custGeom>
          <a:solidFill>
            <a:srgbClr val="FFFFFF">
              <a:alpha val="90194"/>
            </a:srgbClr>
          </a:solidFill>
        </p:spPr>
        <p:txBody>
          <a:bodyPr wrap="square" lIns="0" tIns="0" rIns="0" bIns="0" rtlCol="0"/>
          <a:lstStyle/>
          <a:p>
            <a:endParaRPr/>
          </a:p>
        </p:txBody>
      </p:sp>
      <p:sp>
        <p:nvSpPr>
          <p:cNvPr id="7" name="object 7"/>
          <p:cNvSpPr/>
          <p:nvPr/>
        </p:nvSpPr>
        <p:spPr>
          <a:xfrm>
            <a:off x="2928873" y="1295400"/>
            <a:ext cx="5758180" cy="4791075"/>
          </a:xfrm>
          <a:custGeom>
            <a:avLst/>
            <a:gdLst/>
            <a:ahLst/>
            <a:cxnLst/>
            <a:rect l="l" t="t" r="r" b="b"/>
            <a:pathLst>
              <a:path w="5758180" h="4791075">
                <a:moveTo>
                  <a:pt x="0" y="4791075"/>
                </a:moveTo>
                <a:lnTo>
                  <a:pt x="5757799" y="4791075"/>
                </a:lnTo>
                <a:lnTo>
                  <a:pt x="5757799" y="0"/>
                </a:lnTo>
                <a:lnTo>
                  <a:pt x="0" y="0"/>
                </a:lnTo>
                <a:lnTo>
                  <a:pt x="0" y="4791075"/>
                </a:lnTo>
                <a:close/>
              </a:path>
            </a:pathLst>
          </a:custGeom>
          <a:ln w="38100">
            <a:solidFill>
              <a:srgbClr val="8B73D0"/>
            </a:solidFill>
          </a:ln>
        </p:spPr>
        <p:txBody>
          <a:bodyPr wrap="square" lIns="0" tIns="0" rIns="0" bIns="0" rtlCol="0"/>
          <a:lstStyle/>
          <a:p>
            <a:endParaRPr/>
          </a:p>
        </p:txBody>
      </p:sp>
      <p:sp>
        <p:nvSpPr>
          <p:cNvPr id="8" name="object 8"/>
          <p:cNvSpPr/>
          <p:nvPr/>
        </p:nvSpPr>
        <p:spPr>
          <a:xfrm>
            <a:off x="1331975" y="2718816"/>
            <a:ext cx="1636776" cy="3192780"/>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1371853" y="2732785"/>
            <a:ext cx="1557020" cy="3114128"/>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2928873" y="2732747"/>
            <a:ext cx="5758180" cy="1437640"/>
          </a:xfrm>
          <a:custGeom>
            <a:avLst/>
            <a:gdLst/>
            <a:ahLst/>
            <a:cxnLst/>
            <a:rect l="l" t="t" r="r" b="b"/>
            <a:pathLst>
              <a:path w="5758180" h="1437639">
                <a:moveTo>
                  <a:pt x="0" y="1437360"/>
                </a:moveTo>
                <a:lnTo>
                  <a:pt x="5757799" y="1437360"/>
                </a:lnTo>
                <a:lnTo>
                  <a:pt x="5757799" y="0"/>
                </a:lnTo>
                <a:lnTo>
                  <a:pt x="0" y="0"/>
                </a:lnTo>
                <a:lnTo>
                  <a:pt x="0" y="1437360"/>
                </a:lnTo>
                <a:close/>
              </a:path>
            </a:pathLst>
          </a:custGeom>
          <a:solidFill>
            <a:srgbClr val="FFFFFF">
              <a:alpha val="90194"/>
            </a:srgbClr>
          </a:solidFill>
        </p:spPr>
        <p:txBody>
          <a:bodyPr wrap="square" lIns="0" tIns="0" rIns="0" bIns="0" rtlCol="0"/>
          <a:lstStyle/>
          <a:p>
            <a:endParaRPr/>
          </a:p>
        </p:txBody>
      </p:sp>
      <p:sp>
        <p:nvSpPr>
          <p:cNvPr id="11" name="object 11"/>
          <p:cNvSpPr/>
          <p:nvPr/>
        </p:nvSpPr>
        <p:spPr>
          <a:xfrm>
            <a:off x="2928873" y="5607367"/>
            <a:ext cx="5758180" cy="240029"/>
          </a:xfrm>
          <a:custGeom>
            <a:avLst/>
            <a:gdLst/>
            <a:ahLst/>
            <a:cxnLst/>
            <a:rect l="l" t="t" r="r" b="b"/>
            <a:pathLst>
              <a:path w="5758180" h="240029">
                <a:moveTo>
                  <a:pt x="0" y="239547"/>
                </a:moveTo>
                <a:lnTo>
                  <a:pt x="5757799" y="239547"/>
                </a:lnTo>
                <a:lnTo>
                  <a:pt x="5757799" y="0"/>
                </a:lnTo>
                <a:lnTo>
                  <a:pt x="0" y="0"/>
                </a:lnTo>
                <a:lnTo>
                  <a:pt x="0" y="239547"/>
                </a:lnTo>
                <a:close/>
              </a:path>
            </a:pathLst>
          </a:custGeom>
          <a:solidFill>
            <a:srgbClr val="FFFFFF">
              <a:alpha val="90194"/>
            </a:srgbClr>
          </a:solidFill>
        </p:spPr>
        <p:txBody>
          <a:bodyPr wrap="square" lIns="0" tIns="0" rIns="0" bIns="0" rtlCol="0"/>
          <a:lstStyle/>
          <a:p>
            <a:endParaRPr/>
          </a:p>
        </p:txBody>
      </p:sp>
      <p:sp>
        <p:nvSpPr>
          <p:cNvPr id="12" name="object 12"/>
          <p:cNvSpPr/>
          <p:nvPr/>
        </p:nvSpPr>
        <p:spPr>
          <a:xfrm>
            <a:off x="2928873" y="2732747"/>
            <a:ext cx="5758180" cy="3114675"/>
          </a:xfrm>
          <a:custGeom>
            <a:avLst/>
            <a:gdLst/>
            <a:ahLst/>
            <a:cxnLst/>
            <a:rect l="l" t="t" r="r" b="b"/>
            <a:pathLst>
              <a:path w="5758180" h="3114675">
                <a:moveTo>
                  <a:pt x="0" y="3114166"/>
                </a:moveTo>
                <a:lnTo>
                  <a:pt x="5757799" y="3114166"/>
                </a:lnTo>
                <a:lnTo>
                  <a:pt x="5757799" y="0"/>
                </a:lnTo>
                <a:lnTo>
                  <a:pt x="0" y="0"/>
                </a:lnTo>
                <a:lnTo>
                  <a:pt x="0" y="3114166"/>
                </a:lnTo>
                <a:close/>
              </a:path>
            </a:pathLst>
          </a:custGeom>
          <a:ln w="38100">
            <a:solidFill>
              <a:srgbClr val="8B73D0"/>
            </a:solidFill>
          </a:ln>
        </p:spPr>
        <p:txBody>
          <a:bodyPr wrap="square" lIns="0" tIns="0" rIns="0" bIns="0" rtlCol="0"/>
          <a:lstStyle/>
          <a:p>
            <a:endParaRPr/>
          </a:p>
        </p:txBody>
      </p:sp>
      <p:sp>
        <p:nvSpPr>
          <p:cNvPr id="13" name="object 13"/>
          <p:cNvSpPr/>
          <p:nvPr/>
        </p:nvSpPr>
        <p:spPr>
          <a:xfrm>
            <a:off x="2170176" y="4155947"/>
            <a:ext cx="798576" cy="1516380"/>
          </a:xfrm>
          <a:prstGeom prst="rect">
            <a:avLst/>
          </a:prstGeom>
          <a:blipFill>
            <a:blip r:embed="rId5" cstate="print"/>
            <a:stretch>
              <a:fillRect/>
            </a:stretch>
          </a:blipFill>
        </p:spPr>
        <p:txBody>
          <a:bodyPr wrap="square" lIns="0" tIns="0" rIns="0" bIns="0" rtlCol="0"/>
          <a:lstStyle/>
          <a:p>
            <a:endParaRPr/>
          </a:p>
        </p:txBody>
      </p:sp>
      <p:sp>
        <p:nvSpPr>
          <p:cNvPr id="14" name="object 14"/>
          <p:cNvSpPr/>
          <p:nvPr/>
        </p:nvSpPr>
        <p:spPr>
          <a:xfrm>
            <a:off x="2210307" y="4170045"/>
            <a:ext cx="718820" cy="1437640"/>
          </a:xfrm>
          <a:custGeom>
            <a:avLst/>
            <a:gdLst/>
            <a:ahLst/>
            <a:cxnLst/>
            <a:rect l="l" t="t" r="r" b="b"/>
            <a:pathLst>
              <a:path w="718819" h="1437639">
                <a:moveTo>
                  <a:pt x="718566" y="0"/>
                </a:moveTo>
                <a:lnTo>
                  <a:pt x="671317" y="1528"/>
                </a:lnTo>
                <a:lnTo>
                  <a:pt x="624885" y="6052"/>
                </a:lnTo>
                <a:lnTo>
                  <a:pt x="579364" y="13476"/>
                </a:lnTo>
                <a:lnTo>
                  <a:pt x="534849" y="23704"/>
                </a:lnTo>
                <a:lnTo>
                  <a:pt x="491435" y="36644"/>
                </a:lnTo>
                <a:lnTo>
                  <a:pt x="449215" y="52198"/>
                </a:lnTo>
                <a:lnTo>
                  <a:pt x="408285" y="70274"/>
                </a:lnTo>
                <a:lnTo>
                  <a:pt x="368740" y="90776"/>
                </a:lnTo>
                <a:lnTo>
                  <a:pt x="330673" y="113609"/>
                </a:lnTo>
                <a:lnTo>
                  <a:pt x="294180" y="138679"/>
                </a:lnTo>
                <a:lnTo>
                  <a:pt x="259356" y="165891"/>
                </a:lnTo>
                <a:lnTo>
                  <a:pt x="226294" y="195150"/>
                </a:lnTo>
                <a:lnTo>
                  <a:pt x="195091" y="226362"/>
                </a:lnTo>
                <a:lnTo>
                  <a:pt x="165839" y="259431"/>
                </a:lnTo>
                <a:lnTo>
                  <a:pt x="138635" y="294263"/>
                </a:lnTo>
                <a:lnTo>
                  <a:pt x="113572" y="330763"/>
                </a:lnTo>
                <a:lnTo>
                  <a:pt x="90745" y="368836"/>
                </a:lnTo>
                <a:lnTo>
                  <a:pt x="70250" y="408388"/>
                </a:lnTo>
                <a:lnTo>
                  <a:pt x="52180" y="449324"/>
                </a:lnTo>
                <a:lnTo>
                  <a:pt x="36630" y="491548"/>
                </a:lnTo>
                <a:lnTo>
                  <a:pt x="23696" y="534968"/>
                </a:lnTo>
                <a:lnTo>
                  <a:pt x="13471" y="579486"/>
                </a:lnTo>
                <a:lnTo>
                  <a:pt x="6050" y="625010"/>
                </a:lnTo>
                <a:lnTo>
                  <a:pt x="1528" y="671444"/>
                </a:lnTo>
                <a:lnTo>
                  <a:pt x="0" y="718692"/>
                </a:lnTo>
                <a:lnTo>
                  <a:pt x="1528" y="765941"/>
                </a:lnTo>
                <a:lnTo>
                  <a:pt x="6050" y="812374"/>
                </a:lnTo>
                <a:lnTo>
                  <a:pt x="13471" y="857896"/>
                </a:lnTo>
                <a:lnTo>
                  <a:pt x="23696" y="902413"/>
                </a:lnTo>
                <a:lnTo>
                  <a:pt x="36630" y="945830"/>
                </a:lnTo>
                <a:lnTo>
                  <a:pt x="52180" y="988052"/>
                </a:lnTo>
                <a:lnTo>
                  <a:pt x="70250" y="1028985"/>
                </a:lnTo>
                <a:lnTo>
                  <a:pt x="90745" y="1068534"/>
                </a:lnTo>
                <a:lnTo>
                  <a:pt x="113572" y="1106604"/>
                </a:lnTo>
                <a:lnTo>
                  <a:pt x="138635" y="1143100"/>
                </a:lnTo>
                <a:lnTo>
                  <a:pt x="165839" y="1177928"/>
                </a:lnTo>
                <a:lnTo>
                  <a:pt x="195091" y="1210993"/>
                </a:lnTo>
                <a:lnTo>
                  <a:pt x="226294" y="1242201"/>
                </a:lnTo>
                <a:lnTo>
                  <a:pt x="259356" y="1271456"/>
                </a:lnTo>
                <a:lnTo>
                  <a:pt x="294180" y="1298664"/>
                </a:lnTo>
                <a:lnTo>
                  <a:pt x="330673" y="1323731"/>
                </a:lnTo>
                <a:lnTo>
                  <a:pt x="368740" y="1346561"/>
                </a:lnTo>
                <a:lnTo>
                  <a:pt x="408285" y="1367059"/>
                </a:lnTo>
                <a:lnTo>
                  <a:pt x="449215" y="1385132"/>
                </a:lnTo>
                <a:lnTo>
                  <a:pt x="491435" y="1400685"/>
                </a:lnTo>
                <a:lnTo>
                  <a:pt x="534849" y="1413621"/>
                </a:lnTo>
                <a:lnTo>
                  <a:pt x="579364" y="1423848"/>
                </a:lnTo>
                <a:lnTo>
                  <a:pt x="624885" y="1431271"/>
                </a:lnTo>
                <a:lnTo>
                  <a:pt x="671317" y="1435793"/>
                </a:lnTo>
                <a:lnTo>
                  <a:pt x="718566" y="1437322"/>
                </a:lnTo>
                <a:lnTo>
                  <a:pt x="718566" y="0"/>
                </a:lnTo>
                <a:close/>
              </a:path>
            </a:pathLst>
          </a:custGeom>
          <a:solidFill>
            <a:srgbClr val="5D3CB5"/>
          </a:solidFill>
        </p:spPr>
        <p:txBody>
          <a:bodyPr wrap="square" lIns="0" tIns="0" rIns="0" bIns="0" rtlCol="0"/>
          <a:lstStyle/>
          <a:p>
            <a:endParaRPr/>
          </a:p>
        </p:txBody>
      </p:sp>
      <p:sp>
        <p:nvSpPr>
          <p:cNvPr id="15" name="object 15"/>
          <p:cNvSpPr/>
          <p:nvPr/>
        </p:nvSpPr>
        <p:spPr>
          <a:xfrm>
            <a:off x="2928873" y="4170108"/>
            <a:ext cx="5758180" cy="1437640"/>
          </a:xfrm>
          <a:custGeom>
            <a:avLst/>
            <a:gdLst/>
            <a:ahLst/>
            <a:cxnLst/>
            <a:rect l="l" t="t" r="r" b="b"/>
            <a:pathLst>
              <a:path w="5758180" h="1437639">
                <a:moveTo>
                  <a:pt x="0" y="1437258"/>
                </a:moveTo>
                <a:lnTo>
                  <a:pt x="5757799" y="1437258"/>
                </a:lnTo>
                <a:lnTo>
                  <a:pt x="5757799" y="0"/>
                </a:lnTo>
                <a:lnTo>
                  <a:pt x="0" y="0"/>
                </a:lnTo>
                <a:lnTo>
                  <a:pt x="0" y="1437258"/>
                </a:lnTo>
                <a:close/>
              </a:path>
            </a:pathLst>
          </a:custGeom>
          <a:solidFill>
            <a:srgbClr val="FFFFFF">
              <a:alpha val="90194"/>
            </a:srgbClr>
          </a:solidFill>
        </p:spPr>
        <p:txBody>
          <a:bodyPr wrap="square" lIns="0" tIns="0" rIns="0" bIns="0" rtlCol="0"/>
          <a:lstStyle/>
          <a:p>
            <a:endParaRPr/>
          </a:p>
        </p:txBody>
      </p:sp>
      <p:sp>
        <p:nvSpPr>
          <p:cNvPr id="16" name="object 16"/>
          <p:cNvSpPr/>
          <p:nvPr/>
        </p:nvSpPr>
        <p:spPr>
          <a:xfrm>
            <a:off x="2928873" y="4170108"/>
            <a:ext cx="5758180" cy="1437640"/>
          </a:xfrm>
          <a:custGeom>
            <a:avLst/>
            <a:gdLst/>
            <a:ahLst/>
            <a:cxnLst/>
            <a:rect l="l" t="t" r="r" b="b"/>
            <a:pathLst>
              <a:path w="5758180" h="1437639">
                <a:moveTo>
                  <a:pt x="0" y="1437258"/>
                </a:moveTo>
                <a:lnTo>
                  <a:pt x="5757799" y="1437258"/>
                </a:lnTo>
                <a:lnTo>
                  <a:pt x="5757799" y="0"/>
                </a:lnTo>
                <a:lnTo>
                  <a:pt x="0" y="0"/>
                </a:lnTo>
                <a:lnTo>
                  <a:pt x="0" y="1437258"/>
                </a:lnTo>
                <a:close/>
              </a:path>
            </a:pathLst>
          </a:custGeom>
          <a:ln w="38100">
            <a:solidFill>
              <a:srgbClr val="8B73D0"/>
            </a:solidFill>
          </a:ln>
        </p:spPr>
        <p:txBody>
          <a:bodyPr wrap="square" lIns="0" tIns="0" rIns="0" bIns="0" rtlCol="0"/>
          <a:lstStyle/>
          <a:p>
            <a:endParaRPr/>
          </a:p>
        </p:txBody>
      </p:sp>
      <p:sp>
        <p:nvSpPr>
          <p:cNvPr id="17" name="object 17"/>
          <p:cNvSpPr txBox="1"/>
          <p:nvPr/>
        </p:nvSpPr>
        <p:spPr>
          <a:xfrm>
            <a:off x="3091942" y="1721358"/>
            <a:ext cx="5431155" cy="3742054"/>
          </a:xfrm>
          <a:prstGeom prst="rect">
            <a:avLst/>
          </a:prstGeom>
        </p:spPr>
        <p:txBody>
          <a:bodyPr vert="horz" wrap="square" lIns="0" tIns="0" rIns="0" bIns="0" rtlCol="0">
            <a:spAutoFit/>
          </a:bodyPr>
          <a:lstStyle/>
          <a:p>
            <a:pPr marL="215265" marR="206375" indent="635" algn="ctr">
              <a:lnSpc>
                <a:spcPts val="2210"/>
              </a:lnSpc>
            </a:pPr>
            <a:r>
              <a:rPr sz="2000" spc="-5" dirty="0">
                <a:latin typeface="Candara"/>
                <a:cs typeface="Candara"/>
              </a:rPr>
              <a:t>Can </a:t>
            </a:r>
            <a:r>
              <a:rPr sz="2000" dirty="0">
                <a:latin typeface="Candara"/>
                <a:cs typeface="Candara"/>
              </a:rPr>
              <a:t>apply to a stream of messages, a </a:t>
            </a:r>
            <a:r>
              <a:rPr sz="2000" spc="-5" dirty="0">
                <a:latin typeface="Candara"/>
                <a:cs typeface="Candara"/>
              </a:rPr>
              <a:t>single  </a:t>
            </a:r>
            <a:r>
              <a:rPr sz="2000" dirty="0">
                <a:latin typeface="Candara"/>
                <a:cs typeface="Candara"/>
              </a:rPr>
              <a:t>message, or selected fields </a:t>
            </a:r>
            <a:r>
              <a:rPr sz="2000" spc="-5" dirty="0">
                <a:latin typeface="Candara"/>
                <a:cs typeface="Candara"/>
              </a:rPr>
              <a:t>within </a:t>
            </a:r>
            <a:r>
              <a:rPr sz="2000" dirty="0">
                <a:latin typeface="Candara"/>
                <a:cs typeface="Candara"/>
              </a:rPr>
              <a:t>a</a:t>
            </a:r>
            <a:r>
              <a:rPr sz="2000" spc="-105" dirty="0">
                <a:latin typeface="Candara"/>
                <a:cs typeface="Candara"/>
              </a:rPr>
              <a:t> </a:t>
            </a:r>
            <a:r>
              <a:rPr sz="2000" dirty="0">
                <a:latin typeface="Candara"/>
                <a:cs typeface="Candara"/>
              </a:rPr>
              <a:t>message</a:t>
            </a:r>
            <a:endParaRPr sz="2000">
              <a:latin typeface="Candara"/>
              <a:cs typeface="Candara"/>
            </a:endParaRPr>
          </a:p>
          <a:p>
            <a:pPr>
              <a:lnSpc>
                <a:spcPct val="100000"/>
              </a:lnSpc>
            </a:pPr>
            <a:endParaRPr sz="2000">
              <a:latin typeface="Times New Roman"/>
              <a:cs typeface="Times New Roman"/>
            </a:endParaRPr>
          </a:p>
          <a:p>
            <a:pPr>
              <a:lnSpc>
                <a:spcPct val="100000"/>
              </a:lnSpc>
              <a:spcBef>
                <a:spcPts val="10"/>
              </a:spcBef>
            </a:pPr>
            <a:endParaRPr sz="2050">
              <a:latin typeface="Times New Roman"/>
              <a:cs typeface="Times New Roman"/>
            </a:endParaRPr>
          </a:p>
          <a:p>
            <a:pPr marL="12700" marR="5080" indent="635" algn="ctr">
              <a:lnSpc>
                <a:spcPct val="91700"/>
              </a:lnSpc>
              <a:spcBef>
                <a:spcPts val="5"/>
              </a:spcBef>
            </a:pPr>
            <a:r>
              <a:rPr sz="2000" spc="-5" dirty="0">
                <a:latin typeface="Candara"/>
                <a:cs typeface="Candara"/>
              </a:rPr>
              <a:t>Connection-oriented integrity service, one </a:t>
            </a:r>
            <a:r>
              <a:rPr sz="2000" dirty="0">
                <a:latin typeface="Candara"/>
                <a:cs typeface="Candara"/>
              </a:rPr>
              <a:t>that  </a:t>
            </a:r>
            <a:r>
              <a:rPr sz="2000" spc="-5" dirty="0">
                <a:latin typeface="Candara"/>
                <a:cs typeface="Candara"/>
              </a:rPr>
              <a:t>deals with </a:t>
            </a:r>
            <a:r>
              <a:rPr sz="2000" dirty="0">
                <a:latin typeface="Candara"/>
                <a:cs typeface="Candara"/>
              </a:rPr>
              <a:t>a </a:t>
            </a:r>
            <a:r>
              <a:rPr sz="2000" spc="-5" dirty="0">
                <a:latin typeface="Candara"/>
                <a:cs typeface="Candara"/>
              </a:rPr>
              <a:t>stream </a:t>
            </a:r>
            <a:r>
              <a:rPr sz="2000" dirty="0">
                <a:latin typeface="Candara"/>
                <a:cs typeface="Candara"/>
              </a:rPr>
              <a:t>of messages, </a:t>
            </a:r>
            <a:r>
              <a:rPr sz="2000" spc="-5" dirty="0">
                <a:latin typeface="Candara"/>
                <a:cs typeface="Candara"/>
              </a:rPr>
              <a:t>assures </a:t>
            </a:r>
            <a:r>
              <a:rPr sz="2000" dirty="0">
                <a:latin typeface="Candara"/>
                <a:cs typeface="Candara"/>
              </a:rPr>
              <a:t>that  messages are </a:t>
            </a:r>
            <a:r>
              <a:rPr sz="2000" spc="-5" dirty="0">
                <a:latin typeface="Candara"/>
                <a:cs typeface="Candara"/>
              </a:rPr>
              <a:t>received </a:t>
            </a:r>
            <a:r>
              <a:rPr sz="2000" dirty="0">
                <a:latin typeface="Candara"/>
                <a:cs typeface="Candara"/>
              </a:rPr>
              <a:t>as sent </a:t>
            </a:r>
            <a:r>
              <a:rPr sz="2000" spc="-5" dirty="0">
                <a:latin typeface="Candara"/>
                <a:cs typeface="Candara"/>
              </a:rPr>
              <a:t>with no</a:t>
            </a:r>
            <a:r>
              <a:rPr sz="2000" spc="-45" dirty="0">
                <a:latin typeface="Candara"/>
                <a:cs typeface="Candara"/>
              </a:rPr>
              <a:t> </a:t>
            </a:r>
            <a:r>
              <a:rPr sz="2000" spc="-5" dirty="0">
                <a:latin typeface="Candara"/>
                <a:cs typeface="Candara"/>
              </a:rPr>
              <a:t>duplication,  insertion, modification, reordering, </a:t>
            </a:r>
            <a:r>
              <a:rPr sz="2000" dirty="0">
                <a:latin typeface="Candara"/>
                <a:cs typeface="Candara"/>
              </a:rPr>
              <a:t>or</a:t>
            </a:r>
            <a:r>
              <a:rPr sz="2000" spc="20" dirty="0">
                <a:latin typeface="Candara"/>
                <a:cs typeface="Candara"/>
              </a:rPr>
              <a:t> </a:t>
            </a:r>
            <a:r>
              <a:rPr sz="2000" dirty="0">
                <a:latin typeface="Candara"/>
                <a:cs typeface="Candara"/>
              </a:rPr>
              <a:t>replays</a:t>
            </a:r>
            <a:endParaRPr sz="2000">
              <a:latin typeface="Candara"/>
              <a:cs typeface="Candara"/>
            </a:endParaRPr>
          </a:p>
          <a:p>
            <a:pPr>
              <a:lnSpc>
                <a:spcPct val="100000"/>
              </a:lnSpc>
              <a:spcBef>
                <a:spcPts val="45"/>
              </a:spcBef>
            </a:pPr>
            <a:endParaRPr sz="2150">
              <a:latin typeface="Times New Roman"/>
              <a:cs typeface="Times New Roman"/>
            </a:endParaRPr>
          </a:p>
          <a:p>
            <a:pPr marL="103505" marR="95885" algn="ctr">
              <a:lnSpc>
                <a:spcPct val="91700"/>
              </a:lnSpc>
            </a:pPr>
            <a:r>
              <a:rPr sz="2000" dirty="0">
                <a:latin typeface="Candara"/>
                <a:cs typeface="Candara"/>
              </a:rPr>
              <a:t>A </a:t>
            </a:r>
            <a:r>
              <a:rPr sz="2000" spc="-5" dirty="0">
                <a:latin typeface="Candara"/>
                <a:cs typeface="Candara"/>
              </a:rPr>
              <a:t>connectionless </a:t>
            </a:r>
            <a:r>
              <a:rPr sz="2000" dirty="0">
                <a:latin typeface="Candara"/>
                <a:cs typeface="Candara"/>
              </a:rPr>
              <a:t>integrity </a:t>
            </a:r>
            <a:r>
              <a:rPr sz="2000" spc="-5" dirty="0">
                <a:latin typeface="Candara"/>
                <a:cs typeface="Candara"/>
              </a:rPr>
              <a:t>service, one </a:t>
            </a:r>
            <a:r>
              <a:rPr sz="2000" dirty="0">
                <a:latin typeface="Candara"/>
                <a:cs typeface="Candara"/>
              </a:rPr>
              <a:t>that </a:t>
            </a:r>
            <a:r>
              <a:rPr sz="2000" spc="-5" dirty="0">
                <a:latin typeface="Candara"/>
                <a:cs typeface="Candara"/>
              </a:rPr>
              <a:t>deals  with individual </a:t>
            </a:r>
            <a:r>
              <a:rPr sz="2000" dirty="0">
                <a:latin typeface="Candara"/>
                <a:cs typeface="Candara"/>
              </a:rPr>
              <a:t>messages </a:t>
            </a:r>
            <a:r>
              <a:rPr sz="2000" spc="-5" dirty="0">
                <a:latin typeface="Candara"/>
                <a:cs typeface="Candara"/>
              </a:rPr>
              <a:t>without regard </a:t>
            </a:r>
            <a:r>
              <a:rPr sz="2000" dirty="0">
                <a:latin typeface="Candara"/>
                <a:cs typeface="Candara"/>
              </a:rPr>
              <a:t>to </a:t>
            </a:r>
            <a:r>
              <a:rPr sz="2000" spc="-5" dirty="0">
                <a:latin typeface="Candara"/>
                <a:cs typeface="Candara"/>
              </a:rPr>
              <a:t>any  </a:t>
            </a:r>
            <a:r>
              <a:rPr sz="2000" dirty="0">
                <a:latin typeface="Candara"/>
                <a:cs typeface="Candara"/>
              </a:rPr>
              <a:t>larger </a:t>
            </a:r>
            <a:r>
              <a:rPr sz="2000" spc="-5" dirty="0">
                <a:latin typeface="Candara"/>
                <a:cs typeface="Candara"/>
              </a:rPr>
              <a:t>context, </a:t>
            </a:r>
            <a:r>
              <a:rPr sz="2000" dirty="0">
                <a:latin typeface="Candara"/>
                <a:cs typeface="Candara"/>
              </a:rPr>
              <a:t>generally provides </a:t>
            </a:r>
            <a:r>
              <a:rPr sz="2000" spc="-5" dirty="0">
                <a:latin typeface="Candara"/>
                <a:cs typeface="Candara"/>
              </a:rPr>
              <a:t>protection  against </a:t>
            </a:r>
            <a:r>
              <a:rPr sz="2000" dirty="0">
                <a:latin typeface="Candara"/>
                <a:cs typeface="Candara"/>
              </a:rPr>
              <a:t>message modification</a:t>
            </a:r>
            <a:r>
              <a:rPr sz="2000" spc="-80" dirty="0">
                <a:latin typeface="Candara"/>
                <a:cs typeface="Candara"/>
              </a:rPr>
              <a:t> </a:t>
            </a:r>
            <a:r>
              <a:rPr sz="2000" spc="-5" dirty="0">
                <a:latin typeface="Candara"/>
                <a:cs typeface="Candara"/>
              </a:rPr>
              <a:t>only</a:t>
            </a:r>
            <a:endParaRPr sz="2000">
              <a:latin typeface="Candara"/>
              <a:cs typeface="Candara"/>
            </a:endParaRPr>
          </a:p>
        </p:txBody>
      </p:sp>
      <p:sp>
        <p:nvSpPr>
          <p:cNvPr id="18" name="object 18"/>
          <p:cNvSpPr txBox="1">
            <a:spLocks noGrp="1"/>
          </p:cNvSpPr>
          <p:nvPr>
            <p:ph type="sldNum" sz="quarter" idx="7"/>
          </p:nvPr>
        </p:nvSpPr>
        <p:spPr>
          <a:prstGeom prst="rect">
            <a:avLst/>
          </a:prstGeom>
        </p:spPr>
        <p:txBody>
          <a:bodyPr vert="horz" wrap="square" lIns="0" tIns="0" rIns="0" bIns="0" rtlCol="0">
            <a:spAutoFit/>
          </a:bodyPr>
          <a:lstStyle/>
          <a:p>
            <a:pPr marL="25400">
              <a:lnSpc>
                <a:spcPts val="1520"/>
              </a:lnSpc>
            </a:pPr>
            <a:fld id="{81D60167-4931-47E6-BA6A-407CBD079E47}" type="slidenum">
              <a:rPr dirty="0"/>
              <a:t>20</a:t>
            </a:fld>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b="0" spc="-5" dirty="0">
                <a:latin typeface="Candara"/>
                <a:cs typeface="Candara"/>
              </a:rPr>
              <a:t>Non-repudiation</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520"/>
              </a:lnSpc>
            </a:pPr>
            <a:fld id="{81D60167-4931-47E6-BA6A-407CBD079E47}" type="slidenum">
              <a:rPr dirty="0"/>
              <a:t>21</a:t>
            </a:fld>
            <a:endParaRPr dirty="0"/>
          </a:p>
        </p:txBody>
      </p:sp>
      <p:sp>
        <p:nvSpPr>
          <p:cNvPr id="3" name="object 3"/>
          <p:cNvSpPr txBox="1"/>
          <p:nvPr/>
        </p:nvSpPr>
        <p:spPr>
          <a:xfrm>
            <a:off x="459740" y="1241805"/>
            <a:ext cx="7889875" cy="4222750"/>
          </a:xfrm>
          <a:prstGeom prst="rect">
            <a:avLst/>
          </a:prstGeom>
        </p:spPr>
        <p:txBody>
          <a:bodyPr vert="horz" wrap="square" lIns="0" tIns="0" rIns="0" bIns="0" rtlCol="0">
            <a:spAutoFit/>
          </a:bodyPr>
          <a:lstStyle/>
          <a:p>
            <a:pPr marL="355600" indent="-342900">
              <a:lnSpc>
                <a:spcPct val="100000"/>
              </a:lnSpc>
              <a:buClr>
                <a:srgbClr val="8ABB00"/>
              </a:buClr>
              <a:buFont typeface="Wingdings"/>
              <a:buChar char=""/>
              <a:tabLst>
                <a:tab pos="354965" algn="l"/>
                <a:tab pos="355600" algn="l"/>
                <a:tab pos="7682230" algn="l"/>
              </a:tabLst>
            </a:pPr>
            <a:r>
              <a:rPr sz="2800" u="sng" spc="-5" dirty="0">
                <a:solidFill>
                  <a:srgbClr val="FF3300"/>
                </a:solidFill>
                <a:latin typeface="Candara"/>
                <a:cs typeface="Candara"/>
              </a:rPr>
              <a:t>Prevents </a:t>
            </a:r>
            <a:r>
              <a:rPr sz="2800" spc="-5" dirty="0">
                <a:solidFill>
                  <a:srgbClr val="008080"/>
                </a:solidFill>
                <a:latin typeface="Candara"/>
                <a:cs typeface="Candara"/>
              </a:rPr>
              <a:t>either sender or receiver</a:t>
            </a:r>
            <a:r>
              <a:rPr sz="2800" spc="85" dirty="0">
                <a:solidFill>
                  <a:srgbClr val="008080"/>
                </a:solidFill>
                <a:latin typeface="Candara"/>
                <a:cs typeface="Candara"/>
              </a:rPr>
              <a:t> </a:t>
            </a:r>
            <a:r>
              <a:rPr sz="2800" u="sng" spc="-5" dirty="0">
                <a:solidFill>
                  <a:srgbClr val="FF3300"/>
                </a:solidFill>
                <a:latin typeface="Candara"/>
                <a:cs typeface="Candara"/>
              </a:rPr>
              <a:t>from</a:t>
            </a:r>
            <a:r>
              <a:rPr sz="2800" u="sng" spc="15" dirty="0">
                <a:solidFill>
                  <a:srgbClr val="FF3300"/>
                </a:solidFill>
                <a:latin typeface="Candara"/>
                <a:cs typeface="Candara"/>
              </a:rPr>
              <a:t> </a:t>
            </a:r>
            <a:r>
              <a:rPr sz="2800" u="sng" spc="-10" dirty="0">
                <a:solidFill>
                  <a:srgbClr val="FF3300"/>
                </a:solidFill>
                <a:latin typeface="Candara"/>
                <a:cs typeface="Candara"/>
              </a:rPr>
              <a:t>denying</a:t>
            </a:r>
            <a:r>
              <a:rPr sz="2800" spc="-10" dirty="0">
                <a:solidFill>
                  <a:srgbClr val="FF3300"/>
                </a:solidFill>
                <a:latin typeface="Candara"/>
                <a:cs typeface="Candara"/>
              </a:rPr>
              <a:t>	</a:t>
            </a:r>
            <a:r>
              <a:rPr sz="2800" spc="-5" dirty="0">
                <a:solidFill>
                  <a:srgbClr val="008080"/>
                </a:solidFill>
                <a:latin typeface="Candara"/>
                <a:cs typeface="Candara"/>
              </a:rPr>
              <a:t>a</a:t>
            </a:r>
            <a:endParaRPr sz="2800">
              <a:latin typeface="Candara"/>
              <a:cs typeface="Candara"/>
            </a:endParaRPr>
          </a:p>
          <a:p>
            <a:pPr marL="355600">
              <a:lnSpc>
                <a:spcPct val="100000"/>
              </a:lnSpc>
            </a:pPr>
            <a:r>
              <a:rPr sz="2800" dirty="0">
                <a:solidFill>
                  <a:srgbClr val="008080"/>
                </a:solidFill>
                <a:latin typeface="Candara"/>
                <a:cs typeface="Candara"/>
              </a:rPr>
              <a:t>transmitted</a:t>
            </a:r>
            <a:r>
              <a:rPr sz="2800" spc="-114" dirty="0">
                <a:solidFill>
                  <a:srgbClr val="008080"/>
                </a:solidFill>
                <a:latin typeface="Candara"/>
                <a:cs typeface="Candara"/>
              </a:rPr>
              <a:t> </a:t>
            </a:r>
            <a:r>
              <a:rPr sz="2800" spc="-5" dirty="0">
                <a:solidFill>
                  <a:srgbClr val="008080"/>
                </a:solidFill>
                <a:latin typeface="Candara"/>
                <a:cs typeface="Candara"/>
              </a:rPr>
              <a:t>message</a:t>
            </a:r>
            <a:endParaRPr sz="2800">
              <a:latin typeface="Candara"/>
              <a:cs typeface="Candara"/>
            </a:endParaRPr>
          </a:p>
          <a:p>
            <a:pPr>
              <a:lnSpc>
                <a:spcPct val="100000"/>
              </a:lnSpc>
              <a:spcBef>
                <a:spcPts val="45"/>
              </a:spcBef>
            </a:pPr>
            <a:endParaRPr sz="4050">
              <a:latin typeface="Times New Roman"/>
              <a:cs typeface="Times New Roman"/>
            </a:endParaRPr>
          </a:p>
          <a:p>
            <a:pPr marL="355600" indent="-342900">
              <a:lnSpc>
                <a:spcPct val="100000"/>
              </a:lnSpc>
              <a:buClr>
                <a:srgbClr val="8ABB00"/>
              </a:buClr>
              <a:buFont typeface="Wingdings"/>
              <a:buChar char=""/>
              <a:tabLst>
                <a:tab pos="354965" algn="l"/>
                <a:tab pos="355600" algn="l"/>
              </a:tabLst>
            </a:pPr>
            <a:r>
              <a:rPr sz="2800" spc="-10" dirty="0">
                <a:solidFill>
                  <a:srgbClr val="008080"/>
                </a:solidFill>
                <a:latin typeface="Candara"/>
                <a:cs typeface="Candara"/>
              </a:rPr>
              <a:t>When </a:t>
            </a:r>
            <a:r>
              <a:rPr sz="2800" spc="-5" dirty="0">
                <a:solidFill>
                  <a:srgbClr val="008080"/>
                </a:solidFill>
                <a:latin typeface="Candara"/>
                <a:cs typeface="Candara"/>
              </a:rPr>
              <a:t>a message is sent, the receiver </a:t>
            </a:r>
            <a:r>
              <a:rPr sz="2800" spc="-10" dirty="0">
                <a:solidFill>
                  <a:srgbClr val="008080"/>
                </a:solidFill>
                <a:latin typeface="Candara"/>
                <a:cs typeface="Candara"/>
              </a:rPr>
              <a:t>can</a:t>
            </a:r>
            <a:r>
              <a:rPr sz="2800" spc="85" dirty="0">
                <a:solidFill>
                  <a:srgbClr val="008080"/>
                </a:solidFill>
                <a:latin typeface="Candara"/>
                <a:cs typeface="Candara"/>
              </a:rPr>
              <a:t> </a:t>
            </a:r>
            <a:r>
              <a:rPr sz="2800" spc="-5" dirty="0">
                <a:solidFill>
                  <a:srgbClr val="008080"/>
                </a:solidFill>
                <a:latin typeface="Candara"/>
                <a:cs typeface="Candara"/>
              </a:rPr>
              <a:t>prove</a:t>
            </a:r>
            <a:endParaRPr sz="2800">
              <a:latin typeface="Candara"/>
              <a:cs typeface="Candara"/>
            </a:endParaRPr>
          </a:p>
          <a:p>
            <a:pPr marL="355600">
              <a:lnSpc>
                <a:spcPct val="100000"/>
              </a:lnSpc>
            </a:pPr>
            <a:r>
              <a:rPr sz="2800" spc="-5" dirty="0">
                <a:solidFill>
                  <a:srgbClr val="008080"/>
                </a:solidFill>
                <a:latin typeface="Candara"/>
                <a:cs typeface="Candara"/>
              </a:rPr>
              <a:t>that the alleged </a:t>
            </a:r>
            <a:r>
              <a:rPr sz="2800" dirty="0">
                <a:solidFill>
                  <a:srgbClr val="008080"/>
                </a:solidFill>
                <a:latin typeface="Candara"/>
                <a:cs typeface="Candara"/>
              </a:rPr>
              <a:t>sender </a:t>
            </a:r>
            <a:r>
              <a:rPr sz="2800" spc="-5" dirty="0">
                <a:solidFill>
                  <a:srgbClr val="008080"/>
                </a:solidFill>
                <a:latin typeface="Candara"/>
                <a:cs typeface="Candara"/>
              </a:rPr>
              <a:t>in fact sent the</a:t>
            </a:r>
            <a:r>
              <a:rPr sz="2800" spc="30" dirty="0">
                <a:solidFill>
                  <a:srgbClr val="008080"/>
                </a:solidFill>
                <a:latin typeface="Candara"/>
                <a:cs typeface="Candara"/>
              </a:rPr>
              <a:t> </a:t>
            </a:r>
            <a:r>
              <a:rPr sz="2800" spc="-5" dirty="0">
                <a:solidFill>
                  <a:srgbClr val="008080"/>
                </a:solidFill>
                <a:latin typeface="Candara"/>
                <a:cs typeface="Candara"/>
              </a:rPr>
              <a:t>message</a:t>
            </a:r>
            <a:endParaRPr sz="2800">
              <a:latin typeface="Candara"/>
              <a:cs typeface="Candara"/>
            </a:endParaRPr>
          </a:p>
          <a:p>
            <a:pPr>
              <a:lnSpc>
                <a:spcPct val="100000"/>
              </a:lnSpc>
              <a:spcBef>
                <a:spcPts val="45"/>
              </a:spcBef>
            </a:pPr>
            <a:endParaRPr sz="4050">
              <a:latin typeface="Times New Roman"/>
              <a:cs typeface="Times New Roman"/>
            </a:endParaRPr>
          </a:p>
          <a:p>
            <a:pPr marL="355600" marR="5080" indent="-342900">
              <a:lnSpc>
                <a:spcPct val="100000"/>
              </a:lnSpc>
              <a:buClr>
                <a:srgbClr val="8ABB00"/>
              </a:buClr>
              <a:buFont typeface="Wingdings"/>
              <a:buChar char=""/>
              <a:tabLst>
                <a:tab pos="354965" algn="l"/>
                <a:tab pos="355600" algn="l"/>
              </a:tabLst>
            </a:pPr>
            <a:r>
              <a:rPr sz="2800" spc="-10" dirty="0">
                <a:solidFill>
                  <a:srgbClr val="008080"/>
                </a:solidFill>
                <a:latin typeface="Candara"/>
                <a:cs typeface="Candara"/>
              </a:rPr>
              <a:t>When </a:t>
            </a:r>
            <a:r>
              <a:rPr sz="2800" spc="-5" dirty="0">
                <a:solidFill>
                  <a:srgbClr val="008080"/>
                </a:solidFill>
                <a:latin typeface="Candara"/>
                <a:cs typeface="Candara"/>
              </a:rPr>
              <a:t>a message is received, the sender </a:t>
            </a:r>
            <a:r>
              <a:rPr sz="2800" spc="-10" dirty="0">
                <a:solidFill>
                  <a:srgbClr val="008080"/>
                </a:solidFill>
                <a:latin typeface="Candara"/>
                <a:cs typeface="Candara"/>
              </a:rPr>
              <a:t>can </a:t>
            </a:r>
            <a:r>
              <a:rPr sz="2800" spc="-5" dirty="0">
                <a:solidFill>
                  <a:srgbClr val="008080"/>
                </a:solidFill>
                <a:latin typeface="Candara"/>
                <a:cs typeface="Candara"/>
              </a:rPr>
              <a:t>prove  that the alleged receiver in fact received the  message</a:t>
            </a:r>
            <a:endParaRPr sz="2800">
              <a:latin typeface="Candara"/>
              <a:cs typeface="Candar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b="0" spc="-10" dirty="0">
                <a:latin typeface="Candara"/>
                <a:cs typeface="Candara"/>
              </a:rPr>
              <a:t>Security</a:t>
            </a:r>
            <a:r>
              <a:rPr b="0" spc="-55" dirty="0">
                <a:latin typeface="Candara"/>
                <a:cs typeface="Candara"/>
              </a:rPr>
              <a:t> </a:t>
            </a:r>
            <a:r>
              <a:rPr b="0" spc="-5" dirty="0">
                <a:latin typeface="Candara"/>
                <a:cs typeface="Candara"/>
              </a:rPr>
              <a:t>Mechanism</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520"/>
              </a:lnSpc>
            </a:pPr>
            <a:fld id="{81D60167-4931-47E6-BA6A-407CBD079E47}" type="slidenum">
              <a:rPr dirty="0"/>
              <a:t>22</a:t>
            </a:fld>
            <a:endParaRPr dirty="0"/>
          </a:p>
        </p:txBody>
      </p:sp>
      <p:sp>
        <p:nvSpPr>
          <p:cNvPr id="3" name="object 3"/>
          <p:cNvSpPr txBox="1"/>
          <p:nvPr/>
        </p:nvSpPr>
        <p:spPr>
          <a:xfrm>
            <a:off x="535940" y="970534"/>
            <a:ext cx="8192134" cy="3496945"/>
          </a:xfrm>
          <a:prstGeom prst="rect">
            <a:avLst/>
          </a:prstGeom>
        </p:spPr>
        <p:txBody>
          <a:bodyPr vert="horz" wrap="square" lIns="0" tIns="0" rIns="0" bIns="0" rtlCol="0">
            <a:spAutoFit/>
          </a:bodyPr>
          <a:lstStyle/>
          <a:p>
            <a:pPr marL="355600" indent="-342900">
              <a:lnSpc>
                <a:spcPct val="100000"/>
              </a:lnSpc>
              <a:buClr>
                <a:srgbClr val="8ABB00"/>
              </a:buClr>
              <a:buFont typeface="Wingdings"/>
              <a:buChar char=""/>
              <a:tabLst>
                <a:tab pos="354965" algn="l"/>
                <a:tab pos="355600" algn="l"/>
              </a:tabLst>
            </a:pPr>
            <a:r>
              <a:rPr sz="2800" spc="-5" dirty="0">
                <a:solidFill>
                  <a:srgbClr val="008080"/>
                </a:solidFill>
                <a:latin typeface="Candara"/>
                <a:cs typeface="Candara"/>
              </a:rPr>
              <a:t>As </a:t>
            </a:r>
            <a:r>
              <a:rPr sz="2800" spc="-10" dirty="0">
                <a:solidFill>
                  <a:srgbClr val="008080"/>
                </a:solidFill>
                <a:latin typeface="Candara"/>
                <a:cs typeface="Candara"/>
              </a:rPr>
              <a:t>known </a:t>
            </a:r>
            <a:r>
              <a:rPr sz="2800" spc="-5" dirty="0">
                <a:solidFill>
                  <a:srgbClr val="008080"/>
                </a:solidFill>
                <a:latin typeface="Candara"/>
                <a:cs typeface="Candara"/>
              </a:rPr>
              <a:t>as</a:t>
            </a:r>
            <a:r>
              <a:rPr sz="2800" spc="-20" dirty="0">
                <a:solidFill>
                  <a:srgbClr val="008080"/>
                </a:solidFill>
                <a:latin typeface="Candara"/>
                <a:cs typeface="Candara"/>
              </a:rPr>
              <a:t> </a:t>
            </a:r>
            <a:r>
              <a:rPr sz="2800" b="1" spc="-10" dirty="0">
                <a:solidFill>
                  <a:srgbClr val="FF0000"/>
                </a:solidFill>
                <a:latin typeface="Candara"/>
                <a:cs typeface="Candara"/>
              </a:rPr>
              <a:t>control</a:t>
            </a:r>
            <a:endParaRPr sz="2800">
              <a:latin typeface="Candara"/>
              <a:cs typeface="Candara"/>
            </a:endParaRPr>
          </a:p>
          <a:p>
            <a:pPr marL="355600" indent="-342900">
              <a:lnSpc>
                <a:spcPts val="3195"/>
              </a:lnSpc>
              <a:spcBef>
                <a:spcPts val="335"/>
              </a:spcBef>
              <a:buClr>
                <a:srgbClr val="8ABB00"/>
              </a:buClr>
              <a:buFont typeface="Wingdings"/>
              <a:buChar char=""/>
              <a:tabLst>
                <a:tab pos="354965" algn="l"/>
                <a:tab pos="355600" algn="l"/>
              </a:tabLst>
            </a:pPr>
            <a:r>
              <a:rPr sz="2800" spc="-5" dirty="0">
                <a:solidFill>
                  <a:srgbClr val="008080"/>
                </a:solidFill>
                <a:latin typeface="Candara"/>
                <a:cs typeface="Candara"/>
              </a:rPr>
              <a:t>Feature designed </a:t>
            </a:r>
            <a:r>
              <a:rPr sz="2800" dirty="0">
                <a:solidFill>
                  <a:srgbClr val="008080"/>
                </a:solidFill>
                <a:latin typeface="Candara"/>
                <a:cs typeface="Candara"/>
              </a:rPr>
              <a:t>to </a:t>
            </a:r>
            <a:r>
              <a:rPr sz="2800" i="1" u="heavy" spc="-5" dirty="0">
                <a:solidFill>
                  <a:srgbClr val="FFC000"/>
                </a:solidFill>
                <a:latin typeface="Candara"/>
                <a:cs typeface="Candara"/>
              </a:rPr>
              <a:t>detect</a:t>
            </a:r>
            <a:r>
              <a:rPr sz="2800" spc="-5" dirty="0">
                <a:solidFill>
                  <a:srgbClr val="008080"/>
                </a:solidFill>
                <a:latin typeface="Candara"/>
                <a:cs typeface="Candara"/>
              </a:rPr>
              <a:t>, </a:t>
            </a:r>
            <a:r>
              <a:rPr sz="2800" i="1" u="heavy" spc="-5" dirty="0">
                <a:solidFill>
                  <a:srgbClr val="FFC000"/>
                </a:solidFill>
                <a:latin typeface="Candara"/>
                <a:cs typeface="Candara"/>
              </a:rPr>
              <a:t>prevent</a:t>
            </a:r>
            <a:r>
              <a:rPr sz="2800" spc="-5" dirty="0">
                <a:solidFill>
                  <a:srgbClr val="008080"/>
                </a:solidFill>
                <a:latin typeface="Candara"/>
                <a:cs typeface="Candara"/>
              </a:rPr>
              <a:t>, or </a:t>
            </a:r>
            <a:r>
              <a:rPr sz="2800" i="1" u="heavy" spc="-5" dirty="0">
                <a:solidFill>
                  <a:srgbClr val="FFC000"/>
                </a:solidFill>
                <a:latin typeface="Candara"/>
                <a:cs typeface="Candara"/>
              </a:rPr>
              <a:t>recover</a:t>
            </a:r>
            <a:r>
              <a:rPr sz="2800" i="1" u="heavy" spc="85" dirty="0">
                <a:solidFill>
                  <a:srgbClr val="FFC000"/>
                </a:solidFill>
                <a:latin typeface="Candara"/>
                <a:cs typeface="Candara"/>
              </a:rPr>
              <a:t> </a:t>
            </a:r>
            <a:r>
              <a:rPr sz="2800" spc="-5" dirty="0">
                <a:solidFill>
                  <a:srgbClr val="008080"/>
                </a:solidFill>
                <a:latin typeface="Candara"/>
                <a:cs typeface="Candara"/>
              </a:rPr>
              <a:t>from</a:t>
            </a:r>
            <a:endParaRPr sz="2800">
              <a:latin typeface="Candara"/>
              <a:cs typeface="Candara"/>
            </a:endParaRPr>
          </a:p>
          <a:p>
            <a:pPr marL="355600">
              <a:lnSpc>
                <a:spcPts val="3195"/>
              </a:lnSpc>
            </a:pPr>
            <a:r>
              <a:rPr sz="2800" spc="-5" dirty="0">
                <a:solidFill>
                  <a:srgbClr val="008080"/>
                </a:solidFill>
                <a:latin typeface="Candara"/>
                <a:cs typeface="Candara"/>
              </a:rPr>
              <a:t>a </a:t>
            </a:r>
            <a:r>
              <a:rPr sz="2800" dirty="0">
                <a:solidFill>
                  <a:srgbClr val="008080"/>
                </a:solidFill>
                <a:latin typeface="Candara"/>
                <a:cs typeface="Candara"/>
              </a:rPr>
              <a:t>security</a:t>
            </a:r>
            <a:r>
              <a:rPr sz="2800" spc="-100" dirty="0">
                <a:solidFill>
                  <a:srgbClr val="008080"/>
                </a:solidFill>
                <a:latin typeface="Candara"/>
                <a:cs typeface="Candara"/>
              </a:rPr>
              <a:t> </a:t>
            </a:r>
            <a:r>
              <a:rPr sz="2800" spc="-5" dirty="0">
                <a:solidFill>
                  <a:srgbClr val="008080"/>
                </a:solidFill>
                <a:latin typeface="Candara"/>
                <a:cs typeface="Candara"/>
              </a:rPr>
              <a:t>attack</a:t>
            </a:r>
            <a:endParaRPr sz="2800">
              <a:latin typeface="Candara"/>
              <a:cs typeface="Candara"/>
            </a:endParaRPr>
          </a:p>
          <a:p>
            <a:pPr marL="355600" marR="412115" indent="-342900">
              <a:lnSpc>
                <a:spcPts val="3020"/>
              </a:lnSpc>
              <a:spcBef>
                <a:spcPts val="720"/>
              </a:spcBef>
              <a:buClr>
                <a:srgbClr val="8ABB00"/>
              </a:buClr>
              <a:buFont typeface="Wingdings"/>
              <a:buChar char=""/>
              <a:tabLst>
                <a:tab pos="354965" algn="l"/>
                <a:tab pos="355600" algn="l"/>
              </a:tabLst>
            </a:pPr>
            <a:r>
              <a:rPr sz="2800" spc="-5" dirty="0">
                <a:solidFill>
                  <a:srgbClr val="008080"/>
                </a:solidFill>
                <a:latin typeface="Candara"/>
                <a:cs typeface="Candara"/>
              </a:rPr>
              <a:t>No single mechanism that will support all services  required</a:t>
            </a:r>
            <a:endParaRPr sz="2800">
              <a:latin typeface="Candara"/>
              <a:cs typeface="Candara"/>
            </a:endParaRPr>
          </a:p>
          <a:p>
            <a:pPr marL="355600" indent="-342900">
              <a:lnSpc>
                <a:spcPts val="3190"/>
              </a:lnSpc>
              <a:spcBef>
                <a:spcPts val="290"/>
              </a:spcBef>
              <a:buClr>
                <a:srgbClr val="8ABB00"/>
              </a:buClr>
              <a:buFont typeface="Wingdings"/>
              <a:buChar char=""/>
              <a:tabLst>
                <a:tab pos="354965" algn="l"/>
                <a:tab pos="355600" algn="l"/>
              </a:tabLst>
            </a:pPr>
            <a:r>
              <a:rPr sz="2800" spc="-5" dirty="0">
                <a:solidFill>
                  <a:srgbClr val="008080"/>
                </a:solidFill>
                <a:latin typeface="Candara"/>
                <a:cs typeface="Candara"/>
              </a:rPr>
              <a:t>However </a:t>
            </a:r>
            <a:r>
              <a:rPr sz="2800" b="1" i="1" u="heavy" spc="-5" dirty="0">
                <a:solidFill>
                  <a:srgbClr val="008080"/>
                </a:solidFill>
                <a:latin typeface="Candara"/>
                <a:cs typeface="Candara"/>
              </a:rPr>
              <a:t>one particular </a:t>
            </a:r>
            <a:r>
              <a:rPr sz="2800" b="1" i="1" u="heavy" spc="-10" dirty="0">
                <a:solidFill>
                  <a:srgbClr val="008080"/>
                </a:solidFill>
                <a:latin typeface="Candara"/>
                <a:cs typeface="Candara"/>
              </a:rPr>
              <a:t>element </a:t>
            </a:r>
            <a:r>
              <a:rPr sz="2800" b="1" spc="-10" dirty="0">
                <a:solidFill>
                  <a:srgbClr val="FF0000"/>
                </a:solidFill>
                <a:latin typeface="Candara"/>
                <a:cs typeface="Candara"/>
              </a:rPr>
              <a:t>underlies </a:t>
            </a:r>
            <a:r>
              <a:rPr sz="2800" spc="-5" dirty="0">
                <a:solidFill>
                  <a:srgbClr val="008080"/>
                </a:solidFill>
                <a:latin typeface="Candara"/>
                <a:cs typeface="Candara"/>
              </a:rPr>
              <a:t>many</a:t>
            </a:r>
            <a:r>
              <a:rPr sz="2800" spc="210" dirty="0">
                <a:solidFill>
                  <a:srgbClr val="008080"/>
                </a:solidFill>
                <a:latin typeface="Candara"/>
                <a:cs typeface="Candara"/>
              </a:rPr>
              <a:t> </a:t>
            </a:r>
            <a:r>
              <a:rPr sz="2800" spc="-5" dirty="0">
                <a:solidFill>
                  <a:srgbClr val="008080"/>
                </a:solidFill>
                <a:latin typeface="Candara"/>
                <a:cs typeface="Candara"/>
              </a:rPr>
              <a:t>of</a:t>
            </a:r>
            <a:endParaRPr sz="2800">
              <a:latin typeface="Candara"/>
              <a:cs typeface="Candara"/>
            </a:endParaRPr>
          </a:p>
          <a:p>
            <a:pPr marL="355600">
              <a:lnSpc>
                <a:spcPts val="3190"/>
              </a:lnSpc>
            </a:pPr>
            <a:r>
              <a:rPr sz="2800" spc="-5" dirty="0">
                <a:solidFill>
                  <a:srgbClr val="008080"/>
                </a:solidFill>
                <a:latin typeface="Candara"/>
                <a:cs typeface="Candara"/>
              </a:rPr>
              <a:t>the security mechanisms in</a:t>
            </a:r>
            <a:r>
              <a:rPr sz="2800" spc="-20" dirty="0">
                <a:solidFill>
                  <a:srgbClr val="008080"/>
                </a:solidFill>
                <a:latin typeface="Candara"/>
                <a:cs typeface="Candara"/>
              </a:rPr>
              <a:t> </a:t>
            </a:r>
            <a:r>
              <a:rPr sz="2800" spc="-5" dirty="0">
                <a:solidFill>
                  <a:srgbClr val="008080"/>
                </a:solidFill>
                <a:latin typeface="Candara"/>
                <a:cs typeface="Candara"/>
              </a:rPr>
              <a:t>use:</a:t>
            </a:r>
            <a:endParaRPr sz="2800">
              <a:latin typeface="Candara"/>
              <a:cs typeface="Candara"/>
            </a:endParaRPr>
          </a:p>
          <a:p>
            <a:pPr marL="756285" lvl="1" indent="-286385">
              <a:lnSpc>
                <a:spcPct val="100000"/>
              </a:lnSpc>
              <a:spcBef>
                <a:spcPts val="335"/>
              </a:spcBef>
              <a:buClr>
                <a:srgbClr val="35C8C2"/>
              </a:buClr>
              <a:buChar char="•"/>
              <a:tabLst>
                <a:tab pos="756920" algn="l"/>
              </a:tabLst>
            </a:pPr>
            <a:r>
              <a:rPr sz="2800" spc="-5" dirty="0">
                <a:solidFill>
                  <a:srgbClr val="18426B"/>
                </a:solidFill>
                <a:latin typeface="Candara"/>
                <a:cs typeface="Candara"/>
              </a:rPr>
              <a:t>cryptographic</a:t>
            </a:r>
            <a:r>
              <a:rPr sz="2800" spc="-50" dirty="0">
                <a:solidFill>
                  <a:srgbClr val="18426B"/>
                </a:solidFill>
                <a:latin typeface="Candara"/>
                <a:cs typeface="Candara"/>
              </a:rPr>
              <a:t> </a:t>
            </a:r>
            <a:r>
              <a:rPr sz="2800" spc="-5" dirty="0">
                <a:solidFill>
                  <a:srgbClr val="18426B"/>
                </a:solidFill>
                <a:latin typeface="Candara"/>
                <a:cs typeface="Candara"/>
              </a:rPr>
              <a:t>techniques</a:t>
            </a:r>
            <a:endParaRPr sz="2800">
              <a:latin typeface="Candara"/>
              <a:cs typeface="Candar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Security </a:t>
            </a:r>
            <a:r>
              <a:rPr spc="-10" dirty="0"/>
              <a:t>Mechanism </a:t>
            </a:r>
            <a:r>
              <a:rPr spc="-5" dirty="0"/>
              <a:t>(X.800)</a:t>
            </a:r>
          </a:p>
        </p:txBody>
      </p:sp>
      <p:sp>
        <p:nvSpPr>
          <p:cNvPr id="3" name="object 3"/>
          <p:cNvSpPr/>
          <p:nvPr/>
        </p:nvSpPr>
        <p:spPr>
          <a:xfrm>
            <a:off x="123444" y="1114044"/>
            <a:ext cx="8897112" cy="5315711"/>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27075" y="1217675"/>
            <a:ext cx="8689848" cy="51084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712976" y="2424683"/>
            <a:ext cx="2945892" cy="1781556"/>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584960" y="2005583"/>
            <a:ext cx="2921507" cy="2554224"/>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1623060" y="2017776"/>
            <a:ext cx="2845307" cy="431291"/>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1623060" y="2327148"/>
            <a:ext cx="419100" cy="382524"/>
          </a:xfrm>
          <a:prstGeom prst="rect">
            <a:avLst/>
          </a:prstGeom>
          <a:blipFill>
            <a:blip r:embed="rId7" cstate="print"/>
            <a:stretch>
              <a:fillRect/>
            </a:stretch>
          </a:blipFill>
        </p:spPr>
        <p:txBody>
          <a:bodyPr wrap="square" lIns="0" tIns="0" rIns="0" bIns="0" rtlCol="0"/>
          <a:lstStyle/>
          <a:p>
            <a:endParaRPr/>
          </a:p>
        </p:txBody>
      </p:sp>
      <p:sp>
        <p:nvSpPr>
          <p:cNvPr id="9" name="object 9"/>
          <p:cNvSpPr/>
          <p:nvPr/>
        </p:nvSpPr>
        <p:spPr>
          <a:xfrm>
            <a:off x="1795272" y="2327148"/>
            <a:ext cx="1505712" cy="382524"/>
          </a:xfrm>
          <a:prstGeom prst="rect">
            <a:avLst/>
          </a:prstGeom>
          <a:blipFill>
            <a:blip r:embed="rId8" cstate="print"/>
            <a:stretch>
              <a:fillRect/>
            </a:stretch>
          </a:blipFill>
        </p:spPr>
        <p:txBody>
          <a:bodyPr wrap="square" lIns="0" tIns="0" rIns="0" bIns="0" rtlCol="0"/>
          <a:lstStyle/>
          <a:p>
            <a:endParaRPr/>
          </a:p>
        </p:txBody>
      </p:sp>
      <p:sp>
        <p:nvSpPr>
          <p:cNvPr id="10" name="object 10"/>
          <p:cNvSpPr/>
          <p:nvPr/>
        </p:nvSpPr>
        <p:spPr>
          <a:xfrm>
            <a:off x="1623060" y="2587751"/>
            <a:ext cx="419100" cy="382524"/>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1795272" y="2587751"/>
            <a:ext cx="1804416" cy="382524"/>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1623060" y="2848355"/>
            <a:ext cx="419100" cy="382524"/>
          </a:xfrm>
          <a:prstGeom prst="rect">
            <a:avLst/>
          </a:prstGeom>
          <a:blipFill>
            <a:blip r:embed="rId7" cstate="print"/>
            <a:stretch>
              <a:fillRect/>
            </a:stretch>
          </a:blipFill>
        </p:spPr>
        <p:txBody>
          <a:bodyPr wrap="square" lIns="0" tIns="0" rIns="0" bIns="0" rtlCol="0"/>
          <a:lstStyle/>
          <a:p>
            <a:endParaRPr/>
          </a:p>
        </p:txBody>
      </p:sp>
      <p:sp>
        <p:nvSpPr>
          <p:cNvPr id="13" name="object 13"/>
          <p:cNvSpPr/>
          <p:nvPr/>
        </p:nvSpPr>
        <p:spPr>
          <a:xfrm>
            <a:off x="1795272" y="2848355"/>
            <a:ext cx="1626107" cy="382524"/>
          </a:xfrm>
          <a:prstGeom prst="rect">
            <a:avLst/>
          </a:prstGeom>
          <a:blipFill>
            <a:blip r:embed="rId10" cstate="print"/>
            <a:stretch>
              <a:fillRect/>
            </a:stretch>
          </a:blipFill>
        </p:spPr>
        <p:txBody>
          <a:bodyPr wrap="square" lIns="0" tIns="0" rIns="0" bIns="0" rtlCol="0"/>
          <a:lstStyle/>
          <a:p>
            <a:endParaRPr/>
          </a:p>
        </p:txBody>
      </p:sp>
      <p:sp>
        <p:nvSpPr>
          <p:cNvPr id="14" name="object 14"/>
          <p:cNvSpPr/>
          <p:nvPr/>
        </p:nvSpPr>
        <p:spPr>
          <a:xfrm>
            <a:off x="1623060" y="3108960"/>
            <a:ext cx="419100" cy="382524"/>
          </a:xfrm>
          <a:prstGeom prst="rect">
            <a:avLst/>
          </a:prstGeom>
          <a:blipFill>
            <a:blip r:embed="rId7" cstate="print"/>
            <a:stretch>
              <a:fillRect/>
            </a:stretch>
          </a:blipFill>
        </p:spPr>
        <p:txBody>
          <a:bodyPr wrap="square" lIns="0" tIns="0" rIns="0" bIns="0" rtlCol="0"/>
          <a:lstStyle/>
          <a:p>
            <a:endParaRPr/>
          </a:p>
        </p:txBody>
      </p:sp>
      <p:sp>
        <p:nvSpPr>
          <p:cNvPr id="15" name="object 15"/>
          <p:cNvSpPr/>
          <p:nvPr/>
        </p:nvSpPr>
        <p:spPr>
          <a:xfrm>
            <a:off x="1795272" y="3108960"/>
            <a:ext cx="1481327" cy="382524"/>
          </a:xfrm>
          <a:prstGeom prst="rect">
            <a:avLst/>
          </a:prstGeom>
          <a:blipFill>
            <a:blip r:embed="rId11" cstate="print"/>
            <a:stretch>
              <a:fillRect/>
            </a:stretch>
          </a:blipFill>
        </p:spPr>
        <p:txBody>
          <a:bodyPr wrap="square" lIns="0" tIns="0" rIns="0" bIns="0" rtlCol="0"/>
          <a:lstStyle/>
          <a:p>
            <a:endParaRPr/>
          </a:p>
        </p:txBody>
      </p:sp>
      <p:sp>
        <p:nvSpPr>
          <p:cNvPr id="16" name="object 16"/>
          <p:cNvSpPr/>
          <p:nvPr/>
        </p:nvSpPr>
        <p:spPr>
          <a:xfrm>
            <a:off x="1623060" y="3369564"/>
            <a:ext cx="419100" cy="382524"/>
          </a:xfrm>
          <a:prstGeom prst="rect">
            <a:avLst/>
          </a:prstGeom>
          <a:blipFill>
            <a:blip r:embed="rId7" cstate="print"/>
            <a:stretch>
              <a:fillRect/>
            </a:stretch>
          </a:blipFill>
        </p:spPr>
        <p:txBody>
          <a:bodyPr wrap="square" lIns="0" tIns="0" rIns="0" bIns="0" rtlCol="0"/>
          <a:lstStyle/>
          <a:p>
            <a:endParaRPr/>
          </a:p>
        </p:txBody>
      </p:sp>
      <p:sp>
        <p:nvSpPr>
          <p:cNvPr id="17" name="object 17"/>
          <p:cNvSpPr/>
          <p:nvPr/>
        </p:nvSpPr>
        <p:spPr>
          <a:xfrm>
            <a:off x="1795272" y="3369564"/>
            <a:ext cx="2465831" cy="382524"/>
          </a:xfrm>
          <a:prstGeom prst="rect">
            <a:avLst/>
          </a:prstGeom>
          <a:blipFill>
            <a:blip r:embed="rId12" cstate="print"/>
            <a:stretch>
              <a:fillRect/>
            </a:stretch>
          </a:blipFill>
        </p:spPr>
        <p:txBody>
          <a:bodyPr wrap="square" lIns="0" tIns="0" rIns="0" bIns="0" rtlCol="0"/>
          <a:lstStyle/>
          <a:p>
            <a:endParaRPr/>
          </a:p>
        </p:txBody>
      </p:sp>
      <p:sp>
        <p:nvSpPr>
          <p:cNvPr id="18" name="object 18"/>
          <p:cNvSpPr/>
          <p:nvPr/>
        </p:nvSpPr>
        <p:spPr>
          <a:xfrm>
            <a:off x="1623060" y="3628644"/>
            <a:ext cx="419100" cy="384048"/>
          </a:xfrm>
          <a:prstGeom prst="rect">
            <a:avLst/>
          </a:prstGeom>
          <a:blipFill>
            <a:blip r:embed="rId13" cstate="print"/>
            <a:stretch>
              <a:fillRect/>
            </a:stretch>
          </a:blipFill>
        </p:spPr>
        <p:txBody>
          <a:bodyPr wrap="square" lIns="0" tIns="0" rIns="0" bIns="0" rtlCol="0"/>
          <a:lstStyle/>
          <a:p>
            <a:endParaRPr/>
          </a:p>
        </p:txBody>
      </p:sp>
      <p:sp>
        <p:nvSpPr>
          <p:cNvPr id="19" name="object 19"/>
          <p:cNvSpPr/>
          <p:nvPr/>
        </p:nvSpPr>
        <p:spPr>
          <a:xfrm>
            <a:off x="1795272" y="3628644"/>
            <a:ext cx="1600200" cy="384048"/>
          </a:xfrm>
          <a:prstGeom prst="rect">
            <a:avLst/>
          </a:prstGeom>
          <a:blipFill>
            <a:blip r:embed="rId14" cstate="print"/>
            <a:stretch>
              <a:fillRect/>
            </a:stretch>
          </a:blipFill>
        </p:spPr>
        <p:txBody>
          <a:bodyPr wrap="square" lIns="0" tIns="0" rIns="0" bIns="0" rtlCol="0"/>
          <a:lstStyle/>
          <a:p>
            <a:endParaRPr/>
          </a:p>
        </p:txBody>
      </p:sp>
      <p:sp>
        <p:nvSpPr>
          <p:cNvPr id="20" name="object 20"/>
          <p:cNvSpPr/>
          <p:nvPr/>
        </p:nvSpPr>
        <p:spPr>
          <a:xfrm>
            <a:off x="1623060" y="3889247"/>
            <a:ext cx="419100" cy="384048"/>
          </a:xfrm>
          <a:prstGeom prst="rect">
            <a:avLst/>
          </a:prstGeom>
          <a:blipFill>
            <a:blip r:embed="rId13" cstate="print"/>
            <a:stretch>
              <a:fillRect/>
            </a:stretch>
          </a:blipFill>
        </p:spPr>
        <p:txBody>
          <a:bodyPr wrap="square" lIns="0" tIns="0" rIns="0" bIns="0" rtlCol="0"/>
          <a:lstStyle/>
          <a:p>
            <a:endParaRPr/>
          </a:p>
        </p:txBody>
      </p:sp>
      <p:sp>
        <p:nvSpPr>
          <p:cNvPr id="21" name="object 21"/>
          <p:cNvSpPr/>
          <p:nvPr/>
        </p:nvSpPr>
        <p:spPr>
          <a:xfrm>
            <a:off x="1795272" y="3889247"/>
            <a:ext cx="1648968" cy="384048"/>
          </a:xfrm>
          <a:prstGeom prst="rect">
            <a:avLst/>
          </a:prstGeom>
          <a:blipFill>
            <a:blip r:embed="rId15" cstate="print"/>
            <a:stretch>
              <a:fillRect/>
            </a:stretch>
          </a:blipFill>
        </p:spPr>
        <p:txBody>
          <a:bodyPr wrap="square" lIns="0" tIns="0" rIns="0" bIns="0" rtlCol="0"/>
          <a:lstStyle/>
          <a:p>
            <a:endParaRPr/>
          </a:p>
        </p:txBody>
      </p:sp>
      <p:sp>
        <p:nvSpPr>
          <p:cNvPr id="22" name="object 22"/>
          <p:cNvSpPr/>
          <p:nvPr/>
        </p:nvSpPr>
        <p:spPr>
          <a:xfrm>
            <a:off x="1623060" y="4149852"/>
            <a:ext cx="419100" cy="345948"/>
          </a:xfrm>
          <a:prstGeom prst="rect">
            <a:avLst/>
          </a:prstGeom>
          <a:blipFill>
            <a:blip r:embed="rId16" cstate="print"/>
            <a:stretch>
              <a:fillRect/>
            </a:stretch>
          </a:blipFill>
        </p:spPr>
        <p:txBody>
          <a:bodyPr wrap="square" lIns="0" tIns="0" rIns="0" bIns="0" rtlCol="0"/>
          <a:lstStyle/>
          <a:p>
            <a:endParaRPr/>
          </a:p>
        </p:txBody>
      </p:sp>
      <p:sp>
        <p:nvSpPr>
          <p:cNvPr id="23" name="object 23"/>
          <p:cNvSpPr/>
          <p:nvPr/>
        </p:nvSpPr>
        <p:spPr>
          <a:xfrm>
            <a:off x="1795272" y="4149852"/>
            <a:ext cx="1367027" cy="345948"/>
          </a:xfrm>
          <a:prstGeom prst="rect">
            <a:avLst/>
          </a:prstGeom>
          <a:blipFill>
            <a:blip r:embed="rId17" cstate="print"/>
            <a:stretch>
              <a:fillRect/>
            </a:stretch>
          </a:blipFill>
        </p:spPr>
        <p:txBody>
          <a:bodyPr wrap="square" lIns="0" tIns="0" rIns="0" bIns="0" rtlCol="0"/>
          <a:lstStyle/>
          <a:p>
            <a:endParaRPr/>
          </a:p>
        </p:txBody>
      </p:sp>
      <p:sp>
        <p:nvSpPr>
          <p:cNvPr id="24" name="object 24"/>
          <p:cNvSpPr txBox="1"/>
          <p:nvPr/>
        </p:nvSpPr>
        <p:spPr>
          <a:xfrm>
            <a:off x="1740154" y="2076069"/>
            <a:ext cx="2584450" cy="2404745"/>
          </a:xfrm>
          <a:prstGeom prst="rect">
            <a:avLst/>
          </a:prstGeom>
        </p:spPr>
        <p:txBody>
          <a:bodyPr vert="horz" wrap="square" lIns="0" tIns="0" rIns="0" bIns="0" rtlCol="0">
            <a:spAutoFit/>
          </a:bodyPr>
          <a:lstStyle/>
          <a:p>
            <a:pPr marL="12700">
              <a:lnSpc>
                <a:spcPct val="100000"/>
              </a:lnSpc>
            </a:pPr>
            <a:r>
              <a:rPr sz="1600" b="1" spc="-10" dirty="0">
                <a:solidFill>
                  <a:srgbClr val="FFFFFF"/>
                </a:solidFill>
                <a:latin typeface="Candara"/>
                <a:cs typeface="Candara"/>
              </a:rPr>
              <a:t>Specific </a:t>
            </a:r>
            <a:r>
              <a:rPr sz="1600" b="1" spc="-5" dirty="0">
                <a:solidFill>
                  <a:srgbClr val="FFFFFF"/>
                </a:solidFill>
                <a:latin typeface="Candara"/>
                <a:cs typeface="Candara"/>
              </a:rPr>
              <a:t>Security</a:t>
            </a:r>
            <a:r>
              <a:rPr sz="1600" b="1" spc="-15" dirty="0">
                <a:solidFill>
                  <a:srgbClr val="FFFFFF"/>
                </a:solidFill>
                <a:latin typeface="Candara"/>
                <a:cs typeface="Candara"/>
              </a:rPr>
              <a:t> </a:t>
            </a:r>
            <a:r>
              <a:rPr sz="1600" b="1" spc="-5" dirty="0">
                <a:solidFill>
                  <a:srgbClr val="FFFFFF"/>
                </a:solidFill>
                <a:latin typeface="Candara"/>
                <a:cs typeface="Candara"/>
              </a:rPr>
              <a:t>Mechanisms</a:t>
            </a:r>
            <a:endParaRPr sz="1600" dirty="0">
              <a:latin typeface="Candara"/>
              <a:cs typeface="Candara"/>
            </a:endParaRPr>
          </a:p>
          <a:p>
            <a:pPr marL="184785" indent="-172085">
              <a:lnSpc>
                <a:spcPct val="100000"/>
              </a:lnSpc>
              <a:spcBef>
                <a:spcPts val="515"/>
              </a:spcBef>
              <a:buFont typeface="Candara"/>
              <a:buChar char="•"/>
              <a:tabLst>
                <a:tab pos="185420" algn="l"/>
              </a:tabLst>
            </a:pPr>
            <a:r>
              <a:rPr sz="1600" b="1" spc="-5" dirty="0">
                <a:solidFill>
                  <a:srgbClr val="FFFFFF"/>
                </a:solidFill>
                <a:latin typeface="Candara"/>
                <a:cs typeface="Candara"/>
              </a:rPr>
              <a:t>Encipherment</a:t>
            </a:r>
            <a:endParaRPr sz="1600" dirty="0">
              <a:latin typeface="Candara"/>
              <a:cs typeface="Candara"/>
            </a:endParaRPr>
          </a:p>
          <a:p>
            <a:pPr marL="184785" indent="-172085">
              <a:lnSpc>
                <a:spcPct val="100000"/>
              </a:lnSpc>
              <a:spcBef>
                <a:spcPts val="135"/>
              </a:spcBef>
              <a:buFont typeface="Candara"/>
              <a:buChar char="•"/>
              <a:tabLst>
                <a:tab pos="185420" algn="l"/>
              </a:tabLst>
            </a:pPr>
            <a:r>
              <a:rPr sz="1600" b="1" spc="-5" dirty="0">
                <a:solidFill>
                  <a:srgbClr val="FFFFFF"/>
                </a:solidFill>
                <a:latin typeface="Candara"/>
                <a:cs typeface="Candara"/>
              </a:rPr>
              <a:t>Digital</a:t>
            </a:r>
            <a:r>
              <a:rPr sz="1600" b="1" spc="-60" dirty="0">
                <a:solidFill>
                  <a:srgbClr val="FFFFFF"/>
                </a:solidFill>
                <a:latin typeface="Candara"/>
                <a:cs typeface="Candara"/>
              </a:rPr>
              <a:t> </a:t>
            </a:r>
            <a:r>
              <a:rPr sz="1600" b="1" spc="-10" dirty="0">
                <a:solidFill>
                  <a:srgbClr val="FFFFFF"/>
                </a:solidFill>
                <a:latin typeface="Candara"/>
                <a:cs typeface="Candara"/>
              </a:rPr>
              <a:t>signatures</a:t>
            </a:r>
            <a:endParaRPr sz="1600" dirty="0">
              <a:latin typeface="Candara"/>
              <a:cs typeface="Candara"/>
            </a:endParaRPr>
          </a:p>
          <a:p>
            <a:pPr marL="184785" indent="-172085">
              <a:lnSpc>
                <a:spcPct val="100000"/>
              </a:lnSpc>
              <a:spcBef>
                <a:spcPts val="130"/>
              </a:spcBef>
              <a:buFont typeface="Candara"/>
              <a:buChar char="•"/>
              <a:tabLst>
                <a:tab pos="185420" algn="l"/>
              </a:tabLst>
            </a:pPr>
            <a:r>
              <a:rPr sz="1600" b="1" spc="-5" dirty="0">
                <a:solidFill>
                  <a:srgbClr val="FFFFFF"/>
                </a:solidFill>
                <a:latin typeface="Candara"/>
                <a:cs typeface="Candara"/>
              </a:rPr>
              <a:t>Access</a:t>
            </a:r>
            <a:r>
              <a:rPr sz="1600" b="1" spc="-60" dirty="0">
                <a:solidFill>
                  <a:srgbClr val="FFFFFF"/>
                </a:solidFill>
                <a:latin typeface="Candara"/>
                <a:cs typeface="Candara"/>
              </a:rPr>
              <a:t> </a:t>
            </a:r>
            <a:r>
              <a:rPr sz="1600" b="1" spc="-10" dirty="0">
                <a:solidFill>
                  <a:srgbClr val="FFFFFF"/>
                </a:solidFill>
                <a:latin typeface="Candara"/>
                <a:cs typeface="Candara"/>
              </a:rPr>
              <a:t>controls</a:t>
            </a:r>
            <a:endParaRPr sz="1600" dirty="0">
              <a:latin typeface="Candara"/>
              <a:cs typeface="Candara"/>
            </a:endParaRPr>
          </a:p>
          <a:p>
            <a:pPr marL="184785" indent="-172085">
              <a:lnSpc>
                <a:spcPct val="100000"/>
              </a:lnSpc>
              <a:spcBef>
                <a:spcPts val="130"/>
              </a:spcBef>
              <a:buFont typeface="Candara"/>
              <a:buChar char="•"/>
              <a:tabLst>
                <a:tab pos="185420" algn="l"/>
              </a:tabLst>
            </a:pPr>
            <a:r>
              <a:rPr sz="1600" b="1" spc="-5" dirty="0">
                <a:solidFill>
                  <a:srgbClr val="FFFFFF"/>
                </a:solidFill>
                <a:latin typeface="Candara"/>
                <a:cs typeface="Candara"/>
              </a:rPr>
              <a:t>Data</a:t>
            </a:r>
            <a:r>
              <a:rPr sz="1600" b="1" spc="-95" dirty="0">
                <a:solidFill>
                  <a:srgbClr val="FFFFFF"/>
                </a:solidFill>
                <a:latin typeface="Candara"/>
                <a:cs typeface="Candara"/>
              </a:rPr>
              <a:t> </a:t>
            </a:r>
            <a:r>
              <a:rPr sz="1600" b="1" spc="-5" dirty="0">
                <a:solidFill>
                  <a:srgbClr val="FFFFFF"/>
                </a:solidFill>
                <a:latin typeface="Candara"/>
                <a:cs typeface="Candara"/>
              </a:rPr>
              <a:t>integrity</a:t>
            </a:r>
            <a:endParaRPr sz="1600" dirty="0">
              <a:latin typeface="Candara"/>
              <a:cs typeface="Candara"/>
            </a:endParaRPr>
          </a:p>
          <a:p>
            <a:pPr marL="184785" indent="-172085">
              <a:lnSpc>
                <a:spcPct val="100000"/>
              </a:lnSpc>
              <a:spcBef>
                <a:spcPts val="130"/>
              </a:spcBef>
              <a:buFont typeface="Candara"/>
              <a:buChar char="•"/>
              <a:tabLst>
                <a:tab pos="185420" algn="l"/>
              </a:tabLst>
            </a:pPr>
            <a:r>
              <a:rPr sz="1600" b="1" spc="-5" dirty="0">
                <a:solidFill>
                  <a:srgbClr val="FFFFFF"/>
                </a:solidFill>
                <a:latin typeface="Candara"/>
                <a:cs typeface="Candara"/>
              </a:rPr>
              <a:t>Authentication</a:t>
            </a:r>
            <a:r>
              <a:rPr sz="1600" b="1" spc="-30" dirty="0">
                <a:solidFill>
                  <a:srgbClr val="FFFFFF"/>
                </a:solidFill>
                <a:latin typeface="Candara"/>
                <a:cs typeface="Candara"/>
              </a:rPr>
              <a:t> </a:t>
            </a:r>
            <a:r>
              <a:rPr sz="1600" b="1" spc="-10" dirty="0">
                <a:solidFill>
                  <a:srgbClr val="FFFFFF"/>
                </a:solidFill>
                <a:latin typeface="Candara"/>
                <a:cs typeface="Candara"/>
              </a:rPr>
              <a:t>exchange</a:t>
            </a:r>
            <a:endParaRPr sz="1600" dirty="0">
              <a:latin typeface="Candara"/>
              <a:cs typeface="Candara"/>
            </a:endParaRPr>
          </a:p>
          <a:p>
            <a:pPr marL="184785" indent="-172085">
              <a:lnSpc>
                <a:spcPct val="100000"/>
              </a:lnSpc>
              <a:spcBef>
                <a:spcPts val="120"/>
              </a:spcBef>
              <a:buFont typeface="Candara"/>
              <a:buChar char="•"/>
              <a:tabLst>
                <a:tab pos="185420" algn="l"/>
              </a:tabLst>
            </a:pPr>
            <a:r>
              <a:rPr sz="1600" b="1" spc="-15" dirty="0">
                <a:solidFill>
                  <a:srgbClr val="FFFFFF"/>
                </a:solidFill>
                <a:latin typeface="Candara"/>
                <a:cs typeface="Candara"/>
              </a:rPr>
              <a:t>Traffic</a:t>
            </a:r>
            <a:r>
              <a:rPr sz="1600" b="1" spc="-70" dirty="0">
                <a:solidFill>
                  <a:srgbClr val="FFFFFF"/>
                </a:solidFill>
                <a:latin typeface="Candara"/>
                <a:cs typeface="Candara"/>
              </a:rPr>
              <a:t> </a:t>
            </a:r>
            <a:r>
              <a:rPr sz="1600" b="1" spc="-10" dirty="0">
                <a:solidFill>
                  <a:srgbClr val="FFFFFF"/>
                </a:solidFill>
                <a:latin typeface="Candara"/>
                <a:cs typeface="Candara"/>
              </a:rPr>
              <a:t>padding</a:t>
            </a:r>
            <a:endParaRPr sz="1600" dirty="0">
              <a:latin typeface="Candara"/>
              <a:cs typeface="Candara"/>
            </a:endParaRPr>
          </a:p>
          <a:p>
            <a:pPr marL="184785" indent="-172085">
              <a:lnSpc>
                <a:spcPct val="100000"/>
              </a:lnSpc>
              <a:spcBef>
                <a:spcPts val="135"/>
              </a:spcBef>
              <a:buFont typeface="Candara"/>
              <a:buChar char="•"/>
              <a:tabLst>
                <a:tab pos="185420" algn="l"/>
              </a:tabLst>
            </a:pPr>
            <a:r>
              <a:rPr sz="1600" b="1" spc="-5" dirty="0">
                <a:solidFill>
                  <a:srgbClr val="FFFFFF"/>
                </a:solidFill>
                <a:latin typeface="Candara"/>
                <a:cs typeface="Candara"/>
              </a:rPr>
              <a:t>Routing</a:t>
            </a:r>
            <a:r>
              <a:rPr sz="1600" b="1" spc="-65" dirty="0">
                <a:solidFill>
                  <a:srgbClr val="FFFFFF"/>
                </a:solidFill>
                <a:latin typeface="Candara"/>
                <a:cs typeface="Candara"/>
              </a:rPr>
              <a:t> </a:t>
            </a:r>
            <a:r>
              <a:rPr sz="1600" b="1" spc="-10" dirty="0">
                <a:solidFill>
                  <a:srgbClr val="FFFFFF"/>
                </a:solidFill>
                <a:latin typeface="Candara"/>
                <a:cs typeface="Candara"/>
              </a:rPr>
              <a:t>control</a:t>
            </a:r>
            <a:endParaRPr sz="1600" dirty="0">
              <a:latin typeface="Candara"/>
              <a:cs typeface="Candara"/>
            </a:endParaRPr>
          </a:p>
          <a:p>
            <a:pPr marL="184785" indent="-172085">
              <a:lnSpc>
                <a:spcPct val="100000"/>
              </a:lnSpc>
              <a:spcBef>
                <a:spcPts val="130"/>
              </a:spcBef>
              <a:buFont typeface="Candara"/>
              <a:buChar char="•"/>
              <a:tabLst>
                <a:tab pos="185420" algn="l"/>
              </a:tabLst>
            </a:pPr>
            <a:r>
              <a:rPr sz="1600" b="1" spc="-10" dirty="0">
                <a:solidFill>
                  <a:srgbClr val="FFFFFF"/>
                </a:solidFill>
                <a:latin typeface="Candara"/>
                <a:cs typeface="Candara"/>
              </a:rPr>
              <a:t>Notarization</a:t>
            </a:r>
            <a:endParaRPr sz="1600" dirty="0">
              <a:latin typeface="Candara"/>
              <a:cs typeface="Candara"/>
            </a:endParaRPr>
          </a:p>
        </p:txBody>
      </p:sp>
      <p:sp>
        <p:nvSpPr>
          <p:cNvPr id="25" name="object 25"/>
          <p:cNvSpPr/>
          <p:nvPr/>
        </p:nvSpPr>
        <p:spPr>
          <a:xfrm>
            <a:off x="4989576" y="3262884"/>
            <a:ext cx="3467100" cy="1781556"/>
          </a:xfrm>
          <a:prstGeom prst="rect">
            <a:avLst/>
          </a:prstGeom>
          <a:blipFill>
            <a:blip r:embed="rId18" cstate="print"/>
            <a:stretch>
              <a:fillRect/>
            </a:stretch>
          </a:blipFill>
        </p:spPr>
        <p:txBody>
          <a:bodyPr wrap="square" lIns="0" tIns="0" rIns="0" bIns="0" rtlCol="0"/>
          <a:lstStyle/>
          <a:p>
            <a:endParaRPr/>
          </a:p>
        </p:txBody>
      </p:sp>
      <p:sp>
        <p:nvSpPr>
          <p:cNvPr id="26" name="object 26"/>
          <p:cNvSpPr/>
          <p:nvPr/>
        </p:nvSpPr>
        <p:spPr>
          <a:xfrm>
            <a:off x="4861559" y="3233927"/>
            <a:ext cx="3075432" cy="1772412"/>
          </a:xfrm>
          <a:prstGeom prst="rect">
            <a:avLst/>
          </a:prstGeom>
          <a:blipFill>
            <a:blip r:embed="rId19" cstate="print"/>
            <a:stretch>
              <a:fillRect/>
            </a:stretch>
          </a:blipFill>
        </p:spPr>
        <p:txBody>
          <a:bodyPr wrap="square" lIns="0" tIns="0" rIns="0" bIns="0" rtlCol="0"/>
          <a:lstStyle/>
          <a:p>
            <a:endParaRPr/>
          </a:p>
        </p:txBody>
      </p:sp>
      <p:sp>
        <p:nvSpPr>
          <p:cNvPr id="27" name="object 27"/>
          <p:cNvSpPr/>
          <p:nvPr/>
        </p:nvSpPr>
        <p:spPr>
          <a:xfrm>
            <a:off x="4899659" y="3246120"/>
            <a:ext cx="2999232" cy="431291"/>
          </a:xfrm>
          <a:prstGeom prst="rect">
            <a:avLst/>
          </a:prstGeom>
          <a:blipFill>
            <a:blip r:embed="rId20" cstate="print"/>
            <a:stretch>
              <a:fillRect/>
            </a:stretch>
          </a:blipFill>
        </p:spPr>
        <p:txBody>
          <a:bodyPr wrap="square" lIns="0" tIns="0" rIns="0" bIns="0" rtlCol="0"/>
          <a:lstStyle/>
          <a:p>
            <a:endParaRPr/>
          </a:p>
        </p:txBody>
      </p:sp>
      <p:sp>
        <p:nvSpPr>
          <p:cNvPr id="28" name="object 28"/>
          <p:cNvSpPr/>
          <p:nvPr/>
        </p:nvSpPr>
        <p:spPr>
          <a:xfrm>
            <a:off x="4899659" y="3555491"/>
            <a:ext cx="419100" cy="382523"/>
          </a:xfrm>
          <a:prstGeom prst="rect">
            <a:avLst/>
          </a:prstGeom>
          <a:blipFill>
            <a:blip r:embed="rId21" cstate="print"/>
            <a:stretch>
              <a:fillRect/>
            </a:stretch>
          </a:blipFill>
        </p:spPr>
        <p:txBody>
          <a:bodyPr wrap="square" lIns="0" tIns="0" rIns="0" bIns="0" rtlCol="0"/>
          <a:lstStyle/>
          <a:p>
            <a:endParaRPr/>
          </a:p>
        </p:txBody>
      </p:sp>
      <p:sp>
        <p:nvSpPr>
          <p:cNvPr id="29" name="object 29"/>
          <p:cNvSpPr/>
          <p:nvPr/>
        </p:nvSpPr>
        <p:spPr>
          <a:xfrm>
            <a:off x="5071871" y="3555491"/>
            <a:ext cx="2093976" cy="382523"/>
          </a:xfrm>
          <a:prstGeom prst="rect">
            <a:avLst/>
          </a:prstGeom>
          <a:blipFill>
            <a:blip r:embed="rId22" cstate="print"/>
            <a:stretch>
              <a:fillRect/>
            </a:stretch>
          </a:blipFill>
        </p:spPr>
        <p:txBody>
          <a:bodyPr wrap="square" lIns="0" tIns="0" rIns="0" bIns="0" rtlCol="0"/>
          <a:lstStyle/>
          <a:p>
            <a:endParaRPr/>
          </a:p>
        </p:txBody>
      </p:sp>
      <p:sp>
        <p:nvSpPr>
          <p:cNvPr id="30" name="object 30"/>
          <p:cNvSpPr/>
          <p:nvPr/>
        </p:nvSpPr>
        <p:spPr>
          <a:xfrm>
            <a:off x="4899659" y="3816096"/>
            <a:ext cx="419100" cy="382524"/>
          </a:xfrm>
          <a:prstGeom prst="rect">
            <a:avLst/>
          </a:prstGeom>
          <a:blipFill>
            <a:blip r:embed="rId21" cstate="print"/>
            <a:stretch>
              <a:fillRect/>
            </a:stretch>
          </a:blipFill>
        </p:spPr>
        <p:txBody>
          <a:bodyPr wrap="square" lIns="0" tIns="0" rIns="0" bIns="0" rtlCol="0"/>
          <a:lstStyle/>
          <a:p>
            <a:endParaRPr/>
          </a:p>
        </p:txBody>
      </p:sp>
      <p:sp>
        <p:nvSpPr>
          <p:cNvPr id="31" name="object 31"/>
          <p:cNvSpPr/>
          <p:nvPr/>
        </p:nvSpPr>
        <p:spPr>
          <a:xfrm>
            <a:off x="5071871" y="3816096"/>
            <a:ext cx="1545335" cy="382524"/>
          </a:xfrm>
          <a:prstGeom prst="rect">
            <a:avLst/>
          </a:prstGeom>
          <a:blipFill>
            <a:blip r:embed="rId23" cstate="print"/>
            <a:stretch>
              <a:fillRect/>
            </a:stretch>
          </a:blipFill>
        </p:spPr>
        <p:txBody>
          <a:bodyPr wrap="square" lIns="0" tIns="0" rIns="0" bIns="0" rtlCol="0"/>
          <a:lstStyle/>
          <a:p>
            <a:endParaRPr/>
          </a:p>
        </p:txBody>
      </p:sp>
      <p:sp>
        <p:nvSpPr>
          <p:cNvPr id="32" name="object 32"/>
          <p:cNvSpPr/>
          <p:nvPr/>
        </p:nvSpPr>
        <p:spPr>
          <a:xfrm>
            <a:off x="4899659" y="4076700"/>
            <a:ext cx="419100" cy="382524"/>
          </a:xfrm>
          <a:prstGeom prst="rect">
            <a:avLst/>
          </a:prstGeom>
          <a:blipFill>
            <a:blip r:embed="rId21" cstate="print"/>
            <a:stretch>
              <a:fillRect/>
            </a:stretch>
          </a:blipFill>
        </p:spPr>
        <p:txBody>
          <a:bodyPr wrap="square" lIns="0" tIns="0" rIns="0" bIns="0" rtlCol="0"/>
          <a:lstStyle/>
          <a:p>
            <a:endParaRPr/>
          </a:p>
        </p:txBody>
      </p:sp>
      <p:sp>
        <p:nvSpPr>
          <p:cNvPr id="33" name="object 33"/>
          <p:cNvSpPr/>
          <p:nvPr/>
        </p:nvSpPr>
        <p:spPr>
          <a:xfrm>
            <a:off x="5071871" y="4076700"/>
            <a:ext cx="1652016" cy="382524"/>
          </a:xfrm>
          <a:prstGeom prst="rect">
            <a:avLst/>
          </a:prstGeom>
          <a:blipFill>
            <a:blip r:embed="rId24" cstate="print"/>
            <a:stretch>
              <a:fillRect/>
            </a:stretch>
          </a:blipFill>
        </p:spPr>
        <p:txBody>
          <a:bodyPr wrap="square" lIns="0" tIns="0" rIns="0" bIns="0" rtlCol="0"/>
          <a:lstStyle/>
          <a:p>
            <a:endParaRPr/>
          </a:p>
        </p:txBody>
      </p:sp>
      <p:sp>
        <p:nvSpPr>
          <p:cNvPr id="34" name="object 34"/>
          <p:cNvSpPr/>
          <p:nvPr/>
        </p:nvSpPr>
        <p:spPr>
          <a:xfrm>
            <a:off x="4899659" y="4337303"/>
            <a:ext cx="419100" cy="382524"/>
          </a:xfrm>
          <a:prstGeom prst="rect">
            <a:avLst/>
          </a:prstGeom>
          <a:blipFill>
            <a:blip r:embed="rId21" cstate="print"/>
            <a:stretch>
              <a:fillRect/>
            </a:stretch>
          </a:blipFill>
        </p:spPr>
        <p:txBody>
          <a:bodyPr wrap="square" lIns="0" tIns="0" rIns="0" bIns="0" rtlCol="0"/>
          <a:lstStyle/>
          <a:p>
            <a:endParaRPr/>
          </a:p>
        </p:txBody>
      </p:sp>
      <p:sp>
        <p:nvSpPr>
          <p:cNvPr id="35" name="object 35"/>
          <p:cNvSpPr/>
          <p:nvPr/>
        </p:nvSpPr>
        <p:spPr>
          <a:xfrm>
            <a:off x="5071871" y="4337303"/>
            <a:ext cx="1967483" cy="382524"/>
          </a:xfrm>
          <a:prstGeom prst="rect">
            <a:avLst/>
          </a:prstGeom>
          <a:blipFill>
            <a:blip r:embed="rId25" cstate="print"/>
            <a:stretch>
              <a:fillRect/>
            </a:stretch>
          </a:blipFill>
        </p:spPr>
        <p:txBody>
          <a:bodyPr wrap="square" lIns="0" tIns="0" rIns="0" bIns="0" rtlCol="0"/>
          <a:lstStyle/>
          <a:p>
            <a:endParaRPr/>
          </a:p>
        </p:txBody>
      </p:sp>
      <p:sp>
        <p:nvSpPr>
          <p:cNvPr id="36" name="object 36"/>
          <p:cNvSpPr/>
          <p:nvPr/>
        </p:nvSpPr>
        <p:spPr>
          <a:xfrm>
            <a:off x="4899659" y="4597908"/>
            <a:ext cx="419100" cy="344424"/>
          </a:xfrm>
          <a:prstGeom prst="rect">
            <a:avLst/>
          </a:prstGeom>
          <a:blipFill>
            <a:blip r:embed="rId26" cstate="print"/>
            <a:stretch>
              <a:fillRect/>
            </a:stretch>
          </a:blipFill>
        </p:spPr>
        <p:txBody>
          <a:bodyPr wrap="square" lIns="0" tIns="0" rIns="0" bIns="0" rtlCol="0"/>
          <a:lstStyle/>
          <a:p>
            <a:endParaRPr/>
          </a:p>
        </p:txBody>
      </p:sp>
      <p:sp>
        <p:nvSpPr>
          <p:cNvPr id="37" name="object 37"/>
          <p:cNvSpPr/>
          <p:nvPr/>
        </p:nvSpPr>
        <p:spPr>
          <a:xfrm>
            <a:off x="5071871" y="4597908"/>
            <a:ext cx="1804416" cy="344424"/>
          </a:xfrm>
          <a:prstGeom prst="rect">
            <a:avLst/>
          </a:prstGeom>
          <a:blipFill>
            <a:blip r:embed="rId27" cstate="print"/>
            <a:stretch>
              <a:fillRect/>
            </a:stretch>
          </a:blipFill>
        </p:spPr>
        <p:txBody>
          <a:bodyPr wrap="square" lIns="0" tIns="0" rIns="0" bIns="0" rtlCol="0"/>
          <a:lstStyle/>
          <a:p>
            <a:endParaRPr/>
          </a:p>
        </p:txBody>
      </p:sp>
      <p:sp>
        <p:nvSpPr>
          <p:cNvPr id="38" name="object 38"/>
          <p:cNvSpPr txBox="1"/>
          <p:nvPr/>
        </p:nvSpPr>
        <p:spPr>
          <a:xfrm>
            <a:off x="5017389" y="3305302"/>
            <a:ext cx="2738755" cy="1624330"/>
          </a:xfrm>
          <a:prstGeom prst="rect">
            <a:avLst/>
          </a:prstGeom>
        </p:spPr>
        <p:txBody>
          <a:bodyPr vert="horz" wrap="square" lIns="0" tIns="0" rIns="0" bIns="0" rtlCol="0">
            <a:spAutoFit/>
          </a:bodyPr>
          <a:lstStyle/>
          <a:p>
            <a:pPr marL="12700">
              <a:lnSpc>
                <a:spcPct val="100000"/>
              </a:lnSpc>
            </a:pPr>
            <a:r>
              <a:rPr sz="1600" b="1" spc="-5" dirty="0">
                <a:solidFill>
                  <a:srgbClr val="FFFFFF"/>
                </a:solidFill>
                <a:latin typeface="Candara"/>
                <a:cs typeface="Candara"/>
              </a:rPr>
              <a:t>Pervasive Security</a:t>
            </a:r>
            <a:r>
              <a:rPr sz="1600" b="1" spc="-40" dirty="0">
                <a:solidFill>
                  <a:srgbClr val="FFFFFF"/>
                </a:solidFill>
                <a:latin typeface="Candara"/>
                <a:cs typeface="Candara"/>
              </a:rPr>
              <a:t> </a:t>
            </a:r>
            <a:r>
              <a:rPr sz="1600" b="1" spc="-5" dirty="0">
                <a:solidFill>
                  <a:srgbClr val="FFFFFF"/>
                </a:solidFill>
                <a:latin typeface="Candara"/>
                <a:cs typeface="Candara"/>
              </a:rPr>
              <a:t>Mechanisms</a:t>
            </a:r>
            <a:endParaRPr sz="1600" dirty="0">
              <a:latin typeface="Candara"/>
              <a:cs typeface="Candara"/>
            </a:endParaRPr>
          </a:p>
          <a:p>
            <a:pPr marL="184785" indent="-172085">
              <a:lnSpc>
                <a:spcPct val="100000"/>
              </a:lnSpc>
              <a:spcBef>
                <a:spcPts val="515"/>
              </a:spcBef>
              <a:buFont typeface="Candara"/>
              <a:buChar char="•"/>
              <a:tabLst>
                <a:tab pos="185420" algn="l"/>
              </a:tabLst>
            </a:pPr>
            <a:r>
              <a:rPr sz="1600" b="1" spc="-15" dirty="0">
                <a:solidFill>
                  <a:srgbClr val="FFFFFF"/>
                </a:solidFill>
                <a:latin typeface="Candara"/>
                <a:cs typeface="Candara"/>
              </a:rPr>
              <a:t>Trusted</a:t>
            </a:r>
            <a:r>
              <a:rPr sz="1600" b="1" spc="-85" dirty="0">
                <a:solidFill>
                  <a:srgbClr val="FFFFFF"/>
                </a:solidFill>
                <a:latin typeface="Candara"/>
                <a:cs typeface="Candara"/>
              </a:rPr>
              <a:t> </a:t>
            </a:r>
            <a:r>
              <a:rPr sz="1600" b="1" spc="-5" dirty="0">
                <a:solidFill>
                  <a:srgbClr val="FFFFFF"/>
                </a:solidFill>
                <a:latin typeface="Candara"/>
                <a:cs typeface="Candara"/>
              </a:rPr>
              <a:t>functionality</a:t>
            </a:r>
            <a:endParaRPr sz="1600" dirty="0">
              <a:latin typeface="Candara"/>
              <a:cs typeface="Candara"/>
            </a:endParaRPr>
          </a:p>
          <a:p>
            <a:pPr marL="184785" indent="-172085">
              <a:lnSpc>
                <a:spcPct val="100000"/>
              </a:lnSpc>
              <a:spcBef>
                <a:spcPts val="130"/>
              </a:spcBef>
              <a:buFont typeface="Candara"/>
              <a:buChar char="•"/>
              <a:tabLst>
                <a:tab pos="185420" algn="l"/>
              </a:tabLst>
            </a:pPr>
            <a:r>
              <a:rPr sz="1600" b="1" spc="-5" dirty="0">
                <a:solidFill>
                  <a:srgbClr val="FFFFFF"/>
                </a:solidFill>
                <a:latin typeface="Candara"/>
                <a:cs typeface="Candara"/>
              </a:rPr>
              <a:t>Security</a:t>
            </a:r>
            <a:r>
              <a:rPr sz="1600" b="1" spc="-80" dirty="0">
                <a:solidFill>
                  <a:srgbClr val="FFFFFF"/>
                </a:solidFill>
                <a:latin typeface="Candara"/>
                <a:cs typeface="Candara"/>
              </a:rPr>
              <a:t> </a:t>
            </a:r>
            <a:r>
              <a:rPr sz="1600" b="1" spc="-5" dirty="0">
                <a:solidFill>
                  <a:srgbClr val="FFFFFF"/>
                </a:solidFill>
                <a:latin typeface="Candara"/>
                <a:cs typeface="Candara"/>
              </a:rPr>
              <a:t>labels</a:t>
            </a:r>
            <a:endParaRPr sz="1600" dirty="0">
              <a:latin typeface="Candara"/>
              <a:cs typeface="Candara"/>
            </a:endParaRPr>
          </a:p>
          <a:p>
            <a:pPr marL="184785" indent="-172085">
              <a:lnSpc>
                <a:spcPct val="100000"/>
              </a:lnSpc>
              <a:spcBef>
                <a:spcPts val="130"/>
              </a:spcBef>
              <a:buFont typeface="Candara"/>
              <a:buChar char="•"/>
              <a:tabLst>
                <a:tab pos="185420" algn="l"/>
              </a:tabLst>
            </a:pPr>
            <a:r>
              <a:rPr sz="1600" b="1" spc="-10" dirty="0">
                <a:solidFill>
                  <a:srgbClr val="FFFFFF"/>
                </a:solidFill>
                <a:latin typeface="Candara"/>
                <a:cs typeface="Candara"/>
              </a:rPr>
              <a:t>Event</a:t>
            </a:r>
            <a:r>
              <a:rPr sz="1600" b="1" spc="-60" dirty="0">
                <a:solidFill>
                  <a:srgbClr val="FFFFFF"/>
                </a:solidFill>
                <a:latin typeface="Candara"/>
                <a:cs typeface="Candara"/>
              </a:rPr>
              <a:t> </a:t>
            </a:r>
            <a:r>
              <a:rPr sz="1600" b="1" spc="-10" dirty="0">
                <a:solidFill>
                  <a:srgbClr val="FFFFFF"/>
                </a:solidFill>
                <a:latin typeface="Candara"/>
                <a:cs typeface="Candara"/>
              </a:rPr>
              <a:t>detection</a:t>
            </a:r>
            <a:endParaRPr sz="1600" dirty="0">
              <a:latin typeface="Candara"/>
              <a:cs typeface="Candara"/>
            </a:endParaRPr>
          </a:p>
          <a:p>
            <a:pPr marL="184785" indent="-172085">
              <a:lnSpc>
                <a:spcPct val="100000"/>
              </a:lnSpc>
              <a:spcBef>
                <a:spcPts val="130"/>
              </a:spcBef>
              <a:buFont typeface="Candara"/>
              <a:buChar char="•"/>
              <a:tabLst>
                <a:tab pos="185420" algn="l"/>
              </a:tabLst>
            </a:pPr>
            <a:r>
              <a:rPr sz="1600" b="1" spc="-5" dirty="0">
                <a:solidFill>
                  <a:srgbClr val="FFFFFF"/>
                </a:solidFill>
                <a:latin typeface="Candara"/>
                <a:cs typeface="Candara"/>
              </a:rPr>
              <a:t>Security audit</a:t>
            </a:r>
            <a:r>
              <a:rPr sz="1600" b="1" spc="-80" dirty="0">
                <a:solidFill>
                  <a:srgbClr val="FFFFFF"/>
                </a:solidFill>
                <a:latin typeface="Candara"/>
                <a:cs typeface="Candara"/>
              </a:rPr>
              <a:t> </a:t>
            </a:r>
            <a:r>
              <a:rPr sz="1600" b="1" spc="-5" dirty="0">
                <a:solidFill>
                  <a:srgbClr val="FFFFFF"/>
                </a:solidFill>
                <a:latin typeface="Candara"/>
                <a:cs typeface="Candara"/>
              </a:rPr>
              <a:t>trails</a:t>
            </a:r>
            <a:endParaRPr sz="1600" dirty="0">
              <a:latin typeface="Candara"/>
              <a:cs typeface="Candara"/>
            </a:endParaRPr>
          </a:p>
          <a:p>
            <a:pPr marL="184785" indent="-172085">
              <a:lnSpc>
                <a:spcPct val="100000"/>
              </a:lnSpc>
              <a:spcBef>
                <a:spcPts val="135"/>
              </a:spcBef>
              <a:buFont typeface="Candara"/>
              <a:buChar char="•"/>
              <a:tabLst>
                <a:tab pos="185420" algn="l"/>
              </a:tabLst>
            </a:pPr>
            <a:r>
              <a:rPr sz="1600" b="1" spc="-5" dirty="0">
                <a:solidFill>
                  <a:srgbClr val="FFFFFF"/>
                </a:solidFill>
                <a:latin typeface="Candara"/>
                <a:cs typeface="Candara"/>
              </a:rPr>
              <a:t>Security</a:t>
            </a:r>
            <a:r>
              <a:rPr sz="1600" b="1" spc="-65" dirty="0">
                <a:solidFill>
                  <a:srgbClr val="FFFFFF"/>
                </a:solidFill>
                <a:latin typeface="Candara"/>
                <a:cs typeface="Candara"/>
              </a:rPr>
              <a:t> </a:t>
            </a:r>
            <a:r>
              <a:rPr sz="1600" b="1" spc="-10" dirty="0">
                <a:solidFill>
                  <a:srgbClr val="FFFFFF"/>
                </a:solidFill>
                <a:latin typeface="Candara"/>
                <a:cs typeface="Candara"/>
              </a:rPr>
              <a:t>recovery</a:t>
            </a:r>
            <a:endParaRPr sz="1600" dirty="0">
              <a:latin typeface="Candara"/>
              <a:cs typeface="Candara"/>
            </a:endParaRPr>
          </a:p>
        </p:txBody>
      </p:sp>
      <p:sp>
        <p:nvSpPr>
          <p:cNvPr id="39" name="object 39"/>
          <p:cNvSpPr txBox="1">
            <a:spLocks noGrp="1"/>
          </p:cNvSpPr>
          <p:nvPr>
            <p:ph type="sldNum" sz="quarter" idx="7"/>
          </p:nvPr>
        </p:nvSpPr>
        <p:spPr>
          <a:prstGeom prst="rect">
            <a:avLst/>
          </a:prstGeom>
        </p:spPr>
        <p:txBody>
          <a:bodyPr vert="horz" wrap="square" lIns="0" tIns="0" rIns="0" bIns="0" rtlCol="0">
            <a:spAutoFit/>
          </a:bodyPr>
          <a:lstStyle/>
          <a:p>
            <a:pPr marL="25400">
              <a:lnSpc>
                <a:spcPts val="1520"/>
              </a:lnSpc>
            </a:pPr>
            <a:fld id="{81D60167-4931-47E6-BA6A-407CBD079E47}" type="slidenum">
              <a:rPr dirty="0"/>
              <a:t>23</a:t>
            </a:fld>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A </a:t>
            </a:r>
            <a:r>
              <a:rPr spc="-10" dirty="0"/>
              <a:t>Model </a:t>
            </a:r>
            <a:r>
              <a:rPr spc="-5" dirty="0"/>
              <a:t>for </a:t>
            </a:r>
            <a:r>
              <a:rPr spc="-10" dirty="0"/>
              <a:t>Network</a:t>
            </a:r>
            <a:r>
              <a:rPr spc="-15" dirty="0"/>
              <a:t> </a:t>
            </a:r>
            <a:r>
              <a:rPr spc="-5" dirty="0"/>
              <a:t>Security</a:t>
            </a:r>
          </a:p>
        </p:txBody>
      </p:sp>
      <p:sp>
        <p:nvSpPr>
          <p:cNvPr id="3" name="object 3"/>
          <p:cNvSpPr/>
          <p:nvPr/>
        </p:nvSpPr>
        <p:spPr>
          <a:xfrm>
            <a:off x="0" y="914400"/>
            <a:ext cx="9144000" cy="4876800"/>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520"/>
              </a:lnSpc>
            </a:pPr>
            <a:fld id="{81D60167-4931-47E6-BA6A-407CBD079E47}" type="slidenum">
              <a:rPr dirty="0"/>
              <a:t>24</a:t>
            </a:fld>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613140" y="6442455"/>
            <a:ext cx="223520" cy="224790"/>
          </a:xfrm>
          <a:prstGeom prst="rect">
            <a:avLst/>
          </a:prstGeom>
        </p:spPr>
        <p:txBody>
          <a:bodyPr vert="horz" wrap="square" lIns="0" tIns="0" rIns="0" bIns="0" rtlCol="0">
            <a:spAutoFit/>
          </a:bodyPr>
          <a:lstStyle/>
          <a:p>
            <a:pPr marL="12700">
              <a:lnSpc>
                <a:spcPct val="100000"/>
              </a:lnSpc>
            </a:pPr>
            <a:r>
              <a:rPr sz="1400" spc="-5" dirty="0">
                <a:solidFill>
                  <a:srgbClr val="18426B"/>
                </a:solidFill>
                <a:latin typeface="Arial"/>
                <a:cs typeface="Arial"/>
              </a:rPr>
              <a:t>22</a:t>
            </a:r>
            <a:endParaRPr sz="1400">
              <a:latin typeface="Arial"/>
              <a:cs typeface="Arial"/>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A </a:t>
            </a:r>
            <a:r>
              <a:rPr spc="-10" dirty="0"/>
              <a:t>Model </a:t>
            </a:r>
            <a:r>
              <a:rPr spc="-5" dirty="0"/>
              <a:t>for </a:t>
            </a:r>
            <a:r>
              <a:rPr spc="-10" dirty="0"/>
              <a:t>Network</a:t>
            </a:r>
            <a:r>
              <a:rPr spc="-15" dirty="0"/>
              <a:t> </a:t>
            </a:r>
            <a:r>
              <a:rPr spc="-5" dirty="0"/>
              <a:t>Security</a:t>
            </a:r>
          </a:p>
        </p:txBody>
      </p:sp>
      <p:sp>
        <p:nvSpPr>
          <p:cNvPr id="4" name="object 4"/>
          <p:cNvSpPr txBox="1"/>
          <p:nvPr/>
        </p:nvSpPr>
        <p:spPr>
          <a:xfrm>
            <a:off x="535940" y="982726"/>
            <a:ext cx="8112125" cy="3936365"/>
          </a:xfrm>
          <a:prstGeom prst="rect">
            <a:avLst/>
          </a:prstGeom>
        </p:spPr>
        <p:txBody>
          <a:bodyPr vert="horz" wrap="square" lIns="0" tIns="0" rIns="0" bIns="0" rtlCol="0">
            <a:spAutoFit/>
          </a:bodyPr>
          <a:lstStyle/>
          <a:p>
            <a:pPr marL="526415" indent="-513715">
              <a:lnSpc>
                <a:spcPct val="100000"/>
              </a:lnSpc>
              <a:buClr>
                <a:srgbClr val="8ABB00"/>
              </a:buClr>
              <a:buFont typeface="Wingdings"/>
              <a:buChar char=""/>
              <a:tabLst>
                <a:tab pos="526415" algn="l"/>
                <a:tab pos="527050" algn="l"/>
              </a:tabLst>
            </a:pPr>
            <a:r>
              <a:rPr sz="2800" b="1" spc="-5" dirty="0">
                <a:solidFill>
                  <a:srgbClr val="008080"/>
                </a:solidFill>
                <a:latin typeface="Trebuchet MS"/>
                <a:cs typeface="Trebuchet MS"/>
              </a:rPr>
              <a:t>Using </a:t>
            </a:r>
            <a:r>
              <a:rPr sz="2800" b="1" spc="-10" dirty="0">
                <a:solidFill>
                  <a:srgbClr val="008080"/>
                </a:solidFill>
                <a:latin typeface="Trebuchet MS"/>
                <a:cs typeface="Trebuchet MS"/>
              </a:rPr>
              <a:t>this model </a:t>
            </a:r>
            <a:r>
              <a:rPr sz="2800" b="1" spc="-5" dirty="0">
                <a:solidFill>
                  <a:srgbClr val="008080"/>
                </a:solidFill>
                <a:latin typeface="Trebuchet MS"/>
                <a:cs typeface="Trebuchet MS"/>
              </a:rPr>
              <a:t>requires us</a:t>
            </a:r>
            <a:r>
              <a:rPr sz="2800" b="1" spc="-10" dirty="0">
                <a:solidFill>
                  <a:srgbClr val="008080"/>
                </a:solidFill>
                <a:latin typeface="Trebuchet MS"/>
                <a:cs typeface="Trebuchet MS"/>
              </a:rPr>
              <a:t> to:</a:t>
            </a:r>
            <a:endParaRPr sz="2800" dirty="0">
              <a:latin typeface="Trebuchet MS"/>
              <a:cs typeface="Trebuchet MS"/>
            </a:endParaRPr>
          </a:p>
          <a:p>
            <a:pPr marL="1003300" lvl="1" indent="-533400">
              <a:lnSpc>
                <a:spcPts val="3195"/>
              </a:lnSpc>
              <a:spcBef>
                <a:spcPts val="335"/>
              </a:spcBef>
              <a:buClr>
                <a:srgbClr val="35C8C2"/>
              </a:buClr>
              <a:buAutoNum type="arabicPeriod"/>
              <a:tabLst>
                <a:tab pos="1003300" algn="l"/>
                <a:tab pos="1003935" algn="l"/>
              </a:tabLst>
            </a:pPr>
            <a:r>
              <a:rPr sz="2800" u="heavy" spc="-10" dirty="0">
                <a:solidFill>
                  <a:srgbClr val="FF3300"/>
                </a:solidFill>
                <a:latin typeface="Trebuchet MS"/>
                <a:cs typeface="Trebuchet MS"/>
              </a:rPr>
              <a:t>design </a:t>
            </a:r>
            <a:r>
              <a:rPr sz="2800" u="heavy" spc="-5" dirty="0">
                <a:solidFill>
                  <a:srgbClr val="FF3300"/>
                </a:solidFill>
                <a:latin typeface="Trebuchet MS"/>
                <a:cs typeface="Trebuchet MS"/>
              </a:rPr>
              <a:t>a </a:t>
            </a:r>
            <a:r>
              <a:rPr sz="2800" u="heavy" spc="-10" dirty="0">
                <a:solidFill>
                  <a:srgbClr val="FF3300"/>
                </a:solidFill>
                <a:latin typeface="Trebuchet MS"/>
                <a:cs typeface="Trebuchet MS"/>
              </a:rPr>
              <a:t>suitable algorithm </a:t>
            </a:r>
            <a:r>
              <a:rPr sz="2800" spc="-5" dirty="0">
                <a:solidFill>
                  <a:srgbClr val="18426B"/>
                </a:solidFill>
                <a:latin typeface="Trebuchet MS"/>
                <a:cs typeface="Trebuchet MS"/>
              </a:rPr>
              <a:t>for </a:t>
            </a:r>
            <a:r>
              <a:rPr sz="2800" spc="-10" dirty="0">
                <a:solidFill>
                  <a:srgbClr val="18426B"/>
                </a:solidFill>
                <a:latin typeface="Trebuchet MS"/>
                <a:cs typeface="Trebuchet MS"/>
              </a:rPr>
              <a:t>the</a:t>
            </a:r>
            <a:r>
              <a:rPr sz="2800" spc="80" dirty="0">
                <a:solidFill>
                  <a:srgbClr val="18426B"/>
                </a:solidFill>
                <a:latin typeface="Trebuchet MS"/>
                <a:cs typeface="Trebuchet MS"/>
              </a:rPr>
              <a:t> </a:t>
            </a:r>
            <a:r>
              <a:rPr sz="2800" spc="-5" dirty="0">
                <a:solidFill>
                  <a:srgbClr val="18426B"/>
                </a:solidFill>
                <a:latin typeface="Trebuchet MS"/>
                <a:cs typeface="Trebuchet MS"/>
              </a:rPr>
              <a:t>security</a:t>
            </a:r>
            <a:endParaRPr sz="2800" dirty="0">
              <a:latin typeface="Trebuchet MS"/>
              <a:cs typeface="Trebuchet MS"/>
            </a:endParaRPr>
          </a:p>
          <a:p>
            <a:pPr marL="1003300">
              <a:lnSpc>
                <a:spcPts val="3195"/>
              </a:lnSpc>
            </a:pPr>
            <a:r>
              <a:rPr sz="2800" spc="-10" dirty="0">
                <a:solidFill>
                  <a:srgbClr val="18426B"/>
                </a:solidFill>
                <a:latin typeface="Trebuchet MS"/>
                <a:cs typeface="Trebuchet MS"/>
              </a:rPr>
              <a:t>transformation</a:t>
            </a:r>
            <a:endParaRPr sz="2800" dirty="0">
              <a:latin typeface="Trebuchet MS"/>
              <a:cs typeface="Trebuchet MS"/>
            </a:endParaRPr>
          </a:p>
          <a:p>
            <a:pPr>
              <a:lnSpc>
                <a:spcPct val="100000"/>
              </a:lnSpc>
              <a:spcBef>
                <a:spcPts val="35"/>
              </a:spcBef>
            </a:pPr>
            <a:endParaRPr sz="3800" dirty="0">
              <a:latin typeface="Times New Roman"/>
              <a:cs typeface="Times New Roman"/>
            </a:endParaRPr>
          </a:p>
          <a:p>
            <a:pPr marL="1003300" marR="88265" lvl="1" indent="-533400">
              <a:lnSpc>
                <a:spcPts val="3030"/>
              </a:lnSpc>
              <a:buClr>
                <a:srgbClr val="35C8C2"/>
              </a:buClr>
              <a:buAutoNum type="arabicPeriod" startAt="2"/>
              <a:tabLst>
                <a:tab pos="1003300" algn="l"/>
                <a:tab pos="1003935" algn="l"/>
              </a:tabLst>
            </a:pPr>
            <a:r>
              <a:rPr sz="2800" u="heavy" spc="-5" dirty="0">
                <a:solidFill>
                  <a:srgbClr val="FF3300"/>
                </a:solidFill>
                <a:latin typeface="Trebuchet MS"/>
                <a:cs typeface="Trebuchet MS"/>
              </a:rPr>
              <a:t>generate </a:t>
            </a:r>
            <a:r>
              <a:rPr sz="2800" u="heavy" spc="-10" dirty="0">
                <a:solidFill>
                  <a:srgbClr val="FF3300"/>
                </a:solidFill>
                <a:latin typeface="Trebuchet MS"/>
                <a:cs typeface="Trebuchet MS"/>
              </a:rPr>
              <a:t>the </a:t>
            </a:r>
            <a:r>
              <a:rPr sz="2800" u="heavy" spc="-5" dirty="0">
                <a:solidFill>
                  <a:srgbClr val="FF3300"/>
                </a:solidFill>
                <a:latin typeface="Trebuchet MS"/>
                <a:cs typeface="Trebuchet MS"/>
              </a:rPr>
              <a:t>secret </a:t>
            </a:r>
            <a:r>
              <a:rPr sz="2800" u="heavy" spc="-10" dirty="0">
                <a:solidFill>
                  <a:srgbClr val="FF3300"/>
                </a:solidFill>
                <a:latin typeface="Trebuchet MS"/>
                <a:cs typeface="Trebuchet MS"/>
              </a:rPr>
              <a:t>information </a:t>
            </a:r>
            <a:r>
              <a:rPr sz="2800" spc="-5" dirty="0">
                <a:solidFill>
                  <a:srgbClr val="18426B"/>
                </a:solidFill>
                <a:latin typeface="Trebuchet MS"/>
                <a:cs typeface="Trebuchet MS"/>
              </a:rPr>
              <a:t>(keys) </a:t>
            </a:r>
            <a:r>
              <a:rPr sz="2800" spc="-10" dirty="0">
                <a:solidFill>
                  <a:srgbClr val="18426B"/>
                </a:solidFill>
                <a:latin typeface="Trebuchet MS"/>
                <a:cs typeface="Trebuchet MS"/>
              </a:rPr>
              <a:t>used  </a:t>
            </a:r>
            <a:r>
              <a:rPr sz="2800" spc="-5" dirty="0">
                <a:solidFill>
                  <a:srgbClr val="18426B"/>
                </a:solidFill>
                <a:latin typeface="Trebuchet MS"/>
                <a:cs typeface="Trebuchet MS"/>
              </a:rPr>
              <a:t>by </a:t>
            </a:r>
            <a:r>
              <a:rPr sz="2800" spc="-10" dirty="0">
                <a:solidFill>
                  <a:srgbClr val="18426B"/>
                </a:solidFill>
                <a:latin typeface="Trebuchet MS"/>
                <a:cs typeface="Trebuchet MS"/>
              </a:rPr>
              <a:t>the</a:t>
            </a:r>
            <a:r>
              <a:rPr sz="2800" spc="-90" dirty="0">
                <a:solidFill>
                  <a:srgbClr val="18426B"/>
                </a:solidFill>
                <a:latin typeface="Trebuchet MS"/>
                <a:cs typeface="Trebuchet MS"/>
              </a:rPr>
              <a:t> </a:t>
            </a:r>
            <a:r>
              <a:rPr sz="2800" spc="-5" dirty="0">
                <a:solidFill>
                  <a:srgbClr val="18426B"/>
                </a:solidFill>
                <a:latin typeface="Trebuchet MS"/>
                <a:cs typeface="Trebuchet MS"/>
              </a:rPr>
              <a:t>algorithm</a:t>
            </a:r>
            <a:endParaRPr sz="2800" dirty="0">
              <a:latin typeface="Trebuchet MS"/>
              <a:cs typeface="Trebuchet MS"/>
            </a:endParaRPr>
          </a:p>
          <a:p>
            <a:pPr lvl="1">
              <a:lnSpc>
                <a:spcPct val="100000"/>
              </a:lnSpc>
              <a:spcBef>
                <a:spcPts val="45"/>
              </a:spcBef>
              <a:buClr>
                <a:srgbClr val="35C8C2"/>
              </a:buClr>
              <a:buFont typeface="Trebuchet MS"/>
              <a:buAutoNum type="arabicPeriod" startAt="2"/>
            </a:pPr>
            <a:endParaRPr sz="3750" dirty="0">
              <a:latin typeface="Times New Roman"/>
              <a:cs typeface="Times New Roman"/>
            </a:endParaRPr>
          </a:p>
          <a:p>
            <a:pPr marL="1003300" marR="5080" lvl="1" indent="-533400">
              <a:lnSpc>
                <a:spcPts val="3030"/>
              </a:lnSpc>
              <a:spcBef>
                <a:spcPts val="5"/>
              </a:spcBef>
              <a:buClr>
                <a:srgbClr val="35C8C2"/>
              </a:buClr>
              <a:buAutoNum type="arabicPeriod" startAt="2"/>
              <a:tabLst>
                <a:tab pos="1003300" algn="l"/>
                <a:tab pos="1003935" algn="l"/>
              </a:tabLst>
            </a:pPr>
            <a:r>
              <a:rPr sz="2800" u="heavy" spc="-10" dirty="0">
                <a:solidFill>
                  <a:srgbClr val="FF3300"/>
                </a:solidFill>
                <a:latin typeface="Trebuchet MS"/>
                <a:cs typeface="Trebuchet MS"/>
              </a:rPr>
              <a:t>develop methods </a:t>
            </a:r>
            <a:r>
              <a:rPr sz="2800" spc="-5" dirty="0">
                <a:solidFill>
                  <a:srgbClr val="18426B"/>
                </a:solidFill>
                <a:latin typeface="Trebuchet MS"/>
                <a:cs typeface="Trebuchet MS"/>
              </a:rPr>
              <a:t>to </a:t>
            </a:r>
            <a:r>
              <a:rPr sz="2800" spc="-10" dirty="0">
                <a:solidFill>
                  <a:srgbClr val="18426B"/>
                </a:solidFill>
                <a:latin typeface="Trebuchet MS"/>
                <a:cs typeface="Trebuchet MS"/>
              </a:rPr>
              <a:t>distribute and </a:t>
            </a:r>
            <a:r>
              <a:rPr sz="2800" spc="-5" dirty="0">
                <a:solidFill>
                  <a:srgbClr val="18426B"/>
                </a:solidFill>
                <a:latin typeface="Trebuchet MS"/>
                <a:cs typeface="Trebuchet MS"/>
              </a:rPr>
              <a:t>share </a:t>
            </a:r>
            <a:r>
              <a:rPr sz="2800" spc="-10" dirty="0">
                <a:solidFill>
                  <a:srgbClr val="18426B"/>
                </a:solidFill>
                <a:latin typeface="Trebuchet MS"/>
                <a:cs typeface="Trebuchet MS"/>
              </a:rPr>
              <a:t>the  </a:t>
            </a:r>
            <a:r>
              <a:rPr sz="2800" spc="-5" dirty="0">
                <a:solidFill>
                  <a:srgbClr val="18426B"/>
                </a:solidFill>
                <a:latin typeface="Trebuchet MS"/>
                <a:cs typeface="Trebuchet MS"/>
              </a:rPr>
              <a:t>secret</a:t>
            </a:r>
            <a:r>
              <a:rPr sz="2800" spc="-70" dirty="0">
                <a:solidFill>
                  <a:srgbClr val="18426B"/>
                </a:solidFill>
                <a:latin typeface="Trebuchet MS"/>
                <a:cs typeface="Trebuchet MS"/>
              </a:rPr>
              <a:t> </a:t>
            </a:r>
            <a:r>
              <a:rPr sz="2800" spc="-10" dirty="0">
                <a:solidFill>
                  <a:srgbClr val="18426B"/>
                </a:solidFill>
                <a:latin typeface="Trebuchet MS"/>
                <a:cs typeface="Trebuchet MS"/>
              </a:rPr>
              <a:t>information</a:t>
            </a:r>
            <a:endParaRPr sz="2800" dirty="0">
              <a:latin typeface="Trebuchet MS"/>
              <a:cs typeface="Trebuchet MS"/>
            </a:endParaRPr>
          </a:p>
        </p:txBody>
      </p:sp>
      <p:sp>
        <p:nvSpPr>
          <p:cNvPr id="5" name="object 5"/>
          <p:cNvSpPr txBox="1"/>
          <p:nvPr/>
        </p:nvSpPr>
        <p:spPr>
          <a:xfrm>
            <a:off x="993444" y="5464251"/>
            <a:ext cx="7588884" cy="1162050"/>
          </a:xfrm>
          <a:prstGeom prst="rect">
            <a:avLst/>
          </a:prstGeom>
        </p:spPr>
        <p:txBody>
          <a:bodyPr vert="horz" wrap="square" lIns="0" tIns="0" rIns="0" bIns="0" rtlCol="0">
            <a:spAutoFit/>
          </a:bodyPr>
          <a:lstStyle/>
          <a:p>
            <a:pPr marL="545465" marR="5080" indent="-533400">
              <a:lnSpc>
                <a:spcPct val="90000"/>
              </a:lnSpc>
              <a:tabLst>
                <a:tab pos="545465" algn="l"/>
              </a:tabLst>
            </a:pPr>
            <a:r>
              <a:rPr sz="2800" spc="-5" dirty="0">
                <a:solidFill>
                  <a:srgbClr val="35C8C2"/>
                </a:solidFill>
                <a:latin typeface="Trebuchet MS"/>
                <a:cs typeface="Trebuchet MS"/>
              </a:rPr>
              <a:t>4.	</a:t>
            </a:r>
            <a:r>
              <a:rPr sz="2800" u="heavy" spc="-5" dirty="0">
                <a:solidFill>
                  <a:srgbClr val="FF3300"/>
                </a:solidFill>
                <a:latin typeface="Trebuchet MS"/>
                <a:cs typeface="Trebuchet MS"/>
              </a:rPr>
              <a:t>specify a protocol </a:t>
            </a:r>
            <a:r>
              <a:rPr sz="2800" spc="-10" dirty="0">
                <a:solidFill>
                  <a:srgbClr val="18426B"/>
                </a:solidFill>
                <a:latin typeface="Trebuchet MS"/>
                <a:cs typeface="Trebuchet MS"/>
              </a:rPr>
              <a:t>enabling the</a:t>
            </a:r>
            <a:r>
              <a:rPr sz="2800" spc="10" dirty="0">
                <a:solidFill>
                  <a:srgbClr val="18426B"/>
                </a:solidFill>
                <a:latin typeface="Trebuchet MS"/>
                <a:cs typeface="Trebuchet MS"/>
              </a:rPr>
              <a:t> </a:t>
            </a:r>
            <a:r>
              <a:rPr sz="2800" spc="-5" dirty="0">
                <a:solidFill>
                  <a:srgbClr val="18426B"/>
                </a:solidFill>
                <a:latin typeface="Trebuchet MS"/>
                <a:cs typeface="Trebuchet MS"/>
              </a:rPr>
              <a:t>principals</a:t>
            </a:r>
            <a:r>
              <a:rPr sz="2800" spc="20" dirty="0">
                <a:solidFill>
                  <a:srgbClr val="18426B"/>
                </a:solidFill>
                <a:latin typeface="Trebuchet MS"/>
                <a:cs typeface="Trebuchet MS"/>
              </a:rPr>
              <a:t> </a:t>
            </a:r>
            <a:r>
              <a:rPr sz="2800" spc="-10" dirty="0">
                <a:solidFill>
                  <a:srgbClr val="18426B"/>
                </a:solidFill>
                <a:latin typeface="Trebuchet MS"/>
                <a:cs typeface="Trebuchet MS"/>
              </a:rPr>
              <a:t>to  use the </a:t>
            </a:r>
            <a:r>
              <a:rPr sz="2800" spc="-5" dirty="0">
                <a:solidFill>
                  <a:srgbClr val="18426B"/>
                </a:solidFill>
                <a:latin typeface="Trebuchet MS"/>
                <a:cs typeface="Trebuchet MS"/>
              </a:rPr>
              <a:t>transformation </a:t>
            </a:r>
            <a:r>
              <a:rPr sz="2800" spc="-10" dirty="0">
                <a:solidFill>
                  <a:srgbClr val="18426B"/>
                </a:solidFill>
                <a:latin typeface="Trebuchet MS"/>
                <a:cs typeface="Trebuchet MS"/>
              </a:rPr>
              <a:t>and </a:t>
            </a:r>
            <a:r>
              <a:rPr sz="2800" spc="-5" dirty="0">
                <a:solidFill>
                  <a:srgbClr val="18426B"/>
                </a:solidFill>
                <a:latin typeface="Trebuchet MS"/>
                <a:cs typeface="Trebuchet MS"/>
              </a:rPr>
              <a:t>secret  </a:t>
            </a:r>
            <a:r>
              <a:rPr sz="2800" spc="-10" dirty="0">
                <a:solidFill>
                  <a:srgbClr val="18426B"/>
                </a:solidFill>
                <a:latin typeface="Trebuchet MS"/>
                <a:cs typeface="Trebuchet MS"/>
              </a:rPr>
              <a:t>information </a:t>
            </a:r>
            <a:r>
              <a:rPr sz="2800" spc="-5" dirty="0">
                <a:solidFill>
                  <a:srgbClr val="18426B"/>
                </a:solidFill>
                <a:latin typeface="Trebuchet MS"/>
                <a:cs typeface="Trebuchet MS"/>
              </a:rPr>
              <a:t>for a </a:t>
            </a:r>
            <a:r>
              <a:rPr sz="2800" spc="-10" dirty="0">
                <a:solidFill>
                  <a:srgbClr val="18426B"/>
                </a:solidFill>
                <a:latin typeface="Trebuchet MS"/>
                <a:cs typeface="Trebuchet MS"/>
              </a:rPr>
              <a:t>security</a:t>
            </a:r>
            <a:r>
              <a:rPr sz="2800" spc="25" dirty="0">
                <a:solidFill>
                  <a:srgbClr val="18426B"/>
                </a:solidFill>
                <a:latin typeface="Trebuchet MS"/>
                <a:cs typeface="Trebuchet MS"/>
              </a:rPr>
              <a:t> </a:t>
            </a:r>
            <a:r>
              <a:rPr sz="2800" spc="-5" dirty="0">
                <a:solidFill>
                  <a:srgbClr val="18426B"/>
                </a:solidFill>
                <a:latin typeface="Trebuchet MS"/>
                <a:cs typeface="Trebuchet MS"/>
              </a:rPr>
              <a:t>service</a:t>
            </a:r>
            <a:endParaRPr sz="2800" dirty="0">
              <a:latin typeface="Trebuchet MS"/>
              <a:cs typeface="Trebuchet M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A </a:t>
            </a:r>
            <a:r>
              <a:rPr spc="-10" dirty="0"/>
              <a:t>Model </a:t>
            </a:r>
            <a:r>
              <a:rPr spc="-5" dirty="0"/>
              <a:t>for </a:t>
            </a:r>
            <a:r>
              <a:rPr spc="-10" dirty="0"/>
              <a:t>Network </a:t>
            </a:r>
            <a:r>
              <a:rPr spc="-5" dirty="0"/>
              <a:t>Access</a:t>
            </a:r>
            <a:r>
              <a:rPr spc="20" dirty="0"/>
              <a:t> </a:t>
            </a:r>
            <a:r>
              <a:rPr spc="-5" dirty="0"/>
              <a:t>Security</a:t>
            </a:r>
          </a:p>
        </p:txBody>
      </p:sp>
      <p:sp>
        <p:nvSpPr>
          <p:cNvPr id="3" name="object 3"/>
          <p:cNvSpPr/>
          <p:nvPr/>
        </p:nvSpPr>
        <p:spPr>
          <a:xfrm>
            <a:off x="0" y="990600"/>
            <a:ext cx="9143999" cy="4800600"/>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520"/>
              </a:lnSpc>
            </a:pPr>
            <a:fld id="{81D60167-4931-47E6-BA6A-407CBD079E47}" type="slidenum">
              <a:rPr dirty="0"/>
              <a:t>26</a:t>
            </a:fld>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A </a:t>
            </a:r>
            <a:r>
              <a:rPr spc="-10" dirty="0"/>
              <a:t>Model </a:t>
            </a:r>
            <a:r>
              <a:rPr spc="-5" dirty="0"/>
              <a:t>for </a:t>
            </a:r>
            <a:r>
              <a:rPr spc="-10" dirty="0"/>
              <a:t>Network </a:t>
            </a:r>
            <a:r>
              <a:rPr spc="-5" dirty="0"/>
              <a:t>Access</a:t>
            </a:r>
            <a:r>
              <a:rPr spc="20" dirty="0"/>
              <a:t> </a:t>
            </a:r>
            <a:r>
              <a:rPr spc="-5" dirty="0"/>
              <a:t>Security</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520"/>
              </a:lnSpc>
            </a:pPr>
            <a:fld id="{81D60167-4931-47E6-BA6A-407CBD079E47}" type="slidenum">
              <a:rPr dirty="0"/>
              <a:t>27</a:t>
            </a:fld>
            <a:endParaRPr dirty="0"/>
          </a:p>
        </p:txBody>
      </p:sp>
      <p:sp>
        <p:nvSpPr>
          <p:cNvPr id="3" name="object 3"/>
          <p:cNvSpPr txBox="1"/>
          <p:nvPr/>
        </p:nvSpPr>
        <p:spPr>
          <a:xfrm>
            <a:off x="535940" y="982726"/>
            <a:ext cx="7936865" cy="4311015"/>
          </a:xfrm>
          <a:prstGeom prst="rect">
            <a:avLst/>
          </a:prstGeom>
        </p:spPr>
        <p:txBody>
          <a:bodyPr vert="horz" wrap="square" lIns="0" tIns="0" rIns="0" bIns="0" rtlCol="0">
            <a:spAutoFit/>
          </a:bodyPr>
          <a:lstStyle/>
          <a:p>
            <a:pPr marL="469900" indent="-457200">
              <a:lnSpc>
                <a:spcPct val="100000"/>
              </a:lnSpc>
              <a:buClr>
                <a:srgbClr val="8ABB00"/>
              </a:buClr>
              <a:buFont typeface="Wingdings"/>
              <a:buChar char=""/>
              <a:tabLst>
                <a:tab pos="469900" algn="l"/>
                <a:tab pos="470534" algn="l"/>
              </a:tabLst>
            </a:pPr>
            <a:r>
              <a:rPr sz="2800" b="1" spc="-5" dirty="0">
                <a:solidFill>
                  <a:srgbClr val="008080"/>
                </a:solidFill>
                <a:latin typeface="Trebuchet MS"/>
                <a:cs typeface="Trebuchet MS"/>
              </a:rPr>
              <a:t>Using </a:t>
            </a:r>
            <a:r>
              <a:rPr sz="2800" b="1" spc="-10" dirty="0">
                <a:solidFill>
                  <a:srgbClr val="008080"/>
                </a:solidFill>
                <a:latin typeface="Trebuchet MS"/>
                <a:cs typeface="Trebuchet MS"/>
              </a:rPr>
              <a:t>this model </a:t>
            </a:r>
            <a:r>
              <a:rPr sz="2800" b="1" spc="-5" dirty="0">
                <a:solidFill>
                  <a:srgbClr val="008080"/>
                </a:solidFill>
                <a:latin typeface="Trebuchet MS"/>
                <a:cs typeface="Trebuchet MS"/>
              </a:rPr>
              <a:t>requires us</a:t>
            </a:r>
            <a:r>
              <a:rPr sz="2800" b="1" spc="-10" dirty="0">
                <a:solidFill>
                  <a:srgbClr val="008080"/>
                </a:solidFill>
                <a:latin typeface="Trebuchet MS"/>
                <a:cs typeface="Trebuchet MS"/>
              </a:rPr>
              <a:t> to:</a:t>
            </a:r>
            <a:endParaRPr sz="2800">
              <a:latin typeface="Trebuchet MS"/>
              <a:cs typeface="Trebuchet MS"/>
            </a:endParaRPr>
          </a:p>
          <a:p>
            <a:pPr marL="872490" lvl="1" indent="-402590">
              <a:lnSpc>
                <a:spcPts val="2740"/>
              </a:lnSpc>
              <a:spcBef>
                <a:spcPts val="300"/>
              </a:spcBef>
              <a:buClr>
                <a:srgbClr val="35C8C2"/>
              </a:buClr>
              <a:buAutoNum type="arabicPeriod"/>
              <a:tabLst>
                <a:tab pos="872490" algn="l"/>
              </a:tabLst>
            </a:pPr>
            <a:r>
              <a:rPr sz="2400" dirty="0">
                <a:solidFill>
                  <a:srgbClr val="18426B"/>
                </a:solidFill>
                <a:latin typeface="Trebuchet MS"/>
                <a:cs typeface="Trebuchet MS"/>
              </a:rPr>
              <a:t>Select </a:t>
            </a:r>
            <a:r>
              <a:rPr sz="2400" spc="-5" dirty="0">
                <a:solidFill>
                  <a:srgbClr val="18426B"/>
                </a:solidFill>
                <a:latin typeface="Trebuchet MS"/>
                <a:cs typeface="Trebuchet MS"/>
              </a:rPr>
              <a:t>appropriate gatekeeper functions to</a:t>
            </a:r>
            <a:r>
              <a:rPr sz="2400" spc="80" dirty="0">
                <a:solidFill>
                  <a:srgbClr val="18426B"/>
                </a:solidFill>
                <a:latin typeface="Trebuchet MS"/>
                <a:cs typeface="Trebuchet MS"/>
              </a:rPr>
              <a:t> </a:t>
            </a:r>
            <a:r>
              <a:rPr sz="2400" spc="-10" dirty="0">
                <a:solidFill>
                  <a:srgbClr val="FF3300"/>
                </a:solidFill>
                <a:latin typeface="Trebuchet MS"/>
                <a:cs typeface="Trebuchet MS"/>
              </a:rPr>
              <a:t>identify</a:t>
            </a:r>
            <a:endParaRPr sz="2400">
              <a:latin typeface="Trebuchet MS"/>
              <a:cs typeface="Trebuchet MS"/>
            </a:endParaRPr>
          </a:p>
          <a:p>
            <a:pPr marL="872490">
              <a:lnSpc>
                <a:spcPts val="2740"/>
              </a:lnSpc>
            </a:pPr>
            <a:r>
              <a:rPr sz="2400" spc="-5" dirty="0">
                <a:solidFill>
                  <a:srgbClr val="FF3300"/>
                </a:solidFill>
                <a:latin typeface="Trebuchet MS"/>
                <a:cs typeface="Trebuchet MS"/>
              </a:rPr>
              <a:t>users</a:t>
            </a:r>
            <a:endParaRPr sz="2400">
              <a:latin typeface="Trebuchet MS"/>
              <a:cs typeface="Trebuchet MS"/>
            </a:endParaRPr>
          </a:p>
          <a:p>
            <a:pPr marL="872490" marR="209550" lvl="1" indent="-402590">
              <a:lnSpc>
                <a:spcPts val="2590"/>
              </a:lnSpc>
              <a:spcBef>
                <a:spcPts val="615"/>
              </a:spcBef>
              <a:buClr>
                <a:srgbClr val="35C8C2"/>
              </a:buClr>
              <a:buAutoNum type="arabicPeriod" startAt="2"/>
              <a:tabLst>
                <a:tab pos="872490" algn="l"/>
              </a:tabLst>
            </a:pPr>
            <a:r>
              <a:rPr sz="2400" spc="-5" dirty="0">
                <a:solidFill>
                  <a:srgbClr val="18426B"/>
                </a:solidFill>
                <a:latin typeface="Trebuchet MS"/>
                <a:cs typeface="Trebuchet MS"/>
              </a:rPr>
              <a:t>Implement security controls to ensure </a:t>
            </a:r>
            <a:r>
              <a:rPr sz="2400" dirty="0">
                <a:solidFill>
                  <a:srgbClr val="18426B"/>
                </a:solidFill>
                <a:latin typeface="Trebuchet MS"/>
                <a:cs typeface="Trebuchet MS"/>
              </a:rPr>
              <a:t>only  </a:t>
            </a:r>
            <a:r>
              <a:rPr sz="2400" spc="-5" dirty="0">
                <a:solidFill>
                  <a:srgbClr val="FF3300"/>
                </a:solidFill>
                <a:latin typeface="Trebuchet MS"/>
                <a:cs typeface="Trebuchet MS"/>
              </a:rPr>
              <a:t>authorised users access </a:t>
            </a:r>
            <a:r>
              <a:rPr sz="2400" spc="-5" dirty="0">
                <a:solidFill>
                  <a:srgbClr val="18426B"/>
                </a:solidFill>
                <a:latin typeface="Trebuchet MS"/>
                <a:cs typeface="Trebuchet MS"/>
              </a:rPr>
              <a:t>designated information </a:t>
            </a:r>
            <a:r>
              <a:rPr sz="2400" dirty="0">
                <a:solidFill>
                  <a:srgbClr val="18426B"/>
                </a:solidFill>
                <a:latin typeface="Trebuchet MS"/>
                <a:cs typeface="Trebuchet MS"/>
              </a:rPr>
              <a:t>or  resources</a:t>
            </a:r>
            <a:endParaRPr sz="2400">
              <a:latin typeface="Trebuchet MS"/>
              <a:cs typeface="Trebuchet MS"/>
            </a:endParaRPr>
          </a:p>
          <a:p>
            <a:pPr lvl="1">
              <a:lnSpc>
                <a:spcPct val="100000"/>
              </a:lnSpc>
              <a:buClr>
                <a:srgbClr val="35C8C2"/>
              </a:buClr>
              <a:buFont typeface="Trebuchet MS"/>
              <a:buAutoNum type="arabicPeriod" startAt="2"/>
            </a:pPr>
            <a:endParaRPr sz="3000">
              <a:latin typeface="Times New Roman"/>
              <a:cs typeface="Times New Roman"/>
            </a:endParaRPr>
          </a:p>
          <a:p>
            <a:pPr marL="469900" indent="-457200">
              <a:lnSpc>
                <a:spcPct val="100000"/>
              </a:lnSpc>
              <a:buClr>
                <a:srgbClr val="8ABB00"/>
              </a:buClr>
              <a:buFont typeface="Wingdings"/>
              <a:buChar char=""/>
              <a:tabLst>
                <a:tab pos="469900" algn="l"/>
                <a:tab pos="470534" algn="l"/>
              </a:tabLst>
            </a:pPr>
            <a:r>
              <a:rPr sz="2800" b="1" spc="-5" dirty="0">
                <a:solidFill>
                  <a:srgbClr val="008080"/>
                </a:solidFill>
                <a:latin typeface="Trebuchet MS"/>
                <a:cs typeface="Trebuchet MS"/>
              </a:rPr>
              <a:t>Note </a:t>
            </a:r>
            <a:r>
              <a:rPr sz="2800" b="1" spc="-10" dirty="0">
                <a:solidFill>
                  <a:srgbClr val="008080"/>
                </a:solidFill>
                <a:latin typeface="Trebuchet MS"/>
                <a:cs typeface="Trebuchet MS"/>
              </a:rPr>
              <a:t>that model </a:t>
            </a:r>
            <a:r>
              <a:rPr sz="2800" b="1" spc="-5" dirty="0">
                <a:solidFill>
                  <a:srgbClr val="008080"/>
                </a:solidFill>
                <a:latin typeface="Trebuchet MS"/>
                <a:cs typeface="Trebuchet MS"/>
              </a:rPr>
              <a:t>does not</a:t>
            </a:r>
            <a:r>
              <a:rPr sz="2800" b="1" spc="30" dirty="0">
                <a:solidFill>
                  <a:srgbClr val="008080"/>
                </a:solidFill>
                <a:latin typeface="Trebuchet MS"/>
                <a:cs typeface="Trebuchet MS"/>
              </a:rPr>
              <a:t> </a:t>
            </a:r>
            <a:r>
              <a:rPr sz="2800" b="1" spc="-5" dirty="0">
                <a:solidFill>
                  <a:srgbClr val="008080"/>
                </a:solidFill>
                <a:latin typeface="Trebuchet MS"/>
                <a:cs typeface="Trebuchet MS"/>
              </a:rPr>
              <a:t>include:</a:t>
            </a:r>
            <a:endParaRPr sz="2800">
              <a:latin typeface="Trebuchet MS"/>
              <a:cs typeface="Trebuchet MS"/>
            </a:endParaRPr>
          </a:p>
          <a:p>
            <a:pPr marL="872490" lvl="1" indent="-459105">
              <a:lnSpc>
                <a:spcPct val="100000"/>
              </a:lnSpc>
              <a:spcBef>
                <a:spcPts val="300"/>
              </a:spcBef>
              <a:buClr>
                <a:srgbClr val="35C8C2"/>
              </a:buClr>
              <a:buAutoNum type="arabicPeriod"/>
              <a:tabLst>
                <a:tab pos="871855" algn="l"/>
                <a:tab pos="872490" algn="l"/>
              </a:tabLst>
            </a:pPr>
            <a:r>
              <a:rPr sz="2400" spc="-5" dirty="0">
                <a:solidFill>
                  <a:srgbClr val="18426B"/>
                </a:solidFill>
                <a:latin typeface="Trebuchet MS"/>
                <a:cs typeface="Trebuchet MS"/>
              </a:rPr>
              <a:t>monitoring </a:t>
            </a:r>
            <a:r>
              <a:rPr sz="2400" dirty="0">
                <a:solidFill>
                  <a:srgbClr val="18426B"/>
                </a:solidFill>
                <a:latin typeface="Trebuchet MS"/>
                <a:cs typeface="Trebuchet MS"/>
              </a:rPr>
              <a:t>of system for successful</a:t>
            </a:r>
            <a:r>
              <a:rPr sz="2400" spc="-40" dirty="0">
                <a:solidFill>
                  <a:srgbClr val="18426B"/>
                </a:solidFill>
                <a:latin typeface="Trebuchet MS"/>
                <a:cs typeface="Trebuchet MS"/>
              </a:rPr>
              <a:t> </a:t>
            </a:r>
            <a:r>
              <a:rPr sz="2400" spc="-10" dirty="0">
                <a:solidFill>
                  <a:srgbClr val="18426B"/>
                </a:solidFill>
                <a:latin typeface="Trebuchet MS"/>
                <a:cs typeface="Trebuchet MS"/>
              </a:rPr>
              <a:t>penetration</a:t>
            </a:r>
            <a:endParaRPr sz="2400">
              <a:latin typeface="Trebuchet MS"/>
              <a:cs typeface="Trebuchet MS"/>
            </a:endParaRPr>
          </a:p>
          <a:p>
            <a:pPr marL="872490" lvl="1" indent="-459105">
              <a:lnSpc>
                <a:spcPct val="100000"/>
              </a:lnSpc>
              <a:spcBef>
                <a:spcPts val="290"/>
              </a:spcBef>
              <a:buClr>
                <a:srgbClr val="35C8C2"/>
              </a:buClr>
              <a:buAutoNum type="arabicPeriod"/>
              <a:tabLst>
                <a:tab pos="871855" algn="l"/>
                <a:tab pos="872490" algn="l"/>
              </a:tabLst>
            </a:pPr>
            <a:r>
              <a:rPr sz="2400" spc="-5" dirty="0">
                <a:solidFill>
                  <a:srgbClr val="18426B"/>
                </a:solidFill>
                <a:latin typeface="Trebuchet MS"/>
                <a:cs typeface="Trebuchet MS"/>
              </a:rPr>
              <a:t>monitoring </a:t>
            </a:r>
            <a:r>
              <a:rPr sz="2400" dirty="0">
                <a:solidFill>
                  <a:srgbClr val="18426B"/>
                </a:solidFill>
                <a:latin typeface="Trebuchet MS"/>
                <a:cs typeface="Trebuchet MS"/>
              </a:rPr>
              <a:t>of </a:t>
            </a:r>
            <a:r>
              <a:rPr sz="2400" spc="-5" dirty="0">
                <a:solidFill>
                  <a:srgbClr val="18426B"/>
                </a:solidFill>
                <a:latin typeface="Trebuchet MS"/>
                <a:cs typeface="Trebuchet MS"/>
              </a:rPr>
              <a:t>authorized users </a:t>
            </a:r>
            <a:r>
              <a:rPr sz="2400" dirty="0">
                <a:solidFill>
                  <a:srgbClr val="18426B"/>
                </a:solidFill>
                <a:latin typeface="Trebuchet MS"/>
                <a:cs typeface="Trebuchet MS"/>
              </a:rPr>
              <a:t>for </a:t>
            </a:r>
            <a:r>
              <a:rPr sz="2400" spc="-5" dirty="0">
                <a:solidFill>
                  <a:srgbClr val="18426B"/>
                </a:solidFill>
                <a:latin typeface="Trebuchet MS"/>
                <a:cs typeface="Trebuchet MS"/>
              </a:rPr>
              <a:t>misuse</a:t>
            </a:r>
            <a:endParaRPr sz="2400">
              <a:latin typeface="Trebuchet MS"/>
              <a:cs typeface="Trebuchet MS"/>
            </a:endParaRPr>
          </a:p>
          <a:p>
            <a:pPr marL="872490" lvl="1" indent="-459105">
              <a:lnSpc>
                <a:spcPct val="100000"/>
              </a:lnSpc>
              <a:spcBef>
                <a:spcPts val="285"/>
              </a:spcBef>
              <a:buClr>
                <a:srgbClr val="35C8C2"/>
              </a:buClr>
              <a:buAutoNum type="arabicPeriod"/>
              <a:tabLst>
                <a:tab pos="871855" algn="l"/>
                <a:tab pos="872490" algn="l"/>
              </a:tabLst>
            </a:pPr>
            <a:r>
              <a:rPr sz="2400" spc="-5" dirty="0">
                <a:solidFill>
                  <a:srgbClr val="18426B"/>
                </a:solidFill>
                <a:latin typeface="Trebuchet MS"/>
                <a:cs typeface="Trebuchet MS"/>
              </a:rPr>
              <a:t>audit logging </a:t>
            </a:r>
            <a:r>
              <a:rPr sz="2400" dirty="0">
                <a:solidFill>
                  <a:srgbClr val="18426B"/>
                </a:solidFill>
                <a:latin typeface="Trebuchet MS"/>
                <a:cs typeface="Trebuchet MS"/>
              </a:rPr>
              <a:t>for </a:t>
            </a:r>
            <a:r>
              <a:rPr sz="2400" spc="-5" dirty="0">
                <a:solidFill>
                  <a:srgbClr val="18426B"/>
                </a:solidFill>
                <a:latin typeface="Trebuchet MS"/>
                <a:cs typeface="Trebuchet MS"/>
              </a:rPr>
              <a:t>forensic uses,</a:t>
            </a:r>
            <a:r>
              <a:rPr sz="2400" spc="5" dirty="0">
                <a:solidFill>
                  <a:srgbClr val="18426B"/>
                </a:solidFill>
                <a:latin typeface="Trebuchet MS"/>
                <a:cs typeface="Trebuchet MS"/>
              </a:rPr>
              <a:t> </a:t>
            </a:r>
            <a:r>
              <a:rPr sz="2400" spc="-5" dirty="0">
                <a:solidFill>
                  <a:srgbClr val="18426B"/>
                </a:solidFill>
                <a:latin typeface="Trebuchet MS"/>
                <a:cs typeface="Trebuchet MS"/>
              </a:rPr>
              <a:t>etc.</a:t>
            </a:r>
            <a:endParaRPr sz="2400">
              <a:latin typeface="Trebuchet MS"/>
              <a:cs typeface="Trebuchet M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Unwanted</a:t>
            </a:r>
            <a:r>
              <a:rPr spc="-95" dirty="0"/>
              <a:t> </a:t>
            </a:r>
            <a:r>
              <a:rPr spc="-5" dirty="0"/>
              <a:t>Access</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520"/>
              </a:lnSpc>
            </a:pPr>
            <a:fld id="{81D60167-4931-47E6-BA6A-407CBD079E47}" type="slidenum">
              <a:rPr dirty="0"/>
              <a:t>28</a:t>
            </a:fld>
            <a:endParaRPr dirty="0"/>
          </a:p>
        </p:txBody>
      </p:sp>
      <p:sp>
        <p:nvSpPr>
          <p:cNvPr id="3" name="object 3"/>
          <p:cNvSpPr txBox="1"/>
          <p:nvPr/>
        </p:nvSpPr>
        <p:spPr>
          <a:xfrm>
            <a:off x="444500" y="1013206"/>
            <a:ext cx="8419465" cy="4533265"/>
          </a:xfrm>
          <a:prstGeom prst="rect">
            <a:avLst/>
          </a:prstGeom>
        </p:spPr>
        <p:txBody>
          <a:bodyPr vert="horz" wrap="square" lIns="0" tIns="0" rIns="0" bIns="0" rtlCol="0">
            <a:spAutoFit/>
          </a:bodyPr>
          <a:lstStyle/>
          <a:p>
            <a:pPr marL="378460" marR="5080" indent="-365760">
              <a:lnSpc>
                <a:spcPct val="90000"/>
              </a:lnSpc>
              <a:buClr>
                <a:srgbClr val="8ABB00"/>
              </a:buClr>
              <a:buFont typeface="Wingdings"/>
              <a:buChar char=""/>
              <a:tabLst>
                <a:tab pos="377825" algn="l"/>
                <a:tab pos="378460" algn="l"/>
              </a:tabLst>
            </a:pPr>
            <a:r>
              <a:rPr sz="2800" spc="-5" dirty="0">
                <a:solidFill>
                  <a:srgbClr val="008080"/>
                </a:solidFill>
                <a:latin typeface="Candara"/>
                <a:cs typeface="Candara"/>
              </a:rPr>
              <a:t>Placement in a computer system of logic that exploits  vulnerabilities in the system </a:t>
            </a:r>
            <a:r>
              <a:rPr sz="2800" spc="-10" dirty="0">
                <a:solidFill>
                  <a:srgbClr val="008080"/>
                </a:solidFill>
                <a:latin typeface="Candara"/>
                <a:cs typeface="Candara"/>
              </a:rPr>
              <a:t>and </a:t>
            </a:r>
            <a:r>
              <a:rPr sz="2800" spc="-5" dirty="0">
                <a:solidFill>
                  <a:srgbClr val="008080"/>
                </a:solidFill>
                <a:latin typeface="Candara"/>
                <a:cs typeface="Candara"/>
              </a:rPr>
              <a:t>that </a:t>
            </a:r>
            <a:r>
              <a:rPr sz="2800" spc="-10" dirty="0">
                <a:solidFill>
                  <a:srgbClr val="008080"/>
                </a:solidFill>
                <a:latin typeface="Candara"/>
                <a:cs typeface="Candara"/>
              </a:rPr>
              <a:t>can </a:t>
            </a:r>
            <a:r>
              <a:rPr sz="2800" spc="-5" dirty="0">
                <a:solidFill>
                  <a:srgbClr val="008080"/>
                </a:solidFill>
                <a:latin typeface="Candara"/>
                <a:cs typeface="Candara"/>
              </a:rPr>
              <a:t>affect  application programs </a:t>
            </a:r>
            <a:r>
              <a:rPr sz="2800" spc="-10" dirty="0">
                <a:solidFill>
                  <a:srgbClr val="008080"/>
                </a:solidFill>
                <a:latin typeface="Candara"/>
                <a:cs typeface="Candara"/>
              </a:rPr>
              <a:t>as </a:t>
            </a:r>
            <a:r>
              <a:rPr sz="2800" spc="-5" dirty="0">
                <a:solidFill>
                  <a:srgbClr val="008080"/>
                </a:solidFill>
                <a:latin typeface="Candara"/>
                <a:cs typeface="Candara"/>
              </a:rPr>
              <a:t>well as utility programs such  as editors and</a:t>
            </a:r>
            <a:r>
              <a:rPr sz="2800" spc="-70" dirty="0">
                <a:solidFill>
                  <a:srgbClr val="008080"/>
                </a:solidFill>
                <a:latin typeface="Candara"/>
                <a:cs typeface="Candara"/>
              </a:rPr>
              <a:t> </a:t>
            </a:r>
            <a:r>
              <a:rPr sz="2800" spc="-5" dirty="0">
                <a:solidFill>
                  <a:srgbClr val="008080"/>
                </a:solidFill>
                <a:latin typeface="Candara"/>
                <a:cs typeface="Candara"/>
              </a:rPr>
              <a:t>compilers</a:t>
            </a:r>
            <a:endParaRPr sz="2800">
              <a:latin typeface="Candara"/>
              <a:cs typeface="Candara"/>
            </a:endParaRPr>
          </a:p>
          <a:p>
            <a:pPr>
              <a:lnSpc>
                <a:spcPct val="100000"/>
              </a:lnSpc>
              <a:spcBef>
                <a:spcPts val="55"/>
              </a:spcBef>
              <a:buClr>
                <a:srgbClr val="8ABB00"/>
              </a:buClr>
              <a:buFont typeface="Wingdings"/>
              <a:buChar char=""/>
            </a:pPr>
            <a:endParaRPr sz="3000">
              <a:latin typeface="Times New Roman"/>
              <a:cs typeface="Times New Roman"/>
            </a:endParaRPr>
          </a:p>
          <a:p>
            <a:pPr marL="378460" indent="-365760">
              <a:lnSpc>
                <a:spcPct val="100000"/>
              </a:lnSpc>
              <a:buClr>
                <a:srgbClr val="8ABB00"/>
              </a:buClr>
              <a:buFont typeface="Wingdings"/>
              <a:buChar char=""/>
              <a:tabLst>
                <a:tab pos="377825" algn="l"/>
                <a:tab pos="378460" algn="l"/>
              </a:tabLst>
            </a:pPr>
            <a:r>
              <a:rPr sz="2800" spc="-5" dirty="0">
                <a:solidFill>
                  <a:srgbClr val="008080"/>
                </a:solidFill>
                <a:latin typeface="Candara"/>
                <a:cs typeface="Candara"/>
              </a:rPr>
              <a:t>Programs </a:t>
            </a:r>
            <a:r>
              <a:rPr sz="2800" spc="-10" dirty="0">
                <a:solidFill>
                  <a:srgbClr val="008080"/>
                </a:solidFill>
                <a:latin typeface="Candara"/>
                <a:cs typeface="Candara"/>
              </a:rPr>
              <a:t>can </a:t>
            </a:r>
            <a:r>
              <a:rPr sz="2800" spc="-5" dirty="0">
                <a:solidFill>
                  <a:srgbClr val="008080"/>
                </a:solidFill>
                <a:latin typeface="Candara"/>
                <a:cs typeface="Candara"/>
              </a:rPr>
              <a:t>present two </a:t>
            </a:r>
            <a:r>
              <a:rPr sz="2800" dirty="0">
                <a:solidFill>
                  <a:srgbClr val="008080"/>
                </a:solidFill>
                <a:latin typeface="Candara"/>
                <a:cs typeface="Candara"/>
              </a:rPr>
              <a:t>kinds </a:t>
            </a:r>
            <a:r>
              <a:rPr sz="2800" spc="-5" dirty="0">
                <a:solidFill>
                  <a:srgbClr val="008080"/>
                </a:solidFill>
                <a:latin typeface="Candara"/>
                <a:cs typeface="Candara"/>
              </a:rPr>
              <a:t>of</a:t>
            </a:r>
            <a:r>
              <a:rPr sz="2800" spc="-30" dirty="0">
                <a:solidFill>
                  <a:srgbClr val="008080"/>
                </a:solidFill>
                <a:latin typeface="Candara"/>
                <a:cs typeface="Candara"/>
              </a:rPr>
              <a:t> </a:t>
            </a:r>
            <a:r>
              <a:rPr sz="2800" dirty="0">
                <a:solidFill>
                  <a:srgbClr val="008080"/>
                </a:solidFill>
                <a:latin typeface="Candara"/>
                <a:cs typeface="Candara"/>
              </a:rPr>
              <a:t>threats:</a:t>
            </a:r>
            <a:endParaRPr sz="2800">
              <a:latin typeface="Candara"/>
              <a:cs typeface="Candara"/>
            </a:endParaRPr>
          </a:p>
          <a:p>
            <a:pPr marL="777875" lvl="1" indent="-364490">
              <a:lnSpc>
                <a:spcPct val="100000"/>
              </a:lnSpc>
              <a:spcBef>
                <a:spcPts val="315"/>
              </a:spcBef>
              <a:buClr>
                <a:srgbClr val="35C8C2"/>
              </a:buClr>
              <a:buChar char="•"/>
              <a:tabLst>
                <a:tab pos="777875" algn="l"/>
                <a:tab pos="778510" algn="l"/>
              </a:tabLst>
            </a:pPr>
            <a:r>
              <a:rPr sz="2400" spc="-5" dirty="0">
                <a:solidFill>
                  <a:srgbClr val="18426B"/>
                </a:solidFill>
                <a:latin typeface="Candara"/>
                <a:cs typeface="Candara"/>
              </a:rPr>
              <a:t>Information access</a:t>
            </a:r>
            <a:r>
              <a:rPr sz="2400" spc="-90" dirty="0">
                <a:solidFill>
                  <a:srgbClr val="18426B"/>
                </a:solidFill>
                <a:latin typeface="Candara"/>
                <a:cs typeface="Candara"/>
              </a:rPr>
              <a:t> </a:t>
            </a:r>
            <a:r>
              <a:rPr sz="2400" dirty="0">
                <a:solidFill>
                  <a:srgbClr val="18426B"/>
                </a:solidFill>
                <a:latin typeface="Candara"/>
                <a:cs typeface="Candara"/>
              </a:rPr>
              <a:t>threats</a:t>
            </a:r>
            <a:endParaRPr sz="2400">
              <a:latin typeface="Candara"/>
              <a:cs typeface="Candara"/>
            </a:endParaRPr>
          </a:p>
          <a:p>
            <a:pPr marL="1178560" marR="330835" lvl="2" indent="-365760">
              <a:lnSpc>
                <a:spcPts val="2160"/>
              </a:lnSpc>
              <a:spcBef>
                <a:spcPts val="540"/>
              </a:spcBef>
              <a:buChar char="o"/>
              <a:tabLst>
                <a:tab pos="1178560" algn="l"/>
                <a:tab pos="1179195" algn="l"/>
              </a:tabLst>
            </a:pPr>
            <a:r>
              <a:rPr sz="2000" dirty="0">
                <a:solidFill>
                  <a:srgbClr val="18426B"/>
                </a:solidFill>
                <a:latin typeface="Candara"/>
                <a:cs typeface="Candara"/>
              </a:rPr>
              <a:t>Intercept or modify </a:t>
            </a:r>
            <a:r>
              <a:rPr sz="2000" spc="-5" dirty="0">
                <a:solidFill>
                  <a:srgbClr val="18426B"/>
                </a:solidFill>
                <a:latin typeface="Candara"/>
                <a:cs typeface="Candara"/>
              </a:rPr>
              <a:t>data </a:t>
            </a:r>
            <a:r>
              <a:rPr sz="2000" dirty="0">
                <a:solidFill>
                  <a:srgbClr val="18426B"/>
                </a:solidFill>
                <a:latin typeface="Candara"/>
                <a:cs typeface="Candara"/>
              </a:rPr>
              <a:t>on behalf of </a:t>
            </a:r>
            <a:r>
              <a:rPr sz="2000" spc="-5" dirty="0">
                <a:solidFill>
                  <a:srgbClr val="18426B"/>
                </a:solidFill>
                <a:latin typeface="Candara"/>
                <a:cs typeface="Candara"/>
              </a:rPr>
              <a:t>users who </a:t>
            </a:r>
            <a:r>
              <a:rPr sz="2000" dirty="0">
                <a:solidFill>
                  <a:srgbClr val="18426B"/>
                </a:solidFill>
                <a:latin typeface="Candara"/>
                <a:cs typeface="Candara"/>
              </a:rPr>
              <a:t>should not have  </a:t>
            </a:r>
            <a:r>
              <a:rPr sz="2000" spc="-5" dirty="0">
                <a:solidFill>
                  <a:srgbClr val="18426B"/>
                </a:solidFill>
                <a:latin typeface="Candara"/>
                <a:cs typeface="Candara"/>
              </a:rPr>
              <a:t>access </a:t>
            </a:r>
            <a:r>
              <a:rPr sz="2000" dirty="0">
                <a:solidFill>
                  <a:srgbClr val="18426B"/>
                </a:solidFill>
                <a:latin typeface="Candara"/>
                <a:cs typeface="Candara"/>
              </a:rPr>
              <a:t>to that</a:t>
            </a:r>
            <a:r>
              <a:rPr sz="2000" spc="-105" dirty="0">
                <a:solidFill>
                  <a:srgbClr val="18426B"/>
                </a:solidFill>
                <a:latin typeface="Candara"/>
                <a:cs typeface="Candara"/>
              </a:rPr>
              <a:t> </a:t>
            </a:r>
            <a:r>
              <a:rPr sz="2000" spc="-5" dirty="0">
                <a:solidFill>
                  <a:srgbClr val="18426B"/>
                </a:solidFill>
                <a:latin typeface="Candara"/>
                <a:cs typeface="Candara"/>
              </a:rPr>
              <a:t>data</a:t>
            </a:r>
            <a:endParaRPr sz="2000">
              <a:latin typeface="Candara"/>
              <a:cs typeface="Candara"/>
            </a:endParaRPr>
          </a:p>
          <a:p>
            <a:pPr lvl="2">
              <a:lnSpc>
                <a:spcPct val="100000"/>
              </a:lnSpc>
              <a:spcBef>
                <a:spcPts val="50"/>
              </a:spcBef>
              <a:buClr>
                <a:srgbClr val="18426B"/>
              </a:buClr>
              <a:buFont typeface="Candara"/>
              <a:buChar char="o"/>
            </a:pPr>
            <a:endParaRPr sz="2450">
              <a:latin typeface="Times New Roman"/>
              <a:cs typeface="Times New Roman"/>
            </a:endParaRPr>
          </a:p>
          <a:p>
            <a:pPr marL="777875" lvl="1" indent="-364490">
              <a:lnSpc>
                <a:spcPct val="100000"/>
              </a:lnSpc>
              <a:buClr>
                <a:srgbClr val="35C8C2"/>
              </a:buClr>
              <a:buChar char="•"/>
              <a:tabLst>
                <a:tab pos="777875" algn="l"/>
                <a:tab pos="778510" algn="l"/>
              </a:tabLst>
            </a:pPr>
            <a:r>
              <a:rPr sz="2400" spc="-5" dirty="0">
                <a:solidFill>
                  <a:srgbClr val="18426B"/>
                </a:solidFill>
                <a:latin typeface="Candara"/>
                <a:cs typeface="Candara"/>
              </a:rPr>
              <a:t>Service</a:t>
            </a:r>
            <a:r>
              <a:rPr sz="2400" spc="-85" dirty="0">
                <a:solidFill>
                  <a:srgbClr val="18426B"/>
                </a:solidFill>
                <a:latin typeface="Candara"/>
                <a:cs typeface="Candara"/>
              </a:rPr>
              <a:t> </a:t>
            </a:r>
            <a:r>
              <a:rPr sz="2400" dirty="0">
                <a:solidFill>
                  <a:srgbClr val="18426B"/>
                </a:solidFill>
                <a:latin typeface="Candara"/>
                <a:cs typeface="Candara"/>
              </a:rPr>
              <a:t>threats</a:t>
            </a:r>
            <a:endParaRPr sz="2400">
              <a:latin typeface="Candara"/>
              <a:cs typeface="Candara"/>
            </a:endParaRPr>
          </a:p>
          <a:p>
            <a:pPr marL="1178560" lvl="2" indent="-365760">
              <a:lnSpc>
                <a:spcPct val="100000"/>
              </a:lnSpc>
              <a:spcBef>
                <a:spcPts val="265"/>
              </a:spcBef>
              <a:buChar char="o"/>
              <a:tabLst>
                <a:tab pos="1178560" algn="l"/>
                <a:tab pos="1179195" algn="l"/>
              </a:tabLst>
            </a:pPr>
            <a:r>
              <a:rPr sz="2000" dirty="0">
                <a:solidFill>
                  <a:srgbClr val="18426B"/>
                </a:solidFill>
                <a:latin typeface="Candara"/>
                <a:cs typeface="Candara"/>
              </a:rPr>
              <a:t>Exploit </a:t>
            </a:r>
            <a:r>
              <a:rPr sz="2000" spc="-5" dirty="0">
                <a:solidFill>
                  <a:srgbClr val="18426B"/>
                </a:solidFill>
                <a:latin typeface="Candara"/>
                <a:cs typeface="Candara"/>
              </a:rPr>
              <a:t>service </a:t>
            </a:r>
            <a:r>
              <a:rPr sz="2000" dirty="0">
                <a:solidFill>
                  <a:srgbClr val="18426B"/>
                </a:solidFill>
                <a:latin typeface="Candara"/>
                <a:cs typeface="Candara"/>
              </a:rPr>
              <a:t>flaws in computers to </a:t>
            </a:r>
            <a:r>
              <a:rPr sz="2000" spc="-5" dirty="0">
                <a:solidFill>
                  <a:srgbClr val="18426B"/>
                </a:solidFill>
                <a:latin typeface="Candara"/>
                <a:cs typeface="Candara"/>
              </a:rPr>
              <a:t>inhibit use </a:t>
            </a:r>
            <a:r>
              <a:rPr sz="2000" dirty="0">
                <a:solidFill>
                  <a:srgbClr val="18426B"/>
                </a:solidFill>
                <a:latin typeface="Candara"/>
                <a:cs typeface="Candara"/>
              </a:rPr>
              <a:t>by legitimate</a:t>
            </a:r>
            <a:r>
              <a:rPr sz="2000" spc="-10" dirty="0">
                <a:solidFill>
                  <a:srgbClr val="18426B"/>
                </a:solidFill>
                <a:latin typeface="Candara"/>
                <a:cs typeface="Candara"/>
              </a:rPr>
              <a:t> </a:t>
            </a:r>
            <a:r>
              <a:rPr sz="2000" spc="-5" dirty="0">
                <a:solidFill>
                  <a:srgbClr val="18426B"/>
                </a:solidFill>
                <a:latin typeface="Candara"/>
                <a:cs typeface="Candara"/>
              </a:rPr>
              <a:t>users</a:t>
            </a:r>
            <a:endParaRPr sz="2000">
              <a:latin typeface="Candara"/>
              <a:cs typeface="Candar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Some Basic</a:t>
            </a:r>
            <a:r>
              <a:rPr spc="-55" dirty="0"/>
              <a:t> </a:t>
            </a:r>
            <a:r>
              <a:rPr spc="-5" dirty="0"/>
              <a:t>Terminologies</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520"/>
              </a:lnSpc>
            </a:pPr>
            <a:fld id="{81D60167-4931-47E6-BA6A-407CBD079E47}" type="slidenum">
              <a:rPr dirty="0"/>
              <a:t>29</a:t>
            </a:fld>
            <a:endParaRPr dirty="0"/>
          </a:p>
        </p:txBody>
      </p:sp>
      <p:sp>
        <p:nvSpPr>
          <p:cNvPr id="3" name="object 3"/>
          <p:cNvSpPr txBox="1"/>
          <p:nvPr/>
        </p:nvSpPr>
        <p:spPr>
          <a:xfrm>
            <a:off x="444500" y="980185"/>
            <a:ext cx="8441690" cy="3950335"/>
          </a:xfrm>
          <a:prstGeom prst="rect">
            <a:avLst/>
          </a:prstGeom>
        </p:spPr>
        <p:txBody>
          <a:bodyPr vert="horz" wrap="square" lIns="0" tIns="0" rIns="0" bIns="0" rtlCol="0">
            <a:spAutoFit/>
          </a:bodyPr>
          <a:lstStyle/>
          <a:p>
            <a:pPr marL="378460" indent="-365760">
              <a:lnSpc>
                <a:spcPct val="100000"/>
              </a:lnSpc>
              <a:buClr>
                <a:srgbClr val="8ABB00"/>
              </a:buClr>
              <a:buFont typeface="Wingdings"/>
              <a:buChar char=""/>
              <a:tabLst>
                <a:tab pos="377825" algn="l"/>
                <a:tab pos="378460" algn="l"/>
              </a:tabLst>
            </a:pPr>
            <a:r>
              <a:rPr sz="2400" b="1" u="heavy" spc="-5" dirty="0">
                <a:solidFill>
                  <a:srgbClr val="008080"/>
                </a:solidFill>
                <a:latin typeface="Candara"/>
                <a:cs typeface="Candara"/>
              </a:rPr>
              <a:t>plaintext </a:t>
            </a:r>
            <a:r>
              <a:rPr sz="2400" b="1" dirty="0">
                <a:solidFill>
                  <a:srgbClr val="008080"/>
                </a:solidFill>
                <a:latin typeface="Candara"/>
                <a:cs typeface="Candara"/>
              </a:rPr>
              <a:t>- </a:t>
            </a:r>
            <a:r>
              <a:rPr sz="2400" dirty="0">
                <a:solidFill>
                  <a:srgbClr val="008080"/>
                </a:solidFill>
                <a:latin typeface="Candara"/>
                <a:cs typeface="Candara"/>
              </a:rPr>
              <a:t>original</a:t>
            </a:r>
            <a:r>
              <a:rPr sz="2400" spc="-70" dirty="0">
                <a:solidFill>
                  <a:srgbClr val="008080"/>
                </a:solidFill>
                <a:latin typeface="Candara"/>
                <a:cs typeface="Candara"/>
              </a:rPr>
              <a:t> </a:t>
            </a:r>
            <a:r>
              <a:rPr sz="2400" dirty="0">
                <a:solidFill>
                  <a:srgbClr val="008080"/>
                </a:solidFill>
                <a:latin typeface="Candara"/>
                <a:cs typeface="Candara"/>
              </a:rPr>
              <a:t>message</a:t>
            </a:r>
            <a:endParaRPr sz="2400" dirty="0">
              <a:latin typeface="Candara"/>
              <a:cs typeface="Candara"/>
            </a:endParaRPr>
          </a:p>
          <a:p>
            <a:pPr marL="378460" indent="-365760">
              <a:lnSpc>
                <a:spcPct val="100000"/>
              </a:lnSpc>
              <a:spcBef>
                <a:spcPts val="285"/>
              </a:spcBef>
              <a:buClr>
                <a:srgbClr val="8ABB00"/>
              </a:buClr>
              <a:buFont typeface="Wingdings"/>
              <a:buChar char=""/>
              <a:tabLst>
                <a:tab pos="377825" algn="l"/>
                <a:tab pos="378460" algn="l"/>
              </a:tabLst>
            </a:pPr>
            <a:r>
              <a:rPr sz="2400" b="1" u="heavy" spc="-5" dirty="0">
                <a:solidFill>
                  <a:srgbClr val="008080"/>
                </a:solidFill>
                <a:latin typeface="Candara"/>
                <a:cs typeface="Candara"/>
              </a:rPr>
              <a:t>ciphertext </a:t>
            </a:r>
            <a:r>
              <a:rPr sz="2400" b="1" dirty="0">
                <a:solidFill>
                  <a:srgbClr val="008080"/>
                </a:solidFill>
                <a:latin typeface="Candara"/>
                <a:cs typeface="Candara"/>
              </a:rPr>
              <a:t>- </a:t>
            </a:r>
            <a:r>
              <a:rPr sz="2400" dirty="0">
                <a:solidFill>
                  <a:srgbClr val="008080"/>
                </a:solidFill>
                <a:latin typeface="Candara"/>
                <a:cs typeface="Candara"/>
              </a:rPr>
              <a:t>coded</a:t>
            </a:r>
            <a:r>
              <a:rPr sz="2400" spc="-75" dirty="0">
                <a:solidFill>
                  <a:srgbClr val="008080"/>
                </a:solidFill>
                <a:latin typeface="Candara"/>
                <a:cs typeface="Candara"/>
              </a:rPr>
              <a:t> </a:t>
            </a:r>
            <a:r>
              <a:rPr sz="2400" dirty="0">
                <a:solidFill>
                  <a:srgbClr val="008080"/>
                </a:solidFill>
                <a:latin typeface="Candara"/>
                <a:cs typeface="Candara"/>
              </a:rPr>
              <a:t>message</a:t>
            </a:r>
            <a:endParaRPr sz="2400" dirty="0">
              <a:latin typeface="Candara"/>
              <a:cs typeface="Candara"/>
            </a:endParaRPr>
          </a:p>
          <a:p>
            <a:pPr marL="378460" indent="-365760">
              <a:lnSpc>
                <a:spcPct val="100000"/>
              </a:lnSpc>
              <a:spcBef>
                <a:spcPts val="290"/>
              </a:spcBef>
              <a:buClr>
                <a:srgbClr val="8ABB00"/>
              </a:buClr>
              <a:buFont typeface="Wingdings"/>
              <a:buChar char=""/>
              <a:tabLst>
                <a:tab pos="377825" algn="l"/>
                <a:tab pos="378460" algn="l"/>
              </a:tabLst>
            </a:pPr>
            <a:r>
              <a:rPr sz="2400" b="1" u="heavy" spc="-5" dirty="0">
                <a:solidFill>
                  <a:srgbClr val="008080"/>
                </a:solidFill>
                <a:latin typeface="Candara"/>
                <a:cs typeface="Candara"/>
              </a:rPr>
              <a:t>cipher </a:t>
            </a:r>
            <a:r>
              <a:rPr sz="2400" b="1" dirty="0">
                <a:solidFill>
                  <a:srgbClr val="008080"/>
                </a:solidFill>
                <a:latin typeface="Candara"/>
                <a:cs typeface="Candara"/>
              </a:rPr>
              <a:t>- </a:t>
            </a:r>
            <a:r>
              <a:rPr sz="2400" dirty="0">
                <a:solidFill>
                  <a:srgbClr val="008080"/>
                </a:solidFill>
                <a:latin typeface="Candara"/>
                <a:cs typeface="Candara"/>
              </a:rPr>
              <a:t>algorithm for transforming </a:t>
            </a:r>
            <a:r>
              <a:rPr sz="2400" spc="-5" dirty="0">
                <a:solidFill>
                  <a:srgbClr val="008080"/>
                </a:solidFill>
                <a:latin typeface="Candara"/>
                <a:cs typeface="Candara"/>
              </a:rPr>
              <a:t>plaintext </a:t>
            </a:r>
            <a:r>
              <a:rPr sz="2400" dirty="0">
                <a:solidFill>
                  <a:srgbClr val="008080"/>
                </a:solidFill>
                <a:latin typeface="Candara"/>
                <a:cs typeface="Candara"/>
              </a:rPr>
              <a:t>to </a:t>
            </a:r>
            <a:r>
              <a:rPr sz="2400" spc="-5" dirty="0">
                <a:solidFill>
                  <a:srgbClr val="008080"/>
                </a:solidFill>
                <a:latin typeface="Candara"/>
                <a:cs typeface="Candara"/>
              </a:rPr>
              <a:t>ciphertext</a:t>
            </a:r>
            <a:endParaRPr sz="2400" dirty="0">
              <a:latin typeface="Candara"/>
              <a:cs typeface="Candara"/>
            </a:endParaRPr>
          </a:p>
          <a:p>
            <a:pPr marL="378460" indent="-365760">
              <a:lnSpc>
                <a:spcPct val="100000"/>
              </a:lnSpc>
              <a:spcBef>
                <a:spcPts val="285"/>
              </a:spcBef>
              <a:buClr>
                <a:srgbClr val="8ABB00"/>
              </a:buClr>
              <a:buFont typeface="Wingdings"/>
              <a:buChar char=""/>
              <a:tabLst>
                <a:tab pos="377825" algn="l"/>
                <a:tab pos="378460" algn="l"/>
              </a:tabLst>
            </a:pPr>
            <a:r>
              <a:rPr sz="2400" b="1" u="heavy" spc="-5" dirty="0">
                <a:solidFill>
                  <a:srgbClr val="008080"/>
                </a:solidFill>
                <a:latin typeface="Candara"/>
                <a:cs typeface="Candara"/>
              </a:rPr>
              <a:t>key </a:t>
            </a:r>
            <a:r>
              <a:rPr sz="2400" b="1" dirty="0">
                <a:solidFill>
                  <a:srgbClr val="008080"/>
                </a:solidFill>
                <a:latin typeface="Candara"/>
                <a:cs typeface="Candara"/>
              </a:rPr>
              <a:t>- </a:t>
            </a:r>
            <a:r>
              <a:rPr sz="2400" dirty="0">
                <a:solidFill>
                  <a:srgbClr val="008080"/>
                </a:solidFill>
                <a:latin typeface="Candara"/>
                <a:cs typeface="Candara"/>
              </a:rPr>
              <a:t>info used in </a:t>
            </a:r>
            <a:r>
              <a:rPr sz="2400" spc="-5" dirty="0">
                <a:solidFill>
                  <a:srgbClr val="008080"/>
                </a:solidFill>
                <a:latin typeface="Candara"/>
                <a:cs typeface="Candara"/>
              </a:rPr>
              <a:t>cipher known </a:t>
            </a:r>
            <a:r>
              <a:rPr sz="2400" dirty="0">
                <a:solidFill>
                  <a:srgbClr val="008080"/>
                </a:solidFill>
                <a:latin typeface="Candara"/>
                <a:cs typeface="Candara"/>
              </a:rPr>
              <a:t>only to</a:t>
            </a:r>
            <a:r>
              <a:rPr sz="2400" spc="20" dirty="0">
                <a:solidFill>
                  <a:srgbClr val="008080"/>
                </a:solidFill>
                <a:latin typeface="Candara"/>
                <a:cs typeface="Candara"/>
              </a:rPr>
              <a:t> </a:t>
            </a:r>
            <a:r>
              <a:rPr sz="2400" spc="-5" dirty="0">
                <a:solidFill>
                  <a:srgbClr val="008080"/>
                </a:solidFill>
                <a:latin typeface="Candara"/>
                <a:cs typeface="Candara"/>
              </a:rPr>
              <a:t>sender/receiver</a:t>
            </a:r>
            <a:endParaRPr sz="2400" dirty="0">
              <a:latin typeface="Candara"/>
              <a:cs typeface="Candara"/>
            </a:endParaRPr>
          </a:p>
          <a:p>
            <a:pPr marL="378460" indent="-365760">
              <a:lnSpc>
                <a:spcPct val="100000"/>
              </a:lnSpc>
              <a:spcBef>
                <a:spcPts val="285"/>
              </a:spcBef>
              <a:buClr>
                <a:srgbClr val="8ABB00"/>
              </a:buClr>
              <a:buFont typeface="Wingdings"/>
              <a:buChar char=""/>
              <a:tabLst>
                <a:tab pos="377825" algn="l"/>
                <a:tab pos="378460" algn="l"/>
              </a:tabLst>
            </a:pPr>
            <a:r>
              <a:rPr sz="2400" b="1" u="heavy" spc="-5" dirty="0">
                <a:solidFill>
                  <a:srgbClr val="008080"/>
                </a:solidFill>
                <a:latin typeface="Candara"/>
                <a:cs typeface="Candara"/>
              </a:rPr>
              <a:t>encipher </a:t>
            </a:r>
            <a:r>
              <a:rPr sz="2400" b="1" dirty="0">
                <a:solidFill>
                  <a:srgbClr val="008080"/>
                </a:solidFill>
                <a:latin typeface="Candara"/>
                <a:cs typeface="Candara"/>
              </a:rPr>
              <a:t>(encrypt) - </a:t>
            </a:r>
            <a:r>
              <a:rPr sz="2400" spc="-5" dirty="0">
                <a:solidFill>
                  <a:srgbClr val="008080"/>
                </a:solidFill>
                <a:latin typeface="Candara"/>
                <a:cs typeface="Candara"/>
              </a:rPr>
              <a:t>converting </a:t>
            </a:r>
            <a:r>
              <a:rPr sz="2400" dirty="0">
                <a:solidFill>
                  <a:srgbClr val="008080"/>
                </a:solidFill>
                <a:latin typeface="Candara"/>
                <a:cs typeface="Candara"/>
              </a:rPr>
              <a:t>plaintext to</a:t>
            </a:r>
            <a:r>
              <a:rPr sz="2400" spc="-10" dirty="0">
                <a:solidFill>
                  <a:srgbClr val="008080"/>
                </a:solidFill>
                <a:latin typeface="Candara"/>
                <a:cs typeface="Candara"/>
              </a:rPr>
              <a:t> </a:t>
            </a:r>
            <a:r>
              <a:rPr sz="2400" dirty="0">
                <a:solidFill>
                  <a:srgbClr val="008080"/>
                </a:solidFill>
                <a:latin typeface="Candara"/>
                <a:cs typeface="Candara"/>
              </a:rPr>
              <a:t>ciphertext</a:t>
            </a:r>
            <a:endParaRPr sz="2400" dirty="0">
              <a:latin typeface="Candara"/>
              <a:cs typeface="Candara"/>
            </a:endParaRPr>
          </a:p>
          <a:p>
            <a:pPr marL="378460" indent="-365760">
              <a:lnSpc>
                <a:spcPct val="100000"/>
              </a:lnSpc>
              <a:spcBef>
                <a:spcPts val="290"/>
              </a:spcBef>
              <a:buClr>
                <a:srgbClr val="8ABB00"/>
              </a:buClr>
              <a:buFont typeface="Wingdings"/>
              <a:buChar char=""/>
              <a:tabLst>
                <a:tab pos="377825" algn="l"/>
                <a:tab pos="378460" algn="l"/>
                <a:tab pos="1658620" algn="l"/>
              </a:tabLst>
            </a:pPr>
            <a:r>
              <a:rPr sz="2400" b="1" u="heavy" spc="-5" dirty="0">
                <a:solidFill>
                  <a:srgbClr val="008080"/>
                </a:solidFill>
                <a:latin typeface="Candara"/>
                <a:cs typeface="Candara"/>
              </a:rPr>
              <a:t>decipher</a:t>
            </a:r>
            <a:r>
              <a:rPr sz="2400" b="1" spc="-5" dirty="0">
                <a:solidFill>
                  <a:srgbClr val="008080"/>
                </a:solidFill>
                <a:latin typeface="Candara"/>
                <a:cs typeface="Candara"/>
              </a:rPr>
              <a:t>	(decrypt) </a:t>
            </a:r>
            <a:r>
              <a:rPr sz="2400" b="1" dirty="0">
                <a:solidFill>
                  <a:srgbClr val="008080"/>
                </a:solidFill>
                <a:latin typeface="Candara"/>
                <a:cs typeface="Candara"/>
              </a:rPr>
              <a:t>- </a:t>
            </a:r>
            <a:r>
              <a:rPr sz="2400" dirty="0">
                <a:solidFill>
                  <a:srgbClr val="008080"/>
                </a:solidFill>
                <a:latin typeface="Candara"/>
                <a:cs typeface="Candara"/>
              </a:rPr>
              <a:t>recovering plaintext from</a:t>
            </a:r>
            <a:r>
              <a:rPr sz="2400" spc="-40" dirty="0">
                <a:solidFill>
                  <a:srgbClr val="008080"/>
                </a:solidFill>
                <a:latin typeface="Candara"/>
                <a:cs typeface="Candara"/>
              </a:rPr>
              <a:t> </a:t>
            </a:r>
            <a:r>
              <a:rPr sz="2400" spc="-5" dirty="0">
                <a:solidFill>
                  <a:srgbClr val="008080"/>
                </a:solidFill>
                <a:latin typeface="Candara"/>
                <a:cs typeface="Candara"/>
              </a:rPr>
              <a:t>ciphertext</a:t>
            </a:r>
            <a:endParaRPr sz="2400" dirty="0">
              <a:latin typeface="Candara"/>
              <a:cs typeface="Candara"/>
            </a:endParaRPr>
          </a:p>
          <a:p>
            <a:pPr marL="378460" indent="-365760">
              <a:lnSpc>
                <a:spcPct val="100000"/>
              </a:lnSpc>
              <a:spcBef>
                <a:spcPts val="285"/>
              </a:spcBef>
              <a:buClr>
                <a:srgbClr val="8ABB00"/>
              </a:buClr>
              <a:buFont typeface="Wingdings"/>
              <a:buChar char=""/>
              <a:tabLst>
                <a:tab pos="377825" algn="l"/>
                <a:tab pos="378460" algn="l"/>
              </a:tabLst>
            </a:pPr>
            <a:r>
              <a:rPr sz="2400" b="1" u="heavy" spc="-5" dirty="0">
                <a:solidFill>
                  <a:srgbClr val="008080"/>
                </a:solidFill>
                <a:latin typeface="Candara"/>
                <a:cs typeface="Candara"/>
              </a:rPr>
              <a:t>cryptography </a:t>
            </a:r>
            <a:r>
              <a:rPr sz="2400" b="1" dirty="0">
                <a:solidFill>
                  <a:srgbClr val="008080"/>
                </a:solidFill>
                <a:latin typeface="Candara"/>
                <a:cs typeface="Candara"/>
              </a:rPr>
              <a:t>- </a:t>
            </a:r>
            <a:r>
              <a:rPr sz="2400" dirty="0">
                <a:solidFill>
                  <a:srgbClr val="008080"/>
                </a:solidFill>
                <a:latin typeface="Candara"/>
                <a:cs typeface="Candara"/>
              </a:rPr>
              <a:t>study of </a:t>
            </a:r>
            <a:r>
              <a:rPr sz="2400" spc="-5" dirty="0">
                <a:solidFill>
                  <a:srgbClr val="008080"/>
                </a:solidFill>
                <a:latin typeface="Candara"/>
                <a:cs typeface="Candara"/>
              </a:rPr>
              <a:t>encryption</a:t>
            </a:r>
            <a:r>
              <a:rPr sz="2400" spc="50" dirty="0">
                <a:solidFill>
                  <a:srgbClr val="008080"/>
                </a:solidFill>
                <a:latin typeface="Candara"/>
                <a:cs typeface="Candara"/>
              </a:rPr>
              <a:t> </a:t>
            </a:r>
            <a:r>
              <a:rPr sz="2400" spc="-5" dirty="0">
                <a:solidFill>
                  <a:srgbClr val="008080"/>
                </a:solidFill>
                <a:latin typeface="Candara"/>
                <a:cs typeface="Candara"/>
              </a:rPr>
              <a:t>principles/methods</a:t>
            </a:r>
            <a:endParaRPr sz="2400" dirty="0">
              <a:latin typeface="Candara"/>
              <a:cs typeface="Candara"/>
            </a:endParaRPr>
          </a:p>
          <a:p>
            <a:pPr marL="378460" marR="5080" indent="-365760">
              <a:lnSpc>
                <a:spcPts val="2590"/>
              </a:lnSpc>
              <a:spcBef>
                <a:spcPts val="615"/>
              </a:spcBef>
              <a:buClr>
                <a:srgbClr val="8ABB00"/>
              </a:buClr>
              <a:buFont typeface="Wingdings"/>
              <a:buChar char=""/>
              <a:tabLst>
                <a:tab pos="377825" algn="l"/>
                <a:tab pos="378460" algn="l"/>
                <a:tab pos="2222500" algn="l"/>
              </a:tabLst>
            </a:pPr>
            <a:r>
              <a:rPr sz="2400" b="1" u="heavy" spc="-5" dirty="0">
                <a:solidFill>
                  <a:srgbClr val="008080"/>
                </a:solidFill>
                <a:latin typeface="Candara"/>
                <a:cs typeface="Candara"/>
              </a:rPr>
              <a:t>cryptanalysis</a:t>
            </a:r>
            <a:r>
              <a:rPr sz="2400" b="1" spc="-5" dirty="0">
                <a:solidFill>
                  <a:srgbClr val="008080"/>
                </a:solidFill>
                <a:latin typeface="Candara"/>
                <a:cs typeface="Candara"/>
              </a:rPr>
              <a:t>	(codebreaking) </a:t>
            </a:r>
            <a:r>
              <a:rPr sz="2400" b="1" dirty="0">
                <a:solidFill>
                  <a:srgbClr val="008080"/>
                </a:solidFill>
                <a:latin typeface="Candara"/>
                <a:cs typeface="Candara"/>
              </a:rPr>
              <a:t>- </a:t>
            </a:r>
            <a:r>
              <a:rPr sz="2400" dirty="0">
                <a:solidFill>
                  <a:srgbClr val="008080"/>
                </a:solidFill>
                <a:latin typeface="Candara"/>
                <a:cs typeface="Candara"/>
              </a:rPr>
              <a:t>study of </a:t>
            </a:r>
            <a:r>
              <a:rPr sz="2400" spc="-5" dirty="0">
                <a:solidFill>
                  <a:srgbClr val="008080"/>
                </a:solidFill>
                <a:latin typeface="Candara"/>
                <a:cs typeface="Candara"/>
              </a:rPr>
              <a:t>principles/</a:t>
            </a:r>
            <a:r>
              <a:rPr sz="2400" spc="10" dirty="0">
                <a:solidFill>
                  <a:srgbClr val="008080"/>
                </a:solidFill>
                <a:latin typeface="Candara"/>
                <a:cs typeface="Candara"/>
              </a:rPr>
              <a:t> </a:t>
            </a:r>
            <a:r>
              <a:rPr sz="2400" dirty="0">
                <a:solidFill>
                  <a:srgbClr val="008080"/>
                </a:solidFill>
                <a:latin typeface="Candara"/>
                <a:cs typeface="Candara"/>
              </a:rPr>
              <a:t>methods</a:t>
            </a:r>
            <a:r>
              <a:rPr sz="2400" spc="-10" dirty="0">
                <a:solidFill>
                  <a:srgbClr val="008080"/>
                </a:solidFill>
                <a:latin typeface="Candara"/>
                <a:cs typeface="Candara"/>
              </a:rPr>
              <a:t> </a:t>
            </a:r>
            <a:r>
              <a:rPr sz="2400" dirty="0">
                <a:solidFill>
                  <a:srgbClr val="008080"/>
                </a:solidFill>
                <a:latin typeface="Candara"/>
                <a:cs typeface="Candara"/>
              </a:rPr>
              <a:t>of  </a:t>
            </a:r>
            <a:r>
              <a:rPr sz="2400" spc="-5" dirty="0">
                <a:solidFill>
                  <a:srgbClr val="008080"/>
                </a:solidFill>
                <a:latin typeface="Candara"/>
                <a:cs typeface="Candara"/>
              </a:rPr>
              <a:t>deciphering </a:t>
            </a:r>
            <a:r>
              <a:rPr sz="2400" dirty="0">
                <a:solidFill>
                  <a:srgbClr val="008080"/>
                </a:solidFill>
                <a:latin typeface="Candara"/>
                <a:cs typeface="Candara"/>
              </a:rPr>
              <a:t>ciphertext </a:t>
            </a:r>
            <a:r>
              <a:rPr sz="2400" spc="-5" dirty="0">
                <a:solidFill>
                  <a:srgbClr val="008080"/>
                </a:solidFill>
                <a:latin typeface="Candara"/>
                <a:cs typeface="Candara"/>
              </a:rPr>
              <a:t>without knowing</a:t>
            </a:r>
            <a:r>
              <a:rPr sz="2400" spc="10" dirty="0">
                <a:solidFill>
                  <a:srgbClr val="008080"/>
                </a:solidFill>
                <a:latin typeface="Candara"/>
                <a:cs typeface="Candara"/>
              </a:rPr>
              <a:t> </a:t>
            </a:r>
            <a:r>
              <a:rPr sz="2400" spc="-5" dirty="0">
                <a:solidFill>
                  <a:srgbClr val="008080"/>
                </a:solidFill>
                <a:latin typeface="Candara"/>
                <a:cs typeface="Candara"/>
              </a:rPr>
              <a:t>key</a:t>
            </a:r>
            <a:endParaRPr sz="2400" dirty="0">
              <a:latin typeface="Candara"/>
              <a:cs typeface="Candara"/>
            </a:endParaRPr>
          </a:p>
          <a:p>
            <a:pPr marL="378460" indent="-365760">
              <a:lnSpc>
                <a:spcPct val="100000"/>
              </a:lnSpc>
              <a:spcBef>
                <a:spcPts val="250"/>
              </a:spcBef>
              <a:buClr>
                <a:srgbClr val="8ABB00"/>
              </a:buClr>
              <a:buFont typeface="Wingdings"/>
              <a:buChar char=""/>
              <a:tabLst>
                <a:tab pos="377825" algn="l"/>
                <a:tab pos="378460" algn="l"/>
              </a:tabLst>
            </a:pPr>
            <a:r>
              <a:rPr sz="2400" b="1" u="heavy" spc="-5" dirty="0">
                <a:solidFill>
                  <a:srgbClr val="008080"/>
                </a:solidFill>
                <a:latin typeface="Candara"/>
                <a:cs typeface="Candara"/>
              </a:rPr>
              <a:t>cryptology </a:t>
            </a:r>
            <a:r>
              <a:rPr sz="2400" b="1" dirty="0">
                <a:solidFill>
                  <a:srgbClr val="008080"/>
                </a:solidFill>
                <a:latin typeface="Candara"/>
                <a:cs typeface="Candara"/>
              </a:rPr>
              <a:t>- </a:t>
            </a:r>
            <a:r>
              <a:rPr sz="2400" dirty="0">
                <a:solidFill>
                  <a:srgbClr val="008080"/>
                </a:solidFill>
                <a:latin typeface="Candara"/>
                <a:cs typeface="Candara"/>
              </a:rPr>
              <a:t>field of </a:t>
            </a:r>
            <a:r>
              <a:rPr sz="2400" spc="-5" dirty="0">
                <a:solidFill>
                  <a:srgbClr val="008080"/>
                </a:solidFill>
                <a:latin typeface="Candara"/>
                <a:cs typeface="Candara"/>
              </a:rPr>
              <a:t>both cryptography and</a:t>
            </a:r>
            <a:r>
              <a:rPr sz="2400" spc="60" dirty="0">
                <a:solidFill>
                  <a:srgbClr val="008080"/>
                </a:solidFill>
                <a:latin typeface="Candara"/>
                <a:cs typeface="Candara"/>
              </a:rPr>
              <a:t> </a:t>
            </a:r>
            <a:r>
              <a:rPr sz="2400" spc="-5" dirty="0">
                <a:solidFill>
                  <a:srgbClr val="008080"/>
                </a:solidFill>
                <a:latin typeface="Candara"/>
                <a:cs typeface="Candara"/>
              </a:rPr>
              <a:t>cryptanalysis</a:t>
            </a:r>
            <a:endParaRPr sz="2400" dirty="0">
              <a:latin typeface="Candara"/>
              <a:cs typeface="Candar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740" y="66802"/>
            <a:ext cx="8224519" cy="615553"/>
          </a:xfrm>
        </p:spPr>
        <p:txBody>
          <a:bodyPr/>
          <a:lstStyle/>
          <a:p>
            <a:r>
              <a:rPr lang="en-US" b="0" spc="-5" dirty="0">
                <a:latin typeface="Candara"/>
                <a:cs typeface="Candara"/>
              </a:rPr>
              <a:t>Outline</a:t>
            </a:r>
            <a:endParaRPr lang="en-US" dirty="0"/>
          </a:p>
        </p:txBody>
      </p:sp>
      <p:sp>
        <p:nvSpPr>
          <p:cNvPr id="5" name="object 3"/>
          <p:cNvSpPr txBox="1"/>
          <p:nvPr/>
        </p:nvSpPr>
        <p:spPr>
          <a:xfrm>
            <a:off x="472250" y="1241805"/>
            <a:ext cx="6131560" cy="2585323"/>
          </a:xfrm>
          <a:prstGeom prst="rect">
            <a:avLst/>
          </a:prstGeom>
        </p:spPr>
        <p:txBody>
          <a:bodyPr vert="horz" wrap="square" lIns="0" tIns="0" rIns="0" bIns="0" rtlCol="0">
            <a:spAutoFit/>
          </a:bodyPr>
          <a:lstStyle/>
          <a:p>
            <a:pPr marL="355600" indent="-342900">
              <a:lnSpc>
                <a:spcPct val="100000"/>
              </a:lnSpc>
              <a:buClr>
                <a:srgbClr val="8ABB00"/>
              </a:buClr>
              <a:buFont typeface="Wingdings"/>
              <a:buChar char=""/>
              <a:tabLst>
                <a:tab pos="354965" algn="l"/>
                <a:tab pos="355600" algn="l"/>
              </a:tabLst>
            </a:pPr>
            <a:r>
              <a:rPr lang="en-US" sz="2800" spc="-5" dirty="0" smtClean="0">
                <a:solidFill>
                  <a:schemeClr val="accent1">
                    <a:lumMod val="50000"/>
                  </a:schemeClr>
                </a:solidFill>
                <a:latin typeface="Candara"/>
                <a:cs typeface="Candara"/>
              </a:rPr>
              <a:t>K</a:t>
            </a:r>
            <a:r>
              <a:rPr lang="vi-VN" sz="2800" spc="-5" dirty="0" smtClean="0">
                <a:solidFill>
                  <a:schemeClr val="accent1">
                    <a:lumMod val="50000"/>
                  </a:schemeClr>
                </a:solidFill>
                <a:latin typeface="Candara"/>
                <a:cs typeface="Candara"/>
              </a:rPr>
              <a:t>hái niệm bảo mật</a:t>
            </a:r>
          </a:p>
          <a:p>
            <a:pPr marL="355600" indent="-342900">
              <a:lnSpc>
                <a:spcPct val="100000"/>
              </a:lnSpc>
              <a:buClr>
                <a:srgbClr val="8ABB00"/>
              </a:buClr>
              <a:buFont typeface="Wingdings"/>
              <a:buChar char=""/>
              <a:tabLst>
                <a:tab pos="354965" algn="l"/>
                <a:tab pos="355600" algn="l"/>
              </a:tabLst>
            </a:pPr>
            <a:r>
              <a:rPr lang="en-US" sz="2800" spc="-5" dirty="0" smtClean="0">
                <a:solidFill>
                  <a:schemeClr val="accent1">
                    <a:lumMod val="50000"/>
                  </a:schemeClr>
                </a:solidFill>
                <a:latin typeface="Candara"/>
                <a:cs typeface="Candara"/>
              </a:rPr>
              <a:t>K</a:t>
            </a:r>
            <a:r>
              <a:rPr lang="vi-VN" sz="2800" spc="-5" dirty="0" smtClean="0">
                <a:solidFill>
                  <a:schemeClr val="accent1">
                    <a:lumMod val="50000"/>
                  </a:schemeClr>
                </a:solidFill>
                <a:latin typeface="Candara"/>
                <a:cs typeface="Candara"/>
              </a:rPr>
              <a:t>iến trúc an ninh X.800</a:t>
            </a:r>
          </a:p>
          <a:p>
            <a:pPr marL="355600" indent="-342900">
              <a:lnSpc>
                <a:spcPct val="100000"/>
              </a:lnSpc>
              <a:buClr>
                <a:srgbClr val="8ABB00"/>
              </a:buClr>
              <a:buFont typeface="Wingdings"/>
              <a:buChar char=""/>
              <a:tabLst>
                <a:tab pos="354965" algn="l"/>
                <a:tab pos="355600" algn="l"/>
              </a:tabLst>
            </a:pPr>
            <a:r>
              <a:rPr lang="en-US" sz="2800" spc="-5" dirty="0" smtClean="0">
                <a:solidFill>
                  <a:schemeClr val="accent1">
                    <a:lumMod val="50000"/>
                  </a:schemeClr>
                </a:solidFill>
                <a:latin typeface="Candara"/>
                <a:cs typeface="Candara"/>
              </a:rPr>
              <a:t>C</a:t>
            </a:r>
            <a:r>
              <a:rPr lang="vi-VN" sz="2800" spc="-5" dirty="0" smtClean="0">
                <a:solidFill>
                  <a:schemeClr val="accent1">
                    <a:lumMod val="50000"/>
                  </a:schemeClr>
                </a:solidFill>
                <a:latin typeface="Candara"/>
                <a:cs typeface="Candara"/>
              </a:rPr>
              <a:t>ác cuộc tấn công an ninh, dịch vụ, cơ chế</a:t>
            </a:r>
          </a:p>
          <a:p>
            <a:pPr marL="355600" indent="-342900">
              <a:lnSpc>
                <a:spcPct val="100000"/>
              </a:lnSpc>
              <a:buClr>
                <a:srgbClr val="8ABB00"/>
              </a:buClr>
              <a:buFont typeface="Wingdings"/>
              <a:buChar char=""/>
              <a:tabLst>
                <a:tab pos="354965" algn="l"/>
                <a:tab pos="355600" algn="l"/>
              </a:tabLst>
            </a:pPr>
            <a:r>
              <a:rPr lang="vi-VN" sz="2800" spc="-5" dirty="0" smtClean="0">
                <a:solidFill>
                  <a:schemeClr val="accent1">
                    <a:lumMod val="50000"/>
                  </a:schemeClr>
                </a:solidFill>
                <a:latin typeface="Candara"/>
                <a:cs typeface="Candara"/>
              </a:rPr>
              <a:t>Mô hình cho (truy cập) an ninh mạng</a:t>
            </a:r>
          </a:p>
          <a:p>
            <a:pPr marL="355600" indent="-342900">
              <a:lnSpc>
                <a:spcPct val="100000"/>
              </a:lnSpc>
              <a:buClr>
                <a:srgbClr val="8ABB00"/>
              </a:buClr>
              <a:buFont typeface="Wingdings"/>
              <a:buChar char=""/>
              <a:tabLst>
                <a:tab pos="354965" algn="l"/>
                <a:tab pos="355600" algn="l"/>
              </a:tabLst>
            </a:pPr>
            <a:r>
              <a:rPr lang="en-US" sz="2800" spc="-5" dirty="0" smtClean="0">
                <a:solidFill>
                  <a:schemeClr val="accent1">
                    <a:lumMod val="50000"/>
                  </a:schemeClr>
                </a:solidFill>
                <a:latin typeface="Candara"/>
                <a:cs typeface="Candara"/>
              </a:rPr>
              <a:t>T</a:t>
            </a:r>
            <a:r>
              <a:rPr lang="vi-VN" sz="2800" spc="-5" dirty="0" smtClean="0">
                <a:solidFill>
                  <a:schemeClr val="accent1">
                    <a:lumMod val="50000"/>
                  </a:schemeClr>
                </a:solidFill>
                <a:latin typeface="Candara"/>
                <a:cs typeface="Candara"/>
              </a:rPr>
              <a:t>huật ngữ an ninh mạng</a:t>
            </a:r>
            <a:endParaRPr sz="2800" dirty="0">
              <a:solidFill>
                <a:schemeClr val="accent1">
                  <a:lumMod val="50000"/>
                </a:schemeClr>
              </a:solidFill>
              <a:latin typeface="Candara"/>
              <a:cs typeface="Candara"/>
            </a:endParaRPr>
          </a:p>
        </p:txBody>
      </p:sp>
    </p:spTree>
    <p:extLst>
      <p:ext uri="{BB962C8B-B14F-4D97-AF65-F5344CB8AC3E}">
        <p14:creationId xmlns:p14="http://schemas.microsoft.com/office/powerpoint/2010/main" val="11807630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b="0" spc="-10" dirty="0">
                <a:latin typeface="Candara"/>
                <a:cs typeface="Candara"/>
              </a:rPr>
              <a:t>Summary</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520"/>
              </a:lnSpc>
            </a:pPr>
            <a:fld id="{81D60167-4931-47E6-BA6A-407CBD079E47}" type="slidenum">
              <a:rPr dirty="0"/>
              <a:t>30</a:t>
            </a:fld>
            <a:endParaRPr dirty="0"/>
          </a:p>
        </p:txBody>
      </p:sp>
      <p:sp>
        <p:nvSpPr>
          <p:cNvPr id="3" name="object 3"/>
          <p:cNvSpPr txBox="1"/>
          <p:nvPr/>
        </p:nvSpPr>
        <p:spPr>
          <a:xfrm>
            <a:off x="535940" y="1025397"/>
            <a:ext cx="6578600" cy="3509645"/>
          </a:xfrm>
          <a:prstGeom prst="rect">
            <a:avLst/>
          </a:prstGeom>
        </p:spPr>
        <p:txBody>
          <a:bodyPr vert="horz" wrap="square" lIns="0" tIns="0" rIns="0" bIns="0" rtlCol="0">
            <a:spAutoFit/>
          </a:bodyPr>
          <a:lstStyle/>
          <a:p>
            <a:pPr marL="355600" indent="-342900">
              <a:lnSpc>
                <a:spcPct val="100000"/>
              </a:lnSpc>
              <a:buClr>
                <a:srgbClr val="8ABB00"/>
              </a:buClr>
              <a:buFont typeface="Wingdings"/>
              <a:buChar char=""/>
              <a:tabLst>
                <a:tab pos="354965" algn="l"/>
                <a:tab pos="355600" algn="l"/>
              </a:tabLst>
            </a:pPr>
            <a:r>
              <a:rPr sz="2800" spc="-5" dirty="0">
                <a:solidFill>
                  <a:srgbClr val="008080"/>
                </a:solidFill>
                <a:latin typeface="Trebuchet MS"/>
                <a:cs typeface="Trebuchet MS"/>
              </a:rPr>
              <a:t>Security</a:t>
            </a:r>
            <a:r>
              <a:rPr sz="2800" spc="-80" dirty="0">
                <a:solidFill>
                  <a:srgbClr val="008080"/>
                </a:solidFill>
                <a:latin typeface="Trebuchet MS"/>
                <a:cs typeface="Trebuchet MS"/>
              </a:rPr>
              <a:t> </a:t>
            </a:r>
            <a:r>
              <a:rPr sz="2800" spc="-10" dirty="0">
                <a:solidFill>
                  <a:srgbClr val="008080"/>
                </a:solidFill>
                <a:latin typeface="Trebuchet MS"/>
                <a:cs typeface="Trebuchet MS"/>
              </a:rPr>
              <a:t>concepts</a:t>
            </a:r>
            <a:endParaRPr sz="2800">
              <a:latin typeface="Trebuchet MS"/>
              <a:cs typeface="Trebuchet MS"/>
            </a:endParaRPr>
          </a:p>
          <a:p>
            <a:pPr marL="756285" lvl="1" indent="-286385">
              <a:lnSpc>
                <a:spcPct val="100000"/>
              </a:lnSpc>
              <a:spcBef>
                <a:spcPts val="670"/>
              </a:spcBef>
              <a:buClr>
                <a:srgbClr val="35C8C2"/>
              </a:buClr>
              <a:buFont typeface="Trebuchet MS"/>
              <a:buChar char="•"/>
              <a:tabLst>
                <a:tab pos="756920" algn="l"/>
              </a:tabLst>
            </a:pPr>
            <a:r>
              <a:rPr sz="2800" b="1" u="heavy" spc="-5" dirty="0">
                <a:solidFill>
                  <a:srgbClr val="FF3300"/>
                </a:solidFill>
                <a:latin typeface="Trebuchet MS"/>
                <a:cs typeface="Trebuchet MS"/>
              </a:rPr>
              <a:t>C</a:t>
            </a:r>
            <a:r>
              <a:rPr sz="2800" spc="-5" dirty="0">
                <a:solidFill>
                  <a:srgbClr val="18426B"/>
                </a:solidFill>
                <a:latin typeface="Trebuchet MS"/>
                <a:cs typeface="Trebuchet MS"/>
              </a:rPr>
              <a:t>onfidentiality,</a:t>
            </a:r>
            <a:endParaRPr sz="2800">
              <a:latin typeface="Trebuchet MS"/>
              <a:cs typeface="Trebuchet MS"/>
            </a:endParaRPr>
          </a:p>
          <a:p>
            <a:pPr marL="756285" lvl="1" indent="-286385">
              <a:lnSpc>
                <a:spcPct val="100000"/>
              </a:lnSpc>
              <a:spcBef>
                <a:spcPts val="675"/>
              </a:spcBef>
              <a:buClr>
                <a:srgbClr val="35C8C2"/>
              </a:buClr>
              <a:buFont typeface="Trebuchet MS"/>
              <a:buChar char="•"/>
              <a:tabLst>
                <a:tab pos="756920" algn="l"/>
              </a:tabLst>
            </a:pPr>
            <a:r>
              <a:rPr sz="2800" b="1" u="heavy" spc="-10" dirty="0">
                <a:solidFill>
                  <a:srgbClr val="FF3300"/>
                </a:solidFill>
                <a:latin typeface="Trebuchet MS"/>
                <a:cs typeface="Trebuchet MS"/>
              </a:rPr>
              <a:t>I</a:t>
            </a:r>
            <a:r>
              <a:rPr sz="2800" spc="-10" dirty="0">
                <a:solidFill>
                  <a:srgbClr val="18426B"/>
                </a:solidFill>
                <a:latin typeface="Trebuchet MS"/>
                <a:cs typeface="Trebuchet MS"/>
              </a:rPr>
              <a:t>ntegrity,</a:t>
            </a:r>
            <a:endParaRPr sz="2800">
              <a:latin typeface="Trebuchet MS"/>
              <a:cs typeface="Trebuchet MS"/>
            </a:endParaRPr>
          </a:p>
          <a:p>
            <a:pPr marL="756285" lvl="1" indent="-286385">
              <a:lnSpc>
                <a:spcPct val="100000"/>
              </a:lnSpc>
              <a:spcBef>
                <a:spcPts val="670"/>
              </a:spcBef>
              <a:buClr>
                <a:srgbClr val="35C8C2"/>
              </a:buClr>
              <a:buFont typeface="Trebuchet MS"/>
              <a:buChar char="•"/>
              <a:tabLst>
                <a:tab pos="756920" algn="l"/>
              </a:tabLst>
            </a:pPr>
            <a:r>
              <a:rPr sz="2800" b="1" u="heavy" spc="-5" dirty="0">
                <a:solidFill>
                  <a:srgbClr val="FF3300"/>
                </a:solidFill>
                <a:latin typeface="Trebuchet MS"/>
                <a:cs typeface="Trebuchet MS"/>
              </a:rPr>
              <a:t>A</a:t>
            </a:r>
            <a:r>
              <a:rPr sz="2800" spc="-5" dirty="0">
                <a:solidFill>
                  <a:srgbClr val="18426B"/>
                </a:solidFill>
                <a:latin typeface="Trebuchet MS"/>
                <a:cs typeface="Trebuchet MS"/>
              </a:rPr>
              <a:t>vailability</a:t>
            </a:r>
            <a:endParaRPr sz="2800">
              <a:latin typeface="Trebuchet MS"/>
              <a:cs typeface="Trebuchet MS"/>
            </a:endParaRPr>
          </a:p>
          <a:p>
            <a:pPr marL="355600" indent="-342900">
              <a:lnSpc>
                <a:spcPct val="100000"/>
              </a:lnSpc>
              <a:spcBef>
                <a:spcPts val="670"/>
              </a:spcBef>
              <a:buClr>
                <a:srgbClr val="8ABB00"/>
              </a:buClr>
              <a:buFont typeface="Wingdings"/>
              <a:buChar char=""/>
              <a:tabLst>
                <a:tab pos="354965" algn="l"/>
                <a:tab pos="355600" algn="l"/>
              </a:tabLst>
            </a:pPr>
            <a:r>
              <a:rPr sz="2800" spc="-5" dirty="0">
                <a:solidFill>
                  <a:srgbClr val="008080"/>
                </a:solidFill>
                <a:latin typeface="Trebuchet MS"/>
                <a:cs typeface="Trebuchet MS"/>
              </a:rPr>
              <a:t>X.800 </a:t>
            </a:r>
            <a:r>
              <a:rPr sz="2800" spc="-10" dirty="0">
                <a:solidFill>
                  <a:srgbClr val="008080"/>
                </a:solidFill>
                <a:latin typeface="Trebuchet MS"/>
                <a:cs typeface="Trebuchet MS"/>
              </a:rPr>
              <a:t>security</a:t>
            </a:r>
            <a:r>
              <a:rPr sz="2800" spc="-40" dirty="0">
                <a:solidFill>
                  <a:srgbClr val="008080"/>
                </a:solidFill>
                <a:latin typeface="Trebuchet MS"/>
                <a:cs typeface="Trebuchet MS"/>
              </a:rPr>
              <a:t> </a:t>
            </a:r>
            <a:r>
              <a:rPr sz="2800" spc="-10" dirty="0">
                <a:solidFill>
                  <a:srgbClr val="008080"/>
                </a:solidFill>
                <a:latin typeface="Trebuchet MS"/>
                <a:cs typeface="Trebuchet MS"/>
              </a:rPr>
              <a:t>architecture</a:t>
            </a:r>
            <a:endParaRPr sz="2800">
              <a:latin typeface="Trebuchet MS"/>
              <a:cs typeface="Trebuchet MS"/>
            </a:endParaRPr>
          </a:p>
          <a:p>
            <a:pPr marL="355600" indent="-342900">
              <a:lnSpc>
                <a:spcPct val="100000"/>
              </a:lnSpc>
              <a:spcBef>
                <a:spcPts val="670"/>
              </a:spcBef>
              <a:buClr>
                <a:srgbClr val="8ABB00"/>
              </a:buClr>
              <a:buFont typeface="Wingdings"/>
              <a:buChar char=""/>
              <a:tabLst>
                <a:tab pos="354965" algn="l"/>
                <a:tab pos="355600" algn="l"/>
              </a:tabLst>
            </a:pPr>
            <a:r>
              <a:rPr sz="2800" spc="-5" dirty="0">
                <a:solidFill>
                  <a:srgbClr val="008080"/>
                </a:solidFill>
                <a:latin typeface="Trebuchet MS"/>
                <a:cs typeface="Trebuchet MS"/>
              </a:rPr>
              <a:t>Security </a:t>
            </a:r>
            <a:r>
              <a:rPr sz="2800" spc="-10" dirty="0">
                <a:solidFill>
                  <a:srgbClr val="008080"/>
                </a:solidFill>
                <a:latin typeface="Trebuchet MS"/>
                <a:cs typeface="Trebuchet MS"/>
              </a:rPr>
              <a:t>attacks, </a:t>
            </a:r>
            <a:r>
              <a:rPr sz="2800" spc="-5" dirty="0">
                <a:solidFill>
                  <a:srgbClr val="008080"/>
                </a:solidFill>
                <a:latin typeface="Trebuchet MS"/>
                <a:cs typeface="Trebuchet MS"/>
              </a:rPr>
              <a:t>services,</a:t>
            </a:r>
            <a:r>
              <a:rPr sz="2800" spc="30" dirty="0">
                <a:solidFill>
                  <a:srgbClr val="008080"/>
                </a:solidFill>
                <a:latin typeface="Trebuchet MS"/>
                <a:cs typeface="Trebuchet MS"/>
              </a:rPr>
              <a:t> </a:t>
            </a:r>
            <a:r>
              <a:rPr sz="2800" spc="-10" dirty="0">
                <a:solidFill>
                  <a:srgbClr val="008080"/>
                </a:solidFill>
                <a:latin typeface="Trebuchet MS"/>
                <a:cs typeface="Trebuchet MS"/>
              </a:rPr>
              <a:t>mechanisms</a:t>
            </a:r>
            <a:endParaRPr sz="2800">
              <a:latin typeface="Trebuchet MS"/>
              <a:cs typeface="Trebuchet MS"/>
            </a:endParaRPr>
          </a:p>
          <a:p>
            <a:pPr marL="355600" indent="-342900">
              <a:lnSpc>
                <a:spcPct val="100000"/>
              </a:lnSpc>
              <a:spcBef>
                <a:spcPts val="670"/>
              </a:spcBef>
              <a:buClr>
                <a:srgbClr val="8ABB00"/>
              </a:buClr>
              <a:buFont typeface="Wingdings"/>
              <a:buChar char=""/>
              <a:tabLst>
                <a:tab pos="354965" algn="l"/>
                <a:tab pos="355600" algn="l"/>
              </a:tabLst>
            </a:pPr>
            <a:r>
              <a:rPr sz="2800" spc="-10" dirty="0">
                <a:solidFill>
                  <a:srgbClr val="008080"/>
                </a:solidFill>
                <a:latin typeface="Trebuchet MS"/>
                <a:cs typeface="Trebuchet MS"/>
              </a:rPr>
              <a:t>Models </a:t>
            </a:r>
            <a:r>
              <a:rPr sz="2800" spc="-5" dirty="0">
                <a:solidFill>
                  <a:srgbClr val="008080"/>
                </a:solidFill>
                <a:latin typeface="Trebuchet MS"/>
                <a:cs typeface="Trebuchet MS"/>
              </a:rPr>
              <a:t>for </a:t>
            </a:r>
            <a:r>
              <a:rPr sz="2800" spc="-10" dirty="0">
                <a:solidFill>
                  <a:srgbClr val="008080"/>
                </a:solidFill>
                <a:latin typeface="Trebuchet MS"/>
                <a:cs typeface="Trebuchet MS"/>
              </a:rPr>
              <a:t>network (access)</a:t>
            </a:r>
            <a:r>
              <a:rPr sz="2800" spc="50" dirty="0">
                <a:solidFill>
                  <a:srgbClr val="008080"/>
                </a:solidFill>
                <a:latin typeface="Trebuchet MS"/>
                <a:cs typeface="Trebuchet MS"/>
              </a:rPr>
              <a:t> </a:t>
            </a:r>
            <a:r>
              <a:rPr sz="2800" spc="-5" dirty="0">
                <a:solidFill>
                  <a:srgbClr val="008080"/>
                </a:solidFill>
                <a:latin typeface="Trebuchet MS"/>
                <a:cs typeface="Trebuchet MS"/>
              </a:rPr>
              <a:t>security</a:t>
            </a:r>
            <a:endParaRPr sz="2800">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b="0" spc="-10" dirty="0">
                <a:latin typeface="Candara"/>
                <a:cs typeface="Candara"/>
              </a:rPr>
              <a:t>Computer Security</a:t>
            </a:r>
            <a:r>
              <a:rPr b="0" spc="35" dirty="0">
                <a:latin typeface="Candara"/>
                <a:cs typeface="Candara"/>
              </a:rPr>
              <a:t> </a:t>
            </a:r>
            <a:r>
              <a:rPr b="0" spc="-5" dirty="0">
                <a:latin typeface="Candara"/>
                <a:cs typeface="Candara"/>
              </a:rPr>
              <a:t>Objectives</a:t>
            </a:r>
          </a:p>
        </p:txBody>
      </p:sp>
      <p:sp>
        <p:nvSpPr>
          <p:cNvPr id="3" name="object 3"/>
          <p:cNvSpPr/>
          <p:nvPr/>
        </p:nvSpPr>
        <p:spPr>
          <a:xfrm>
            <a:off x="152400" y="1135507"/>
            <a:ext cx="8839200" cy="2066925"/>
          </a:xfrm>
          <a:custGeom>
            <a:avLst/>
            <a:gdLst/>
            <a:ahLst/>
            <a:cxnLst/>
            <a:rect l="l" t="t" r="r" b="b"/>
            <a:pathLst>
              <a:path w="8839200" h="2066925">
                <a:moveTo>
                  <a:pt x="0" y="2066417"/>
                </a:moveTo>
                <a:lnTo>
                  <a:pt x="8839200" y="2066417"/>
                </a:lnTo>
                <a:lnTo>
                  <a:pt x="8839200" y="0"/>
                </a:lnTo>
                <a:lnTo>
                  <a:pt x="0" y="0"/>
                </a:lnTo>
                <a:lnTo>
                  <a:pt x="0" y="2066417"/>
                </a:lnTo>
                <a:close/>
              </a:path>
            </a:pathLst>
          </a:custGeom>
          <a:ln w="38100">
            <a:solidFill>
              <a:srgbClr val="8B73D0"/>
            </a:solidFill>
          </a:ln>
        </p:spPr>
        <p:txBody>
          <a:bodyPr wrap="square" lIns="0" tIns="0" rIns="0" bIns="0" rtlCol="0"/>
          <a:lstStyle/>
          <a:p>
            <a:endParaRPr/>
          </a:p>
        </p:txBody>
      </p:sp>
      <p:sp>
        <p:nvSpPr>
          <p:cNvPr id="4" name="object 4"/>
          <p:cNvSpPr/>
          <p:nvPr/>
        </p:nvSpPr>
        <p:spPr>
          <a:xfrm>
            <a:off x="554736" y="1002791"/>
            <a:ext cx="6266688" cy="315467"/>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08076" y="818388"/>
            <a:ext cx="2368296" cy="583691"/>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594359" y="1017524"/>
            <a:ext cx="6187440" cy="236092"/>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646176" y="830580"/>
            <a:ext cx="2292096" cy="507491"/>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152400" y="3363214"/>
            <a:ext cx="8839200" cy="1814830"/>
          </a:xfrm>
          <a:custGeom>
            <a:avLst/>
            <a:gdLst/>
            <a:ahLst/>
            <a:cxnLst/>
            <a:rect l="l" t="t" r="r" b="b"/>
            <a:pathLst>
              <a:path w="8839200" h="1814829">
                <a:moveTo>
                  <a:pt x="0" y="1814449"/>
                </a:moveTo>
                <a:lnTo>
                  <a:pt x="8839200" y="1814449"/>
                </a:lnTo>
                <a:lnTo>
                  <a:pt x="8839200" y="0"/>
                </a:lnTo>
                <a:lnTo>
                  <a:pt x="0" y="0"/>
                </a:lnTo>
                <a:lnTo>
                  <a:pt x="0" y="1814449"/>
                </a:lnTo>
                <a:close/>
              </a:path>
            </a:pathLst>
          </a:custGeom>
          <a:ln w="38100">
            <a:solidFill>
              <a:srgbClr val="8B73D0"/>
            </a:solidFill>
          </a:ln>
        </p:spPr>
        <p:txBody>
          <a:bodyPr wrap="square" lIns="0" tIns="0" rIns="0" bIns="0" rtlCol="0"/>
          <a:lstStyle/>
          <a:p>
            <a:endParaRPr/>
          </a:p>
        </p:txBody>
      </p:sp>
      <p:sp>
        <p:nvSpPr>
          <p:cNvPr id="9" name="object 9"/>
          <p:cNvSpPr/>
          <p:nvPr/>
        </p:nvSpPr>
        <p:spPr>
          <a:xfrm>
            <a:off x="554736" y="3230879"/>
            <a:ext cx="6266688" cy="315467"/>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608076" y="3046476"/>
            <a:ext cx="1597152" cy="583692"/>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594359" y="3245104"/>
            <a:ext cx="6187440" cy="236220"/>
          </a:xfrm>
          <a:prstGeom prst="rect">
            <a:avLst/>
          </a:prstGeom>
          <a:blipFill>
            <a:blip r:embed="rId8" cstate="print"/>
            <a:stretch>
              <a:fillRect/>
            </a:stretch>
          </a:blipFill>
        </p:spPr>
        <p:txBody>
          <a:bodyPr wrap="square" lIns="0" tIns="0" rIns="0" bIns="0" rtlCol="0"/>
          <a:lstStyle/>
          <a:p>
            <a:endParaRPr/>
          </a:p>
        </p:txBody>
      </p:sp>
      <p:sp>
        <p:nvSpPr>
          <p:cNvPr id="12" name="object 12"/>
          <p:cNvSpPr/>
          <p:nvPr/>
        </p:nvSpPr>
        <p:spPr>
          <a:xfrm>
            <a:off x="646176" y="3058667"/>
            <a:ext cx="1520952" cy="507491"/>
          </a:xfrm>
          <a:prstGeom prst="rect">
            <a:avLst/>
          </a:prstGeom>
          <a:blipFill>
            <a:blip r:embed="rId9" cstate="print"/>
            <a:stretch>
              <a:fillRect/>
            </a:stretch>
          </a:blipFill>
        </p:spPr>
        <p:txBody>
          <a:bodyPr wrap="square" lIns="0" tIns="0" rIns="0" bIns="0" rtlCol="0"/>
          <a:lstStyle/>
          <a:p>
            <a:endParaRPr/>
          </a:p>
        </p:txBody>
      </p:sp>
      <p:sp>
        <p:nvSpPr>
          <p:cNvPr id="13" name="object 13"/>
          <p:cNvSpPr/>
          <p:nvPr/>
        </p:nvSpPr>
        <p:spPr>
          <a:xfrm>
            <a:off x="152400" y="5338914"/>
            <a:ext cx="8839200" cy="806450"/>
          </a:xfrm>
          <a:custGeom>
            <a:avLst/>
            <a:gdLst/>
            <a:ahLst/>
            <a:cxnLst/>
            <a:rect l="l" t="t" r="r" b="b"/>
            <a:pathLst>
              <a:path w="8839200" h="806450">
                <a:moveTo>
                  <a:pt x="0" y="806399"/>
                </a:moveTo>
                <a:lnTo>
                  <a:pt x="8839200" y="806399"/>
                </a:lnTo>
                <a:lnTo>
                  <a:pt x="8839200" y="0"/>
                </a:lnTo>
                <a:lnTo>
                  <a:pt x="0" y="0"/>
                </a:lnTo>
                <a:lnTo>
                  <a:pt x="0" y="806399"/>
                </a:lnTo>
                <a:close/>
              </a:path>
            </a:pathLst>
          </a:custGeom>
          <a:ln w="38100">
            <a:solidFill>
              <a:srgbClr val="8B73D0"/>
            </a:solidFill>
          </a:ln>
        </p:spPr>
        <p:txBody>
          <a:bodyPr wrap="square" lIns="0" tIns="0" rIns="0" bIns="0" rtlCol="0"/>
          <a:lstStyle/>
          <a:p>
            <a:endParaRPr/>
          </a:p>
        </p:txBody>
      </p:sp>
      <p:sp>
        <p:nvSpPr>
          <p:cNvPr id="14" name="object 14"/>
          <p:cNvSpPr/>
          <p:nvPr/>
        </p:nvSpPr>
        <p:spPr>
          <a:xfrm>
            <a:off x="554736" y="5205984"/>
            <a:ext cx="6266688" cy="315467"/>
          </a:xfrm>
          <a:prstGeom prst="rect">
            <a:avLst/>
          </a:prstGeom>
          <a:blipFill>
            <a:blip r:embed="rId10" cstate="print"/>
            <a:stretch>
              <a:fillRect/>
            </a:stretch>
          </a:blipFill>
        </p:spPr>
        <p:txBody>
          <a:bodyPr wrap="square" lIns="0" tIns="0" rIns="0" bIns="0" rtlCol="0"/>
          <a:lstStyle/>
          <a:p>
            <a:endParaRPr/>
          </a:p>
        </p:txBody>
      </p:sp>
      <p:sp>
        <p:nvSpPr>
          <p:cNvPr id="15" name="object 15"/>
          <p:cNvSpPr/>
          <p:nvPr/>
        </p:nvSpPr>
        <p:spPr>
          <a:xfrm>
            <a:off x="608076" y="5021579"/>
            <a:ext cx="1882139" cy="583691"/>
          </a:xfrm>
          <a:prstGeom prst="rect">
            <a:avLst/>
          </a:prstGeom>
          <a:blipFill>
            <a:blip r:embed="rId11" cstate="print"/>
            <a:stretch>
              <a:fillRect/>
            </a:stretch>
          </a:blipFill>
        </p:spPr>
        <p:txBody>
          <a:bodyPr wrap="square" lIns="0" tIns="0" rIns="0" bIns="0" rtlCol="0"/>
          <a:lstStyle/>
          <a:p>
            <a:endParaRPr/>
          </a:p>
        </p:txBody>
      </p:sp>
      <p:sp>
        <p:nvSpPr>
          <p:cNvPr id="16" name="object 16"/>
          <p:cNvSpPr/>
          <p:nvPr/>
        </p:nvSpPr>
        <p:spPr>
          <a:xfrm>
            <a:off x="594359" y="5220842"/>
            <a:ext cx="6187440" cy="236219"/>
          </a:xfrm>
          <a:prstGeom prst="rect">
            <a:avLst/>
          </a:prstGeom>
          <a:blipFill>
            <a:blip r:embed="rId12" cstate="print"/>
            <a:stretch>
              <a:fillRect/>
            </a:stretch>
          </a:blipFill>
        </p:spPr>
        <p:txBody>
          <a:bodyPr wrap="square" lIns="0" tIns="0" rIns="0" bIns="0" rtlCol="0"/>
          <a:lstStyle/>
          <a:p>
            <a:endParaRPr/>
          </a:p>
        </p:txBody>
      </p:sp>
      <p:sp>
        <p:nvSpPr>
          <p:cNvPr id="17" name="object 17"/>
          <p:cNvSpPr/>
          <p:nvPr/>
        </p:nvSpPr>
        <p:spPr>
          <a:xfrm>
            <a:off x="646176" y="5035296"/>
            <a:ext cx="1805939" cy="507492"/>
          </a:xfrm>
          <a:prstGeom prst="rect">
            <a:avLst/>
          </a:prstGeom>
          <a:blipFill>
            <a:blip r:embed="rId13" cstate="print"/>
            <a:stretch>
              <a:fillRect/>
            </a:stretch>
          </a:blipFill>
        </p:spPr>
        <p:txBody>
          <a:bodyPr wrap="square" lIns="0" tIns="0" rIns="0" bIns="0" rtlCol="0"/>
          <a:lstStyle/>
          <a:p>
            <a:endParaRPr/>
          </a:p>
        </p:txBody>
      </p:sp>
      <p:sp>
        <p:nvSpPr>
          <p:cNvPr id="18" name="object 18"/>
          <p:cNvSpPr txBox="1"/>
          <p:nvPr/>
        </p:nvSpPr>
        <p:spPr>
          <a:xfrm>
            <a:off x="825804" y="916559"/>
            <a:ext cx="7485380" cy="5106670"/>
          </a:xfrm>
          <a:prstGeom prst="rect">
            <a:avLst/>
          </a:prstGeom>
        </p:spPr>
        <p:txBody>
          <a:bodyPr vert="horz" wrap="square" lIns="0" tIns="0" rIns="0" bIns="0" rtlCol="0">
            <a:spAutoFit/>
          </a:bodyPr>
          <a:lstStyle/>
          <a:p>
            <a:pPr marL="13970">
              <a:lnSpc>
                <a:spcPts val="2810"/>
              </a:lnSpc>
            </a:pPr>
            <a:r>
              <a:rPr sz="2400" spc="-5" dirty="0">
                <a:solidFill>
                  <a:srgbClr val="FFFFFF"/>
                </a:solidFill>
                <a:latin typeface="Candara"/>
                <a:cs typeface="Candara"/>
              </a:rPr>
              <a:t>Confidentiality</a:t>
            </a:r>
            <a:endParaRPr sz="2400" dirty="0">
              <a:latin typeface="Candara"/>
              <a:cs typeface="Candara"/>
            </a:endParaRPr>
          </a:p>
          <a:p>
            <a:pPr marL="12700">
              <a:lnSpc>
                <a:spcPts val="2090"/>
              </a:lnSpc>
            </a:pPr>
            <a:r>
              <a:rPr sz="1800" dirty="0">
                <a:latin typeface="Candara"/>
                <a:cs typeface="Candara"/>
              </a:rPr>
              <a:t>•</a:t>
            </a:r>
            <a:r>
              <a:rPr sz="1800" spc="-285" dirty="0">
                <a:latin typeface="Candara"/>
                <a:cs typeface="Candara"/>
              </a:rPr>
              <a:t> </a:t>
            </a:r>
            <a:r>
              <a:rPr sz="1800" dirty="0">
                <a:latin typeface="Candara"/>
                <a:cs typeface="Candara"/>
              </a:rPr>
              <a:t>Data </a:t>
            </a:r>
            <a:r>
              <a:rPr sz="1800" spc="-5" dirty="0">
                <a:latin typeface="Candara"/>
                <a:cs typeface="Candara"/>
              </a:rPr>
              <a:t>confidentiality</a:t>
            </a:r>
            <a:endParaRPr sz="1800" dirty="0">
              <a:latin typeface="Candara"/>
              <a:cs typeface="Candara"/>
            </a:endParaRPr>
          </a:p>
          <a:p>
            <a:pPr marL="355600" marR="158750" indent="-170815">
              <a:lnSpc>
                <a:spcPts val="1750"/>
              </a:lnSpc>
              <a:spcBef>
                <a:spcPts val="380"/>
              </a:spcBef>
              <a:buChar char="•"/>
              <a:tabLst>
                <a:tab pos="355600" algn="l"/>
              </a:tabLst>
            </a:pPr>
            <a:r>
              <a:rPr sz="1600" spc="-5" dirty="0">
                <a:latin typeface="Candara"/>
                <a:cs typeface="Candara"/>
              </a:rPr>
              <a:t>Assures that private or confidential information is not made available or disclosed  to unauthorized</a:t>
            </a:r>
            <a:r>
              <a:rPr sz="1600" spc="-45" dirty="0">
                <a:latin typeface="Candara"/>
                <a:cs typeface="Candara"/>
              </a:rPr>
              <a:t> </a:t>
            </a:r>
            <a:r>
              <a:rPr sz="1600" spc="-5" dirty="0">
                <a:latin typeface="Candara"/>
                <a:cs typeface="Candara"/>
              </a:rPr>
              <a:t>individuals</a:t>
            </a:r>
            <a:endParaRPr sz="1600" dirty="0">
              <a:latin typeface="Candara"/>
              <a:cs typeface="Candara"/>
            </a:endParaRPr>
          </a:p>
          <a:p>
            <a:pPr marL="12700">
              <a:lnSpc>
                <a:spcPct val="100000"/>
              </a:lnSpc>
              <a:spcBef>
                <a:spcPts val="70"/>
              </a:spcBef>
            </a:pPr>
            <a:r>
              <a:rPr sz="1800" dirty="0">
                <a:latin typeface="Candara"/>
                <a:cs typeface="Candara"/>
              </a:rPr>
              <a:t>•</a:t>
            </a:r>
            <a:r>
              <a:rPr sz="1800" spc="-325" dirty="0">
                <a:latin typeface="Candara"/>
                <a:cs typeface="Candara"/>
              </a:rPr>
              <a:t> </a:t>
            </a:r>
            <a:r>
              <a:rPr sz="1800" dirty="0">
                <a:latin typeface="Candara"/>
                <a:cs typeface="Candara"/>
              </a:rPr>
              <a:t>Privacy</a:t>
            </a:r>
          </a:p>
          <a:p>
            <a:pPr marL="355600" marR="55244" indent="-170815">
              <a:lnSpc>
                <a:spcPct val="91600"/>
              </a:lnSpc>
              <a:spcBef>
                <a:spcPts val="350"/>
              </a:spcBef>
              <a:buChar char="•"/>
              <a:tabLst>
                <a:tab pos="355600" algn="l"/>
              </a:tabLst>
            </a:pPr>
            <a:r>
              <a:rPr sz="1600" spc="-5" dirty="0">
                <a:latin typeface="Candara"/>
                <a:cs typeface="Candara"/>
              </a:rPr>
              <a:t>Assures that individuals control or influence </a:t>
            </a:r>
            <a:r>
              <a:rPr sz="1600" spc="-10" dirty="0">
                <a:latin typeface="Candara"/>
                <a:cs typeface="Candara"/>
              </a:rPr>
              <a:t>what </a:t>
            </a:r>
            <a:r>
              <a:rPr sz="1600" spc="-5" dirty="0">
                <a:latin typeface="Candara"/>
                <a:cs typeface="Candara"/>
              </a:rPr>
              <a:t>information related to them may  be </a:t>
            </a:r>
            <a:r>
              <a:rPr sz="1600" spc="-10" dirty="0">
                <a:latin typeface="Candara"/>
                <a:cs typeface="Candara"/>
              </a:rPr>
              <a:t>collected </a:t>
            </a:r>
            <a:r>
              <a:rPr sz="1600" spc="-5" dirty="0">
                <a:latin typeface="Candara"/>
                <a:cs typeface="Candara"/>
              </a:rPr>
              <a:t>and stored and by whom and to </a:t>
            </a:r>
            <a:r>
              <a:rPr sz="1600" spc="-10" dirty="0">
                <a:latin typeface="Candara"/>
                <a:cs typeface="Candara"/>
              </a:rPr>
              <a:t>whom </a:t>
            </a:r>
            <a:r>
              <a:rPr sz="1600" spc="-5" dirty="0">
                <a:latin typeface="Candara"/>
                <a:cs typeface="Candara"/>
              </a:rPr>
              <a:t>that information may be  disclosed</a:t>
            </a:r>
            <a:endParaRPr sz="1600" dirty="0">
              <a:latin typeface="Candara"/>
              <a:cs typeface="Candara"/>
            </a:endParaRPr>
          </a:p>
          <a:p>
            <a:pPr marL="13970">
              <a:lnSpc>
                <a:spcPts val="2810"/>
              </a:lnSpc>
              <a:spcBef>
                <a:spcPts val="910"/>
              </a:spcBef>
            </a:pPr>
            <a:r>
              <a:rPr sz="2400" spc="-5" dirty="0">
                <a:solidFill>
                  <a:srgbClr val="FFFFFF"/>
                </a:solidFill>
                <a:latin typeface="Candara"/>
                <a:cs typeface="Candara"/>
              </a:rPr>
              <a:t>Integrity</a:t>
            </a:r>
            <a:endParaRPr sz="2400" dirty="0">
              <a:latin typeface="Candara"/>
              <a:cs typeface="Candara"/>
            </a:endParaRPr>
          </a:p>
          <a:p>
            <a:pPr marL="12700">
              <a:lnSpc>
                <a:spcPts val="2090"/>
              </a:lnSpc>
            </a:pPr>
            <a:r>
              <a:rPr sz="1800" dirty="0" smtClean="0">
                <a:latin typeface="Candara"/>
                <a:cs typeface="Candara"/>
              </a:rPr>
              <a:t>•</a:t>
            </a:r>
            <a:r>
              <a:rPr sz="1800" spc="-345" dirty="0" smtClean="0">
                <a:latin typeface="Candara"/>
                <a:cs typeface="Candara"/>
              </a:rPr>
              <a:t> </a:t>
            </a:r>
            <a:r>
              <a:rPr sz="1800" dirty="0" smtClean="0">
                <a:latin typeface="Candara"/>
                <a:cs typeface="Candara"/>
              </a:rPr>
              <a:t>Data integrity</a:t>
            </a:r>
          </a:p>
          <a:p>
            <a:pPr marL="355600" marR="687070" indent="-170815">
              <a:lnSpc>
                <a:spcPts val="1750"/>
              </a:lnSpc>
              <a:spcBef>
                <a:spcPts val="375"/>
              </a:spcBef>
              <a:buChar char="•"/>
              <a:tabLst>
                <a:tab pos="355600" algn="l"/>
              </a:tabLst>
            </a:pPr>
            <a:r>
              <a:rPr sz="1600" spc="-5" dirty="0" smtClean="0">
                <a:latin typeface="Candara"/>
                <a:cs typeface="Candara"/>
              </a:rPr>
              <a:t>Assures that information and programs </a:t>
            </a:r>
            <a:r>
              <a:rPr sz="1600" spc="-10" dirty="0" smtClean="0">
                <a:latin typeface="Candara"/>
                <a:cs typeface="Candara"/>
              </a:rPr>
              <a:t>are </a:t>
            </a:r>
            <a:r>
              <a:rPr sz="1600" spc="-5" dirty="0" smtClean="0">
                <a:latin typeface="Candara"/>
                <a:cs typeface="Candara"/>
              </a:rPr>
              <a:t>changed only in a specified and  authorized</a:t>
            </a:r>
            <a:r>
              <a:rPr sz="1600" spc="-75" dirty="0" smtClean="0">
                <a:latin typeface="Candara"/>
                <a:cs typeface="Candara"/>
              </a:rPr>
              <a:t> </a:t>
            </a:r>
            <a:r>
              <a:rPr sz="1600" spc="-5" dirty="0" smtClean="0">
                <a:latin typeface="Candara"/>
                <a:cs typeface="Candara"/>
              </a:rPr>
              <a:t>manner</a:t>
            </a:r>
            <a:endParaRPr sz="1600" dirty="0" smtClean="0">
              <a:latin typeface="Candara"/>
              <a:cs typeface="Candara"/>
            </a:endParaRPr>
          </a:p>
          <a:p>
            <a:pPr marL="12700">
              <a:lnSpc>
                <a:spcPct val="100000"/>
              </a:lnSpc>
              <a:spcBef>
                <a:spcPts val="70"/>
              </a:spcBef>
            </a:pPr>
            <a:r>
              <a:rPr sz="1800" dirty="0" smtClean="0">
                <a:latin typeface="Candara"/>
                <a:cs typeface="Candara"/>
              </a:rPr>
              <a:t>•</a:t>
            </a:r>
            <a:r>
              <a:rPr sz="1800" spc="-260" dirty="0" smtClean="0">
                <a:latin typeface="Candara"/>
                <a:cs typeface="Candara"/>
              </a:rPr>
              <a:t> </a:t>
            </a:r>
            <a:r>
              <a:rPr sz="1800" dirty="0" smtClean="0">
                <a:latin typeface="Candara"/>
                <a:cs typeface="Candara"/>
              </a:rPr>
              <a:t>System</a:t>
            </a:r>
            <a:r>
              <a:rPr sz="1800" spc="-100" dirty="0" smtClean="0">
                <a:latin typeface="Candara"/>
                <a:cs typeface="Candara"/>
              </a:rPr>
              <a:t> </a:t>
            </a:r>
            <a:r>
              <a:rPr sz="1800" dirty="0" smtClean="0">
                <a:latin typeface="Candara"/>
                <a:cs typeface="Candara"/>
              </a:rPr>
              <a:t>integrity</a:t>
            </a:r>
          </a:p>
          <a:p>
            <a:pPr marL="355600" marR="374650" indent="-170815">
              <a:lnSpc>
                <a:spcPts val="1750"/>
              </a:lnSpc>
              <a:spcBef>
                <a:spcPts val="390"/>
              </a:spcBef>
              <a:buChar char="•"/>
              <a:tabLst>
                <a:tab pos="355600" algn="l"/>
              </a:tabLst>
            </a:pPr>
            <a:r>
              <a:rPr sz="1600" spc="-5" dirty="0" smtClean="0">
                <a:latin typeface="Candara"/>
                <a:cs typeface="Candara"/>
              </a:rPr>
              <a:t>Assures that a system performs its intended function in an unimpaired manner,  free from deliberate or </a:t>
            </a:r>
            <a:r>
              <a:rPr sz="1600" spc="-10" dirty="0" smtClean="0">
                <a:latin typeface="Candara"/>
                <a:cs typeface="Candara"/>
              </a:rPr>
              <a:t>inadvertent </a:t>
            </a:r>
            <a:r>
              <a:rPr sz="1600" spc="-5" dirty="0" smtClean="0">
                <a:latin typeface="Candara"/>
                <a:cs typeface="Candara"/>
              </a:rPr>
              <a:t>unauthorized manipulation of the</a:t>
            </a:r>
            <a:r>
              <a:rPr sz="1600" spc="200" dirty="0" smtClean="0">
                <a:latin typeface="Candara"/>
                <a:cs typeface="Candara"/>
              </a:rPr>
              <a:t> </a:t>
            </a:r>
            <a:r>
              <a:rPr sz="1600" spc="-5" dirty="0" smtClean="0">
                <a:latin typeface="Candara"/>
                <a:cs typeface="Candara"/>
              </a:rPr>
              <a:t>system</a:t>
            </a:r>
            <a:endParaRPr sz="1600" dirty="0" smtClean="0">
              <a:latin typeface="Candara"/>
              <a:cs typeface="Candara"/>
            </a:endParaRPr>
          </a:p>
          <a:p>
            <a:pPr marL="13970">
              <a:lnSpc>
                <a:spcPts val="2810"/>
              </a:lnSpc>
              <a:spcBef>
                <a:spcPts val="660"/>
              </a:spcBef>
            </a:pPr>
            <a:r>
              <a:rPr sz="2400" spc="-5" dirty="0" smtClean="0">
                <a:solidFill>
                  <a:srgbClr val="FFFFFF"/>
                </a:solidFill>
                <a:latin typeface="Candara"/>
                <a:cs typeface="Candara"/>
              </a:rPr>
              <a:t>Availability</a:t>
            </a:r>
            <a:endParaRPr sz="2400" dirty="0">
              <a:latin typeface="Candara"/>
              <a:cs typeface="Candara"/>
            </a:endParaRPr>
          </a:p>
          <a:p>
            <a:pPr marL="184785" marR="5080" indent="-172720">
              <a:lnSpc>
                <a:spcPts val="1970"/>
              </a:lnSpc>
              <a:spcBef>
                <a:spcPts val="150"/>
              </a:spcBef>
            </a:pPr>
            <a:r>
              <a:rPr sz="1800" dirty="0">
                <a:latin typeface="Candara"/>
                <a:cs typeface="Candara"/>
              </a:rPr>
              <a:t>• </a:t>
            </a:r>
            <a:r>
              <a:rPr sz="1800" spc="-5" dirty="0">
                <a:latin typeface="Candara"/>
                <a:cs typeface="Candara"/>
              </a:rPr>
              <a:t>Assures </a:t>
            </a:r>
            <a:r>
              <a:rPr sz="1800" dirty="0">
                <a:latin typeface="Candara"/>
                <a:cs typeface="Candara"/>
              </a:rPr>
              <a:t>that </a:t>
            </a:r>
            <a:r>
              <a:rPr sz="1800" spc="-5" dirty="0">
                <a:latin typeface="Candara"/>
                <a:cs typeface="Candara"/>
              </a:rPr>
              <a:t>systems work promptly </a:t>
            </a:r>
            <a:r>
              <a:rPr sz="1800" dirty="0">
                <a:latin typeface="Candara"/>
                <a:cs typeface="Candara"/>
              </a:rPr>
              <a:t>and service is not </a:t>
            </a:r>
            <a:r>
              <a:rPr sz="1800" spc="-5" dirty="0">
                <a:latin typeface="Candara"/>
                <a:cs typeface="Candara"/>
              </a:rPr>
              <a:t>denied </a:t>
            </a:r>
            <a:r>
              <a:rPr sz="1800" dirty="0">
                <a:latin typeface="Candara"/>
                <a:cs typeface="Candara"/>
              </a:rPr>
              <a:t>to</a:t>
            </a:r>
            <a:r>
              <a:rPr sz="1800" spc="-235" dirty="0">
                <a:latin typeface="Candara"/>
                <a:cs typeface="Candara"/>
              </a:rPr>
              <a:t> </a:t>
            </a:r>
            <a:r>
              <a:rPr sz="1800" spc="-5" dirty="0">
                <a:latin typeface="Candara"/>
                <a:cs typeface="Candara"/>
              </a:rPr>
              <a:t>authorized  users</a:t>
            </a:r>
            <a:endParaRPr sz="1800" dirty="0">
              <a:latin typeface="Candara"/>
              <a:cs typeface="Candara"/>
            </a:endParaRPr>
          </a:p>
        </p:txBody>
      </p:sp>
      <p:sp>
        <p:nvSpPr>
          <p:cNvPr id="19" name="object 19"/>
          <p:cNvSpPr txBox="1">
            <a:spLocks noGrp="1"/>
          </p:cNvSpPr>
          <p:nvPr>
            <p:ph type="sldNum" sz="quarter" idx="7"/>
          </p:nvPr>
        </p:nvSpPr>
        <p:spPr>
          <a:prstGeom prst="rect">
            <a:avLst/>
          </a:prstGeom>
        </p:spPr>
        <p:txBody>
          <a:bodyPr vert="horz" wrap="square" lIns="0" tIns="0" rIns="0" bIns="0" rtlCol="0">
            <a:spAutoFit/>
          </a:bodyPr>
          <a:lstStyle/>
          <a:p>
            <a:pPr marL="25400">
              <a:lnSpc>
                <a:spcPts val="1520"/>
              </a:lnSpc>
            </a:pPr>
            <a:fld id="{81D60167-4931-47E6-BA6A-407CBD079E47}" type="slidenum">
              <a:rPr dirty="0"/>
              <a:t>4</a:t>
            </a:fld>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740" y="66802"/>
            <a:ext cx="8224519" cy="615553"/>
          </a:xfrm>
        </p:spPr>
        <p:txBody>
          <a:bodyPr/>
          <a:lstStyle/>
          <a:p>
            <a:r>
              <a:rPr lang="en-US" dirty="0" err="1"/>
              <a:t>Mục</a:t>
            </a:r>
            <a:r>
              <a:rPr lang="en-US" dirty="0"/>
              <a:t> </a:t>
            </a:r>
            <a:r>
              <a:rPr lang="en-US" dirty="0" err="1"/>
              <a:t>tiêu</a:t>
            </a:r>
            <a:r>
              <a:rPr lang="en-US" dirty="0"/>
              <a:t> </a:t>
            </a:r>
            <a:r>
              <a:rPr lang="en-US" dirty="0" err="1"/>
              <a:t>bảo</a:t>
            </a:r>
            <a:r>
              <a:rPr lang="en-US" dirty="0"/>
              <a:t> </a:t>
            </a:r>
            <a:r>
              <a:rPr lang="en-US" dirty="0" err="1"/>
              <a:t>mật</a:t>
            </a:r>
            <a:r>
              <a:rPr lang="en-US" dirty="0"/>
              <a:t> </a:t>
            </a:r>
            <a:r>
              <a:rPr lang="en-US" dirty="0" err="1"/>
              <a:t>máy</a:t>
            </a:r>
            <a:r>
              <a:rPr lang="en-US" dirty="0"/>
              <a:t> </a:t>
            </a:r>
            <a:r>
              <a:rPr lang="en-US" dirty="0" err="1"/>
              <a:t>tính</a:t>
            </a:r>
            <a:endParaRPr lang="en-US" dirty="0"/>
          </a:p>
        </p:txBody>
      </p:sp>
      <p:sp>
        <p:nvSpPr>
          <p:cNvPr id="20" name="object 18"/>
          <p:cNvSpPr txBox="1"/>
          <p:nvPr/>
        </p:nvSpPr>
        <p:spPr>
          <a:xfrm>
            <a:off x="847596" y="838200"/>
            <a:ext cx="7485380" cy="5419369"/>
          </a:xfrm>
          <a:prstGeom prst="rect">
            <a:avLst/>
          </a:prstGeom>
        </p:spPr>
        <p:txBody>
          <a:bodyPr vert="horz" wrap="square" lIns="0" tIns="0" rIns="0" bIns="0" rtlCol="0">
            <a:spAutoFit/>
          </a:bodyPr>
          <a:lstStyle/>
          <a:p>
            <a:pPr marL="13970">
              <a:lnSpc>
                <a:spcPts val="2810"/>
              </a:lnSpc>
            </a:pPr>
            <a:r>
              <a:rPr lang="en-US" sz="2400" b="1" spc="-5" dirty="0" smtClean="0">
                <a:solidFill>
                  <a:schemeClr val="accent1">
                    <a:lumMod val="50000"/>
                  </a:schemeClr>
                </a:solidFill>
                <a:latin typeface="Candara"/>
                <a:cs typeface="Candara"/>
              </a:rPr>
              <a:t>Confidentiality (</a:t>
            </a:r>
            <a:r>
              <a:rPr lang="en-US" sz="2400" b="1" spc="-5" dirty="0" err="1" smtClean="0">
                <a:solidFill>
                  <a:schemeClr val="accent1">
                    <a:lumMod val="50000"/>
                  </a:schemeClr>
                </a:solidFill>
                <a:latin typeface="Candara"/>
                <a:cs typeface="Candara"/>
              </a:rPr>
              <a:t>Bảo</a:t>
            </a:r>
            <a:r>
              <a:rPr lang="en-US" sz="2400" b="1" spc="-5" dirty="0" smtClean="0">
                <a:solidFill>
                  <a:schemeClr val="accent1">
                    <a:lumMod val="50000"/>
                  </a:schemeClr>
                </a:solidFill>
                <a:latin typeface="Candara"/>
                <a:cs typeface="Candara"/>
              </a:rPr>
              <a:t> </a:t>
            </a:r>
            <a:r>
              <a:rPr lang="en-US" sz="2400" b="1" spc="-5" dirty="0" err="1" smtClean="0">
                <a:solidFill>
                  <a:schemeClr val="accent1">
                    <a:lumMod val="50000"/>
                  </a:schemeClr>
                </a:solidFill>
                <a:latin typeface="Candara"/>
                <a:cs typeface="Candara"/>
              </a:rPr>
              <a:t>mật</a:t>
            </a:r>
            <a:r>
              <a:rPr lang="en-US" sz="2400" b="1" spc="-5" dirty="0" smtClean="0">
                <a:solidFill>
                  <a:schemeClr val="accent1">
                    <a:lumMod val="50000"/>
                  </a:schemeClr>
                </a:solidFill>
                <a:latin typeface="Candara"/>
                <a:cs typeface="Candara"/>
              </a:rPr>
              <a:t>)</a:t>
            </a:r>
            <a:endParaRPr sz="2400" b="1" dirty="0">
              <a:solidFill>
                <a:schemeClr val="accent1">
                  <a:lumMod val="50000"/>
                </a:schemeClr>
              </a:solidFill>
              <a:latin typeface="Candara"/>
              <a:cs typeface="Candara"/>
            </a:endParaRPr>
          </a:p>
          <a:p>
            <a:pPr marL="12700">
              <a:lnSpc>
                <a:spcPts val="2090"/>
              </a:lnSpc>
            </a:pPr>
            <a:r>
              <a:rPr lang="en-US" dirty="0">
                <a:solidFill>
                  <a:schemeClr val="accent1">
                    <a:lumMod val="50000"/>
                  </a:schemeClr>
                </a:solidFill>
                <a:latin typeface="Candara"/>
                <a:cs typeface="Candara"/>
              </a:rPr>
              <a:t>• </a:t>
            </a:r>
            <a:r>
              <a:rPr lang="en-US" dirty="0" err="1" smtClean="0">
                <a:solidFill>
                  <a:schemeClr val="accent1">
                    <a:lumMod val="50000"/>
                  </a:schemeClr>
                </a:solidFill>
                <a:latin typeface="Candara"/>
                <a:cs typeface="Candara"/>
              </a:rPr>
              <a:t>Bảo</a:t>
            </a:r>
            <a:r>
              <a:rPr lang="en-US" dirty="0" smtClean="0">
                <a:solidFill>
                  <a:schemeClr val="accent1">
                    <a:lumMod val="50000"/>
                  </a:schemeClr>
                </a:solidFill>
                <a:latin typeface="Candara"/>
                <a:cs typeface="Candara"/>
              </a:rPr>
              <a:t> </a:t>
            </a:r>
            <a:r>
              <a:rPr lang="en-US" dirty="0" err="1">
                <a:solidFill>
                  <a:schemeClr val="accent1">
                    <a:lumMod val="50000"/>
                  </a:schemeClr>
                </a:solidFill>
                <a:latin typeface="Candara"/>
                <a:cs typeface="Candara"/>
              </a:rPr>
              <a:t>mật</a:t>
            </a:r>
            <a:r>
              <a:rPr lang="en-US" dirty="0">
                <a:solidFill>
                  <a:schemeClr val="accent1">
                    <a:lumMod val="50000"/>
                  </a:schemeClr>
                </a:solidFill>
                <a:latin typeface="Candara"/>
                <a:cs typeface="Candara"/>
              </a:rPr>
              <a:t> </a:t>
            </a:r>
            <a:r>
              <a:rPr lang="en-US" dirty="0" err="1">
                <a:solidFill>
                  <a:schemeClr val="accent1">
                    <a:lumMod val="50000"/>
                  </a:schemeClr>
                </a:solidFill>
                <a:latin typeface="Candara"/>
                <a:cs typeface="Candara"/>
              </a:rPr>
              <a:t>dữ</a:t>
            </a:r>
            <a:r>
              <a:rPr lang="en-US" dirty="0">
                <a:solidFill>
                  <a:schemeClr val="accent1">
                    <a:lumMod val="50000"/>
                  </a:schemeClr>
                </a:solidFill>
                <a:latin typeface="Candara"/>
                <a:cs typeface="Candara"/>
              </a:rPr>
              <a:t> </a:t>
            </a:r>
            <a:r>
              <a:rPr lang="en-US" dirty="0" err="1" smtClean="0">
                <a:solidFill>
                  <a:schemeClr val="accent1">
                    <a:lumMod val="50000"/>
                  </a:schemeClr>
                </a:solidFill>
                <a:latin typeface="Candara"/>
                <a:cs typeface="Candara"/>
              </a:rPr>
              <a:t>liệu</a:t>
            </a:r>
            <a:endParaRPr lang="en-US" dirty="0" smtClean="0">
              <a:solidFill>
                <a:schemeClr val="accent1">
                  <a:lumMod val="50000"/>
                </a:schemeClr>
              </a:solidFill>
              <a:latin typeface="Candara"/>
              <a:cs typeface="Candara"/>
            </a:endParaRPr>
          </a:p>
          <a:p>
            <a:pPr marL="12700">
              <a:lnSpc>
                <a:spcPts val="2090"/>
              </a:lnSpc>
            </a:pPr>
            <a:r>
              <a:rPr lang="vi-VN" sz="1600" spc="-5" dirty="0" smtClean="0">
                <a:solidFill>
                  <a:schemeClr val="accent1">
                    <a:lumMod val="50000"/>
                  </a:schemeClr>
                </a:solidFill>
                <a:latin typeface="Candara"/>
                <a:cs typeface="Candara"/>
              </a:rPr>
              <a:t>Đảm bảo rằng thông tin cá nhân hoặc bí mật không được cung cấp hoặc tiết lộ cho các cá nhân trái phép</a:t>
            </a:r>
            <a:endParaRPr sz="1600" dirty="0">
              <a:solidFill>
                <a:schemeClr val="accent1">
                  <a:lumMod val="50000"/>
                </a:schemeClr>
              </a:solidFill>
              <a:latin typeface="Candara"/>
              <a:cs typeface="Candara"/>
            </a:endParaRPr>
          </a:p>
          <a:p>
            <a:pPr marL="12700">
              <a:lnSpc>
                <a:spcPct val="100000"/>
              </a:lnSpc>
              <a:spcBef>
                <a:spcPts val="70"/>
              </a:spcBef>
            </a:pPr>
            <a:r>
              <a:rPr sz="1800" dirty="0">
                <a:solidFill>
                  <a:schemeClr val="accent1">
                    <a:lumMod val="50000"/>
                  </a:schemeClr>
                </a:solidFill>
                <a:latin typeface="Candara"/>
                <a:cs typeface="Candara"/>
              </a:rPr>
              <a:t>•</a:t>
            </a:r>
            <a:r>
              <a:rPr sz="1800" spc="-325" dirty="0">
                <a:solidFill>
                  <a:schemeClr val="accent1">
                    <a:lumMod val="50000"/>
                  </a:schemeClr>
                </a:solidFill>
                <a:latin typeface="Candara"/>
                <a:cs typeface="Candara"/>
              </a:rPr>
              <a:t> </a:t>
            </a:r>
            <a:r>
              <a:rPr lang="vi-VN" dirty="0">
                <a:solidFill>
                  <a:schemeClr val="accent1">
                    <a:lumMod val="50000"/>
                  </a:schemeClr>
                </a:solidFill>
                <a:latin typeface="Candara"/>
                <a:cs typeface="Candara"/>
              </a:rPr>
              <a:t>Riêng tư</a:t>
            </a:r>
            <a:endParaRPr sz="1800" dirty="0">
              <a:solidFill>
                <a:schemeClr val="accent1">
                  <a:lumMod val="50000"/>
                </a:schemeClr>
              </a:solidFill>
              <a:latin typeface="Candara"/>
              <a:cs typeface="Candara"/>
            </a:endParaRPr>
          </a:p>
          <a:p>
            <a:pPr marL="355600" marR="55244" indent="-170815">
              <a:lnSpc>
                <a:spcPct val="91600"/>
              </a:lnSpc>
              <a:spcBef>
                <a:spcPts val="350"/>
              </a:spcBef>
              <a:buChar char="•"/>
              <a:tabLst>
                <a:tab pos="355600" algn="l"/>
              </a:tabLst>
            </a:pPr>
            <a:r>
              <a:rPr lang="vi-VN" sz="1600" spc="-5" dirty="0" smtClean="0">
                <a:solidFill>
                  <a:schemeClr val="accent1">
                    <a:lumMod val="50000"/>
                  </a:schemeClr>
                </a:solidFill>
                <a:latin typeface="Candara"/>
                <a:cs typeface="Candara"/>
              </a:rPr>
              <a:t>Đảm bảo rằng các cá nhân kiểm soát hoặc tác động những gì thông tin liên quan đến họ có thể được thu thập và lưu trữ và bởi ai và cho ai thông tin có thể được tiết lộ </a:t>
            </a:r>
            <a:r>
              <a:rPr lang="en-US" sz="1600" spc="-5" dirty="0" smtClean="0">
                <a:solidFill>
                  <a:schemeClr val="accent1">
                    <a:lumMod val="50000"/>
                  </a:schemeClr>
                </a:solidFill>
                <a:latin typeface="Candara"/>
                <a:cs typeface="Candara"/>
              </a:rPr>
              <a:t>.</a:t>
            </a:r>
            <a:endParaRPr lang="en-US" sz="1600" spc="-5" dirty="0">
              <a:solidFill>
                <a:schemeClr val="accent1">
                  <a:lumMod val="50000"/>
                </a:schemeClr>
              </a:solidFill>
              <a:latin typeface="Candara"/>
              <a:cs typeface="Candara"/>
            </a:endParaRPr>
          </a:p>
          <a:p>
            <a:pPr marL="12700">
              <a:lnSpc>
                <a:spcPts val="2090"/>
              </a:lnSpc>
            </a:pPr>
            <a:endParaRPr lang="en-US" sz="2400" b="1" dirty="0" smtClean="0">
              <a:solidFill>
                <a:schemeClr val="accent1">
                  <a:lumMod val="50000"/>
                </a:schemeClr>
              </a:solidFill>
              <a:latin typeface="Candara"/>
              <a:cs typeface="Candara"/>
            </a:endParaRPr>
          </a:p>
          <a:p>
            <a:pPr marL="12700">
              <a:lnSpc>
                <a:spcPts val="2090"/>
              </a:lnSpc>
            </a:pPr>
            <a:r>
              <a:rPr lang="en-US" sz="2400" b="1" dirty="0" smtClean="0">
                <a:solidFill>
                  <a:schemeClr val="accent1">
                    <a:lumMod val="50000"/>
                  </a:schemeClr>
                </a:solidFill>
                <a:latin typeface="Candara"/>
                <a:cs typeface="Candara"/>
              </a:rPr>
              <a:t>Integrity (</a:t>
            </a:r>
            <a:r>
              <a:rPr lang="en-US" sz="2400" b="1" dirty="0" err="1" smtClean="0">
                <a:solidFill>
                  <a:schemeClr val="accent1">
                    <a:lumMod val="50000"/>
                  </a:schemeClr>
                </a:solidFill>
                <a:latin typeface="Candara"/>
                <a:cs typeface="Candara"/>
              </a:rPr>
              <a:t>Tính</a:t>
            </a:r>
            <a:r>
              <a:rPr lang="en-US" sz="2400" b="1" dirty="0" smtClean="0">
                <a:solidFill>
                  <a:schemeClr val="accent1">
                    <a:lumMod val="50000"/>
                  </a:schemeClr>
                </a:solidFill>
                <a:latin typeface="Candara"/>
                <a:cs typeface="Candara"/>
              </a:rPr>
              <a:t> </a:t>
            </a:r>
            <a:r>
              <a:rPr lang="en-US" sz="2400" b="1" dirty="0" err="1" smtClean="0">
                <a:solidFill>
                  <a:schemeClr val="accent1">
                    <a:lumMod val="50000"/>
                  </a:schemeClr>
                </a:solidFill>
                <a:latin typeface="Candara"/>
                <a:cs typeface="Candara"/>
              </a:rPr>
              <a:t>toàn</a:t>
            </a:r>
            <a:r>
              <a:rPr lang="en-US" sz="2400" b="1" dirty="0" smtClean="0">
                <a:solidFill>
                  <a:schemeClr val="accent1">
                    <a:lumMod val="50000"/>
                  </a:schemeClr>
                </a:solidFill>
                <a:latin typeface="Candara"/>
                <a:cs typeface="Candara"/>
              </a:rPr>
              <a:t> </a:t>
            </a:r>
            <a:r>
              <a:rPr lang="en-US" sz="2400" b="1" dirty="0" err="1" smtClean="0">
                <a:solidFill>
                  <a:schemeClr val="accent1">
                    <a:lumMod val="50000"/>
                  </a:schemeClr>
                </a:solidFill>
                <a:latin typeface="Candara"/>
                <a:cs typeface="Candara"/>
              </a:rPr>
              <a:t>vẹn</a:t>
            </a:r>
            <a:r>
              <a:rPr lang="en-US" sz="2400" b="1" dirty="0" smtClean="0">
                <a:solidFill>
                  <a:schemeClr val="accent1">
                    <a:lumMod val="50000"/>
                  </a:schemeClr>
                </a:solidFill>
                <a:latin typeface="Candara"/>
                <a:cs typeface="Candara"/>
              </a:rPr>
              <a:t>).</a:t>
            </a:r>
          </a:p>
          <a:p>
            <a:pPr marL="12700">
              <a:lnSpc>
                <a:spcPts val="2090"/>
              </a:lnSpc>
            </a:pPr>
            <a:r>
              <a:rPr lang="vi-VN" dirty="0" smtClean="0">
                <a:solidFill>
                  <a:schemeClr val="accent1">
                    <a:lumMod val="50000"/>
                  </a:schemeClr>
                </a:solidFill>
                <a:latin typeface="Candara"/>
                <a:cs typeface="Candara"/>
              </a:rPr>
              <a:t>• Toàn vẹn dữ liệu</a:t>
            </a:r>
            <a:r>
              <a:rPr lang="en-US" dirty="0" smtClean="0">
                <a:solidFill>
                  <a:schemeClr val="accent1">
                    <a:lumMod val="50000"/>
                  </a:schemeClr>
                </a:solidFill>
                <a:latin typeface="Candara"/>
                <a:cs typeface="Candara"/>
              </a:rPr>
              <a:t> (</a:t>
            </a:r>
            <a:r>
              <a:rPr lang="en-US" dirty="0">
                <a:latin typeface="Candara"/>
                <a:cs typeface="Candara"/>
              </a:rPr>
              <a:t>Data </a:t>
            </a:r>
            <a:r>
              <a:rPr lang="en-US" dirty="0" smtClean="0">
                <a:latin typeface="Candara"/>
                <a:cs typeface="Candara"/>
              </a:rPr>
              <a:t>integrity)</a:t>
            </a:r>
            <a:endParaRPr lang="vi-VN" dirty="0" smtClean="0">
              <a:solidFill>
                <a:schemeClr val="accent1">
                  <a:lumMod val="50000"/>
                </a:schemeClr>
              </a:solidFill>
              <a:latin typeface="Candara"/>
              <a:cs typeface="Candara"/>
            </a:endParaRPr>
          </a:p>
          <a:p>
            <a:pPr marL="12700">
              <a:lnSpc>
                <a:spcPts val="2090"/>
              </a:lnSpc>
            </a:pPr>
            <a:r>
              <a:rPr lang="vi-VN" dirty="0" smtClean="0">
                <a:solidFill>
                  <a:schemeClr val="accent1">
                    <a:lumMod val="50000"/>
                  </a:schemeClr>
                </a:solidFill>
                <a:latin typeface="Candara"/>
                <a:cs typeface="Candara"/>
              </a:rPr>
              <a:t>Đảm bảo thông tin và các chương trình được thay đổi chỉ trong một cách thức quy định và có thẩm quyền</a:t>
            </a:r>
          </a:p>
          <a:p>
            <a:pPr marL="12700">
              <a:lnSpc>
                <a:spcPts val="2090"/>
              </a:lnSpc>
            </a:pPr>
            <a:r>
              <a:rPr lang="vi-VN" dirty="0" smtClean="0">
                <a:solidFill>
                  <a:schemeClr val="accent1">
                    <a:lumMod val="50000"/>
                  </a:schemeClr>
                </a:solidFill>
                <a:latin typeface="Candara"/>
                <a:cs typeface="Candara"/>
              </a:rPr>
              <a:t>• Hệ thống toàn vẹn</a:t>
            </a:r>
            <a:r>
              <a:rPr lang="en-US" dirty="0" smtClean="0">
                <a:solidFill>
                  <a:schemeClr val="accent1">
                    <a:lumMod val="50000"/>
                  </a:schemeClr>
                </a:solidFill>
                <a:latin typeface="Candara"/>
                <a:cs typeface="Candara"/>
              </a:rPr>
              <a:t> (</a:t>
            </a:r>
            <a:r>
              <a:rPr lang="en-US" dirty="0">
                <a:latin typeface="Candara"/>
                <a:cs typeface="Candara"/>
              </a:rPr>
              <a:t>System</a:t>
            </a:r>
            <a:r>
              <a:rPr lang="en-US" spc="-100" dirty="0">
                <a:latin typeface="Candara"/>
                <a:cs typeface="Candara"/>
              </a:rPr>
              <a:t> </a:t>
            </a:r>
            <a:r>
              <a:rPr lang="en-US" dirty="0" smtClean="0">
                <a:latin typeface="Candara"/>
                <a:cs typeface="Candara"/>
              </a:rPr>
              <a:t>integrity)</a:t>
            </a:r>
            <a:endParaRPr lang="vi-VN" dirty="0" smtClean="0">
              <a:solidFill>
                <a:schemeClr val="accent1">
                  <a:lumMod val="50000"/>
                </a:schemeClr>
              </a:solidFill>
              <a:latin typeface="Candara"/>
              <a:cs typeface="Candara"/>
            </a:endParaRPr>
          </a:p>
          <a:p>
            <a:pPr marL="12700">
              <a:lnSpc>
                <a:spcPts val="2090"/>
              </a:lnSpc>
            </a:pPr>
            <a:r>
              <a:rPr lang="vi-VN" dirty="0" smtClean="0">
                <a:solidFill>
                  <a:schemeClr val="accent1">
                    <a:lumMod val="50000"/>
                  </a:schemeClr>
                </a:solidFill>
                <a:latin typeface="Candara"/>
                <a:cs typeface="Candara"/>
              </a:rPr>
              <a:t>Đảm bảo rằng một hệ thống thực hiện chức năng dự định của nó một cách nguyên vẹn, miễn phí từ thao tác trái phép cố ý hoặc vô ý của hệ thống </a:t>
            </a:r>
            <a:endParaRPr lang="en-US" dirty="0" smtClean="0">
              <a:solidFill>
                <a:schemeClr val="accent1">
                  <a:lumMod val="50000"/>
                </a:schemeClr>
              </a:solidFill>
              <a:latin typeface="Candara"/>
              <a:cs typeface="Candara"/>
            </a:endParaRPr>
          </a:p>
          <a:p>
            <a:pPr marL="12700">
              <a:lnSpc>
                <a:spcPts val="2090"/>
              </a:lnSpc>
            </a:pPr>
            <a:endParaRPr lang="en-US" sz="2400" spc="-5" dirty="0">
              <a:solidFill>
                <a:schemeClr val="accent1">
                  <a:lumMod val="50000"/>
                </a:schemeClr>
              </a:solidFill>
              <a:latin typeface="Candara"/>
              <a:cs typeface="Candara"/>
            </a:endParaRPr>
          </a:p>
          <a:p>
            <a:pPr marL="12700">
              <a:lnSpc>
                <a:spcPts val="2090"/>
              </a:lnSpc>
            </a:pPr>
            <a:r>
              <a:rPr sz="2400" b="1" spc="-5" dirty="0" smtClean="0">
                <a:solidFill>
                  <a:schemeClr val="accent1">
                    <a:lumMod val="50000"/>
                  </a:schemeClr>
                </a:solidFill>
                <a:latin typeface="Candara"/>
                <a:cs typeface="Candara"/>
              </a:rPr>
              <a:t>Availability</a:t>
            </a:r>
            <a:r>
              <a:rPr lang="en-US" sz="2400" b="1" spc="-5" dirty="0" smtClean="0">
                <a:solidFill>
                  <a:schemeClr val="accent1">
                    <a:lumMod val="50000"/>
                  </a:schemeClr>
                </a:solidFill>
                <a:latin typeface="Candara"/>
                <a:cs typeface="Candara"/>
              </a:rPr>
              <a:t> (</a:t>
            </a:r>
            <a:r>
              <a:rPr lang="en-US" sz="2400" b="1" spc="-5" dirty="0" err="1" smtClean="0">
                <a:solidFill>
                  <a:schemeClr val="accent1">
                    <a:lumMod val="50000"/>
                  </a:schemeClr>
                </a:solidFill>
                <a:latin typeface="Candara"/>
                <a:cs typeface="Candara"/>
              </a:rPr>
              <a:t>sẵn</a:t>
            </a:r>
            <a:r>
              <a:rPr lang="en-US" sz="2400" b="1" spc="-5" dirty="0" smtClean="0">
                <a:solidFill>
                  <a:schemeClr val="accent1">
                    <a:lumMod val="50000"/>
                  </a:schemeClr>
                </a:solidFill>
                <a:latin typeface="Candara"/>
                <a:cs typeface="Candara"/>
              </a:rPr>
              <a:t> sang).</a:t>
            </a:r>
            <a:endParaRPr sz="2400" b="1" dirty="0">
              <a:solidFill>
                <a:schemeClr val="accent1">
                  <a:lumMod val="50000"/>
                </a:schemeClr>
              </a:solidFill>
              <a:latin typeface="Candara"/>
              <a:cs typeface="Candara"/>
            </a:endParaRPr>
          </a:p>
          <a:p>
            <a:pPr marL="184785" marR="5080" indent="-172720">
              <a:lnSpc>
                <a:spcPts val="1970"/>
              </a:lnSpc>
              <a:spcBef>
                <a:spcPts val="150"/>
              </a:spcBef>
            </a:pPr>
            <a:r>
              <a:rPr sz="1800" dirty="0">
                <a:solidFill>
                  <a:schemeClr val="accent1">
                    <a:lumMod val="50000"/>
                  </a:schemeClr>
                </a:solidFill>
                <a:latin typeface="Candara"/>
                <a:cs typeface="Candara"/>
              </a:rPr>
              <a:t>• </a:t>
            </a:r>
            <a:r>
              <a:rPr lang="vi-VN" spc="-5" dirty="0">
                <a:solidFill>
                  <a:schemeClr val="accent1">
                    <a:lumMod val="50000"/>
                  </a:schemeClr>
                </a:solidFill>
                <a:latin typeface="Candara"/>
                <a:cs typeface="Candara"/>
              </a:rPr>
              <a:t>Đảm bảo rằng các hệ thống làm việc kịp thời, dịch vụ không bị từ chối cho người dùng hợp </a:t>
            </a:r>
            <a:r>
              <a:rPr lang="vi-VN" spc="-5" dirty="0" smtClean="0">
                <a:solidFill>
                  <a:schemeClr val="accent1">
                    <a:lumMod val="50000"/>
                  </a:schemeClr>
                </a:solidFill>
                <a:latin typeface="Candara"/>
                <a:cs typeface="Candara"/>
              </a:rPr>
              <a:t>lệ</a:t>
            </a:r>
            <a:r>
              <a:rPr lang="en-US" spc="-5" dirty="0" smtClean="0">
                <a:solidFill>
                  <a:schemeClr val="accent1">
                    <a:lumMod val="50000"/>
                  </a:schemeClr>
                </a:solidFill>
                <a:latin typeface="Candara"/>
                <a:cs typeface="Candara"/>
              </a:rPr>
              <a:t>.</a:t>
            </a:r>
            <a:endParaRPr sz="1800" dirty="0">
              <a:solidFill>
                <a:schemeClr val="accent1">
                  <a:lumMod val="50000"/>
                </a:schemeClr>
              </a:solidFill>
              <a:latin typeface="Candara"/>
              <a:cs typeface="Candara"/>
            </a:endParaRPr>
          </a:p>
        </p:txBody>
      </p:sp>
      <p:sp>
        <p:nvSpPr>
          <p:cNvPr id="21" name="object 19"/>
          <p:cNvSpPr txBox="1">
            <a:spLocks noGrp="1"/>
          </p:cNvSpPr>
          <p:nvPr>
            <p:ph type="sldNum" sz="quarter" idx="7"/>
          </p:nvPr>
        </p:nvSpPr>
        <p:spPr>
          <a:xfrm>
            <a:off x="8600440" y="6463070"/>
            <a:ext cx="248920" cy="203834"/>
          </a:xfrm>
          <a:prstGeom prst="rect">
            <a:avLst/>
          </a:prstGeom>
        </p:spPr>
        <p:txBody>
          <a:bodyPr vert="horz" wrap="square" lIns="0" tIns="0" rIns="0" bIns="0" rtlCol="0">
            <a:spAutoFit/>
          </a:bodyPr>
          <a:lstStyle/>
          <a:p>
            <a:pPr marL="25400">
              <a:lnSpc>
                <a:spcPts val="1520"/>
              </a:lnSpc>
            </a:pPr>
            <a:fld id="{81D60167-4931-47E6-BA6A-407CBD079E47}" type="slidenum">
              <a:rPr dirty="0"/>
              <a:t>5</a:t>
            </a:fld>
            <a:endParaRPr dirty="0"/>
          </a:p>
        </p:txBody>
      </p:sp>
    </p:spTree>
    <p:extLst>
      <p:ext uri="{BB962C8B-B14F-4D97-AF65-F5344CB8AC3E}">
        <p14:creationId xmlns:p14="http://schemas.microsoft.com/office/powerpoint/2010/main" val="19112823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9740" y="66802"/>
            <a:ext cx="8224519" cy="615553"/>
          </a:xfrm>
          <a:prstGeom prst="rect">
            <a:avLst/>
          </a:prstGeom>
        </p:spPr>
        <p:txBody>
          <a:bodyPr vert="horz" wrap="square" lIns="0" tIns="0" rIns="0" bIns="0" rtlCol="0">
            <a:spAutoFit/>
          </a:bodyPr>
          <a:lstStyle/>
          <a:p>
            <a:pPr marL="12700">
              <a:lnSpc>
                <a:spcPct val="100000"/>
              </a:lnSpc>
            </a:pPr>
            <a:r>
              <a:rPr b="0" spc="-10" dirty="0">
                <a:latin typeface="Candara"/>
                <a:cs typeface="Candara"/>
              </a:rPr>
              <a:t>CIA</a:t>
            </a:r>
            <a:r>
              <a:rPr b="0" spc="-85" dirty="0">
                <a:latin typeface="Candara"/>
                <a:cs typeface="Candara"/>
              </a:rPr>
              <a:t> </a:t>
            </a:r>
            <a:r>
              <a:rPr b="0" spc="-10" dirty="0" smtClean="0">
                <a:latin typeface="Candara"/>
                <a:cs typeface="Candara"/>
              </a:rPr>
              <a:t>Triad</a:t>
            </a:r>
            <a:r>
              <a:rPr lang="en-US" b="0" spc="-10" dirty="0">
                <a:latin typeface="Candara"/>
                <a:cs typeface="Candara"/>
              </a:rPr>
              <a:t> (CIA Tam </a:t>
            </a:r>
            <a:r>
              <a:rPr lang="en-US" b="0" spc="-10" dirty="0" err="1" smtClean="0">
                <a:latin typeface="Candara"/>
                <a:cs typeface="Candara"/>
              </a:rPr>
              <a:t>Hoàng</a:t>
            </a:r>
            <a:r>
              <a:rPr lang="en-US" b="0" spc="-10" dirty="0" smtClean="0">
                <a:latin typeface="Candara"/>
                <a:cs typeface="Candara"/>
              </a:rPr>
              <a:t>)</a:t>
            </a:r>
            <a:endParaRPr b="0" spc="-10" dirty="0">
              <a:latin typeface="Candara"/>
              <a:cs typeface="Candara"/>
            </a:endParaRPr>
          </a:p>
        </p:txBody>
      </p:sp>
      <p:sp>
        <p:nvSpPr>
          <p:cNvPr id="3" name="object 3"/>
          <p:cNvSpPr/>
          <p:nvPr/>
        </p:nvSpPr>
        <p:spPr>
          <a:xfrm>
            <a:off x="1828800" y="838263"/>
            <a:ext cx="5286375" cy="5110099"/>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2819400" y="5693092"/>
            <a:ext cx="3023870" cy="255270"/>
          </a:xfrm>
          <a:prstGeom prst="rect">
            <a:avLst/>
          </a:prstGeom>
        </p:spPr>
        <p:txBody>
          <a:bodyPr vert="horz" wrap="square" lIns="0" tIns="0" rIns="0" bIns="0" rtlCol="0">
            <a:spAutoFit/>
          </a:bodyPr>
          <a:lstStyle/>
          <a:p>
            <a:pPr marL="12700">
              <a:lnSpc>
                <a:spcPct val="100000"/>
              </a:lnSpc>
            </a:pPr>
            <a:r>
              <a:rPr lang="en-US" sz="1600" i="1" spc="-5" dirty="0" err="1" smtClean="0">
                <a:solidFill>
                  <a:srgbClr val="18426B"/>
                </a:solidFill>
                <a:latin typeface="Trebuchet MS"/>
                <a:cs typeface="Trebuchet MS"/>
              </a:rPr>
              <a:t>Các</a:t>
            </a:r>
            <a:r>
              <a:rPr lang="en-US" sz="1600" i="1" spc="-5" dirty="0" smtClean="0">
                <a:solidFill>
                  <a:srgbClr val="18426B"/>
                </a:solidFill>
                <a:latin typeface="Trebuchet MS"/>
                <a:cs typeface="Trebuchet MS"/>
              </a:rPr>
              <a:t> </a:t>
            </a:r>
            <a:r>
              <a:rPr lang="en-US" sz="1600" i="1" spc="-5" dirty="0" err="1" smtClean="0">
                <a:solidFill>
                  <a:srgbClr val="18426B"/>
                </a:solidFill>
                <a:latin typeface="Trebuchet MS"/>
                <a:cs typeface="Trebuchet MS"/>
              </a:rPr>
              <a:t>yêu</a:t>
            </a:r>
            <a:r>
              <a:rPr lang="en-US" sz="1600" i="1" spc="-5" dirty="0" smtClean="0">
                <a:solidFill>
                  <a:srgbClr val="18426B"/>
                </a:solidFill>
                <a:latin typeface="Trebuchet MS"/>
                <a:cs typeface="Trebuchet MS"/>
              </a:rPr>
              <a:t> </a:t>
            </a:r>
            <a:r>
              <a:rPr lang="en-US" sz="1600" i="1" spc="-5" dirty="0" err="1" smtClean="0">
                <a:solidFill>
                  <a:srgbClr val="18426B"/>
                </a:solidFill>
                <a:latin typeface="Trebuchet MS"/>
                <a:cs typeface="Trebuchet MS"/>
              </a:rPr>
              <a:t>cầu</a:t>
            </a:r>
            <a:r>
              <a:rPr lang="en-US" sz="1600" i="1" spc="-5" dirty="0" smtClean="0">
                <a:solidFill>
                  <a:srgbClr val="18426B"/>
                </a:solidFill>
                <a:latin typeface="Trebuchet MS"/>
                <a:cs typeface="Trebuchet MS"/>
              </a:rPr>
              <a:t> an Tam </a:t>
            </a:r>
            <a:r>
              <a:rPr lang="en-US" sz="1600" i="1" spc="-5" dirty="0" err="1" smtClean="0">
                <a:solidFill>
                  <a:srgbClr val="18426B"/>
                </a:solidFill>
                <a:latin typeface="Trebuchet MS"/>
                <a:cs typeface="Trebuchet MS"/>
              </a:rPr>
              <a:t>Hoàng</a:t>
            </a:r>
            <a:endParaRPr sz="1600" dirty="0">
              <a:latin typeface="Trebuchet MS"/>
              <a:cs typeface="Trebuchet MS"/>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520"/>
              </a:lnSpc>
            </a:pPr>
            <a:fld id="{81D60167-4931-47E6-BA6A-407CBD079E47}" type="slidenum">
              <a:rPr dirty="0"/>
              <a:t>6</a:t>
            </a:fld>
            <a:endParaRP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9740" y="66802"/>
            <a:ext cx="8224519" cy="800219"/>
          </a:xfrm>
          <a:prstGeom prst="rect">
            <a:avLst/>
          </a:prstGeom>
        </p:spPr>
        <p:txBody>
          <a:bodyPr vert="horz" wrap="square" lIns="0" tIns="0" rIns="0" bIns="0" rtlCol="0">
            <a:spAutoFit/>
          </a:bodyPr>
          <a:lstStyle/>
          <a:p>
            <a:pPr marL="12700">
              <a:lnSpc>
                <a:spcPct val="100000"/>
              </a:lnSpc>
            </a:pPr>
            <a:r>
              <a:rPr b="0" spc="-5" dirty="0">
                <a:latin typeface="Candara"/>
                <a:cs typeface="Candara"/>
              </a:rPr>
              <a:t>Possible </a:t>
            </a:r>
            <a:r>
              <a:rPr b="0" spc="-10" dirty="0">
                <a:latin typeface="Candara"/>
                <a:cs typeface="Candara"/>
              </a:rPr>
              <a:t>Additional</a:t>
            </a:r>
            <a:r>
              <a:rPr b="0" dirty="0">
                <a:latin typeface="Candara"/>
                <a:cs typeface="Candara"/>
              </a:rPr>
              <a:t> </a:t>
            </a:r>
            <a:r>
              <a:rPr b="0" spc="-10" dirty="0" smtClean="0">
                <a:latin typeface="Candara"/>
                <a:cs typeface="Candara"/>
              </a:rPr>
              <a:t>Concepts</a:t>
            </a:r>
            <a:r>
              <a:rPr lang="en-US" b="0" spc="-10" dirty="0">
                <a:latin typeface="Candara"/>
                <a:cs typeface="Candara"/>
              </a:rPr>
              <a:t/>
            </a:r>
            <a:br>
              <a:rPr lang="en-US" b="0" spc="-10" dirty="0">
                <a:latin typeface="Candara"/>
                <a:cs typeface="Candara"/>
              </a:rPr>
            </a:br>
            <a:r>
              <a:rPr lang="en-US" sz="1200" b="0" spc="-10" dirty="0" smtClean="0">
                <a:latin typeface="Candara"/>
                <a:cs typeface="Candara"/>
              </a:rPr>
              <a:t>(</a:t>
            </a:r>
            <a:r>
              <a:rPr lang="en-US" sz="1200" b="0" spc="-10" dirty="0" err="1" smtClean="0">
                <a:latin typeface="Candara"/>
                <a:cs typeface="Candara"/>
              </a:rPr>
              <a:t>Có</a:t>
            </a:r>
            <a:r>
              <a:rPr lang="en-US" sz="1200" b="0" spc="-10" dirty="0" smtClean="0">
                <a:latin typeface="Candara"/>
                <a:cs typeface="Candara"/>
              </a:rPr>
              <a:t> </a:t>
            </a:r>
            <a:r>
              <a:rPr lang="en-US" sz="1200" b="0" spc="-10" dirty="0" err="1">
                <a:latin typeface="Candara"/>
                <a:cs typeface="Candara"/>
              </a:rPr>
              <a:t>thể</a:t>
            </a:r>
            <a:r>
              <a:rPr lang="en-US" sz="1200" b="0" spc="-10" dirty="0">
                <a:latin typeface="Candara"/>
                <a:cs typeface="Candara"/>
              </a:rPr>
              <a:t> </a:t>
            </a:r>
            <a:r>
              <a:rPr lang="en-US" sz="1200" b="0" spc="-10" dirty="0" err="1">
                <a:latin typeface="Candara"/>
                <a:cs typeface="Candara"/>
              </a:rPr>
              <a:t>xảy</a:t>
            </a:r>
            <a:r>
              <a:rPr lang="en-US" sz="1200" b="0" spc="-10" dirty="0">
                <a:latin typeface="Candara"/>
                <a:cs typeface="Candara"/>
              </a:rPr>
              <a:t> </a:t>
            </a:r>
            <a:r>
              <a:rPr lang="en-US" sz="1200" b="0" spc="-10" dirty="0" err="1">
                <a:latin typeface="Candara"/>
                <a:cs typeface="Candara"/>
              </a:rPr>
              <a:t>khái</a:t>
            </a:r>
            <a:r>
              <a:rPr lang="en-US" sz="1200" b="0" spc="-10" dirty="0">
                <a:latin typeface="Candara"/>
                <a:cs typeface="Candara"/>
              </a:rPr>
              <a:t> </a:t>
            </a:r>
            <a:r>
              <a:rPr lang="en-US" sz="1200" b="0" spc="-10" dirty="0" err="1">
                <a:latin typeface="Candara"/>
                <a:cs typeface="Candara"/>
              </a:rPr>
              <a:t>niệm</a:t>
            </a:r>
            <a:r>
              <a:rPr lang="en-US" sz="1200" b="0" spc="-10" dirty="0">
                <a:latin typeface="Candara"/>
                <a:cs typeface="Candara"/>
              </a:rPr>
              <a:t> </a:t>
            </a:r>
            <a:r>
              <a:rPr lang="en-US" sz="1200" b="0" spc="-10" dirty="0" err="1">
                <a:latin typeface="Candara"/>
                <a:cs typeface="Candara"/>
              </a:rPr>
              <a:t>bổ</a:t>
            </a:r>
            <a:r>
              <a:rPr lang="en-US" sz="1200" b="0" spc="-10" dirty="0">
                <a:latin typeface="Candara"/>
                <a:cs typeface="Candara"/>
              </a:rPr>
              <a:t> </a:t>
            </a:r>
            <a:r>
              <a:rPr lang="en-US" sz="1200" b="0" spc="-10" dirty="0" smtClean="0">
                <a:latin typeface="Candara"/>
                <a:cs typeface="Candara"/>
              </a:rPr>
              <a:t>sung)</a:t>
            </a:r>
            <a:endParaRPr b="0" spc="-10" dirty="0">
              <a:latin typeface="Candara"/>
              <a:cs typeface="Candara"/>
            </a:endParaRPr>
          </a:p>
        </p:txBody>
      </p:sp>
      <p:sp>
        <p:nvSpPr>
          <p:cNvPr id="3" name="object 3"/>
          <p:cNvSpPr/>
          <p:nvPr/>
        </p:nvSpPr>
        <p:spPr>
          <a:xfrm>
            <a:off x="801623" y="1281683"/>
            <a:ext cx="3724655" cy="464058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749808" y="2013204"/>
            <a:ext cx="3790188" cy="3008376"/>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841984" y="1295400"/>
            <a:ext cx="3645535" cy="4562475"/>
          </a:xfrm>
          <a:custGeom>
            <a:avLst/>
            <a:gdLst/>
            <a:ahLst/>
            <a:cxnLst/>
            <a:rect l="l" t="t" r="r" b="b"/>
            <a:pathLst>
              <a:path w="3645535" h="4562475">
                <a:moveTo>
                  <a:pt x="0" y="0"/>
                </a:moveTo>
                <a:lnTo>
                  <a:pt x="0" y="4562475"/>
                </a:lnTo>
                <a:lnTo>
                  <a:pt x="3644925" y="3649979"/>
                </a:lnTo>
                <a:lnTo>
                  <a:pt x="3644925" y="912495"/>
                </a:lnTo>
                <a:lnTo>
                  <a:pt x="0" y="0"/>
                </a:lnTo>
                <a:close/>
              </a:path>
            </a:pathLst>
          </a:custGeom>
          <a:solidFill>
            <a:srgbClr val="5D3CB5"/>
          </a:solidFill>
        </p:spPr>
        <p:txBody>
          <a:bodyPr wrap="square" lIns="0" tIns="0" rIns="0" bIns="0" rtlCol="0"/>
          <a:lstStyle/>
          <a:p>
            <a:endParaRPr/>
          </a:p>
        </p:txBody>
      </p:sp>
      <p:sp>
        <p:nvSpPr>
          <p:cNvPr id="6" name="object 6"/>
          <p:cNvSpPr/>
          <p:nvPr/>
        </p:nvSpPr>
        <p:spPr>
          <a:xfrm>
            <a:off x="787908" y="2025395"/>
            <a:ext cx="2657856" cy="845819"/>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844296" y="2686811"/>
            <a:ext cx="641604" cy="528827"/>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1072896" y="2686811"/>
            <a:ext cx="3084576" cy="528827"/>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1072896" y="3035807"/>
            <a:ext cx="3429000" cy="528827"/>
          </a:xfrm>
          <a:prstGeom prst="rect">
            <a:avLst/>
          </a:prstGeom>
          <a:blipFill>
            <a:blip r:embed="rId7" cstate="print"/>
            <a:stretch>
              <a:fillRect/>
            </a:stretch>
          </a:blipFill>
        </p:spPr>
        <p:txBody>
          <a:bodyPr wrap="square" lIns="0" tIns="0" rIns="0" bIns="0" rtlCol="0"/>
          <a:lstStyle/>
          <a:p>
            <a:endParaRPr/>
          </a:p>
        </p:txBody>
      </p:sp>
      <p:sp>
        <p:nvSpPr>
          <p:cNvPr id="10" name="object 10"/>
          <p:cNvSpPr/>
          <p:nvPr/>
        </p:nvSpPr>
        <p:spPr>
          <a:xfrm>
            <a:off x="1072896" y="3384803"/>
            <a:ext cx="2830067" cy="528828"/>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1072896" y="3733800"/>
            <a:ext cx="3140964" cy="528827"/>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1072896" y="4082796"/>
            <a:ext cx="3192779" cy="528827"/>
          </a:xfrm>
          <a:prstGeom prst="rect">
            <a:avLst/>
          </a:prstGeom>
          <a:blipFill>
            <a:blip r:embed="rId10" cstate="print"/>
            <a:stretch>
              <a:fillRect/>
            </a:stretch>
          </a:blipFill>
        </p:spPr>
        <p:txBody>
          <a:bodyPr wrap="square" lIns="0" tIns="0" rIns="0" bIns="0" rtlCol="0"/>
          <a:lstStyle/>
          <a:p>
            <a:endParaRPr/>
          </a:p>
        </p:txBody>
      </p:sp>
      <p:sp>
        <p:nvSpPr>
          <p:cNvPr id="13" name="object 13"/>
          <p:cNvSpPr/>
          <p:nvPr/>
        </p:nvSpPr>
        <p:spPr>
          <a:xfrm>
            <a:off x="1072896" y="4431791"/>
            <a:ext cx="2449067" cy="527304"/>
          </a:xfrm>
          <a:prstGeom prst="rect">
            <a:avLst/>
          </a:prstGeom>
          <a:blipFill>
            <a:blip r:embed="rId11" cstate="print"/>
            <a:stretch>
              <a:fillRect/>
            </a:stretch>
          </a:blipFill>
        </p:spPr>
        <p:txBody>
          <a:bodyPr wrap="square" lIns="0" tIns="0" rIns="0" bIns="0" rtlCol="0"/>
          <a:lstStyle/>
          <a:p>
            <a:endParaRPr/>
          </a:p>
        </p:txBody>
      </p:sp>
      <p:sp>
        <p:nvSpPr>
          <p:cNvPr id="14" name="object 14"/>
          <p:cNvSpPr txBox="1"/>
          <p:nvPr/>
        </p:nvSpPr>
        <p:spPr>
          <a:xfrm>
            <a:off x="1032763" y="2138934"/>
            <a:ext cx="3180080" cy="2799080"/>
          </a:xfrm>
          <a:prstGeom prst="rect">
            <a:avLst/>
          </a:prstGeom>
        </p:spPr>
        <p:txBody>
          <a:bodyPr vert="horz" wrap="square" lIns="0" tIns="0" rIns="0" bIns="0" rtlCol="0">
            <a:spAutoFit/>
          </a:bodyPr>
          <a:lstStyle/>
          <a:p>
            <a:pPr marL="12700">
              <a:lnSpc>
                <a:spcPct val="100000"/>
              </a:lnSpc>
            </a:pPr>
            <a:r>
              <a:rPr sz="3200" spc="-5" dirty="0">
                <a:solidFill>
                  <a:srgbClr val="FFFFFF"/>
                </a:solidFill>
                <a:latin typeface="Candara"/>
                <a:cs typeface="Candara"/>
              </a:rPr>
              <a:t>Authenticity</a:t>
            </a:r>
            <a:endParaRPr sz="3200" dirty="0">
              <a:latin typeface="Candara"/>
              <a:cs typeface="Candara"/>
            </a:endParaRPr>
          </a:p>
          <a:p>
            <a:pPr marL="241300" marR="5080" indent="-228600">
              <a:lnSpc>
                <a:spcPct val="91600"/>
              </a:lnSpc>
              <a:spcBef>
                <a:spcPts val="1420"/>
              </a:spcBef>
            </a:pPr>
            <a:r>
              <a:rPr sz="2500" dirty="0">
                <a:solidFill>
                  <a:srgbClr val="FFFFFF"/>
                </a:solidFill>
                <a:latin typeface="Candara"/>
                <a:cs typeface="Candara"/>
              </a:rPr>
              <a:t>•Verifying </a:t>
            </a:r>
            <a:r>
              <a:rPr sz="2500" spc="-5" dirty="0">
                <a:solidFill>
                  <a:srgbClr val="FFFFFF"/>
                </a:solidFill>
                <a:latin typeface="Candara"/>
                <a:cs typeface="Candara"/>
              </a:rPr>
              <a:t>that </a:t>
            </a:r>
            <a:r>
              <a:rPr sz="2500" spc="-10" dirty="0">
                <a:solidFill>
                  <a:srgbClr val="FFFFFF"/>
                </a:solidFill>
                <a:latin typeface="Candara"/>
                <a:cs typeface="Candara"/>
              </a:rPr>
              <a:t>users  </a:t>
            </a:r>
            <a:r>
              <a:rPr sz="2500" spc="-5" dirty="0">
                <a:solidFill>
                  <a:srgbClr val="FFFFFF"/>
                </a:solidFill>
                <a:latin typeface="Candara"/>
                <a:cs typeface="Candara"/>
              </a:rPr>
              <a:t>are </a:t>
            </a:r>
            <a:r>
              <a:rPr sz="2500" spc="-10" dirty="0">
                <a:solidFill>
                  <a:srgbClr val="FFFFFF"/>
                </a:solidFill>
                <a:latin typeface="Candara"/>
                <a:cs typeface="Candara"/>
              </a:rPr>
              <a:t>who </a:t>
            </a:r>
            <a:r>
              <a:rPr sz="2500" spc="-5" dirty="0">
                <a:solidFill>
                  <a:srgbClr val="FFFFFF"/>
                </a:solidFill>
                <a:latin typeface="Candara"/>
                <a:cs typeface="Candara"/>
              </a:rPr>
              <a:t>they say they  are and </a:t>
            </a:r>
            <a:r>
              <a:rPr sz="2500" dirty="0">
                <a:solidFill>
                  <a:srgbClr val="FFFFFF"/>
                </a:solidFill>
                <a:latin typeface="Candara"/>
                <a:cs typeface="Candara"/>
              </a:rPr>
              <a:t>that </a:t>
            </a:r>
            <a:r>
              <a:rPr sz="2500" spc="-10" dirty="0">
                <a:solidFill>
                  <a:srgbClr val="FFFFFF"/>
                </a:solidFill>
                <a:latin typeface="Candara"/>
                <a:cs typeface="Candara"/>
              </a:rPr>
              <a:t>each  </a:t>
            </a:r>
            <a:r>
              <a:rPr sz="2500" spc="-5" dirty="0">
                <a:solidFill>
                  <a:srgbClr val="FFFFFF"/>
                </a:solidFill>
                <a:latin typeface="Candara"/>
                <a:cs typeface="Candara"/>
              </a:rPr>
              <a:t>input arriving at the  system came from a  trusted</a:t>
            </a:r>
            <a:r>
              <a:rPr sz="2500" spc="-80" dirty="0">
                <a:solidFill>
                  <a:srgbClr val="FFFFFF"/>
                </a:solidFill>
                <a:latin typeface="Candara"/>
                <a:cs typeface="Candara"/>
              </a:rPr>
              <a:t> </a:t>
            </a:r>
            <a:r>
              <a:rPr sz="2500" spc="-5" dirty="0">
                <a:solidFill>
                  <a:srgbClr val="FFFFFF"/>
                </a:solidFill>
                <a:latin typeface="Candara"/>
                <a:cs typeface="Candara"/>
              </a:rPr>
              <a:t>source</a:t>
            </a:r>
            <a:endParaRPr sz="2500" dirty="0">
              <a:latin typeface="Candara"/>
              <a:cs typeface="Candara"/>
            </a:endParaRPr>
          </a:p>
        </p:txBody>
      </p:sp>
      <p:sp>
        <p:nvSpPr>
          <p:cNvPr id="15" name="object 15"/>
          <p:cNvSpPr/>
          <p:nvPr/>
        </p:nvSpPr>
        <p:spPr>
          <a:xfrm>
            <a:off x="4721352" y="1281683"/>
            <a:ext cx="3723132" cy="4640580"/>
          </a:xfrm>
          <a:prstGeom prst="rect">
            <a:avLst/>
          </a:prstGeom>
          <a:blipFill>
            <a:blip r:embed="rId12" cstate="print"/>
            <a:stretch>
              <a:fillRect/>
            </a:stretch>
          </a:blipFill>
        </p:spPr>
        <p:txBody>
          <a:bodyPr wrap="square" lIns="0" tIns="0" rIns="0" bIns="0" rtlCol="0"/>
          <a:lstStyle/>
          <a:p>
            <a:endParaRPr/>
          </a:p>
        </p:txBody>
      </p:sp>
      <p:sp>
        <p:nvSpPr>
          <p:cNvPr id="16" name="object 16"/>
          <p:cNvSpPr/>
          <p:nvPr/>
        </p:nvSpPr>
        <p:spPr>
          <a:xfrm>
            <a:off x="4668011" y="2013204"/>
            <a:ext cx="3784091" cy="3008376"/>
          </a:xfrm>
          <a:prstGeom prst="rect">
            <a:avLst/>
          </a:prstGeom>
          <a:blipFill>
            <a:blip r:embed="rId13" cstate="print"/>
            <a:stretch>
              <a:fillRect/>
            </a:stretch>
          </a:blipFill>
        </p:spPr>
        <p:txBody>
          <a:bodyPr wrap="square" lIns="0" tIns="0" rIns="0" bIns="0" rtlCol="0"/>
          <a:lstStyle/>
          <a:p>
            <a:endParaRPr/>
          </a:p>
        </p:txBody>
      </p:sp>
      <p:sp>
        <p:nvSpPr>
          <p:cNvPr id="17" name="object 17"/>
          <p:cNvSpPr/>
          <p:nvPr/>
        </p:nvSpPr>
        <p:spPr>
          <a:xfrm>
            <a:off x="4760340" y="1295400"/>
            <a:ext cx="3644900" cy="4562475"/>
          </a:xfrm>
          <a:custGeom>
            <a:avLst/>
            <a:gdLst/>
            <a:ahLst/>
            <a:cxnLst/>
            <a:rect l="l" t="t" r="r" b="b"/>
            <a:pathLst>
              <a:path w="3644900" h="4562475">
                <a:moveTo>
                  <a:pt x="0" y="0"/>
                </a:moveTo>
                <a:lnTo>
                  <a:pt x="0" y="4562475"/>
                </a:lnTo>
                <a:lnTo>
                  <a:pt x="3644900" y="3649979"/>
                </a:lnTo>
                <a:lnTo>
                  <a:pt x="3644900" y="912495"/>
                </a:lnTo>
                <a:lnTo>
                  <a:pt x="0" y="0"/>
                </a:lnTo>
                <a:close/>
              </a:path>
            </a:pathLst>
          </a:custGeom>
          <a:solidFill>
            <a:srgbClr val="5D3CB5"/>
          </a:solidFill>
        </p:spPr>
        <p:txBody>
          <a:bodyPr wrap="square" lIns="0" tIns="0" rIns="0" bIns="0" rtlCol="0"/>
          <a:lstStyle/>
          <a:p>
            <a:endParaRPr/>
          </a:p>
        </p:txBody>
      </p:sp>
      <p:sp>
        <p:nvSpPr>
          <p:cNvPr id="18" name="object 18"/>
          <p:cNvSpPr/>
          <p:nvPr/>
        </p:nvSpPr>
        <p:spPr>
          <a:xfrm>
            <a:off x="4706111" y="2025395"/>
            <a:ext cx="3011424" cy="845819"/>
          </a:xfrm>
          <a:prstGeom prst="rect">
            <a:avLst/>
          </a:prstGeom>
          <a:blipFill>
            <a:blip r:embed="rId14" cstate="print"/>
            <a:stretch>
              <a:fillRect/>
            </a:stretch>
          </a:blipFill>
        </p:spPr>
        <p:txBody>
          <a:bodyPr wrap="square" lIns="0" tIns="0" rIns="0" bIns="0" rtlCol="0"/>
          <a:lstStyle/>
          <a:p>
            <a:endParaRPr/>
          </a:p>
        </p:txBody>
      </p:sp>
      <p:sp>
        <p:nvSpPr>
          <p:cNvPr id="19" name="object 19"/>
          <p:cNvSpPr/>
          <p:nvPr/>
        </p:nvSpPr>
        <p:spPr>
          <a:xfrm>
            <a:off x="4762500" y="2686811"/>
            <a:ext cx="641603" cy="528827"/>
          </a:xfrm>
          <a:prstGeom prst="rect">
            <a:avLst/>
          </a:prstGeom>
          <a:blipFill>
            <a:blip r:embed="rId15" cstate="print"/>
            <a:stretch>
              <a:fillRect/>
            </a:stretch>
          </a:blipFill>
        </p:spPr>
        <p:txBody>
          <a:bodyPr wrap="square" lIns="0" tIns="0" rIns="0" bIns="0" rtlCol="0"/>
          <a:lstStyle/>
          <a:p>
            <a:endParaRPr/>
          </a:p>
        </p:txBody>
      </p:sp>
      <p:sp>
        <p:nvSpPr>
          <p:cNvPr id="20" name="object 20"/>
          <p:cNvSpPr/>
          <p:nvPr/>
        </p:nvSpPr>
        <p:spPr>
          <a:xfrm>
            <a:off x="4991100" y="2686811"/>
            <a:ext cx="3389376" cy="528827"/>
          </a:xfrm>
          <a:prstGeom prst="rect">
            <a:avLst/>
          </a:prstGeom>
          <a:blipFill>
            <a:blip r:embed="rId16" cstate="print"/>
            <a:stretch>
              <a:fillRect/>
            </a:stretch>
          </a:blipFill>
        </p:spPr>
        <p:txBody>
          <a:bodyPr wrap="square" lIns="0" tIns="0" rIns="0" bIns="0" rtlCol="0"/>
          <a:lstStyle/>
          <a:p>
            <a:endParaRPr/>
          </a:p>
        </p:txBody>
      </p:sp>
      <p:sp>
        <p:nvSpPr>
          <p:cNvPr id="21" name="object 21"/>
          <p:cNvSpPr/>
          <p:nvPr/>
        </p:nvSpPr>
        <p:spPr>
          <a:xfrm>
            <a:off x="4991100" y="3035807"/>
            <a:ext cx="2365248" cy="528827"/>
          </a:xfrm>
          <a:prstGeom prst="rect">
            <a:avLst/>
          </a:prstGeom>
          <a:blipFill>
            <a:blip r:embed="rId17" cstate="print"/>
            <a:stretch>
              <a:fillRect/>
            </a:stretch>
          </a:blipFill>
        </p:spPr>
        <p:txBody>
          <a:bodyPr wrap="square" lIns="0" tIns="0" rIns="0" bIns="0" rtlCol="0"/>
          <a:lstStyle/>
          <a:p>
            <a:endParaRPr/>
          </a:p>
        </p:txBody>
      </p:sp>
      <p:sp>
        <p:nvSpPr>
          <p:cNvPr id="22" name="object 22"/>
          <p:cNvSpPr/>
          <p:nvPr/>
        </p:nvSpPr>
        <p:spPr>
          <a:xfrm>
            <a:off x="4991100" y="3384803"/>
            <a:ext cx="2642616" cy="528828"/>
          </a:xfrm>
          <a:prstGeom prst="rect">
            <a:avLst/>
          </a:prstGeom>
          <a:blipFill>
            <a:blip r:embed="rId18" cstate="print"/>
            <a:stretch>
              <a:fillRect/>
            </a:stretch>
          </a:blipFill>
        </p:spPr>
        <p:txBody>
          <a:bodyPr wrap="square" lIns="0" tIns="0" rIns="0" bIns="0" rtlCol="0"/>
          <a:lstStyle/>
          <a:p>
            <a:endParaRPr/>
          </a:p>
        </p:txBody>
      </p:sp>
      <p:sp>
        <p:nvSpPr>
          <p:cNvPr id="23" name="object 23"/>
          <p:cNvSpPr/>
          <p:nvPr/>
        </p:nvSpPr>
        <p:spPr>
          <a:xfrm>
            <a:off x="4991100" y="3733800"/>
            <a:ext cx="3422904" cy="528827"/>
          </a:xfrm>
          <a:prstGeom prst="rect">
            <a:avLst/>
          </a:prstGeom>
          <a:blipFill>
            <a:blip r:embed="rId19" cstate="print"/>
            <a:stretch>
              <a:fillRect/>
            </a:stretch>
          </a:blipFill>
        </p:spPr>
        <p:txBody>
          <a:bodyPr wrap="square" lIns="0" tIns="0" rIns="0" bIns="0" rtlCol="0"/>
          <a:lstStyle/>
          <a:p>
            <a:endParaRPr/>
          </a:p>
        </p:txBody>
      </p:sp>
      <p:sp>
        <p:nvSpPr>
          <p:cNvPr id="24" name="object 24"/>
          <p:cNvSpPr/>
          <p:nvPr/>
        </p:nvSpPr>
        <p:spPr>
          <a:xfrm>
            <a:off x="4991100" y="4082796"/>
            <a:ext cx="3342132" cy="528827"/>
          </a:xfrm>
          <a:prstGeom prst="rect">
            <a:avLst/>
          </a:prstGeom>
          <a:blipFill>
            <a:blip r:embed="rId20" cstate="print"/>
            <a:stretch>
              <a:fillRect/>
            </a:stretch>
          </a:blipFill>
        </p:spPr>
        <p:txBody>
          <a:bodyPr wrap="square" lIns="0" tIns="0" rIns="0" bIns="0" rtlCol="0"/>
          <a:lstStyle/>
          <a:p>
            <a:endParaRPr/>
          </a:p>
        </p:txBody>
      </p:sp>
      <p:sp>
        <p:nvSpPr>
          <p:cNvPr id="25" name="object 25"/>
          <p:cNvSpPr/>
          <p:nvPr/>
        </p:nvSpPr>
        <p:spPr>
          <a:xfrm>
            <a:off x="4991100" y="4431791"/>
            <a:ext cx="1836420" cy="527304"/>
          </a:xfrm>
          <a:prstGeom prst="rect">
            <a:avLst/>
          </a:prstGeom>
          <a:blipFill>
            <a:blip r:embed="rId21" cstate="print"/>
            <a:stretch>
              <a:fillRect/>
            </a:stretch>
          </a:blipFill>
        </p:spPr>
        <p:txBody>
          <a:bodyPr wrap="square" lIns="0" tIns="0" rIns="0" bIns="0" rtlCol="0"/>
          <a:lstStyle/>
          <a:p>
            <a:endParaRPr/>
          </a:p>
        </p:txBody>
      </p:sp>
      <p:sp>
        <p:nvSpPr>
          <p:cNvPr id="26" name="object 26"/>
          <p:cNvSpPr txBox="1"/>
          <p:nvPr/>
        </p:nvSpPr>
        <p:spPr>
          <a:xfrm>
            <a:off x="4951603" y="2138934"/>
            <a:ext cx="3175635" cy="2799080"/>
          </a:xfrm>
          <a:prstGeom prst="rect">
            <a:avLst/>
          </a:prstGeom>
        </p:spPr>
        <p:txBody>
          <a:bodyPr vert="horz" wrap="square" lIns="0" tIns="0" rIns="0" bIns="0" rtlCol="0">
            <a:spAutoFit/>
          </a:bodyPr>
          <a:lstStyle/>
          <a:p>
            <a:pPr marL="12700">
              <a:lnSpc>
                <a:spcPct val="100000"/>
              </a:lnSpc>
            </a:pPr>
            <a:r>
              <a:rPr sz="3200" dirty="0">
                <a:solidFill>
                  <a:srgbClr val="FFFFFF"/>
                </a:solidFill>
                <a:latin typeface="Candara"/>
                <a:cs typeface="Candara"/>
              </a:rPr>
              <a:t>Accountability</a:t>
            </a:r>
            <a:endParaRPr sz="3200" dirty="0">
              <a:latin typeface="Candara"/>
              <a:cs typeface="Candara"/>
            </a:endParaRPr>
          </a:p>
          <a:p>
            <a:pPr marL="241300" marR="5080" indent="-228600">
              <a:lnSpc>
                <a:spcPct val="91600"/>
              </a:lnSpc>
              <a:spcBef>
                <a:spcPts val="1420"/>
              </a:spcBef>
            </a:pPr>
            <a:r>
              <a:rPr sz="2500" spc="30" dirty="0">
                <a:solidFill>
                  <a:srgbClr val="FFFFFF"/>
                </a:solidFill>
                <a:latin typeface="Candara"/>
                <a:cs typeface="Candara"/>
              </a:rPr>
              <a:t>•The </a:t>
            </a:r>
            <a:r>
              <a:rPr sz="2500" spc="-5" dirty="0">
                <a:solidFill>
                  <a:srgbClr val="FFFFFF"/>
                </a:solidFill>
                <a:latin typeface="Candara"/>
                <a:cs typeface="Candara"/>
              </a:rPr>
              <a:t>security goal that  generates the  requirement for  actions </a:t>
            </a:r>
            <a:r>
              <a:rPr sz="2500" spc="-10" dirty="0">
                <a:solidFill>
                  <a:srgbClr val="FFFFFF"/>
                </a:solidFill>
                <a:latin typeface="Candara"/>
                <a:cs typeface="Candara"/>
              </a:rPr>
              <a:t>of </a:t>
            </a:r>
            <a:r>
              <a:rPr sz="2500" spc="-5" dirty="0">
                <a:solidFill>
                  <a:srgbClr val="FFFFFF"/>
                </a:solidFill>
                <a:latin typeface="Candara"/>
                <a:cs typeface="Candara"/>
              </a:rPr>
              <a:t>an entity to  be traced uniquely to  that</a:t>
            </a:r>
            <a:r>
              <a:rPr sz="2500" spc="-80" dirty="0">
                <a:solidFill>
                  <a:srgbClr val="FFFFFF"/>
                </a:solidFill>
                <a:latin typeface="Candara"/>
                <a:cs typeface="Candara"/>
              </a:rPr>
              <a:t> </a:t>
            </a:r>
            <a:r>
              <a:rPr sz="2500" spc="-5" dirty="0">
                <a:solidFill>
                  <a:srgbClr val="FFFFFF"/>
                </a:solidFill>
                <a:latin typeface="Candara"/>
                <a:cs typeface="Candara"/>
              </a:rPr>
              <a:t>entity</a:t>
            </a:r>
            <a:endParaRPr sz="2500" dirty="0">
              <a:latin typeface="Candara"/>
              <a:cs typeface="Candara"/>
            </a:endParaRPr>
          </a:p>
        </p:txBody>
      </p:sp>
      <p:sp>
        <p:nvSpPr>
          <p:cNvPr id="27" name="object 27"/>
          <p:cNvSpPr txBox="1">
            <a:spLocks noGrp="1"/>
          </p:cNvSpPr>
          <p:nvPr>
            <p:ph type="sldNum" sz="quarter" idx="7"/>
          </p:nvPr>
        </p:nvSpPr>
        <p:spPr>
          <a:prstGeom prst="rect">
            <a:avLst/>
          </a:prstGeom>
        </p:spPr>
        <p:txBody>
          <a:bodyPr vert="horz" wrap="square" lIns="0" tIns="0" rIns="0" bIns="0" rtlCol="0">
            <a:spAutoFit/>
          </a:bodyPr>
          <a:lstStyle/>
          <a:p>
            <a:pPr marL="25400">
              <a:lnSpc>
                <a:spcPts val="1520"/>
              </a:lnSpc>
            </a:pPr>
            <a:fld id="{81D60167-4931-47E6-BA6A-407CBD079E47}" type="slidenum">
              <a:rPr dirty="0"/>
              <a:t>7</a:t>
            </a:fld>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740" y="66802"/>
            <a:ext cx="8224519" cy="615553"/>
          </a:xfrm>
        </p:spPr>
        <p:txBody>
          <a:bodyPr/>
          <a:lstStyle/>
          <a:p>
            <a:r>
              <a:rPr lang="en-US" b="0" spc="-10" dirty="0" err="1">
                <a:latin typeface="Candara"/>
                <a:cs typeface="Candara"/>
              </a:rPr>
              <a:t>Có</a:t>
            </a:r>
            <a:r>
              <a:rPr lang="en-US" b="0" spc="-10" dirty="0">
                <a:latin typeface="Candara"/>
                <a:cs typeface="Candara"/>
              </a:rPr>
              <a:t> </a:t>
            </a:r>
            <a:r>
              <a:rPr lang="en-US" b="0" spc="-10" dirty="0" err="1">
                <a:latin typeface="Candara"/>
                <a:cs typeface="Candara"/>
              </a:rPr>
              <a:t>thể</a:t>
            </a:r>
            <a:r>
              <a:rPr lang="en-US" b="0" spc="-10" dirty="0">
                <a:latin typeface="Candara"/>
                <a:cs typeface="Candara"/>
              </a:rPr>
              <a:t> </a:t>
            </a:r>
            <a:r>
              <a:rPr lang="en-US" b="0" spc="-10" dirty="0" err="1">
                <a:latin typeface="Candara"/>
                <a:cs typeface="Candara"/>
              </a:rPr>
              <a:t>xảy</a:t>
            </a:r>
            <a:r>
              <a:rPr lang="en-US" b="0" spc="-10" dirty="0">
                <a:latin typeface="Candara"/>
                <a:cs typeface="Candara"/>
              </a:rPr>
              <a:t> </a:t>
            </a:r>
            <a:r>
              <a:rPr lang="en-US" b="0" spc="-10" dirty="0" err="1">
                <a:latin typeface="Candara"/>
                <a:cs typeface="Candara"/>
              </a:rPr>
              <a:t>khái</a:t>
            </a:r>
            <a:r>
              <a:rPr lang="en-US" b="0" spc="-10" dirty="0">
                <a:latin typeface="Candara"/>
                <a:cs typeface="Candara"/>
              </a:rPr>
              <a:t> </a:t>
            </a:r>
            <a:r>
              <a:rPr lang="en-US" b="0" spc="-10" dirty="0" err="1">
                <a:latin typeface="Candara"/>
                <a:cs typeface="Candara"/>
              </a:rPr>
              <a:t>niệm</a:t>
            </a:r>
            <a:r>
              <a:rPr lang="en-US" b="0" spc="-10" dirty="0">
                <a:latin typeface="Candara"/>
                <a:cs typeface="Candara"/>
              </a:rPr>
              <a:t> </a:t>
            </a:r>
            <a:r>
              <a:rPr lang="en-US" b="0" spc="-10" dirty="0" err="1">
                <a:latin typeface="Candara"/>
                <a:cs typeface="Candara"/>
              </a:rPr>
              <a:t>bổ</a:t>
            </a:r>
            <a:r>
              <a:rPr lang="en-US" b="0" spc="-10" dirty="0">
                <a:latin typeface="Candara"/>
                <a:cs typeface="Candara"/>
              </a:rPr>
              <a:t> sung</a:t>
            </a:r>
            <a:endParaRPr lang="en-US" dirty="0"/>
          </a:p>
        </p:txBody>
      </p:sp>
      <p:sp>
        <p:nvSpPr>
          <p:cNvPr id="3" name="Content Placeholder 2"/>
          <p:cNvSpPr>
            <a:spLocks noGrp="1"/>
          </p:cNvSpPr>
          <p:nvPr>
            <p:ph sz="half" idx="2"/>
          </p:nvPr>
        </p:nvSpPr>
        <p:spPr>
          <a:xfrm>
            <a:off x="459740" y="1981200"/>
            <a:ext cx="3977640" cy="1384995"/>
          </a:xfrm>
        </p:spPr>
        <p:txBody>
          <a:bodyPr/>
          <a:lstStyle/>
          <a:p>
            <a:r>
              <a:rPr lang="vi-VN" dirty="0"/>
              <a:t>Tính xác thực</a:t>
            </a:r>
          </a:p>
          <a:p>
            <a:r>
              <a:rPr lang="vi-VN" dirty="0"/>
              <a:t>• Thẩm định rằng người sử dụng là những gì họ nói là và mỗi đầu vào đến tại hệ thống đến từ một nguồn đáng tin cậy</a:t>
            </a:r>
            <a:endParaRPr lang="en-US" dirty="0"/>
          </a:p>
        </p:txBody>
      </p:sp>
      <p:sp>
        <p:nvSpPr>
          <p:cNvPr id="5" name="Content Placeholder 2"/>
          <p:cNvSpPr txBox="1">
            <a:spLocks/>
          </p:cNvSpPr>
          <p:nvPr/>
        </p:nvSpPr>
        <p:spPr>
          <a:xfrm>
            <a:off x="488315" y="3581400"/>
            <a:ext cx="3977640" cy="1384995"/>
          </a:xfrm>
          <a:prstGeom prst="rect">
            <a:avLst/>
          </a:prstGeom>
        </p:spPr>
        <p:txBody>
          <a:bodyPr wrap="square" lIns="0" tIns="0" rIns="0" bIns="0">
            <a:sp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kern="0" dirty="0" smtClean="0"/>
              <a:t>T</a:t>
            </a:r>
            <a:r>
              <a:rPr lang="vi-VN" kern="0" dirty="0" smtClean="0"/>
              <a:t>rách </a:t>
            </a:r>
            <a:r>
              <a:rPr lang="vi-VN" kern="0" dirty="0"/>
              <a:t>nhiệm</a:t>
            </a:r>
          </a:p>
          <a:p>
            <a:r>
              <a:rPr lang="vi-VN" kern="0" dirty="0"/>
              <a:t>• Các mục tiêu an ninh đó tạo ra những yêu cầu đối với các hành động của một tổ chức được truy tìm chất riêng thực thể đó</a:t>
            </a:r>
            <a:endParaRPr lang="en-US" kern="0" dirty="0"/>
          </a:p>
        </p:txBody>
      </p:sp>
    </p:spTree>
    <p:extLst>
      <p:ext uri="{BB962C8B-B14F-4D97-AF65-F5344CB8AC3E}">
        <p14:creationId xmlns:p14="http://schemas.microsoft.com/office/powerpoint/2010/main" val="3212879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9740" y="66802"/>
            <a:ext cx="8224519" cy="615553"/>
          </a:xfrm>
          <a:prstGeom prst="rect">
            <a:avLst/>
          </a:prstGeom>
        </p:spPr>
        <p:txBody>
          <a:bodyPr vert="horz" wrap="square" lIns="0" tIns="0" rIns="0" bIns="0" rtlCol="0">
            <a:spAutoFit/>
          </a:bodyPr>
          <a:lstStyle/>
          <a:p>
            <a:pPr marL="12700">
              <a:lnSpc>
                <a:spcPct val="100000"/>
              </a:lnSpc>
            </a:pPr>
            <a:r>
              <a:rPr b="0" spc="-10" dirty="0" smtClean="0">
                <a:latin typeface="Candara"/>
                <a:cs typeface="Candara"/>
              </a:rPr>
              <a:t>Terms</a:t>
            </a:r>
            <a:r>
              <a:rPr lang="en-US" b="0" spc="-10" dirty="0">
                <a:latin typeface="Candara"/>
                <a:cs typeface="Candara"/>
              </a:rPr>
              <a:t> (</a:t>
            </a:r>
            <a:r>
              <a:rPr lang="en-US" b="0" spc="-10" dirty="0" err="1">
                <a:latin typeface="Candara"/>
                <a:cs typeface="Candara"/>
              </a:rPr>
              <a:t>thuật</a:t>
            </a:r>
            <a:r>
              <a:rPr lang="en-US" b="0" spc="-10" dirty="0">
                <a:latin typeface="Candara"/>
                <a:cs typeface="Candara"/>
              </a:rPr>
              <a:t> </a:t>
            </a:r>
            <a:r>
              <a:rPr lang="en-US" b="0" spc="-10" dirty="0" err="1" smtClean="0">
                <a:latin typeface="Candara"/>
                <a:cs typeface="Candara"/>
              </a:rPr>
              <a:t>ngữ</a:t>
            </a:r>
            <a:r>
              <a:rPr lang="en-US" b="0" spc="-10" dirty="0" smtClean="0">
                <a:latin typeface="Candara"/>
                <a:cs typeface="Candara"/>
              </a:rPr>
              <a:t>)</a:t>
            </a:r>
            <a:endParaRPr b="0" spc="-10" dirty="0">
              <a:latin typeface="Candara"/>
              <a:cs typeface="Candara"/>
            </a:endParaRPr>
          </a:p>
        </p:txBody>
      </p:sp>
      <p:sp>
        <p:nvSpPr>
          <p:cNvPr id="3" name="object 3"/>
          <p:cNvSpPr/>
          <p:nvPr/>
        </p:nvSpPr>
        <p:spPr>
          <a:xfrm>
            <a:off x="228600" y="3174987"/>
            <a:ext cx="8687308" cy="260984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504307" y="1143470"/>
            <a:ext cx="1511685" cy="1573936"/>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520"/>
              </a:lnSpc>
            </a:pPr>
            <a:fld id="{81D60167-4931-47E6-BA6A-407CBD079E47}" type="slidenum">
              <a:rPr dirty="0"/>
              <a:t>9</a:t>
            </a:fld>
            <a:endParaRPr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282</TotalTime>
  <Words>1518</Words>
  <Application>Microsoft Office PowerPoint</Application>
  <PresentationFormat>On-screen Show (4:3)</PresentationFormat>
  <Paragraphs>241</Paragraphs>
  <Slides>30</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Arial Narrow</vt:lpstr>
      <vt:lpstr>Brush Script MT</vt:lpstr>
      <vt:lpstr>Calibri</vt:lpstr>
      <vt:lpstr>Candara</vt:lpstr>
      <vt:lpstr>Times New Roman</vt:lpstr>
      <vt:lpstr>Trebuchet MS</vt:lpstr>
      <vt:lpstr>Verdana</vt:lpstr>
      <vt:lpstr>Wingdings</vt:lpstr>
      <vt:lpstr>Office Theme</vt:lpstr>
      <vt:lpstr>Cryptography and Network Security</vt:lpstr>
      <vt:lpstr>Outline</vt:lpstr>
      <vt:lpstr>Outline</vt:lpstr>
      <vt:lpstr>Computer Security Objectives</vt:lpstr>
      <vt:lpstr>Mục tiêu bảo mật máy tính</vt:lpstr>
      <vt:lpstr>CIA Triad (CIA Tam Hoàng)</vt:lpstr>
      <vt:lpstr>Possible Additional Concepts (Có thể xảy khái niệm bổ sung)</vt:lpstr>
      <vt:lpstr>Có thể xảy khái niệm bổ sung</vt:lpstr>
      <vt:lpstr>Terms (thuật ngữ)</vt:lpstr>
      <vt:lpstr>Security Attacks</vt:lpstr>
      <vt:lpstr>Passive Attacks</vt:lpstr>
      <vt:lpstr>Active Attacks</vt:lpstr>
      <vt:lpstr>Passive Attacks - Interception</vt:lpstr>
      <vt:lpstr>Passive Attacks – Traffic Analysis</vt:lpstr>
      <vt:lpstr>Handling Attacks</vt:lpstr>
      <vt:lpstr>Security Services (X.800)</vt:lpstr>
      <vt:lpstr>Authentication</vt:lpstr>
      <vt:lpstr>Access Control</vt:lpstr>
      <vt:lpstr>Data Confidentiality</vt:lpstr>
      <vt:lpstr>Data Integrity</vt:lpstr>
      <vt:lpstr>Non-repudiation</vt:lpstr>
      <vt:lpstr>Security Mechanism</vt:lpstr>
      <vt:lpstr>Security Mechanism (X.800)</vt:lpstr>
      <vt:lpstr>A Model for Network Security</vt:lpstr>
      <vt:lpstr>A Model for Network Security</vt:lpstr>
      <vt:lpstr>A Model for Network Access Security</vt:lpstr>
      <vt:lpstr>A Model for Network Access Security</vt:lpstr>
      <vt:lpstr>Unwanted Access</vt:lpstr>
      <vt:lpstr>Some Basic Terminologies</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Tim</dc:creator>
  <cp:lastModifiedBy>51202890@stu.hcmut.edu.vn</cp:lastModifiedBy>
  <cp:revision>15</cp:revision>
  <dcterms:created xsi:type="dcterms:W3CDTF">2016-06-01T06:29:08Z</dcterms:created>
  <dcterms:modified xsi:type="dcterms:W3CDTF">2016-06-01T11:13:28Z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2016-02-12T00:00:00Z</vt:filetime>
  </property>
  <property fmtid="{D5CDD505-2E9C-101B-9397-08002B2CF9AE}" pid="3" name="Creator">
    <vt:lpwstr>Microsoft® Office PowerPoint® 2007</vt:lpwstr>
  </property>
  <property fmtid="{D5CDD505-2E9C-101B-9397-08002B2CF9AE}" pid="4" name="LastSaved">
    <vt:filetime>2016-06-01T00:00:00Z</vt:filetime>
  </property>
</Properties>
</file>