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13" autoAdjust="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7509-58BD-4AEA-8822-6EAC3D8309B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61338-BBB2-4FF2-A5D2-BC18FF7B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1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 10”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Open Web Application Security Project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OWASP</a:t>
            </a:r>
            <a:r>
              <a:rPr lang="en-US" sz="1200" dirty="0" smtClean="0"/>
              <a:t> Top 10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mắt</a:t>
            </a:r>
            <a:r>
              <a:rPr lang="en-US" sz="1200" dirty="0" smtClean="0"/>
              <a:t> </a:t>
            </a:r>
            <a:r>
              <a:rPr lang="en-US" sz="1200" dirty="0" err="1" smtClean="0"/>
              <a:t>lần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năm</a:t>
            </a:r>
            <a:r>
              <a:rPr lang="en-US" sz="1200" dirty="0" smtClean="0"/>
              <a:t> 2003, </a:t>
            </a:r>
            <a:r>
              <a:rPr lang="en-US" sz="1200" dirty="0" err="1" smtClean="0"/>
              <a:t>vài</a:t>
            </a:r>
            <a:r>
              <a:rPr lang="en-US" sz="1200" dirty="0" smtClean="0"/>
              <a:t> </a:t>
            </a:r>
            <a:r>
              <a:rPr lang="en-US" sz="1200" dirty="0" err="1" smtClean="0"/>
              <a:t>bản</a:t>
            </a:r>
            <a:r>
              <a:rPr lang="en-US" sz="1200" dirty="0" smtClean="0"/>
              <a:t> </a:t>
            </a:r>
            <a:r>
              <a:rPr lang="en-US" sz="1200" dirty="0" err="1" smtClean="0"/>
              <a:t>cập</a:t>
            </a:r>
            <a:r>
              <a:rPr lang="en-US" sz="1200" dirty="0" smtClean="0"/>
              <a:t> </a:t>
            </a:r>
            <a:r>
              <a:rPr lang="en-US" sz="1200" dirty="0" err="1" smtClean="0"/>
              <a:t>nhật</a:t>
            </a:r>
            <a:r>
              <a:rPr lang="en-US" sz="1200" dirty="0" smtClean="0"/>
              <a:t> </a:t>
            </a:r>
            <a:r>
              <a:rPr lang="en-US" sz="1200" dirty="0" err="1" smtClean="0"/>
              <a:t>nhỏ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năm</a:t>
            </a:r>
            <a:r>
              <a:rPr lang="en-US" sz="1200" dirty="0" smtClean="0"/>
              <a:t> 2004 </a:t>
            </a:r>
            <a:r>
              <a:rPr lang="en-US" sz="1200" dirty="0" err="1" smtClean="0"/>
              <a:t>và</a:t>
            </a:r>
            <a:r>
              <a:rPr lang="en-US" sz="1200" dirty="0" smtClean="0"/>
              <a:t> 2007, 2010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bài</a:t>
            </a:r>
            <a:r>
              <a:rPr lang="en-US" sz="1200" dirty="0" smtClean="0"/>
              <a:t> </a:t>
            </a:r>
            <a:r>
              <a:rPr lang="en-US" sz="1200" dirty="0" err="1" smtClean="0"/>
              <a:t>giới</a:t>
            </a:r>
            <a:r>
              <a:rPr lang="en-US" sz="1200" dirty="0" smtClean="0"/>
              <a:t> </a:t>
            </a:r>
            <a:r>
              <a:rPr lang="en-US" sz="1200" dirty="0" err="1" smtClean="0"/>
              <a:t>thiệu</a:t>
            </a:r>
            <a:r>
              <a:rPr lang="en-US" sz="1200" dirty="0" smtClean="0"/>
              <a:t> </a:t>
            </a:r>
            <a:r>
              <a:rPr lang="en-US" sz="1200" dirty="0" err="1" smtClean="0"/>
              <a:t>này</a:t>
            </a:r>
            <a:r>
              <a:rPr lang="en-US" sz="1200" dirty="0" smtClean="0"/>
              <a:t>, </a:t>
            </a:r>
            <a:r>
              <a:rPr lang="en-US" sz="1200" dirty="0" err="1" smtClean="0"/>
              <a:t>OWASP</a:t>
            </a:r>
            <a:r>
              <a:rPr lang="en-US" sz="1200" dirty="0" smtClean="0"/>
              <a:t> </a:t>
            </a:r>
            <a:r>
              <a:rPr lang="en-US" sz="1200" dirty="0" err="1" smtClean="0"/>
              <a:t>đề</a:t>
            </a:r>
            <a:r>
              <a:rPr lang="en-US" sz="1200" dirty="0" smtClean="0"/>
              <a:t> </a:t>
            </a:r>
            <a:r>
              <a:rPr lang="en-US" sz="1200" dirty="0" err="1" smtClean="0"/>
              <a:t>cập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Top 10 </a:t>
            </a:r>
            <a:r>
              <a:rPr lang="en-US" sz="1200" dirty="0" err="1" smtClean="0"/>
              <a:t>của</a:t>
            </a:r>
            <a:r>
              <a:rPr lang="en-US" sz="1200" dirty="0" smtClean="0"/>
              <a:t> 2013.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3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Nặng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password, 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bay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URL, </a:t>
            </a:r>
            <a:r>
              <a:rPr lang="en-US" dirty="0" err="1" smtClean="0"/>
              <a:t>đặt</a:t>
            </a:r>
            <a:r>
              <a:rPr lang="en-US" dirty="0" smtClean="0"/>
              <a:t> id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URL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email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1338-BBB2-4FF2-A5D2-BC18FF7B18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EA09-B2E2-41D7-94CA-BD6B195E240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577E-6D9C-4595-AD2B-90A2B8A2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1685"/>
            <a:ext cx="9983372" cy="2387600"/>
          </a:xfrm>
        </p:spPr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TÌM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HIỂU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TOP 10</a:t>
            </a:r>
            <a:b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NHỮNG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RỦI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RO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BẢO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MẬT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NGUY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HẠI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NHẤT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ỨNG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WEB 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NĂM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2013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60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(</a:t>
            </a:r>
            <a:r>
              <a:rPr lang="en-US" sz="2800" dirty="0" err="1"/>
              <a:t>OWASP</a:t>
            </a:r>
            <a:r>
              <a:rPr lang="en-US" sz="2800" dirty="0"/>
              <a:t> TOP 10 - 2013 </a:t>
            </a:r>
            <a:r>
              <a:rPr lang="en-US" sz="2800" dirty="0" smtClean="0"/>
              <a:t>)</a:t>
            </a:r>
          </a:p>
          <a:p>
            <a:pPr algn="r"/>
            <a:r>
              <a:rPr lang="en-US" sz="2000" dirty="0" err="1"/>
              <a:t>Nhóm</a:t>
            </a:r>
            <a:r>
              <a:rPr lang="en-US" sz="2000" dirty="0"/>
              <a:t> 1: Network </a:t>
            </a:r>
            <a:r>
              <a:rPr lang="en-US" sz="2000" dirty="0" smtClean="0"/>
              <a:t>security</a:t>
            </a:r>
          </a:p>
          <a:p>
            <a:pPr algn="r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15686" y="5700877"/>
            <a:ext cx="50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ngăn</a:t>
            </a:r>
            <a:r>
              <a:rPr lang="en-US" b="1" dirty="0" smtClean="0"/>
              <a:t> </a:t>
            </a:r>
            <a:r>
              <a:rPr lang="en-US" b="1" dirty="0" err="1" smtClean="0"/>
              <a:t>chặn</a:t>
            </a:r>
            <a:r>
              <a:rPr lang="en-US" b="1" dirty="0" smtClean="0"/>
              <a:t> “</a:t>
            </a:r>
            <a:r>
              <a:rPr lang="en-US" b="1" dirty="0" err="1" smtClean="0"/>
              <a:t>tiêm</a:t>
            </a:r>
            <a:r>
              <a:rPr lang="en-US" b="1" dirty="0" smtClean="0"/>
              <a:t> </a:t>
            </a:r>
            <a:r>
              <a:rPr lang="en-US" b="1" dirty="0" err="1" smtClean="0"/>
              <a:t>nhiễm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” 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9982" y="1969477"/>
            <a:ext cx="9045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API an </a:t>
            </a:r>
            <a:r>
              <a:rPr lang="en-US" sz="2800" dirty="0" err="1"/>
              <a:t>toàn</a:t>
            </a:r>
            <a:r>
              <a:rPr lang="en-US" sz="2800" dirty="0"/>
              <a:t>,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89982" y="3549637"/>
            <a:ext cx="9045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bỏ</a:t>
            </a:r>
            <a:r>
              <a:rPr lang="en-US" sz="2800" dirty="0" smtClean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89982" y="5158940"/>
            <a:ext cx="904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 smtClean="0"/>
              <a:t>lệ</a:t>
            </a:r>
            <a:r>
              <a:rPr lang="en-US" sz="2800" dirty="0" smtClean="0"/>
              <a:t> </a:t>
            </a:r>
            <a:r>
              <a:rPr lang="en-US" sz="2800" dirty="0" err="1" smtClean="0"/>
              <a:t>thật</a:t>
            </a:r>
            <a:r>
              <a:rPr lang="en-US" sz="2800" dirty="0" smtClean="0"/>
              <a:t> </a:t>
            </a:r>
            <a:r>
              <a:rPr lang="en-US" sz="2800" dirty="0" err="1" smtClean="0"/>
              <a:t>chặt</a:t>
            </a:r>
            <a:r>
              <a:rPr lang="en-US" sz="2800" dirty="0" smtClean="0"/>
              <a:t> </a:t>
            </a:r>
            <a:r>
              <a:rPr lang="en-US" sz="2800" dirty="0" err="1" smtClean="0"/>
              <a:t>chẽ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0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3780"/>
            <a:ext cx="10515600" cy="13255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 smtClean="0">
                <a:solidFill>
                  <a:srgbClr val="FF0000"/>
                </a:solidFill>
              </a:rPr>
              <a:t>A2</a:t>
            </a:r>
            <a:r>
              <a:rPr lang="en-US" b="1" dirty="0" smtClean="0">
                <a:solidFill>
                  <a:srgbClr val="FF0000"/>
                </a:solidFill>
              </a:rPr>
              <a:t> – Broken Authentication and Session Management: Sai </a:t>
            </a:r>
            <a:r>
              <a:rPr lang="en-US" b="1" dirty="0" err="1" smtClean="0">
                <a:solidFill>
                  <a:srgbClr val="FF0000"/>
                </a:solidFill>
              </a:rPr>
              <a:t>lầm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trong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làm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1" y="2009343"/>
            <a:ext cx="11694878" cy="3964012"/>
          </a:xfrm>
        </p:spPr>
      </p:pic>
    </p:spTree>
    <p:extLst>
      <p:ext uri="{BB962C8B-B14F-4D97-AF65-F5344CB8AC3E}">
        <p14:creationId xmlns:p14="http://schemas.microsoft.com/office/powerpoint/2010/main" val="5317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" y="365125"/>
            <a:ext cx="11633981" cy="1325563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Làm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thế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nào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để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ngăn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chặn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việc</a:t>
            </a:r>
            <a:r>
              <a:rPr lang="en-US" sz="5400" b="1" dirty="0" smtClean="0"/>
              <a:t> </a:t>
            </a:r>
            <a:br>
              <a:rPr lang="en-US" sz="5400" b="1" dirty="0" smtClean="0"/>
            </a:br>
            <a:r>
              <a:rPr lang="en-US" sz="5400" b="1" dirty="0"/>
              <a:t>	</a:t>
            </a:r>
            <a:r>
              <a:rPr lang="en-US" sz="5400" b="1" dirty="0" smtClean="0"/>
              <a:t>		</a:t>
            </a:r>
            <a:r>
              <a:rPr lang="en-US" sz="5400" b="1" dirty="0" smtClean="0"/>
              <a:t>“</a:t>
            </a:r>
            <a:r>
              <a:rPr lang="en-US" sz="5400" b="1" dirty="0" err="1" smtClean="0"/>
              <a:t>đánh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cắp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phiên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làm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việc</a:t>
            </a:r>
            <a:r>
              <a:rPr lang="en-US" sz="5400" b="1" dirty="0" smtClean="0"/>
              <a:t>” ?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757268" y="2280865"/>
            <a:ext cx="943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ngay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xong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57268" y="3394262"/>
            <a:ext cx="906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(</a:t>
            </a:r>
            <a:r>
              <a:rPr lang="en-US" sz="2800" dirty="0" err="1" smtClean="0"/>
              <a:t>thẻ</a:t>
            </a:r>
            <a:r>
              <a:rPr lang="en-US" sz="2800" dirty="0" smtClean="0"/>
              <a:t> </a:t>
            </a:r>
            <a:r>
              <a:rPr lang="en-US" sz="2800" dirty="0" err="1" smtClean="0"/>
              <a:t>ngân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online)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timeout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57268" y="4947138"/>
            <a:ext cx="906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đúng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qua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62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11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5400" b="1" dirty="0" err="1" smtClean="0"/>
              <a:t>Giới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thiệu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về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OWASP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396"/>
            <a:ext cx="11158698" cy="39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Tại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sao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nên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tìm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hiểu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OWASP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314" y="17822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OWASP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5806" y="2685818"/>
            <a:ext cx="8896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65805" y="3362111"/>
            <a:ext cx="889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,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65805" y="3957923"/>
            <a:ext cx="889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5805" y="4598316"/>
            <a:ext cx="889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chi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ở </a:t>
            </a:r>
            <a:r>
              <a:rPr lang="en-US" sz="2000" dirty="0" err="1"/>
              <a:t>khắp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65805" y="5212066"/>
            <a:ext cx="8896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2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Top 10 </a:t>
            </a:r>
            <a:r>
              <a:rPr lang="en-US" sz="6000" b="1" dirty="0" err="1" smtClean="0"/>
              <a:t>OWASP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1828" y="1818585"/>
            <a:ext cx="6401972" cy="158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" descr="C:\Users\long\Desktop\Top 10 2013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8468" y="1818585"/>
            <a:ext cx="3826412" cy="46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853354" y="1818585"/>
            <a:ext cx="6401972" cy="1587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Top 10 </a:t>
            </a:r>
            <a:r>
              <a:rPr lang="en-US" sz="2400" dirty="0" err="1" smtClean="0"/>
              <a:t>nhằm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mang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9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0563" cy="367230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Tuy</a:t>
            </a:r>
            <a:r>
              <a:rPr lang="en-US" b="1" dirty="0" smtClean="0"/>
              <a:t> </a:t>
            </a:r>
            <a:r>
              <a:rPr lang="en-US" b="1" dirty="0" err="1" smtClean="0"/>
              <a:t>nhiên</a:t>
            </a:r>
            <a:r>
              <a:rPr lang="en-US" b="1" dirty="0" smtClean="0"/>
              <a:t> </a:t>
            </a:r>
            <a:r>
              <a:rPr lang="en-US" b="1" dirty="0" err="1" smtClean="0"/>
              <a:t>đừng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dừng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ở TOP 10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04" y="2349305"/>
            <a:ext cx="3884064" cy="3884064"/>
          </a:xfrm>
        </p:spPr>
      </p:pic>
    </p:spTree>
    <p:extLst>
      <p:ext uri="{BB962C8B-B14F-4D97-AF65-F5344CB8AC3E}">
        <p14:creationId xmlns:p14="http://schemas.microsoft.com/office/powerpoint/2010/main" val="18601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/>
              <a:t>Danh</a:t>
            </a:r>
            <a:r>
              <a:rPr lang="en-US" sz="5400" b="1" dirty="0"/>
              <a:t> </a:t>
            </a:r>
            <a:r>
              <a:rPr lang="en-US" sz="5400" b="1" dirty="0" err="1"/>
              <a:t>sách</a:t>
            </a:r>
            <a:r>
              <a:rPr lang="en-US" sz="5400" b="1" dirty="0"/>
              <a:t> Top 10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err="1" smtClean="0"/>
              <a:t>rủi</a:t>
            </a:r>
            <a:r>
              <a:rPr lang="en-US" sz="5400" b="1" dirty="0" smtClean="0"/>
              <a:t> </a:t>
            </a:r>
            <a:r>
              <a:rPr lang="en-US" sz="5400" b="1" dirty="0" err="1"/>
              <a:t>ro</a:t>
            </a:r>
            <a:r>
              <a:rPr lang="en-US" sz="5400" b="1" dirty="0"/>
              <a:t> </a:t>
            </a:r>
            <a:r>
              <a:rPr lang="en-US" sz="5400" b="1" dirty="0" err="1"/>
              <a:t>ứng</a:t>
            </a:r>
            <a:r>
              <a:rPr lang="en-US" sz="5400" b="1" dirty="0"/>
              <a:t> </a:t>
            </a:r>
            <a:r>
              <a:rPr lang="en-US" sz="5400" b="1" dirty="0" err="1"/>
              <a:t>dụng</a:t>
            </a:r>
            <a:r>
              <a:rPr lang="en-US" sz="5400" b="1" dirty="0"/>
              <a:t> </a:t>
            </a:r>
            <a:r>
              <a:rPr lang="en-US" sz="5400" b="1" dirty="0" err="1"/>
              <a:t>nhất</a:t>
            </a:r>
            <a:r>
              <a:rPr lang="en-US" sz="5400" b="1" dirty="0"/>
              <a:t> </a:t>
            </a:r>
            <a:r>
              <a:rPr lang="en-US" sz="5400" b="1" dirty="0" err="1"/>
              <a:t>năm</a:t>
            </a:r>
            <a:r>
              <a:rPr lang="en-US" sz="5400" b="1" dirty="0"/>
              <a:t> 2013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2136" y="2147798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A1 – Injection: </a:t>
            </a:r>
            <a:r>
              <a:rPr lang="en-US" sz="2400" dirty="0" err="1" smtClean="0">
                <a:solidFill>
                  <a:srgbClr val="FF0000"/>
                </a:solidFill>
              </a:rPr>
              <a:t>Tiêm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nhiễm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mã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độc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133" y="2829166"/>
            <a:ext cx="728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solidFill>
                  <a:srgbClr val="FF0000"/>
                </a:solidFill>
              </a:rPr>
              <a:t>A2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Broken Authentication and Session Management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Sai </a:t>
            </a:r>
            <a:r>
              <a:rPr lang="en-US" sz="2400" dirty="0" err="1">
                <a:solidFill>
                  <a:srgbClr val="FF0000"/>
                </a:solidFill>
              </a:rPr>
              <a:t>lầm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trong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kiểm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định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phiên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làm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việc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2134" y="3820390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A3</a:t>
            </a:r>
            <a:r>
              <a:rPr lang="en-US" sz="2400" dirty="0" smtClean="0">
                <a:solidFill>
                  <a:srgbClr val="FF0000"/>
                </a:solidFill>
              </a:rPr>
              <a:t> – Cross-Site scripting(</a:t>
            </a:r>
            <a:r>
              <a:rPr lang="en-US" sz="2400" dirty="0" err="1" smtClean="0">
                <a:solidFill>
                  <a:srgbClr val="FF0000"/>
                </a:solidFill>
              </a:rPr>
              <a:t>XSS</a:t>
            </a:r>
            <a:r>
              <a:rPr lang="en-US" sz="2400" dirty="0" smtClean="0">
                <a:solidFill>
                  <a:srgbClr val="FF0000"/>
                </a:solidFill>
              </a:rPr>
              <a:t>): </a:t>
            </a:r>
            <a:r>
              <a:rPr lang="en-US" sz="2400" dirty="0" err="1" smtClean="0">
                <a:solidFill>
                  <a:srgbClr val="FF0000"/>
                </a:solidFill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mã</a:t>
            </a:r>
            <a:r>
              <a:rPr lang="en-US" sz="2400" dirty="0" smtClean="0">
                <a:solidFill>
                  <a:srgbClr val="FF0000"/>
                </a:solidFill>
              </a:rPr>
              <a:t> Script </a:t>
            </a:r>
            <a:r>
              <a:rPr lang="en-US" sz="2400" dirty="0" err="1" smtClean="0">
                <a:solidFill>
                  <a:srgbClr val="FF0000"/>
                </a:solidFill>
              </a:rPr>
              <a:t>xấu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2134" y="4503009"/>
            <a:ext cx="728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A4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Insecure Direct Object Reference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Đối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tượng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chiếu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thiếu</a:t>
            </a:r>
            <a:r>
              <a:rPr lang="en-US" sz="2400" dirty="0">
                <a:solidFill>
                  <a:srgbClr val="FF0000"/>
                </a:solidFill>
              </a:rPr>
              <a:t> an </a:t>
            </a:r>
            <a:r>
              <a:rPr lang="en-US" sz="2400" dirty="0" err="1">
                <a:solidFill>
                  <a:srgbClr val="FF0000"/>
                </a:solidFill>
              </a:rPr>
              <a:t>toàn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2134" y="5541861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A5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Security Misconfiguration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Sai </a:t>
            </a:r>
            <a:r>
              <a:rPr lang="en-US" sz="2400" dirty="0" err="1">
                <a:solidFill>
                  <a:srgbClr val="FF0000"/>
                </a:solidFill>
              </a:rPr>
              <a:t>sót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cấu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hình</a:t>
            </a:r>
            <a:r>
              <a:rPr lang="en-US" sz="2400" dirty="0">
                <a:solidFill>
                  <a:srgbClr val="FF0000"/>
                </a:solidFill>
              </a:rPr>
              <a:t> an </a:t>
            </a:r>
            <a:r>
              <a:rPr lang="en-US" sz="2400" dirty="0" err="1">
                <a:solidFill>
                  <a:srgbClr val="FF0000"/>
                </a:solidFill>
              </a:rPr>
              <a:t>ninh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/>
              <a:t>Danh</a:t>
            </a:r>
            <a:r>
              <a:rPr lang="en-US" sz="5400" b="1" dirty="0"/>
              <a:t> </a:t>
            </a:r>
            <a:r>
              <a:rPr lang="en-US" sz="5400" b="1" dirty="0" err="1"/>
              <a:t>sách</a:t>
            </a:r>
            <a:r>
              <a:rPr lang="en-US" sz="5400" b="1" dirty="0"/>
              <a:t> Top 10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err="1" smtClean="0"/>
              <a:t>rủi</a:t>
            </a:r>
            <a:r>
              <a:rPr lang="en-US" sz="5400" b="1" dirty="0" smtClean="0"/>
              <a:t> </a:t>
            </a:r>
            <a:r>
              <a:rPr lang="en-US" sz="5400" b="1" dirty="0" err="1"/>
              <a:t>ro</a:t>
            </a:r>
            <a:r>
              <a:rPr lang="en-US" sz="5400" b="1" dirty="0"/>
              <a:t> </a:t>
            </a:r>
            <a:r>
              <a:rPr lang="en-US" sz="5400" b="1" dirty="0" err="1"/>
              <a:t>ứng</a:t>
            </a:r>
            <a:r>
              <a:rPr lang="en-US" sz="5400" b="1" dirty="0"/>
              <a:t> </a:t>
            </a:r>
            <a:r>
              <a:rPr lang="en-US" sz="5400" b="1" dirty="0" err="1"/>
              <a:t>dụng</a:t>
            </a:r>
            <a:r>
              <a:rPr lang="en-US" sz="5400" b="1" dirty="0"/>
              <a:t> </a:t>
            </a:r>
            <a:r>
              <a:rPr lang="en-US" sz="5400" b="1" dirty="0" err="1"/>
              <a:t>nhất</a:t>
            </a:r>
            <a:r>
              <a:rPr lang="en-US" sz="5400" b="1" dirty="0"/>
              <a:t> </a:t>
            </a:r>
            <a:r>
              <a:rPr lang="en-US" sz="5400" b="1" dirty="0" err="1"/>
              <a:t>năm</a:t>
            </a:r>
            <a:r>
              <a:rPr lang="en-US" sz="5400" b="1" dirty="0"/>
              <a:t> 2013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2133" y="2249485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A6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Sensitive Data Exposure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Lộ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dữ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liệu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nhạy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cảm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134" y="2932988"/>
            <a:ext cx="728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solidFill>
                  <a:srgbClr val="FF0000"/>
                </a:solidFill>
              </a:rPr>
              <a:t>A7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Missing Function Level Access Control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Mất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kiểm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soát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độ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truy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năng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2133" y="3833489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A8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Cross Site Request Forgery (</a:t>
            </a:r>
            <a:r>
              <a:rPr lang="en-US" sz="2400" dirty="0" err="1" smtClean="0">
                <a:solidFill>
                  <a:srgbClr val="FF0000"/>
                </a:solidFill>
              </a:rPr>
              <a:t>CSRF</a:t>
            </a:r>
            <a:r>
              <a:rPr lang="en-US" sz="2400" dirty="0" smtClean="0">
                <a:solidFill>
                  <a:srgbClr val="FF0000"/>
                </a:solidFill>
              </a:rPr>
              <a:t>): </a:t>
            </a:r>
            <a:r>
              <a:rPr lang="en-US" sz="2400" dirty="0" err="1">
                <a:solidFill>
                  <a:srgbClr val="FF0000"/>
                </a:solidFill>
              </a:rPr>
              <a:t>Giả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mạo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yêu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cầu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2134" y="4503009"/>
            <a:ext cx="728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A9</a:t>
            </a:r>
            <a:r>
              <a:rPr lang="en-US" sz="2400" dirty="0" smtClean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</a:rPr>
              <a:t>Using Known Vulnerable Components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Tấn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công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dụng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với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lỗ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hổng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đã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biết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2134" y="5541861"/>
            <a:ext cx="728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A10</a:t>
            </a:r>
            <a:r>
              <a:rPr lang="en-US" sz="2400" dirty="0" smtClean="0">
                <a:solidFill>
                  <a:srgbClr val="FF0000"/>
                </a:solidFill>
              </a:rPr>
              <a:t> –</a:t>
            </a:r>
            <a:r>
              <a:rPr lang="en-US" sz="2400" b="1" dirty="0" err="1">
                <a:solidFill>
                  <a:srgbClr val="FF0000"/>
                </a:solidFill>
              </a:rPr>
              <a:t>Unvalidated</a:t>
            </a:r>
            <a:r>
              <a:rPr lang="en-US" sz="2400" b="1" dirty="0">
                <a:solidFill>
                  <a:srgbClr val="FF0000"/>
                </a:solidFill>
              </a:rPr>
              <a:t> Redirects and Forwards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Chuyển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hướng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chuyển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tiếp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không</a:t>
            </a:r>
            <a:r>
              <a:rPr lang="en-US" sz="2400" dirty="0">
                <a:solidFill>
                  <a:srgbClr val="FF0000"/>
                </a:solidFill>
              </a:rPr>
              <a:t> an </a:t>
            </a:r>
            <a:r>
              <a:rPr lang="en-US" sz="2400" dirty="0" err="1">
                <a:solidFill>
                  <a:srgbClr val="FF0000"/>
                </a:solidFill>
              </a:rPr>
              <a:t>toàn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A1 – Injection: </a:t>
            </a:r>
            <a:r>
              <a:rPr lang="en-US" sz="5400" b="1" dirty="0" err="1" smtClean="0">
                <a:solidFill>
                  <a:srgbClr val="C00000"/>
                </a:solidFill>
              </a:rPr>
              <a:t>Tiêm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nhiễm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mã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độc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7" y="1933363"/>
            <a:ext cx="7680960" cy="4418776"/>
          </a:xfrm>
        </p:spPr>
      </p:pic>
    </p:spTree>
    <p:extLst>
      <p:ext uri="{BB962C8B-B14F-4D97-AF65-F5344CB8AC3E}">
        <p14:creationId xmlns:p14="http://schemas.microsoft.com/office/powerpoint/2010/main" val="3815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rgbClr val="C00000"/>
                </a:solidFill>
              </a:rPr>
              <a:t>Ví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dụ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về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cách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tấn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công</a:t>
            </a:r>
            <a:r>
              <a:rPr lang="en-US" sz="5400" b="1" dirty="0" smtClean="0">
                <a:solidFill>
                  <a:srgbClr val="C00000"/>
                </a:solidFill>
              </a:rPr>
              <a:t/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	</a:t>
            </a:r>
            <a:r>
              <a:rPr lang="en-US" sz="5400" b="1" dirty="0" smtClean="0">
                <a:solidFill>
                  <a:srgbClr val="C00000"/>
                </a:solidFill>
              </a:rPr>
              <a:t>		</a:t>
            </a:r>
            <a:r>
              <a:rPr lang="en-US" sz="5400" b="1" dirty="0" err="1" smtClean="0">
                <a:solidFill>
                  <a:srgbClr val="C00000"/>
                </a:solidFill>
              </a:rPr>
              <a:t>chiếm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thông</a:t>
            </a:r>
            <a:r>
              <a:rPr lang="en-US" sz="5400" b="1" dirty="0" smtClean="0">
                <a:solidFill>
                  <a:srgbClr val="C00000"/>
                </a:solidFill>
              </a:rPr>
              <a:t> tin </a:t>
            </a:r>
            <a:r>
              <a:rPr lang="en-US" sz="5400" b="1" dirty="0" err="1" smtClean="0">
                <a:solidFill>
                  <a:srgbClr val="C00000"/>
                </a:solidFill>
              </a:rPr>
              <a:t>người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err="1" smtClean="0">
                <a:solidFill>
                  <a:srgbClr val="C00000"/>
                </a:solidFill>
              </a:rPr>
              <a:t>dùng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1102</Words>
  <Application>Microsoft Office PowerPoint</Application>
  <PresentationFormat>Widescreen</PresentationFormat>
  <Paragraphs>65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TÌM HIỂU TOP 10 NHỮNG RỦI RO BẢO MẬT NGUY HẠI NHẤT TRÊN CÁC ỨNG DỤNG WEB NĂM 2013 </vt:lpstr>
      <vt:lpstr>Giới thiệu về OWASP</vt:lpstr>
      <vt:lpstr>Tại sao nên tìm hiểu OWASP</vt:lpstr>
      <vt:lpstr>Top 10 OWASP</vt:lpstr>
      <vt:lpstr>Tuy nhiên đừng chỉ dừng lại ở TOP 10</vt:lpstr>
      <vt:lpstr>Danh sách Top 10  rủi ro ứng dụng nhất năm 2013  </vt:lpstr>
      <vt:lpstr>Danh sách Top 10  rủi ro ứng dụng nhất năm 2013  </vt:lpstr>
      <vt:lpstr>A1 – Injection: Tiêm nhiễm mã độc </vt:lpstr>
      <vt:lpstr>Ví dụ về cách tấn công    chiếm thông tin người dùng</vt:lpstr>
      <vt:lpstr>Làm thế nào để ngăn chặn “tiêm nhiễm mã độc” ?</vt:lpstr>
      <vt:lpstr>A2 – Broken Authentication and Session Management: Sai lầm trong kiểm tra định danh và phiên làm việc  </vt:lpstr>
      <vt:lpstr>Làm thế nào để ngăn chặn việc     “đánh cắp phiên làm việc”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NgoAnh</dc:creator>
  <cp:lastModifiedBy>long NgoAnh</cp:lastModifiedBy>
  <cp:revision>176</cp:revision>
  <dcterms:created xsi:type="dcterms:W3CDTF">2015-09-29T15:54:52Z</dcterms:created>
  <dcterms:modified xsi:type="dcterms:W3CDTF">2015-09-29T18:35:23Z</dcterms:modified>
</cp:coreProperties>
</file>