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67" r:id="rId5"/>
    <p:sldId id="258" r:id="rId6"/>
    <p:sldId id="259" r:id="rId7"/>
    <p:sldId id="260" r:id="rId8"/>
    <p:sldId id="261" r:id="rId9"/>
    <p:sldId id="293" r:id="rId10"/>
    <p:sldId id="266" r:id="rId11"/>
    <p:sldId id="265" r:id="rId12"/>
    <p:sldId id="269" r:id="rId13"/>
    <p:sldId id="270" r:id="rId14"/>
    <p:sldId id="294" r:id="rId15"/>
    <p:sldId id="297" r:id="rId16"/>
    <p:sldId id="295" r:id="rId17"/>
    <p:sldId id="272" r:id="rId18"/>
    <p:sldId id="296" r:id="rId19"/>
    <p:sldId id="274" r:id="rId20"/>
    <p:sldId id="275" r:id="rId21"/>
    <p:sldId id="276" r:id="rId22"/>
    <p:sldId id="27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90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2F2F2"/>
    <a:srgbClr val="66FF99"/>
    <a:srgbClr val="00FF00"/>
    <a:srgbClr val="66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1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A28DDF-33A0-4EB9-A464-13DB7368F81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nd/4.0/deed.z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版权声明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364774"/>
            <a:ext cx="7729728" cy="42672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本套题目（</a:t>
            </a:r>
            <a:r>
              <a:rPr lang="zh-CN" altLang="en-US" smtClean="0"/>
              <a:t>含数据、程序和</a:t>
            </a:r>
            <a:r>
              <a:rPr lang="zh-CN" altLang="en-US" dirty="0" smtClean="0"/>
              <a:t>题解）版权归作者 </a:t>
            </a:r>
            <a:r>
              <a:rPr lang="en-US" altLang="zh-CN" dirty="0" smtClean="0"/>
              <a:t>fstqwq </a:t>
            </a:r>
            <a:r>
              <a:rPr lang="zh-CN" altLang="en-US" dirty="0" smtClean="0"/>
              <a:t>所有。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本套题目</a:t>
            </a:r>
            <a:r>
              <a:rPr lang="zh-CN" altLang="en-US" dirty="0"/>
              <a:t>在</a:t>
            </a:r>
            <a:r>
              <a:rPr lang="zh-CN" altLang="en-US" dirty="0" smtClean="0"/>
              <a:t>署名</a:t>
            </a:r>
            <a:r>
              <a:rPr lang="en-US" altLang="zh-CN" dirty="0"/>
              <a:t>-</a:t>
            </a:r>
            <a:r>
              <a:rPr lang="zh-CN" altLang="en-US" dirty="0"/>
              <a:t>非商业性使用</a:t>
            </a:r>
            <a:r>
              <a:rPr lang="en-US" altLang="zh-CN" dirty="0"/>
              <a:t>-</a:t>
            </a:r>
            <a:r>
              <a:rPr lang="zh-CN" altLang="en-US" dirty="0"/>
              <a:t>禁止演绎 </a:t>
            </a:r>
            <a:r>
              <a:rPr lang="en-US" altLang="zh-CN" dirty="0"/>
              <a:t>4.0 </a:t>
            </a:r>
            <a:r>
              <a:rPr lang="zh-CN" altLang="en-US" dirty="0" smtClean="0"/>
              <a:t>国际 </a:t>
            </a:r>
            <a:r>
              <a:rPr lang="en-US" altLang="zh-CN" dirty="0" smtClean="0"/>
              <a:t>(</a:t>
            </a:r>
            <a:r>
              <a:rPr lang="en-US" altLang="zh-CN" dirty="0">
                <a:hlinkClick r:id="rId2"/>
              </a:rPr>
              <a:t>CC BY-NC-ND 4.0</a:t>
            </a:r>
            <a:r>
              <a:rPr lang="en-US" altLang="zh-CN" dirty="0"/>
              <a:t>) </a:t>
            </a:r>
            <a:r>
              <a:rPr lang="zh-CN" altLang="en-US" dirty="0" smtClean="0"/>
              <a:t>协议下进行共享。也就是说，如果您没有得到额外的许可，那么您可以</a:t>
            </a:r>
            <a:r>
              <a:rPr lang="zh-CN" altLang="en-US" dirty="0"/>
              <a:t>自由</a:t>
            </a:r>
            <a:r>
              <a:rPr lang="zh-CN" altLang="en-US" dirty="0" smtClean="0"/>
              <a:t>地复制</a:t>
            </a:r>
            <a:r>
              <a:rPr lang="zh-CN" altLang="en-US" dirty="0"/>
              <a:t>、发行本作品 </a:t>
            </a:r>
            <a:r>
              <a:rPr lang="zh-CN" altLang="en-US" dirty="0" smtClean="0"/>
              <a:t>，惟须遵守下列条件：</a:t>
            </a:r>
            <a:endParaRPr lang="en-US" altLang="zh-CN" dirty="0" smtClean="0"/>
          </a:p>
          <a:p>
            <a:pPr lvl="1"/>
            <a:r>
              <a:rPr lang="zh-CN" altLang="en-US" b="1" dirty="0"/>
              <a:t>署名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您必须给出合适的姓名或名称</a:t>
            </a:r>
            <a:r>
              <a:rPr lang="zh-CN" altLang="en-US" dirty="0" smtClean="0"/>
              <a:t>，并提供该许可</a:t>
            </a:r>
            <a:r>
              <a:rPr lang="zh-CN" altLang="en-US" dirty="0"/>
              <a:t>协议</a:t>
            </a:r>
            <a:r>
              <a:rPr lang="zh-CN" altLang="en-US" dirty="0" smtClean="0"/>
              <a:t>链接。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非</a:t>
            </a:r>
            <a:r>
              <a:rPr lang="zh-CN" altLang="en-US" b="1" dirty="0"/>
              <a:t>商业性使用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您不得将本作品用于商业目的。 </a:t>
            </a:r>
          </a:p>
          <a:p>
            <a:pPr lvl="1"/>
            <a:r>
              <a:rPr lang="zh-CN" altLang="en-US" b="1" dirty="0"/>
              <a:t>禁止演绎</a:t>
            </a:r>
            <a:r>
              <a:rPr lang="zh-CN" altLang="en-US" dirty="0"/>
              <a:t> </a:t>
            </a:r>
            <a:r>
              <a:rPr lang="en-US" altLang="zh-CN" dirty="0" smtClean="0"/>
              <a:t>—</a:t>
            </a:r>
            <a:r>
              <a:rPr lang="zh-CN" altLang="en-US" dirty="0"/>
              <a:t>您不可以分发</a:t>
            </a:r>
            <a:r>
              <a:rPr lang="zh-CN" altLang="en-US" dirty="0" smtClean="0"/>
              <a:t>再</a:t>
            </a:r>
            <a:r>
              <a:rPr lang="zh-CN" altLang="en-US" dirty="0"/>
              <a:t>混合、转换、或者基于该作品</a:t>
            </a:r>
            <a:r>
              <a:rPr lang="zh-CN" altLang="en-US" dirty="0" smtClean="0"/>
              <a:t>创作</a:t>
            </a:r>
            <a:r>
              <a:rPr lang="zh-CN" altLang="en-US" dirty="0"/>
              <a:t>的</a:t>
            </a:r>
            <a:r>
              <a:rPr lang="zh-CN" altLang="en-US" dirty="0" smtClean="0"/>
              <a:t>修改</a:t>
            </a:r>
            <a:r>
              <a:rPr lang="zh-CN" altLang="en-US" dirty="0"/>
              <a:t>作品。 </a:t>
            </a:r>
          </a:p>
          <a:p>
            <a:pPr lvl="1"/>
            <a:r>
              <a:rPr lang="zh-CN" altLang="en-US" b="1" dirty="0" smtClean="0"/>
              <a:t>没有附加限制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您不得限制其他人做许可协议允许的事情。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如果想将该套题目用作商业性使用（例如组织训练或交换题目），请与作者联系。谢谢您对版权的理解和保护。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联系方式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QQ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/>
              <a:t>849199382</a:t>
            </a:r>
          </a:p>
        </p:txBody>
      </p:sp>
    </p:spTree>
    <p:extLst>
      <p:ext uri="{BB962C8B-B14F-4D97-AF65-F5344CB8AC3E}">
        <p14:creationId xmlns:p14="http://schemas.microsoft.com/office/powerpoint/2010/main" val="133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848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特殊性质做法：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：其实就是做一维的情况，做三次就行了。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：问题转化为统计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的个数为偶数的矩形，可能思路会直观一点。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r>
                  <a:rPr lang="zh-CN" altLang="en-US" dirty="0" smtClean="0"/>
                  <a:t>：避免写正解的同学不小心随手清空数组，或者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和数组不仅没取模还忘记开</a:t>
                </a:r>
                <a:r>
                  <a:rPr lang="en-US" altLang="zh-CN" dirty="0" smtClean="0"/>
                  <a:t> long </a:t>
                </a:r>
                <a:r>
                  <a:rPr lang="en-US" altLang="zh-CN" dirty="0" err="1" smtClean="0"/>
                  <a:t>long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导致彻底爆炸成暴力。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zh-CN" dirty="0" smtClean="0"/>
                  <a:t>保证</a:t>
                </a:r>
                <a:r>
                  <a:rPr lang="zh-CN" altLang="zh-CN" dirty="0"/>
                  <a:t>所有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均</a:t>
                </a:r>
                <a:r>
                  <a:rPr lang="zh-CN" altLang="zh-CN" dirty="0" smtClean="0"/>
                  <a:t>相同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问题转化为统计面积为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的倍数的矩形有多少个。</a:t>
                </a:r>
                <a:endParaRPr lang="en-US" altLang="zh-CN" b="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直接枚举所有可能的矩形面积并算个数，复杂度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或者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更低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84825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题目大意：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给定一棵树，选择一个点可以控制距离不超过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的所有点。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求控制整棵树至少需要控制多少个点。</a:t>
                </a:r>
                <a:endParaRPr lang="en-US" altLang="zh-CN" sz="2000" dirty="0" smtClean="0"/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321" y="6962153"/>
            <a:ext cx="2609850" cy="112395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8641837" y="4273307"/>
            <a:ext cx="1254638" cy="1466720"/>
            <a:chOff x="8641837" y="4435737"/>
            <a:chExt cx="1115695" cy="130429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8803481" y="4602956"/>
              <a:ext cx="376238" cy="226219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9192065" y="4602956"/>
              <a:ext cx="397192" cy="223306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9200002" y="4851770"/>
              <a:ext cx="7302" cy="429843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803481" y="5281613"/>
              <a:ext cx="414169" cy="297468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9217650" y="5283172"/>
              <a:ext cx="371607" cy="295909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9035537" y="4656082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140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9420982" y="443573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031727" y="5100582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41837" y="443954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140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43742" y="540347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420982" y="540220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6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1020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5 </a:t>
                </a:r>
                <a:r>
                  <a:rPr lang="zh-CN" altLang="en-US" dirty="0"/>
                  <a:t>分做法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smtClean="0">
                    <a:latin typeface="Consolas" panose="020B0609020204030204" pitchFamily="49" charset="0"/>
                  </a:rPr>
                  <a:t>printf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(“%d”, n);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时间复杂度：</a:t>
                </a:r>
                <a:r>
                  <a:rPr lang="en-US" altLang="zh-CN" dirty="0" smtClean="0"/>
                  <a:t>……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10204"/>
              </a:xfrm>
              <a:blipFill>
                <a:blip r:embed="rId2"/>
                <a:stretch>
                  <a:fillRect l="-473" t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45 </a:t>
                </a:r>
                <a:r>
                  <a:rPr lang="zh-CN" altLang="en-US" dirty="0"/>
                  <a:t>分做法：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每个点被儿子</a:t>
                </a:r>
                <a:r>
                  <a:rPr lang="en-US" altLang="zh-CN" dirty="0" smtClean="0"/>
                  <a:t>(0)</a:t>
                </a:r>
                <a:r>
                  <a:rPr lang="zh-CN" altLang="en-US" dirty="0" smtClean="0"/>
                  <a:t>，自己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，或者父亲</a:t>
                </a: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控制。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[u][0] = 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sum(min(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][0], </a:t>
                </a:r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[v][1])) - 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min(0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, max(</a:t>
                </a:r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[v][1] - </a:t>
                </a:r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[v][0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]));</a:t>
                </a:r>
              </a:p>
              <a:p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[u][1] = sum(min(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[v]))</a:t>
                </a:r>
              </a:p>
              <a:p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[u][2] = sum(min(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[v][0], 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[v][1]))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 r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75 </a:t>
                </a:r>
                <a:r>
                  <a:rPr lang="zh-CN" altLang="en-US" dirty="0"/>
                  <a:t>分做法：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/>
                  <a:t>每个点被自己</a:t>
                </a:r>
                <a:r>
                  <a:rPr lang="en-US" altLang="zh-CN" dirty="0" smtClean="0"/>
                  <a:t>(0)</a:t>
                </a:r>
                <a:r>
                  <a:rPr lang="zh-CN" altLang="en-US" dirty="0" smtClean="0"/>
                  <a:t>，儿子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，孙子</a:t>
                </a: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控制；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或者孙子</a:t>
                </a:r>
                <a:r>
                  <a:rPr lang="zh-CN" altLang="en-US" dirty="0"/>
                  <a:t>和儿子</a:t>
                </a:r>
                <a:r>
                  <a:rPr lang="zh-CN" altLang="en-US" dirty="0" smtClean="0"/>
                  <a:t>全部</a:t>
                </a:r>
                <a:r>
                  <a:rPr lang="zh-CN" altLang="en-US" dirty="0"/>
                  <a:t>被控制但</a:t>
                </a:r>
                <a:r>
                  <a:rPr lang="zh-CN" altLang="en-US" dirty="0" smtClean="0"/>
                  <a:t>自己没被控制</a:t>
                </a:r>
                <a:r>
                  <a:rPr lang="en-US" altLang="zh-CN" dirty="0" smtClean="0"/>
                  <a:t>(3)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孙子全部被控制但自己和儿子不全被控制</a:t>
                </a:r>
                <a:r>
                  <a:rPr lang="en-US" altLang="zh-CN" dirty="0"/>
                  <a:t>(4)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时间</a:t>
                </a:r>
                <a:r>
                  <a:rPr lang="zh-CN" altLang="en-US" dirty="0"/>
                  <a:t>复杂度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  <a:blipFill>
                <a:blip r:embed="rId2"/>
                <a:stretch>
                  <a:fillRect l="-473" t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551176" y="3810000"/>
            <a:ext cx="7598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X1 = INF, x2 = INF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[u][0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1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smtClean="0">
                <a:latin typeface="Consolas" panose="020B0609020204030204" pitchFamily="49" charset="0"/>
              </a:rPr>
              <a:t>each (u, v):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</a:rPr>
              <a:t>  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][0</a:t>
            </a:r>
            <a:r>
              <a:rPr lang="en-US" altLang="zh-CN" sz="1000" dirty="0" smtClean="0">
                <a:latin typeface="Consolas" panose="020B0609020204030204" pitchFamily="49" charset="0"/>
              </a:rPr>
              <a:t>] +=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][4];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</a:rPr>
              <a:t>  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 +=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][2];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 +=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][3];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</a:rPr>
              <a:t>    x1 = min(x1,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[v][0] -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</a:rPr>
              <a:t>    x2 = min(x1,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][1</a:t>
            </a:r>
            <a:r>
              <a:rPr lang="en-US" altLang="zh-CN" sz="1000" dirty="0" smtClean="0">
                <a:latin typeface="Consolas" panose="020B0609020204030204" pitchFamily="49" charset="0"/>
              </a:rPr>
              <a:t>] -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][2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[u][1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 + x1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[u][2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 + x2,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][0</a:t>
            </a:r>
            <a:r>
              <a:rPr lang="en-US" altLang="zh-CN" sz="1000" dirty="0" smtClean="0">
                <a:latin typeface="Consolas" panose="020B0609020204030204" pitchFamily="49" charset="0"/>
              </a:rPr>
              <a:t>],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][1</a:t>
            </a:r>
            <a:r>
              <a:rPr lang="en-US" altLang="zh-CN" sz="1000" dirty="0" smtClean="0">
                <a:latin typeface="Consolas" panose="020B0609020204030204" pitchFamily="49" charset="0"/>
              </a:rPr>
              <a:t>]))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][2</a:t>
            </a:r>
            <a:r>
              <a:rPr lang="en-US" altLang="zh-CN" sz="1000" dirty="0" smtClean="0">
                <a:latin typeface="Consolas" panose="020B0609020204030204" pitchFamily="49" charset="0"/>
              </a:rPr>
              <a:t>],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4240" y="5641270"/>
            <a:ext cx="3573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代码来源：</a:t>
            </a:r>
            <a:r>
              <a:rPr lang="en-US" altLang="zh-CN" sz="800" dirty="0"/>
              <a:t> http://www.cnblogs.com/QWsin/p/5306197.html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2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90 </a:t>
                </a:r>
                <a:r>
                  <a:rPr lang="zh-CN" altLang="en-US" dirty="0"/>
                  <a:t>分做法：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大概还是那个意思，设计状态转移就好了。</a:t>
                </a:r>
                <a:endParaRPr lang="en-US" altLang="zh-CN" dirty="0"/>
              </a:p>
              <a:p>
                <a:r>
                  <a:rPr lang="zh-CN" altLang="en-US" dirty="0" smtClean="0"/>
                  <a:t>（不过我不想写怎么转移了，好麻烦啊 </a:t>
                </a:r>
                <a:r>
                  <a:rPr lang="en-US" altLang="zh-CN" dirty="0" smtClean="0"/>
                  <a:t>QAQ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  <a:blipFill>
                <a:blip r:embed="rId2"/>
                <a:stretch>
                  <a:fillRect l="-473" t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6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/>
                  <a:t>分做法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前缀和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优化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的树形动态规划来解决这个问题。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需要写出对于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不同的点有统一化做法</a:t>
                </a:r>
                <a:r>
                  <a:rPr lang="zh-CN" altLang="en-US" dirty="0"/>
                  <a:t>的写法，画风非常类似之前的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分别记录需要被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级儿子或者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级父亲所控制的状态；讨论转移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原计划没有人能够用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dp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通过这道题，但</a:t>
                </a:r>
                <a:r>
                  <a:rPr lang="zh-CN" altLang="en-US" dirty="0" smtClean="0"/>
                  <a:t>事实上确实有选手成功写出来。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然而，对于大多数 </a:t>
                </a:r>
                <a:r>
                  <a:rPr lang="en-US" altLang="zh-CN" dirty="0" err="1" smtClean="0"/>
                  <a:t>NOIp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选手来说，考场</a:t>
                </a:r>
                <a:r>
                  <a:rPr lang="zh-CN" altLang="en-US" dirty="0" smtClean="0"/>
                  <a:t>上基本上写不</a:t>
                </a:r>
                <a:r>
                  <a:rPr lang="zh-CN" altLang="en-US" dirty="0" smtClean="0"/>
                  <a:t>出来，因为细节</a:t>
                </a:r>
                <a:r>
                  <a:rPr lang="zh-CN" altLang="en-US" dirty="0" smtClean="0"/>
                  <a:t>很多还容易写错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trike="sngStrike" dirty="0" smtClean="0"/>
                  <a:t>毕竟一套良心 </a:t>
                </a:r>
                <a:r>
                  <a:rPr lang="en-US" altLang="zh-CN" strike="sngStrike" dirty="0" err="1" smtClean="0"/>
                  <a:t>NOIp</a:t>
                </a:r>
                <a:r>
                  <a:rPr lang="en-US" altLang="zh-CN" strike="sngStrike" dirty="0" smtClean="0"/>
                  <a:t> </a:t>
                </a:r>
                <a:r>
                  <a:rPr lang="zh-CN" altLang="en-US" strike="sngStrike" dirty="0" smtClean="0"/>
                  <a:t>模拟赛怎么会出这么丧病的 </a:t>
                </a:r>
                <a:r>
                  <a:rPr lang="en-US" altLang="zh-CN" strike="sngStrike" dirty="0" err="1" smtClean="0"/>
                  <a:t>dp</a:t>
                </a:r>
                <a:r>
                  <a:rPr lang="en-US" altLang="zh-CN" strike="sngStrike" dirty="0" smtClean="0"/>
                  <a:t> </a:t>
                </a:r>
                <a:r>
                  <a:rPr lang="zh-CN" altLang="en-US" strike="sngStrike" dirty="0" smtClean="0"/>
                  <a:t>作为 </a:t>
                </a:r>
                <a:r>
                  <a:rPr lang="en-US" altLang="zh-CN" strike="sngStrike" dirty="0" smtClean="0"/>
                  <a:t>T2 </a:t>
                </a:r>
                <a:r>
                  <a:rPr lang="zh-CN" altLang="en-US" strike="sngStrike" dirty="0" smtClean="0"/>
                  <a:t>呢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  <a:blipFill>
                <a:blip r:embed="rId2"/>
                <a:stretch>
                  <a:fillRect l="-473" r="-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0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考虑放弃动态规划。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我们观察性质：首先，每个点都要被控制。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如果我们观察最深的那个点，我们发现</a:t>
                </a:r>
                <a:r>
                  <a:rPr lang="zh-CN" altLang="en-US" dirty="0"/>
                  <a:t>控制</a:t>
                </a:r>
                <a:r>
                  <a:rPr lang="zh-CN" altLang="en-US" dirty="0" smtClean="0"/>
                  <a:t>它的最优策略一定是选择它的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级父亲；如果没有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级父亲，</a:t>
                </a:r>
                <a:r>
                  <a:rPr lang="zh-CN" altLang="en-US" dirty="0"/>
                  <a:t>就</a:t>
                </a:r>
                <a:r>
                  <a:rPr lang="zh-CN" altLang="en-US" dirty="0" smtClean="0"/>
                  <a:t>直接</a:t>
                </a:r>
                <a:r>
                  <a:rPr lang="zh-CN" altLang="en-US" dirty="0"/>
                  <a:t>选择</a:t>
                </a:r>
                <a:r>
                  <a:rPr lang="zh-CN" altLang="en-US" dirty="0" smtClean="0"/>
                  <a:t>根。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如果选择比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级父亲低的</a:t>
                </a:r>
                <a:r>
                  <a:rPr lang="zh-CN" altLang="en-US" dirty="0"/>
                  <a:t>，那么控制的</a:t>
                </a:r>
                <a:r>
                  <a:rPr lang="zh-CN" altLang="en-US" dirty="0" smtClean="0"/>
                  <a:t>点数一定单调</a:t>
                </a:r>
                <a:r>
                  <a:rPr lang="zh-CN" altLang="en-US" dirty="0"/>
                  <a:t>不升，因为，选择点亮的这个点一定比选择更深的点覆盖得更广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控制</a:t>
                </a:r>
                <a:r>
                  <a:rPr lang="zh-CN" altLang="en-US" dirty="0" smtClean="0"/>
                  <a:t>尽量</a:t>
                </a:r>
                <a:r>
                  <a:rPr lang="zh-CN" altLang="en-US" dirty="0"/>
                  <a:t>多的</a:t>
                </a:r>
                <a:r>
                  <a:rPr lang="zh-CN" altLang="en-US" dirty="0" smtClean="0"/>
                  <a:t>点；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如果选择</a:t>
                </a:r>
                <a:r>
                  <a:rPr lang="zh-CN" altLang="en-US" dirty="0"/>
                  <a:t>比这个控制的</a:t>
                </a:r>
                <a:r>
                  <a:rPr lang="zh-CN" altLang="en-US" dirty="0" smtClean="0"/>
                  <a:t>点点亮，则覆盖不到目前最深的点。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动态规划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dirty="0" smtClean="0"/>
                  <a:t>贪心。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08476"/>
              </a:xfrm>
              <a:blipFill>
                <a:blip r:embed="rId2"/>
                <a:stretch>
                  <a:fillRect l="-473" t="-960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911084" cy="380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让点按深度从大到小排序；或者，你可以使用</a:t>
                </a:r>
                <a:r>
                  <a:rPr lang="en-US" altLang="zh-CN" dirty="0" smtClean="0"/>
                  <a:t> BFS </a:t>
                </a:r>
                <a:r>
                  <a:rPr lang="zh-CN" altLang="en-US" dirty="0" smtClean="0"/>
                  <a:t>序的倒序。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然后一个一个检查该节点是否被</a:t>
                </a:r>
                <a:r>
                  <a:rPr lang="zh-CN" altLang="en-US" dirty="0"/>
                  <a:t>控制</a:t>
                </a:r>
                <a:r>
                  <a:rPr lang="zh-CN" altLang="en-US" dirty="0" smtClean="0"/>
                  <a:t>。如果没有，就去</a:t>
                </a:r>
                <a:r>
                  <a:rPr lang="zh-CN" altLang="en-US" dirty="0"/>
                  <a:t>驻扎</a:t>
                </a:r>
                <a:r>
                  <a:rPr lang="zh-CN" altLang="en-US" dirty="0" smtClean="0"/>
                  <a:t>它的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级</a:t>
                </a:r>
                <a:r>
                  <a:rPr lang="zh-CN" altLang="en-US" dirty="0" smtClean="0"/>
                  <a:t>父亲。</a:t>
                </a:r>
                <a:endParaRPr lang="en-US" altLang="zh-CN" dirty="0"/>
              </a:p>
              <a:p>
                <a:r>
                  <a:rPr lang="zh-CN" altLang="en-US" dirty="0"/>
                  <a:t>我们</a:t>
                </a:r>
                <a:r>
                  <a:rPr lang="zh-CN" altLang="en-US" dirty="0" smtClean="0"/>
                  <a:t>令点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离最近的被驻扎的点的距离是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；我们令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</a:t>
                </a:r>
                <a:r>
                  <a:rPr lang="zh-CN" altLang="en-US" dirty="0"/>
                  <a:t>亮</a:t>
                </a:r>
                <a:r>
                  <a:rPr lang="zh-CN" altLang="en-US" dirty="0" smtClean="0"/>
                  <a:t>的时候，只要周围的点的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有变化，就直接暴力更新周围点的状态。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这样做，复杂度是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911084" cy="3808476"/>
              </a:xfrm>
              <a:blipFill>
                <a:blip r:embed="rId2"/>
                <a:stretch>
                  <a:fillRect l="-462" t="-960" r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97372"/>
                <a:ext cx="7729728" cy="38993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特殊性质做法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≤16</m:t>
                    </m:r>
                  </m:oMath>
                </a14:m>
                <a:r>
                  <a:rPr lang="zh-CN" altLang="en-US" dirty="0" smtClean="0"/>
                  <a:t>：直接爆搜驻扎的状态即可。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 smtClean="0"/>
                  <a:t>：随机化乱搞可能可以过？或留给 </a:t>
                </a:r>
                <a:r>
                  <a:rPr lang="en-US" altLang="zh-CN" dirty="0" err="1" smtClean="0"/>
                  <a:t>dp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复杂度写炸的同学拿分。</a:t>
                </a:r>
                <a:endParaRPr lang="en-US" altLang="zh-CN" dirty="0" smtClean="0"/>
              </a:p>
              <a:p>
                <a:pPr>
                  <a:lnSpc>
                    <a:spcPct val="13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zh-CN" dirty="0"/>
                  <a:t>保证</a:t>
                </a:r>
                <a:r>
                  <a:rPr lang="zh-CN" altLang="zh-CN" dirty="0" smtClean="0"/>
                  <a:t>最多</a:t>
                </a:r>
                <a:r>
                  <a:rPr lang="en-US" altLang="zh-CN" dirty="0" smtClean="0"/>
                  <a:t> 8 </a:t>
                </a:r>
                <a:r>
                  <a:rPr lang="zh-CN" altLang="zh-CN" dirty="0" smtClean="0"/>
                  <a:t>个</a:t>
                </a:r>
                <a:r>
                  <a:rPr lang="zh-CN" altLang="zh-CN" dirty="0"/>
                  <a:t>点的所连接的小道</a:t>
                </a:r>
                <a:r>
                  <a:rPr lang="zh-CN" altLang="zh-CN" dirty="0" smtClean="0"/>
                  <a:t>超过</a:t>
                </a:r>
                <a:r>
                  <a:rPr lang="en-US" altLang="zh-CN" dirty="0" smtClean="0"/>
                  <a:t> 1 </a:t>
                </a:r>
                <a:r>
                  <a:rPr lang="zh-CN" altLang="zh-CN" dirty="0" smtClean="0"/>
                  <a:t>条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35000"/>
                  </a:lnSpc>
                </a:pPr>
                <a:r>
                  <a:rPr lang="zh-CN" altLang="en-US" dirty="0" smtClean="0"/>
                  <a:t>选择这 </a:t>
                </a:r>
                <a:r>
                  <a:rPr lang="en-US" altLang="zh-CN" dirty="0" smtClean="0"/>
                  <a:t>8 </a:t>
                </a:r>
                <a:r>
                  <a:rPr lang="zh-CN" altLang="en-US" dirty="0" smtClean="0"/>
                  <a:t>个点</a:t>
                </a:r>
                <a:r>
                  <a:rPr lang="zh-CN" altLang="en-US" dirty="0"/>
                  <a:t>必然比选择度数</a:t>
                </a:r>
                <a:r>
                  <a:rPr lang="zh-CN" altLang="en-US" dirty="0" smtClean="0"/>
                  <a:t>为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的点更优，爆搜这</a:t>
                </a:r>
                <a:r>
                  <a:rPr lang="en-US" altLang="zh-CN" dirty="0" smtClean="0"/>
                  <a:t> 8 </a:t>
                </a:r>
                <a:r>
                  <a:rPr lang="zh-CN" altLang="en-US" dirty="0" smtClean="0"/>
                  <a:t>个点的状态即可。</a:t>
                </a:r>
                <a:endParaRPr lang="en-US" altLang="zh-CN" dirty="0" smtClean="0"/>
              </a:p>
              <a:p>
                <a:pPr>
                  <a:lnSpc>
                    <a:spcPct val="13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r>
                  <a:rPr lang="zh-CN" altLang="zh-CN" dirty="0"/>
                  <a:t>保证所有点</a:t>
                </a:r>
                <a:r>
                  <a:rPr lang="zh-CN" altLang="zh-CN" dirty="0" smtClean="0"/>
                  <a:t>到</a:t>
                </a:r>
                <a:r>
                  <a:rPr lang="en-US" altLang="zh-CN" dirty="0" smtClean="0"/>
                  <a:t> 1 </a:t>
                </a:r>
                <a:r>
                  <a:rPr lang="zh-CN" altLang="zh-CN" dirty="0" smtClean="0"/>
                  <a:t>号</a:t>
                </a:r>
                <a:r>
                  <a:rPr lang="zh-CN" altLang="zh-CN" dirty="0"/>
                  <a:t>点的距离不</a:t>
                </a:r>
                <a:r>
                  <a:rPr lang="zh-CN" altLang="zh-CN" dirty="0" smtClean="0"/>
                  <a:t>超过</a:t>
                </a:r>
                <a:r>
                  <a:rPr lang="en-US" altLang="zh-CN" dirty="0" smtClean="0"/>
                  <a:t> 2</a:t>
                </a:r>
                <a:r>
                  <a:rPr lang="zh-CN" altLang="en-US" dirty="0" smtClean="0"/>
                  <a:t>：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当 </a:t>
                </a:r>
                <a:r>
                  <a:rPr lang="en-US" altLang="zh-CN" dirty="0" smtClean="0"/>
                  <a:t>1 </a:t>
                </a:r>
                <a:r>
                  <a:rPr lang="zh-CN" altLang="zh-CN" dirty="0"/>
                  <a:t>号</a:t>
                </a:r>
                <a:r>
                  <a:rPr lang="zh-CN" altLang="zh-CN" dirty="0" smtClean="0"/>
                  <a:t>点</a:t>
                </a:r>
                <a:r>
                  <a:rPr lang="zh-CN" altLang="en-US" dirty="0" smtClean="0"/>
                  <a:t>度数为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时答案必定为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sym typeface="Wingdings" panose="05000000000000000000" pitchFamily="2" charset="2"/>
                  </a:rPr>
                  <a:t>当</a:t>
                </a:r>
                <a:r>
                  <a:rPr lang="en-US" altLang="zh-CN" dirty="0">
                    <a:sym typeface="Wingdings" panose="05000000000000000000" pitchFamily="2" charset="2"/>
                  </a:rPr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号点度数不为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时，一定存在选择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号点的最优方案；并且选择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号点后，选择某些与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相连的来覆盖未被点亮的点必然是最优方案之一。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97372"/>
                <a:ext cx="7729728" cy="3899390"/>
              </a:xfrm>
              <a:blipFill>
                <a:blip r:embed="rId2"/>
                <a:stretch>
                  <a:fillRect l="-473" t="-939" r="-1104" b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20171008</a:t>
            </a:r>
            <a:r>
              <a:rPr lang="zh-CN" altLang="en-US" dirty="0" smtClean="0"/>
              <a:t>模拟赛 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fstqwq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题目大意：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的 </a:t>
                </a:r>
                <a:r>
                  <a:rPr lang="en-US" altLang="zh-CN" sz="2000" dirty="0" smtClean="0"/>
                  <a:t>0 / 1 </a:t>
                </a:r>
                <a:r>
                  <a:rPr lang="zh-CN" altLang="en-US" sz="2000" dirty="0" smtClean="0"/>
                  <a:t>串，其中只有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个 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每次操作时，从给定的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种</a:t>
                </a:r>
                <a:r>
                  <a:rPr lang="zh-CN" altLang="en-US" sz="2000" dirty="0" smtClean="0"/>
                  <a:t>长度中选择一种，选择序列上长度为这个的进行翻转操作。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求至少需要操作多少次才能使得整个串全为 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710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测试点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 smtClean="0">
                    <a:latin typeface="Consolas" panose="020B0609020204030204" pitchFamily="49" charset="0"/>
                  </a:rPr>
                  <a:t>printf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(“%d\n”, 1 – (k == 0));</a:t>
                </a: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/>
                  <a:t>（骗得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分 </a:t>
                </a:r>
                <a:r>
                  <a:rPr lang="en-US" altLang="zh-CN" dirty="0" smtClean="0"/>
                  <a:t>233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24 </a:t>
                </a:r>
                <a:r>
                  <a:rPr lang="zh-CN" altLang="en-US" dirty="0" smtClean="0"/>
                  <a:t>分做法：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直接对原序列进行状态压缩动态规划。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表示当前串为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mask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时至少需要几次操作；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转移：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 ^ opt] = min(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 ^ opt],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[mask] + 1);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onsolas" panose="020B0609020204030204" pitchFamily="49" charset="0"/>
                  </a:rPr>
                  <a:t>时间复杂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我们发现，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很小这个条件我们没用到。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考虑转化问题，使得状态压缩动态规划能够关于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进行。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7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联想到将区间修改转化为两个端点修改的方法：差分。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在</a:t>
                </a:r>
                <a:r>
                  <a:rPr lang="zh-CN" altLang="en-US" dirty="0" smtClean="0"/>
                  <a:t>这里，我们可以做异或的差分，形式是这样的：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smtClean="0">
                    <a:latin typeface="Consolas" panose="020B0609020204030204" pitchFamily="49" charset="0"/>
                  </a:rPr>
                  <a:t>b[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 = a[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 ^ a[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+ 1]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这样我们在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a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数组上对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进行翻转，转化为在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b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数组上对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b[l - 1]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和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b[r]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取反。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注意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b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数列下标从</a:t>
                </a:r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0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开始。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问题转化为：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 </a:t>
                </a:r>
                <a:r>
                  <a:rPr lang="en-US" altLang="zh-CN" dirty="0"/>
                  <a:t>0 / 1 </a:t>
                </a:r>
                <a:r>
                  <a:rPr lang="zh-CN" altLang="en-US" dirty="0"/>
                  <a:t>串，其中只有</a:t>
                </a:r>
                <a:r>
                  <a:rPr lang="zh-CN" altLang="en-US" dirty="0" smtClean="0"/>
                  <a:t>不超过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每次操作时，从给定的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种距离中</a:t>
                </a:r>
                <a:r>
                  <a:rPr lang="zh-CN" altLang="en-US" dirty="0"/>
                  <a:t>选择一种，选择序列</a:t>
                </a:r>
                <a:r>
                  <a:rPr lang="zh-CN" altLang="en-US" dirty="0" smtClean="0"/>
                  <a:t>上相距这个距离的两个位同时取反。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求至少需要操作多少次才能使得整个串全为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421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100 </a:t>
            </a:r>
            <a:r>
              <a:rPr lang="zh-CN" altLang="en-US" dirty="0" smtClean="0"/>
              <a:t>分做法：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u="sng" dirty="0" smtClean="0">
                <a:latin typeface="Consolas" panose="020B0609020204030204" pitchFamily="49" charset="0"/>
              </a:rPr>
              <a:t>0 1 1</a:t>
            </a:r>
            <a:r>
              <a:rPr lang="en-US" altLang="zh-CN" dirty="0" smtClean="0">
                <a:latin typeface="Consolas" panose="020B0609020204030204" pitchFamily="49" charset="0"/>
              </a:rPr>
              <a:t> 1 0 1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</a:rPr>
              <a:t>1 1 </a:t>
            </a:r>
            <a:r>
              <a:rPr lang="en-US" altLang="zh-CN" u="sng" dirty="0" smtClean="0">
                <a:latin typeface="Consolas" panose="020B0609020204030204" pitchFamily="49" charset="0"/>
              </a:rPr>
              <a:t>0 1 0</a:t>
            </a:r>
            <a:r>
              <a:rPr lang="en-US" altLang="zh-CN" dirty="0" smtClean="0">
                <a:latin typeface="Consolas" panose="020B060902020403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</a:rPr>
              <a:t>1 1 1 1 1 1</a:t>
            </a:r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5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421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100 </a:t>
            </a:r>
            <a:r>
              <a:rPr lang="zh-CN" altLang="en-US" dirty="0" smtClean="0"/>
              <a:t>分做法：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如果某个地方有</a:t>
            </a:r>
            <a:r>
              <a:rPr lang="en-US" altLang="zh-CN" dirty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，那么这个位置一定会进行操作来消去这个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我们假定每次我们都选含 </a:t>
            </a:r>
            <a:r>
              <a:rPr lang="en-US" altLang="zh-CN" dirty="0" smtClean="0"/>
              <a:t>0 </a:t>
            </a:r>
            <a:r>
              <a:rPr lang="zh-CN" altLang="en-US" dirty="0"/>
              <a:t>的</a:t>
            </a:r>
            <a:r>
              <a:rPr lang="zh-CN" altLang="en-US" dirty="0" smtClean="0"/>
              <a:t>来进行操作：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：可以视作移动；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两个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：看做将其中一个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移动到另一个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的位置，随后它们均消去。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这样，我们又可以转化问题了。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35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问题转化为：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给定一个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个点的图，</a:t>
                </a:r>
                <a:r>
                  <a:rPr lang="zh-CN" altLang="en-US" dirty="0"/>
                  <a:t>其中</a:t>
                </a:r>
                <a:r>
                  <a:rPr lang="zh-CN" altLang="en-US" dirty="0" smtClean="0"/>
                  <a:t>只有不</a:t>
                </a:r>
                <a:r>
                  <a:rPr lang="zh-CN" altLang="en-US" dirty="0"/>
                  <a:t>超过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个点存在物品。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每次操作时，从给定的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种距离中</a:t>
                </a:r>
                <a:r>
                  <a:rPr lang="zh-CN" altLang="en-US" dirty="0"/>
                  <a:t>选择一种，选择序列</a:t>
                </a:r>
                <a:r>
                  <a:rPr lang="zh-CN" altLang="en-US" dirty="0" smtClean="0"/>
                  <a:t>上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个物品进行移动；两个物品碰到一起会消去。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求至少需要操作多少次才能</a:t>
                </a:r>
                <a:r>
                  <a:rPr lang="zh-CN" altLang="en-US" dirty="0" smtClean="0"/>
                  <a:t>使得所有物品消失。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消去的两个物品可以看做是其中一个移动到了另外一个物品的位置，代价即为从一个物品到另一个物品所需要的最小步数；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我们发现，这种移动只有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个起点；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同时，图上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个点每个点有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条边；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因此，预处理两两之间所需要的最短步数可以使用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 BFS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继续转化问题。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最高分：</a:t>
            </a:r>
            <a:endParaRPr lang="en-US" altLang="zh-CN" dirty="0" smtClean="0"/>
          </a:p>
          <a:p>
            <a:r>
              <a:rPr lang="zh-CN" altLang="en-US" dirty="0"/>
              <a:t>平均</a:t>
            </a:r>
            <a:r>
              <a:rPr lang="zh-CN" altLang="en-US" dirty="0" smtClean="0"/>
              <a:t>分：</a:t>
            </a:r>
            <a:endParaRPr lang="en-US" altLang="zh-CN" dirty="0" smtClean="0"/>
          </a:p>
          <a:p>
            <a:r>
              <a:rPr lang="zh-CN" altLang="en-US" dirty="0" smtClean="0"/>
              <a:t>前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第一题（</a:t>
            </a:r>
            <a:r>
              <a:rPr lang="en-US" altLang="zh-CN" dirty="0" smtClean="0"/>
              <a:t>rally</a:t>
            </a:r>
            <a:r>
              <a:rPr lang="zh-CN" altLang="en-US" dirty="0" smtClean="0"/>
              <a:t>）</a:t>
            </a:r>
            <a:r>
              <a:rPr lang="zh-CN" altLang="en-US" dirty="0"/>
              <a:t>平均</a:t>
            </a:r>
            <a:r>
              <a:rPr lang="zh-CN" altLang="en-US" dirty="0" smtClean="0"/>
              <a:t>分：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）平均分：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题</a:t>
            </a:r>
            <a:r>
              <a:rPr lang="zh-CN" altLang="en-US" smtClean="0"/>
              <a:t>（</a:t>
            </a:r>
            <a:r>
              <a:rPr lang="en-US" altLang="zh-CN" smtClean="0"/>
              <a:t>starlit</a:t>
            </a:r>
            <a:r>
              <a:rPr lang="zh-CN" altLang="en-US" dirty="0" smtClean="0"/>
              <a:t>）平均分：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100 </a:t>
                </a:r>
                <a:r>
                  <a:rPr lang="zh-CN" altLang="en-US" dirty="0"/>
                  <a:t>分做法：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𝑛𝑚𝑘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BFS </a:t>
                </a:r>
                <a:r>
                  <a:rPr lang="zh-CN" altLang="en-US" dirty="0" smtClean="0"/>
                  <a:t>后，问题</a:t>
                </a:r>
                <a:r>
                  <a:rPr lang="zh-CN" altLang="en-US" dirty="0"/>
                  <a:t>转化为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个物品，选择其中两个可以消去，分别有不同的代价。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求使得</a:t>
                </a:r>
                <a:r>
                  <a:rPr lang="zh-CN" altLang="en-US" dirty="0"/>
                  <a:t>所有物品</a:t>
                </a:r>
                <a:r>
                  <a:rPr lang="zh-CN" altLang="en-US" dirty="0" smtClean="0"/>
                  <a:t>消失的最小代价。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/>
                  <a:t>分做法：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最后</m:t>
                    </m:r>
                  </m:oMath>
                </a14:m>
                <a:r>
                  <a:rPr lang="zh-CN" altLang="en-US" dirty="0" smtClean="0"/>
                  <a:t>就是一个可以用非常简单的状态压缩动态规划解决的问题了。</a:t>
                </a:r>
                <a:endParaRPr lang="en-US" altLang="zh-CN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在</a:t>
                </a:r>
                <a:r>
                  <a:rPr lang="zh-CN" altLang="en-US" dirty="0"/>
                  <a:t>去年的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NOIp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题里，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的复杂度被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的复杂度卡掉；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因此应当注意写为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，尽管在此题里你可以使用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通过。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572354"/>
                <a:ext cx="7729728" cy="40465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特殊性质：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dirty="0" smtClean="0"/>
                  <a:t>：</a:t>
                </a:r>
                <a:endParaRPr lang="en-US" altLang="zh-CN" b="0" dirty="0" smtClean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从头到尾，贪心消去第一个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1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即可。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/>
                  <a:t>特殊性质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压最后四位：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][mask]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表示，到第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位置，上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4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位为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mask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的最小代价。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/>
                  <a:t>特殊性质</a:t>
                </a:r>
                <a:r>
                  <a:rPr lang="zh-CN" altLang="en-US" dirty="0" smtClean="0"/>
                  <a:t>：答案小于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特判答案为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0, 1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的情况；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对于答案为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2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的情况，爆搜即可（也许需要一点小小的玄学优化）；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如果没有找到答案，输出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572354"/>
                <a:ext cx="7729728" cy="4046536"/>
              </a:xfrm>
              <a:blipFill>
                <a:blip r:embed="rId2"/>
                <a:stretch>
                  <a:fillRect l="-473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7" y="2496154"/>
            <a:ext cx="8082300" cy="41332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第一题考察：前缀和，转化问题，简单计数。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相似题目：「</a:t>
            </a:r>
            <a:r>
              <a:rPr lang="en-US" altLang="zh-CN" dirty="0" err="1"/>
              <a:t>NOIp</a:t>
            </a:r>
            <a:r>
              <a:rPr lang="en-US" altLang="zh-CN" dirty="0"/>
              <a:t> </a:t>
            </a:r>
            <a:r>
              <a:rPr lang="en-US" altLang="zh-CN" dirty="0"/>
              <a:t>2014 (</a:t>
            </a:r>
            <a:r>
              <a:rPr lang="zh-CN" altLang="en-US" dirty="0"/>
              <a:t>普及组</a:t>
            </a:r>
            <a:r>
              <a:rPr lang="en-US" altLang="zh-CN" dirty="0"/>
              <a:t>) </a:t>
            </a:r>
            <a:r>
              <a:rPr lang="zh-CN" altLang="en-US" dirty="0" smtClean="0"/>
              <a:t>」子矩阵 </a:t>
            </a:r>
            <a:r>
              <a:rPr lang="zh-CN" altLang="en-US" dirty="0"/>
              <a:t>「</a:t>
            </a:r>
            <a:r>
              <a:rPr lang="en-US" altLang="zh-CN" dirty="0" err="1"/>
              <a:t>NOIp</a:t>
            </a:r>
            <a:r>
              <a:rPr lang="en-US" altLang="zh-CN" dirty="0"/>
              <a:t>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」组合数问题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第二题考察：树的遍历，观察与</a:t>
            </a:r>
            <a:r>
              <a:rPr lang="zh-CN" altLang="en-US" dirty="0"/>
              <a:t>证明性质，贪心。</a:t>
            </a:r>
            <a:r>
              <a:rPr lang="zh-CN" altLang="en-US" dirty="0" smtClean="0"/>
              <a:t>（或者树形动态规划）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相似题目：「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2016</a:t>
            </a:r>
            <a:r>
              <a:rPr lang="zh-CN" altLang="en-US" dirty="0" smtClean="0"/>
              <a:t>」天天爱跑步 「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2016</a:t>
            </a:r>
            <a:r>
              <a:rPr lang="zh-CN" altLang="en-US" dirty="0" smtClean="0"/>
              <a:t>」蚯蚓 「</a:t>
            </a:r>
            <a:r>
              <a:rPr lang="en-US" altLang="zh-CN" dirty="0" smtClean="0"/>
              <a:t>HNOI 2003</a:t>
            </a:r>
            <a:r>
              <a:rPr lang="zh-CN" altLang="en-US" dirty="0" smtClean="0"/>
              <a:t>」消防</a:t>
            </a:r>
            <a:r>
              <a:rPr lang="zh-CN" altLang="en-US" dirty="0"/>
              <a:t>局的</a:t>
            </a:r>
            <a:r>
              <a:rPr lang="zh-CN" altLang="en-US" dirty="0" smtClean="0"/>
              <a:t>设立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第三</a:t>
            </a:r>
            <a:r>
              <a:rPr lang="zh-CN" altLang="en-US" dirty="0" smtClean="0"/>
              <a:t>题考察</a:t>
            </a:r>
            <a:r>
              <a:rPr lang="zh-CN" altLang="en-US" dirty="0"/>
              <a:t>：转化</a:t>
            </a:r>
            <a:r>
              <a:rPr lang="zh-CN" altLang="en-US" dirty="0" smtClean="0"/>
              <a:t>问题，（广义的）差分，图的遍历，状态压缩动态规划。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/>
              <a:t>相似题目</a:t>
            </a:r>
            <a:r>
              <a:rPr lang="zh-CN" altLang="en-US" dirty="0" smtClean="0"/>
              <a:t>：「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2016</a:t>
            </a:r>
            <a:r>
              <a:rPr lang="zh-CN" altLang="en-US" dirty="0" smtClean="0"/>
              <a:t>」愤怒的小鸟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所有题目考点仍均</a:t>
            </a:r>
            <a:r>
              <a:rPr lang="zh-CN" altLang="en-US" dirty="0" smtClean="0"/>
              <a:t>在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范围</a:t>
            </a:r>
            <a:r>
              <a:rPr lang="zh-CN" altLang="en-US" dirty="0" smtClean="0"/>
              <a:t>内，</a:t>
            </a:r>
            <a:r>
              <a:rPr lang="zh-CN" altLang="en-US" dirty="0" smtClean="0"/>
              <a:t>涉及</a:t>
            </a:r>
            <a:r>
              <a:rPr lang="zh-CN" altLang="en-US" dirty="0"/>
              <a:t>的模型都很经典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部分</a:t>
            </a:r>
            <a:r>
              <a:rPr lang="zh-CN" altLang="en-US" dirty="0" smtClean="0"/>
              <a:t>分很足，在难度偏高的情况下仍能保证</a:t>
            </a:r>
            <a:r>
              <a:rPr lang="zh-CN" altLang="en-US" dirty="0"/>
              <a:t>较高得分</a:t>
            </a:r>
            <a:r>
              <a:rPr lang="zh-CN" altLang="en-US" dirty="0" smtClean="0"/>
              <a:t>。（</a:t>
            </a:r>
            <a:r>
              <a:rPr lang="zh-CN" altLang="en-US" dirty="0" smtClean="0"/>
              <a:t>现场无人</a:t>
            </a:r>
            <a:r>
              <a:rPr lang="en-US" altLang="zh-CN" dirty="0"/>
              <a:t>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第三题考察了（对于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来说）很高的思维能力和一定的代码能力。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希望大家喜欢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36" y="4924425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569780"/>
                <a:ext cx="7729728" cy="3905157"/>
              </a:xfrm>
            </p:spPr>
            <p:txBody>
              <a:bodyPr/>
              <a:lstStyle/>
              <a:p>
                <a:r>
                  <a:rPr lang="zh-CN" altLang="en-US" dirty="0" smtClean="0"/>
                  <a:t>题目大意：</a:t>
                </a:r>
                <a:endParaRPr lang="en-US" altLang="zh-CN" dirty="0" smtClean="0"/>
              </a:p>
              <a:p>
                <a:r>
                  <a:rPr lang="zh-CN" altLang="zh-CN" dirty="0"/>
                  <a:t>一个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的矩阵，每个格子里都有一个不超过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的正整数</a:t>
                </a:r>
                <a:r>
                  <a:rPr lang="zh-CN" altLang="zh-CN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询问</a:t>
                </a:r>
                <a:r>
                  <a:rPr lang="zh-CN" altLang="zh-CN" dirty="0" smtClean="0"/>
                  <a:t>这个</a:t>
                </a:r>
                <a:r>
                  <a:rPr lang="zh-CN" altLang="zh-CN" dirty="0"/>
                  <a:t>矩阵里有多少个</a:t>
                </a:r>
                <a:r>
                  <a:rPr lang="zh-CN" altLang="zh-CN" u="sng" dirty="0"/>
                  <a:t>不同的</a:t>
                </a:r>
                <a:r>
                  <a:rPr lang="zh-CN" altLang="zh-CN" dirty="0"/>
                  <a:t>子矩形中的数字之</a:t>
                </a:r>
                <a:r>
                  <a:rPr lang="zh-CN" altLang="zh-CN" u="sng" dirty="0"/>
                  <a:t>和</a:t>
                </a:r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</a:t>
                </a:r>
                <a:r>
                  <a:rPr lang="zh-CN" altLang="zh-CN" dirty="0" smtClean="0"/>
                  <a:t>倍数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 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569780"/>
                <a:ext cx="7729728" cy="3905157"/>
              </a:xfrm>
              <a:blipFill>
                <a:blip r:embed="rId2"/>
                <a:stretch>
                  <a:fillRect l="-473" t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112"/>
          <p:cNvSpPr>
            <a:spLocks noChangeArrowheads="1"/>
          </p:cNvSpPr>
          <p:nvPr/>
        </p:nvSpPr>
        <p:spPr bwMode="auto">
          <a:xfrm>
            <a:off x="6679324" y="2569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114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116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26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129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15 </a:t>
                </a:r>
                <a:r>
                  <a:rPr lang="zh-CN" altLang="en-US" dirty="0" smtClean="0"/>
                  <a:t>分做法：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— </a:t>
                </a:r>
                <a:r>
                  <a:rPr lang="zh-CN" altLang="en-US" dirty="0" smtClean="0"/>
                  <a:t>报告老师！我不会</a:t>
                </a:r>
                <a:r>
                  <a:rPr lang="en-US" altLang="zh-CN" dirty="0" smtClean="0"/>
                  <a:t> for </a:t>
                </a:r>
                <a:r>
                  <a:rPr lang="zh-CN" altLang="en-US" dirty="0" smtClean="0"/>
                  <a:t>循环！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— </a:t>
                </a:r>
                <a:r>
                  <a:rPr lang="zh-CN" altLang="en-US" dirty="0" smtClean="0"/>
                  <a:t>没关系，一个一个讨论就好了。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:r>
                  <a:rPr lang="en-US" altLang="zh-CN" dirty="0" smtClean="0"/>
                  <a:t>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52" y="4236607"/>
            <a:ext cx="1121576" cy="1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3085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35 </a:t>
                </a:r>
                <a:r>
                  <a:rPr lang="zh-CN" altLang="en-US" dirty="0" smtClean="0"/>
                  <a:t>分做法：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≤16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报告</a:t>
                </a:r>
                <a:r>
                  <a:rPr lang="zh-CN" altLang="en-US" dirty="0"/>
                  <a:t>老师！</a:t>
                </a:r>
                <a:r>
                  <a:rPr lang="zh-CN" altLang="en-US" dirty="0" smtClean="0"/>
                  <a:t>我会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</a:t>
                </a:r>
                <a:r>
                  <a:rPr lang="zh-CN" altLang="en-US" dirty="0" smtClean="0"/>
                  <a:t>循环了！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30858"/>
              </a:xfrm>
              <a:blipFill>
                <a:blip r:embed="rId2"/>
                <a:stretch>
                  <a:fillRect l="-39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316197" y="3380088"/>
            <a:ext cx="8399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i </a:t>
            </a:r>
            <a:r>
              <a:rPr lang="en-US" altLang="zh-CN" sz="1400" dirty="0">
                <a:latin typeface="Consolas" panose="020B0609020204030204" pitchFamily="49" charset="0"/>
              </a:rPr>
              <a:t>= 1</a:t>
            </a:r>
            <a:r>
              <a:rPr lang="en-US" altLang="zh-CN" sz="1400">
                <a:latin typeface="Consolas" panose="020B0609020204030204" pitchFamily="49" charset="0"/>
              </a:rPr>
              <a:t>; </a:t>
            </a:r>
            <a:r>
              <a:rPr lang="en-US" altLang="zh-CN" sz="1400" smtClean="0">
                <a:latin typeface="Consolas" panose="020B0609020204030204" pitchFamily="49" charset="0"/>
              </a:rPr>
              <a:t>i </a:t>
            </a:r>
            <a:r>
              <a:rPr lang="en-US" altLang="zh-CN" sz="1400" dirty="0">
                <a:latin typeface="Consolas" panose="020B0609020204030204" pitchFamily="49" charset="0"/>
              </a:rPr>
              <a:t>&lt;= n</a:t>
            </a:r>
            <a:r>
              <a:rPr lang="en-US" altLang="zh-CN" sz="1400">
                <a:latin typeface="Consolas" panose="020B0609020204030204" pitchFamily="49" charset="0"/>
              </a:rPr>
              <a:t>; </a:t>
            </a:r>
            <a:r>
              <a:rPr lang="en-US" altLang="zh-CN" sz="1400" smtClean="0">
                <a:latin typeface="Consolas" panose="020B0609020204030204" pitchFamily="49" charset="0"/>
              </a:rPr>
              <a:t>i++)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j = 1; j &lt;= m; </a:t>
            </a:r>
            <a:r>
              <a:rPr lang="en-US" altLang="zh-CN" sz="1400" dirty="0" err="1">
                <a:latin typeface="Consolas" panose="020B0609020204030204" pitchFamily="49" charset="0"/>
              </a:rPr>
              <a:t>j++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k </a:t>
            </a:r>
            <a:r>
              <a:rPr lang="en-US" altLang="zh-CN" sz="1400"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latin typeface="Consolas" panose="020B0609020204030204" pitchFamily="49" charset="0"/>
              </a:rPr>
              <a:t>i; </a:t>
            </a:r>
            <a:r>
              <a:rPr lang="en-US" altLang="zh-CN" sz="1400" dirty="0">
                <a:latin typeface="Consolas" panose="020B0609020204030204" pitchFamily="49" charset="0"/>
              </a:rPr>
              <a:t>k &lt;= n; k++)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l = j; l &lt;= m; l++) 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            </a:t>
            </a:r>
            <a:r>
              <a:rPr lang="en-US" altLang="zh-CN" sz="1400" smtClean="0"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latin typeface="Consolas" panose="020B0609020204030204" pitchFamily="49" charset="0"/>
              </a:rPr>
              <a:t>sum =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x </a:t>
            </a:r>
            <a:r>
              <a:rPr lang="en-US" altLang="zh-CN" sz="1400"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latin typeface="Consolas" panose="020B0609020204030204" pitchFamily="49" charset="0"/>
              </a:rPr>
              <a:t>i; </a:t>
            </a:r>
            <a:r>
              <a:rPr lang="en-US" altLang="zh-CN" sz="1400" dirty="0">
                <a:latin typeface="Consolas" panose="020B0609020204030204" pitchFamily="49" charset="0"/>
              </a:rPr>
              <a:t>x &lt;= k; x++)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y = j; y &lt;= l; y++)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sum += a[x][y];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            </a:t>
            </a:r>
            <a:r>
              <a:rPr lang="en-US" altLang="zh-CN" sz="1400" smtClean="0">
                <a:latin typeface="Consolas" panose="020B0609020204030204" pitchFamily="49" charset="0"/>
              </a:rPr>
              <a:t>if </a:t>
            </a:r>
            <a:r>
              <a:rPr lang="en-US" altLang="zh-CN" sz="1400" dirty="0">
                <a:latin typeface="Consolas" panose="020B0609020204030204" pitchFamily="49" charset="0"/>
              </a:rPr>
              <a:t>(sum % k == 0) </a:t>
            </a:r>
            <a:r>
              <a:rPr lang="en-US" altLang="zh-CN" sz="1400" dirty="0" err="1">
                <a:latin typeface="Consolas" panose="020B0609020204030204" pitchFamily="49" charset="0"/>
              </a:rPr>
              <a:t>ans</a:t>
            </a:r>
            <a:r>
              <a:rPr lang="en-US" altLang="zh-CN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58111" y="2415208"/>
                <a:ext cx="9528473" cy="3986040"/>
              </a:xfrm>
            </p:spPr>
            <p:txBody>
              <a:bodyPr/>
              <a:lstStyle/>
              <a:p>
                <a:r>
                  <a:rPr lang="en-US" altLang="zh-CN" dirty="0" smtClean="0"/>
                  <a:t>55 </a:t>
                </a:r>
                <a:r>
                  <a:rPr lang="zh-CN" altLang="en-US" dirty="0" smtClean="0"/>
                  <a:t>分做法：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发现最后两重循环比较搞笑，因为一直在计算算过的东西。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我们可以采用二维前缀和，或者在循环内记录计算结果来消去这两维的代价。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二维前缀和计算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的和的方法是：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es-ES" altLang="zh-CN" dirty="0">
                    <a:latin typeface="Consolas" panose="020B0609020204030204" pitchFamily="49" charset="0"/>
                  </a:rPr>
                  <a:t>sum[x2][y2] - sum[x2][y1 - 1] - sum[x1 - 1][y2] + sum[x1 - 1][y1 - 1</a:t>
                </a:r>
                <a:r>
                  <a:rPr lang="es-ES" altLang="zh-CN" dirty="0" smtClean="0">
                    <a:latin typeface="Consolas" panose="020B0609020204030204" pitchFamily="49" charset="0"/>
                  </a:rPr>
                  <a:t>]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onsolas" panose="020B0609020204030204" pitchFamily="49" charset="0"/>
                  </a:rPr>
                  <a:t>时间复杂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度：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111" y="2415208"/>
                <a:ext cx="9528473" cy="3986040"/>
              </a:xfrm>
              <a:blipFill>
                <a:blip r:embed="rId2"/>
                <a:stretch>
                  <a:fillRect l="-448" t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7834822" y="5080448"/>
            <a:ext cx="2810933" cy="1320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34822" y="5080448"/>
            <a:ext cx="2810933" cy="6076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34822" y="5080447"/>
            <a:ext cx="1128890" cy="13208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34823" y="5080448"/>
            <a:ext cx="1128890" cy="6076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589966" y="4844853"/>
                <a:ext cx="225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66" y="4844853"/>
                <a:ext cx="225254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528765" y="5493457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765" y="5493457"/>
                <a:ext cx="28732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504431" y="614206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431" y="6142061"/>
                <a:ext cx="292644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857423" y="4777160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423" y="4777160"/>
                <a:ext cx="287322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454669" y="4787191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69" y="4787191"/>
                <a:ext cx="294311" cy="276999"/>
              </a:xfrm>
              <a:prstGeom prst="rect">
                <a:avLst/>
              </a:prstGeom>
              <a:blipFill>
                <a:blip r:embed="rId7"/>
                <a:stretch>
                  <a:fillRect l="-18750" r="-625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先来研究一下一维上的做法：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枚举后暴力求和：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zh-CN" altLang="en-US" dirty="0" smtClean="0"/>
                  <a:t>后前缀和求和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能不能不枚举呢？</a:t>
                </a:r>
                <a:endParaRPr lang="en-US" altLang="zh-CN" dirty="0" smtClean="0"/>
              </a:p>
              <a:p>
                <a:r>
                  <a:rPr lang="zh-CN" altLang="en-US" dirty="0"/>
                  <a:t>观察</a:t>
                </a:r>
                <a:r>
                  <a:rPr lang="zh-CN" altLang="en-US" dirty="0" smtClean="0"/>
                  <a:t>到，在模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意义下相同的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和，任取两个相减必定是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的倍数。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把零作为其中一个元素，问题等价于统计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和中模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相同的数的对数；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直接对于每个余数统计个数就好了，在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个元素存的下的情况下为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  <a:blipFill>
                <a:blip r:embed="rId2"/>
                <a:stretch>
                  <a:fillRect l="-473" t="-998" r="-3549" b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6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拓展到二维：压行。</a:t>
                </a:r>
                <a:endParaRPr lang="en-US" altLang="zh-CN" dirty="0" smtClean="0"/>
              </a:p>
              <a:p>
                <a:r>
                  <a:rPr lang="zh-CN" altLang="en-US" dirty="0"/>
                  <a:t>枚举</a:t>
                </a:r>
                <a:r>
                  <a:rPr lang="zh-CN" altLang="en-US" dirty="0" smtClean="0"/>
                  <a:t>所有连续的列，压成一行处理。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答案需要 </a:t>
                </a:r>
                <a:r>
                  <a:rPr lang="en-US" altLang="zh-CN" dirty="0" smtClean="0"/>
                  <a:t>long </a:t>
                </a:r>
                <a:r>
                  <a:rPr lang="en-US" altLang="zh-CN" dirty="0" err="1" smtClean="0"/>
                  <a:t>long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  <a:blipFill>
                <a:blip r:embed="rId2"/>
                <a:stretch>
                  <a:fillRect l="-473" t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1126</TotalTime>
  <Words>2349</Words>
  <Application>Microsoft Office PowerPoint</Application>
  <PresentationFormat>宽屏</PresentationFormat>
  <Paragraphs>305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华文中宋</vt:lpstr>
      <vt:lpstr>宋体</vt:lpstr>
      <vt:lpstr>Arial</vt:lpstr>
      <vt:lpstr>Calibri</vt:lpstr>
      <vt:lpstr>Cambria Math</vt:lpstr>
      <vt:lpstr>Consolas</vt:lpstr>
      <vt:lpstr>Gill Sans MT</vt:lpstr>
      <vt:lpstr>Times New Roman</vt:lpstr>
      <vt:lpstr>Wingdings</vt:lpstr>
      <vt:lpstr>Parcel</vt:lpstr>
      <vt:lpstr>版权声明</vt:lpstr>
      <vt:lpstr>20171008模拟赛 题解</vt:lpstr>
      <vt:lpstr>总览</vt:lpstr>
      <vt:lpstr>第一题：入阵曲</vt:lpstr>
      <vt:lpstr>第一题：入阵曲</vt:lpstr>
      <vt:lpstr>第一题：入阵曲</vt:lpstr>
      <vt:lpstr>第一题：入阵曲</vt:lpstr>
      <vt:lpstr>第一题：入阵曲</vt:lpstr>
      <vt:lpstr>第一题：入阵曲</vt:lpstr>
      <vt:lpstr>第一题：入阵曲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20171007模拟赛题解</dc:title>
  <dc:creator>fstqwq</dc:creator>
  <cp:lastModifiedBy>fstqwq</cp:lastModifiedBy>
  <cp:revision>296</cp:revision>
  <dcterms:created xsi:type="dcterms:W3CDTF">2017-09-26T16:22:42Z</dcterms:created>
  <dcterms:modified xsi:type="dcterms:W3CDTF">2017-10-28T14:04:41Z</dcterms:modified>
</cp:coreProperties>
</file>