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64" r:id="rId3"/>
    <p:sldId id="338" r:id="rId4"/>
    <p:sldId id="279" r:id="rId5"/>
    <p:sldId id="259" r:id="rId6"/>
    <p:sldId id="268" r:id="rId7"/>
    <p:sldId id="269" r:id="rId8"/>
    <p:sldId id="270" r:id="rId9"/>
    <p:sldId id="280" r:id="rId10"/>
    <p:sldId id="260" r:id="rId11"/>
    <p:sldId id="261" r:id="rId12"/>
    <p:sldId id="339" r:id="rId13"/>
    <p:sldId id="262" r:id="rId14"/>
    <p:sldId id="263" r:id="rId15"/>
    <p:sldId id="265" r:id="rId16"/>
    <p:sldId id="266" r:id="rId17"/>
    <p:sldId id="267" r:id="rId18"/>
    <p:sldId id="271" r:id="rId19"/>
    <p:sldId id="273" r:id="rId20"/>
    <p:sldId id="275" r:id="rId21"/>
    <p:sldId id="276" r:id="rId22"/>
    <p:sldId id="274" r:id="rId23"/>
    <p:sldId id="337" r:id="rId24"/>
    <p:sldId id="277" r:id="rId25"/>
    <p:sldId id="281" r:id="rId26"/>
    <p:sldId id="282" r:id="rId27"/>
    <p:sldId id="278" r:id="rId28"/>
    <p:sldId id="283" r:id="rId29"/>
    <p:sldId id="284" r:id="rId30"/>
    <p:sldId id="285" r:id="rId31"/>
    <p:sldId id="286" r:id="rId32"/>
    <p:sldId id="287" r:id="rId33"/>
    <p:sldId id="289" r:id="rId34"/>
    <p:sldId id="288" r:id="rId35"/>
    <p:sldId id="290" r:id="rId36"/>
    <p:sldId id="291" r:id="rId37"/>
    <p:sldId id="293" r:id="rId38"/>
    <p:sldId id="294" r:id="rId39"/>
    <p:sldId id="295" r:id="rId40"/>
    <p:sldId id="296" r:id="rId41"/>
    <p:sldId id="297" r:id="rId42"/>
    <p:sldId id="298" r:id="rId43"/>
    <p:sldId id="299" r:id="rId44"/>
    <p:sldId id="300" r:id="rId45"/>
    <p:sldId id="301" r:id="rId46"/>
    <p:sldId id="311" r:id="rId47"/>
    <p:sldId id="312" r:id="rId48"/>
    <p:sldId id="302" r:id="rId49"/>
    <p:sldId id="303" r:id="rId50"/>
    <p:sldId id="304" r:id="rId51"/>
    <p:sldId id="305" r:id="rId52"/>
    <p:sldId id="306" r:id="rId53"/>
    <p:sldId id="307" r:id="rId54"/>
    <p:sldId id="308" r:id="rId55"/>
    <p:sldId id="309" r:id="rId56"/>
    <p:sldId id="310" r:id="rId57"/>
    <p:sldId id="313" r:id="rId58"/>
    <p:sldId id="314" r:id="rId59"/>
    <p:sldId id="316" r:id="rId60"/>
    <p:sldId id="315" r:id="rId61"/>
    <p:sldId id="335"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292" r:id="rId81"/>
    <p:sldId id="336" r:id="rId82"/>
    <p:sldId id="340"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58" autoAdjust="0"/>
  </p:normalViewPr>
  <p:slideViewPr>
    <p:cSldViewPr>
      <p:cViewPr varScale="1">
        <p:scale>
          <a:sx n="71" d="100"/>
          <a:sy n="71" d="100"/>
        </p:scale>
        <p:origin x="178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CC586-C896-4F1A-801B-76FD20E05ECF}" type="datetimeFigureOut">
              <a:rPr lang="zh-CN" altLang="en-US" smtClean="0"/>
              <a:t>2018/3/20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17E8A6-88B9-4B73-BF96-A814D4CF7CB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3</a:t>
            </a:fld>
            <a:endParaRPr lang="zh-CN" altLang="en-US"/>
          </a:p>
        </p:txBody>
      </p:sp>
    </p:spTree>
    <p:extLst>
      <p:ext uri="{BB962C8B-B14F-4D97-AF65-F5344CB8AC3E}">
        <p14:creationId xmlns:p14="http://schemas.microsoft.com/office/powerpoint/2010/main" val="2817459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最小质因子的算法？</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51</a:t>
            </a:fld>
            <a:endParaRPr lang="zh-CN" altLang="en-US"/>
          </a:p>
        </p:txBody>
      </p:sp>
    </p:spTree>
    <p:extLst>
      <p:ext uri="{BB962C8B-B14F-4D97-AF65-F5344CB8AC3E}">
        <p14:creationId xmlns:p14="http://schemas.microsoft.com/office/powerpoint/2010/main" val="2549997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a:t>
            </a:r>
            <a:r>
              <a:rPr lang="zh-CN" altLang="en-US" dirty="0" smtClean="0"/>
              <a:t>：为什么用小减去大的数字？</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53</a:t>
            </a:fld>
            <a:endParaRPr lang="zh-CN" altLang="en-US"/>
          </a:p>
        </p:txBody>
      </p:sp>
    </p:spTree>
    <p:extLst>
      <p:ext uri="{BB962C8B-B14F-4D97-AF65-F5344CB8AC3E}">
        <p14:creationId xmlns:p14="http://schemas.microsoft.com/office/powerpoint/2010/main" val="21772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等会儿抄一下模板，这个是</a:t>
            </a:r>
            <a:r>
              <a:rPr lang="en-US" altLang="zh-CN" dirty="0" smtClean="0"/>
              <a:t>miller-</a:t>
            </a:r>
            <a:r>
              <a:rPr lang="en-US" altLang="zh-CN" dirty="0" err="1" smtClean="0"/>
              <a:t>rabin</a:t>
            </a:r>
            <a:r>
              <a:rPr lang="zh-CN" altLang="en-US" dirty="0" smtClean="0"/>
              <a:t>和</a:t>
            </a:r>
            <a:r>
              <a:rPr lang="en-US" altLang="zh-CN" dirty="0" smtClean="0"/>
              <a:t>rho</a:t>
            </a:r>
            <a:r>
              <a:rPr lang="zh-CN" altLang="en-US" dirty="0" smtClean="0"/>
              <a:t>的混合的题目，我一开始还以为是分开的，我好傻。</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56</a:t>
            </a:fld>
            <a:endParaRPr lang="zh-CN" altLang="en-US"/>
          </a:p>
        </p:txBody>
      </p:sp>
    </p:spTree>
    <p:extLst>
      <p:ext uri="{BB962C8B-B14F-4D97-AF65-F5344CB8AC3E}">
        <p14:creationId xmlns:p14="http://schemas.microsoft.com/office/powerpoint/2010/main" val="411219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该运算具有乘法的封闭性</a:t>
            </a:r>
            <a:endParaRPr lang="en-US" altLang="zh-CN" dirty="0" smtClean="0"/>
          </a:p>
          <a:p>
            <a:r>
              <a:rPr lang="zh-CN" altLang="en-US" dirty="0" smtClean="0"/>
              <a:t>也就是具有相同的两数相乘之后具有相同的形式</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60</a:t>
            </a:fld>
            <a:endParaRPr lang="zh-CN" altLang="en-US"/>
          </a:p>
        </p:txBody>
      </p:sp>
    </p:spTree>
    <p:extLst>
      <p:ext uri="{BB962C8B-B14F-4D97-AF65-F5344CB8AC3E}">
        <p14:creationId xmlns:p14="http://schemas.microsoft.com/office/powerpoint/2010/main" val="3744984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当</a:t>
            </a:r>
            <a:r>
              <a:rPr lang="en-US" altLang="zh-CN" dirty="0" smtClean="0"/>
              <a:t>(</a:t>
            </a:r>
            <a:r>
              <a:rPr lang="en-US" altLang="zh-CN" dirty="0" err="1" smtClean="0"/>
              <a:t>a,n</a:t>
            </a:r>
            <a:r>
              <a:rPr lang="en-US" altLang="zh-CN" dirty="0" smtClean="0"/>
              <a:t>)</a:t>
            </a:r>
            <a:r>
              <a:rPr lang="zh-CN" altLang="en-US" dirty="0" smtClean="0"/>
              <a:t>不互质时，</a:t>
            </a:r>
            <a:r>
              <a:rPr lang="en-US" altLang="zh-CN" dirty="0" smtClean="0"/>
              <a:t>a^-m</a:t>
            </a:r>
            <a:r>
              <a:rPr lang="zh-CN" altLang="en-US" dirty="0" smtClean="0"/>
              <a:t>不存在，即</a:t>
            </a:r>
            <a:r>
              <a:rPr lang="en-US" altLang="zh-CN" dirty="0" err="1" smtClean="0"/>
              <a:t>a^m</a:t>
            </a:r>
            <a:r>
              <a:rPr lang="zh-CN" altLang="en-US" dirty="0" smtClean="0"/>
              <a:t>在模</a:t>
            </a:r>
            <a:r>
              <a:rPr lang="en-US" altLang="zh-CN" dirty="0" smtClean="0"/>
              <a:t>n</a:t>
            </a:r>
            <a:r>
              <a:rPr lang="zh-CN" altLang="en-US" dirty="0" smtClean="0"/>
              <a:t>下的逆元，例如</a:t>
            </a:r>
            <a:r>
              <a:rPr lang="en-US" altLang="zh-CN" dirty="0" smtClean="0"/>
              <a:t>n=4</a:t>
            </a:r>
            <a:r>
              <a:rPr lang="zh-CN" altLang="en-US" dirty="0" smtClean="0"/>
              <a:t>，</a:t>
            </a:r>
            <a:r>
              <a:rPr lang="en-US" altLang="zh-CN" dirty="0" smtClean="0"/>
              <a:t>a=2</a:t>
            </a:r>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67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a:t>
            </a:r>
            <a:r>
              <a:rPr lang="zh-CN" altLang="en-US" dirty="0" smtClean="0"/>
              <a:t>应该是从</a:t>
            </a:r>
            <a:r>
              <a:rPr lang="en-US" altLang="zh-CN" dirty="0" smtClean="0"/>
              <a:t>1</a:t>
            </a:r>
            <a:r>
              <a:rPr lang="zh-CN" altLang="en-US" dirty="0" smtClean="0"/>
              <a:t>开始的，余数共有</a:t>
            </a:r>
            <a:r>
              <a:rPr lang="en-US" altLang="zh-CN" dirty="0" smtClean="0"/>
              <a:t>p-1</a:t>
            </a:r>
            <a:r>
              <a:rPr lang="zh-CN" altLang="en-US" dirty="0" smtClean="0"/>
              <a:t>种，相当于余数都是不重复的</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73</a:t>
            </a:fld>
            <a:endParaRPr lang="zh-CN" altLang="en-US"/>
          </a:p>
        </p:txBody>
      </p:sp>
    </p:spTree>
    <p:extLst>
      <p:ext uri="{BB962C8B-B14F-4D97-AF65-F5344CB8AC3E}">
        <p14:creationId xmlns:p14="http://schemas.microsoft.com/office/powerpoint/2010/main" val="2813416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两两不同，那么幂指数为</a:t>
            </a:r>
            <a:r>
              <a:rPr lang="en-US" altLang="zh-CN" dirty="0" smtClean="0"/>
              <a:t>0</a:t>
            </a:r>
            <a:r>
              <a:rPr lang="zh-CN" altLang="en-US" dirty="0" smtClean="0"/>
              <a:t>和为</a:t>
            </a:r>
            <a:r>
              <a:rPr lang="en-US" altLang="zh-CN" dirty="0" smtClean="0"/>
              <a:t>6</a:t>
            </a:r>
            <a:r>
              <a:rPr lang="zh-CN" altLang="en-US" dirty="0" smtClean="0"/>
              <a:t>不是相同的吗，应该是表述有问题吧</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74</a:t>
            </a:fld>
            <a:endParaRPr lang="zh-CN" altLang="en-US"/>
          </a:p>
        </p:txBody>
      </p:sp>
    </p:spTree>
    <p:extLst>
      <p:ext uri="{BB962C8B-B14F-4D97-AF65-F5344CB8AC3E}">
        <p14:creationId xmlns:p14="http://schemas.microsoft.com/office/powerpoint/2010/main" val="2280490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a:t>
            </a:r>
            <a:r>
              <a:rPr lang="zh-CN" altLang="en-US" dirty="0" smtClean="0"/>
              <a:t>为什么从</a:t>
            </a:r>
            <a:r>
              <a:rPr lang="en-US" altLang="zh-CN" dirty="0" smtClean="0"/>
              <a:t>2</a:t>
            </a:r>
            <a:r>
              <a:rPr lang="zh-CN" altLang="en-US" dirty="0" smtClean="0"/>
              <a:t>开始枚举呢，应为</a:t>
            </a:r>
            <a:r>
              <a:rPr lang="en-US" altLang="zh-CN" dirty="0" smtClean="0"/>
              <a:t>1</a:t>
            </a:r>
            <a:r>
              <a:rPr lang="zh-CN" altLang="en-US" dirty="0" smtClean="0"/>
              <a:t>必然不是一个数的原根</a:t>
            </a:r>
            <a:endParaRPr lang="en-US" altLang="zh-CN" dirty="0" smtClean="0"/>
          </a:p>
          <a:p>
            <a:endParaRPr lang="en-US" altLang="zh-CN" dirty="0" smtClean="0"/>
          </a:p>
          <a:p>
            <a:r>
              <a:rPr lang="zh-CN" altLang="en-US" dirty="0" smtClean="0"/>
              <a:t>第</a:t>
            </a:r>
            <a:r>
              <a:rPr lang="en-US" altLang="zh-CN" dirty="0" smtClean="0"/>
              <a:t>4</a:t>
            </a:r>
            <a:r>
              <a:rPr lang="zh-CN" altLang="en-US" dirty="0" smtClean="0"/>
              <a:t>条应该每个数都要</a:t>
            </a:r>
            <a:r>
              <a:rPr lang="en-US" altLang="zh-CN" smtClean="0"/>
              <a:t>modp</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77</a:t>
            </a:fld>
            <a:endParaRPr lang="zh-CN" altLang="en-US"/>
          </a:p>
        </p:txBody>
      </p:sp>
    </p:spTree>
    <p:extLst>
      <p:ext uri="{BB962C8B-B14F-4D97-AF65-F5344CB8AC3E}">
        <p14:creationId xmlns:p14="http://schemas.microsoft.com/office/powerpoint/2010/main" val="2240961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r>
              <a:rPr lang="zh-CN" altLang="en-US" dirty="0" smtClean="0"/>
              <a:t>有范围吗？</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80</a:t>
            </a:fld>
            <a:endParaRPr lang="zh-CN" altLang="en-US"/>
          </a:p>
        </p:txBody>
      </p:sp>
    </p:spTree>
    <p:extLst>
      <p:ext uri="{BB962C8B-B14F-4D97-AF65-F5344CB8AC3E}">
        <p14:creationId xmlns:p14="http://schemas.microsoft.com/office/powerpoint/2010/main" val="219732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𝑛</m:t>
                        </m:r>
                      </m:e>
                      <m:sub>
                        <m:r>
                          <a:rPr lang="en-US" altLang="zh-CN" b="0" i="1" baseline="0" smtClean="0">
                            <a:latin typeface="Cambria Math" panose="02040503050406030204" pitchFamily="18" charset="0"/>
                          </a:rPr>
                          <m:t>1</m:t>
                        </m:r>
                      </m:sub>
                    </m:sSub>
                    <m:r>
                      <a:rPr lang="en-US" altLang="zh-CN" b="0" i="1" baseline="0" smtClean="0">
                        <a:latin typeface="Cambria Math" panose="02040503050406030204" pitchFamily="18" charset="0"/>
                      </a:rPr>
                      <m:t>, </m:t>
                    </m:r>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𝑛</m:t>
                        </m:r>
                      </m:e>
                      <m:sub>
                        <m:r>
                          <a:rPr lang="en-US" altLang="zh-CN" b="0" i="1" baseline="0" smtClean="0">
                            <a:latin typeface="Cambria Math" panose="02040503050406030204" pitchFamily="18" charset="0"/>
                          </a:rPr>
                          <m:t>2</m:t>
                        </m:r>
                      </m:sub>
                    </m:sSub>
                    <m:r>
                      <a:rPr lang="en-US" altLang="zh-CN" b="0" i="1" baseline="0" smtClean="0">
                        <a:latin typeface="Cambria Math" panose="02040503050406030204" pitchFamily="18" charset="0"/>
                      </a:rPr>
                      <m:t>, </m:t>
                    </m:r>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𝑛</m:t>
                        </m:r>
                      </m:e>
                      <m:sub>
                        <m:r>
                          <a:rPr lang="en-US" altLang="zh-CN" b="0" i="1" baseline="0" smtClean="0">
                            <a:latin typeface="Cambria Math" panose="02040503050406030204" pitchFamily="18" charset="0"/>
                          </a:rPr>
                          <m:t>3</m:t>
                        </m:r>
                      </m:sub>
                    </m:sSub>
                    <m:r>
                      <a:rPr lang="en-US" altLang="zh-CN" b="0" i="1" baseline="0" smtClean="0">
                        <a:latin typeface="Cambria Math" panose="02040503050406030204" pitchFamily="18" charset="0"/>
                      </a:rPr>
                      <m:t>…</m:t>
                    </m:r>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𝑛</m:t>
                        </m:r>
                      </m:e>
                      <m:sub>
                        <m:r>
                          <a:rPr lang="en-US" altLang="zh-CN" b="0" i="1" baseline="0" smtClean="0">
                            <a:latin typeface="Cambria Math" panose="02040503050406030204" pitchFamily="18" charset="0"/>
                          </a:rPr>
                          <m:t>𝑘</m:t>
                        </m:r>
                      </m:sub>
                    </m:sSub>
                    <m:r>
                      <a:rPr lang="zh-CN" altLang="en-US" b="0" i="1" baseline="0" smtClean="0">
                        <a:latin typeface="Cambria Math" panose="02040503050406030204" pitchFamily="18" charset="0"/>
                      </a:rPr>
                      <m:t>要</m:t>
                    </m:r>
                  </m:oMath>
                </a14:m>
                <a:r>
                  <a:rPr lang="zh-CN" altLang="en-US" baseline="0" dirty="0" smtClean="0"/>
                  <a:t>都是质数吗？</a:t>
                </a:r>
                <a:endParaRPr lang="en-US" altLang="zh-CN" baseline="0" dirty="0" smtClean="0"/>
              </a:p>
              <a:p>
                <a:r>
                  <a:rPr lang="en-US" altLang="zh-CN" baseline="0" dirty="0" err="1" smtClean="0"/>
                  <a:t>Ans</a:t>
                </a:r>
                <a:r>
                  <a:rPr lang="en-US" altLang="zh-CN" baseline="0" dirty="0" smtClean="0"/>
                  <a:t>:</a:t>
                </a:r>
                <a:r>
                  <a:rPr lang="zh-CN" altLang="en-US" baseline="0" dirty="0" smtClean="0"/>
                  <a:t>不用，只要两两互质就行了，不一定要互质</a:t>
                </a:r>
                <a:endParaRPr lang="zh-CN" altLang="en-US" baseline="0" dirty="0"/>
              </a:p>
            </p:txBody>
          </p:sp>
        </mc:Choice>
        <mc:Fallback>
          <p:sp>
            <p:nvSpPr>
              <p:cNvPr id="3" name="备注占位符 2"/>
              <p:cNvSpPr>
                <a:spLocks noGrp="1"/>
              </p:cNvSpPr>
              <p:nvPr>
                <p:ph type="body" idx="1"/>
              </p:nvPr>
            </p:nvSpPr>
            <p:spPr/>
            <p:txBody>
              <a:bodyPr/>
              <a:lstStyle/>
              <a:p>
                <a:r>
                  <a:rPr lang="en-US" altLang="zh-CN" b="0" i="0" baseline="0" smtClean="0">
                    <a:latin typeface="Cambria Math" panose="02040503050406030204" pitchFamily="18" charset="0"/>
                  </a:rPr>
                  <a:t>𝑛_1, 𝑛_2, 𝑛_3…𝑛_𝑘</a:t>
                </a:r>
                <a:r>
                  <a:rPr lang="zh-CN" altLang="en-US" b="0" i="0" baseline="0" smtClean="0">
                    <a:latin typeface="Cambria Math" panose="02040503050406030204" pitchFamily="18" charset="0"/>
                  </a:rPr>
                  <a:t> 要</a:t>
                </a:r>
                <a:r>
                  <a:rPr lang="zh-CN" altLang="en-US" baseline="0" dirty="0" smtClean="0"/>
                  <a:t>都是质数吗？</a:t>
                </a:r>
                <a:endParaRPr lang="en-US" altLang="zh-CN" baseline="0" dirty="0" smtClean="0"/>
              </a:p>
              <a:p>
                <a:r>
                  <a:rPr lang="en-US" altLang="zh-CN" baseline="0" dirty="0" err="1" smtClean="0"/>
                  <a:t>Ans</a:t>
                </a:r>
                <a:r>
                  <a:rPr lang="en-US" altLang="zh-CN" baseline="0" dirty="0" smtClean="0"/>
                  <a:t>:</a:t>
                </a:r>
                <a:r>
                  <a:rPr lang="zh-CN" altLang="en-US" baseline="0" dirty="0" smtClean="0"/>
                  <a:t>不用，只要两两互质就行了，不一定要互质</a:t>
                </a:r>
                <a:endParaRPr lang="zh-CN" altLang="en-US" baseline="0" dirty="0"/>
              </a:p>
            </p:txBody>
          </p:sp>
        </mc:Fallback>
      </mc:AlternateContent>
      <p:sp>
        <p:nvSpPr>
          <p:cNvPr id="4" name="灯片编号占位符 3"/>
          <p:cNvSpPr>
            <a:spLocks noGrp="1"/>
          </p:cNvSpPr>
          <p:nvPr>
            <p:ph type="sldNum" sz="quarter" idx="10"/>
          </p:nvPr>
        </p:nvSpPr>
        <p:spPr/>
        <p:txBody>
          <a:bodyPr/>
          <a:lstStyle/>
          <a:p>
            <a:fld id="{2F17E8A6-88B9-4B73-BF96-A814D4CF7CB5}" type="slidenum">
              <a:rPr lang="zh-CN" altLang="en-US" smtClean="0"/>
              <a:t>19</a:t>
            </a:fld>
            <a:endParaRPr lang="zh-CN" altLang="en-US"/>
          </a:p>
        </p:txBody>
      </p:sp>
    </p:spTree>
    <p:extLst>
      <p:ext uri="{BB962C8B-B14F-4D97-AF65-F5344CB8AC3E}">
        <p14:creationId xmlns:p14="http://schemas.microsoft.com/office/powerpoint/2010/main" val="295114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第四步的</a:t>
            </a:r>
            <a:r>
              <a:rPr lang="en-US" altLang="zh-CN" dirty="0" smtClean="0"/>
              <a:t>a</a:t>
            </a:r>
            <a:r>
              <a:rPr lang="zh-CN" altLang="en-US" dirty="0" smtClean="0"/>
              <a:t>是什么？</a:t>
            </a:r>
            <a:endParaRPr lang="en-US" altLang="zh-CN" dirty="0" smtClean="0"/>
          </a:p>
          <a:p>
            <a:r>
              <a:rPr lang="en-US" altLang="zh-CN" dirty="0" smtClean="0"/>
              <a:t>a </a:t>
            </a:r>
            <a:r>
              <a:rPr lang="zh-CN" altLang="en-US" dirty="0" smtClean="0"/>
              <a:t>可以看前面是</a:t>
            </a:r>
            <a:r>
              <a:rPr lang="en-US" altLang="zh-CN" dirty="0" smtClean="0"/>
              <a:t>x</a:t>
            </a:r>
            <a:r>
              <a:rPr lang="zh-CN" altLang="en-US" dirty="0" smtClean="0"/>
              <a:t>模一个数的同余值</a:t>
            </a:r>
            <a:endParaRPr lang="en-US" altLang="zh-CN" dirty="0" smtClean="0"/>
          </a:p>
          <a:p>
            <a:r>
              <a:rPr lang="zh-CN" altLang="en-US" dirty="0" smtClean="0"/>
              <a:t>比如</a:t>
            </a:r>
            <a:r>
              <a:rPr lang="en-US" altLang="zh-CN" dirty="0" smtClean="0"/>
              <a:t>x=3</a:t>
            </a:r>
            <a:r>
              <a:rPr lang="zh-CN" altLang="en-US" dirty="0" smtClean="0"/>
              <a:t>（</a:t>
            </a:r>
            <a:r>
              <a:rPr lang="en-US" altLang="zh-CN" dirty="0" smtClean="0"/>
              <a:t>mod5</a:t>
            </a:r>
            <a:r>
              <a:rPr lang="zh-CN" altLang="en-US" dirty="0" smtClean="0"/>
              <a:t>）</a:t>
            </a:r>
            <a:r>
              <a:rPr lang="en-US" altLang="zh-CN" dirty="0" smtClean="0"/>
              <a:t>,</a:t>
            </a:r>
            <a:r>
              <a:rPr lang="zh-CN" altLang="en-US" dirty="0" smtClean="0"/>
              <a:t>那么</a:t>
            </a:r>
            <a:r>
              <a:rPr lang="en-US" altLang="zh-CN" dirty="0" smtClean="0"/>
              <a:t>a</a:t>
            </a:r>
            <a:r>
              <a:rPr lang="en-US" altLang="zh-CN" baseline="0" dirty="0" smtClean="0"/>
              <a:t> = 3</a:t>
            </a:r>
          </a:p>
          <a:p>
            <a:endParaRPr lang="en-US" altLang="zh-CN" baseline="0" dirty="0" smtClean="0"/>
          </a:p>
          <a:p>
            <a:r>
              <a:rPr lang="zh-CN" altLang="en-US" baseline="0" dirty="0" smtClean="0"/>
              <a:t>这里的</a:t>
            </a:r>
            <a:r>
              <a:rPr lang="en-US" altLang="zh-CN" baseline="0" dirty="0" smtClean="0"/>
              <a:t>M(I)*N(I)</a:t>
            </a:r>
            <a:r>
              <a:rPr lang="zh-CN" altLang="en-US" baseline="0" dirty="0" smtClean="0"/>
              <a:t>有问题吗，今天的第一题好像不是这样乘的啊（是的，就相当于</a:t>
            </a:r>
            <a:r>
              <a:rPr lang="en-US" altLang="zh-CN" baseline="0" dirty="0" smtClean="0"/>
              <a:t>x</a:t>
            </a:r>
            <a:r>
              <a:rPr lang="zh-CN" altLang="en-US" baseline="0" dirty="0" smtClean="0"/>
              <a:t>）</a:t>
            </a:r>
            <a:endParaRPr lang="en-US" altLang="zh-CN" baseline="0" dirty="0" smtClean="0"/>
          </a:p>
          <a:p>
            <a:r>
              <a:rPr lang="zh-CN" altLang="en-US" baseline="0" dirty="0" smtClean="0"/>
              <a:t>不懂推导</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22</a:t>
            </a:fld>
            <a:endParaRPr lang="zh-CN" altLang="en-US"/>
          </a:p>
        </p:txBody>
      </p:sp>
    </p:spTree>
    <p:extLst>
      <p:ext uri="{BB962C8B-B14F-4D97-AF65-F5344CB8AC3E}">
        <p14:creationId xmlns:p14="http://schemas.microsoft.com/office/powerpoint/2010/main" val="131396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 e, </a:t>
            </a:r>
            <a:r>
              <a:rPr lang="en-US" altLang="zh-CN" dirty="0" err="1" smtClean="0"/>
              <a:t>i</a:t>
            </a:r>
            <a:r>
              <a:rPr lang="en-US" altLang="zh-CN" baseline="0" dirty="0" smtClean="0"/>
              <a:t> ,d </a:t>
            </a:r>
          </a:p>
          <a:p>
            <a:r>
              <a:rPr lang="en-US" altLang="zh-CN" baseline="0" dirty="0" smtClean="0"/>
              <a:t>Ans%23 =p</a:t>
            </a:r>
          </a:p>
          <a:p>
            <a:r>
              <a:rPr lang="en-US" altLang="zh-CN" baseline="0" dirty="0" smtClean="0"/>
              <a:t>Ans%28 = e</a:t>
            </a:r>
          </a:p>
          <a:p>
            <a:r>
              <a:rPr lang="en-US" altLang="zh-CN" baseline="0" dirty="0" smtClean="0"/>
              <a:t>Ans%33 = </a:t>
            </a:r>
            <a:r>
              <a:rPr lang="en-US" altLang="zh-CN" baseline="0" dirty="0" err="1" smtClean="0"/>
              <a:t>i</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23</a:t>
            </a:fld>
            <a:endParaRPr lang="zh-CN" altLang="en-US"/>
          </a:p>
        </p:txBody>
      </p:sp>
    </p:spTree>
    <p:extLst>
      <p:ext uri="{BB962C8B-B14F-4D97-AF65-F5344CB8AC3E}">
        <p14:creationId xmlns:p14="http://schemas.microsoft.com/office/powerpoint/2010/main" val="313895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33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后面的</a:t>
            </a:r>
            <a:r>
              <a:rPr lang="en-US" altLang="zh-CN" dirty="0" smtClean="0"/>
              <a:t>b&gt;</a:t>
            </a:r>
            <a:r>
              <a:rPr lang="en-US" altLang="zh-CN" dirty="0" err="1" smtClean="0"/>
              <a:t>fai</a:t>
            </a:r>
            <a:r>
              <a:rPr lang="en-US" altLang="zh-CN" dirty="0" smtClean="0"/>
              <a:t>(n)</a:t>
            </a:r>
            <a:r>
              <a:rPr lang="zh-CN" altLang="en-US" dirty="0" smtClean="0"/>
              <a:t>的条件是不必要的，如果比较小的时候也是可以将字符串转化为数字来解决的。</a:t>
            </a:r>
            <a:endParaRPr lang="en-US" altLang="zh-CN" dirty="0" smtClean="0"/>
          </a:p>
          <a:p>
            <a:r>
              <a:rPr lang="en-US" altLang="zh-CN" dirty="0" err="1" smtClean="0"/>
              <a:t>emmmm</a:t>
            </a:r>
            <a:r>
              <a:rPr lang="zh-CN" altLang="en-US" smtClean="0"/>
              <a:t>后面的结论是非常的重要的，不能省略！！！！！！！！</a:t>
            </a:r>
            <a:endParaRPr lang="en-US" altLang="zh-CN" dirty="0" smtClean="0"/>
          </a:p>
          <a:p>
            <a:endParaRPr lang="en-US" altLang="zh-CN" dirty="0" smtClean="0"/>
          </a:p>
          <a:p>
            <a:r>
              <a:rPr lang="zh-CN" altLang="en-US" dirty="0" smtClean="0"/>
              <a:t>应用：</a:t>
            </a:r>
            <a:r>
              <a:rPr lang="en-US" altLang="zh-CN" dirty="0" smtClean="0"/>
              <a:t>http://blog.csdn.net/popoqqq/article/details/43951401</a:t>
            </a:r>
          </a:p>
          <a:p>
            <a:endParaRPr lang="en-US" altLang="zh-CN" dirty="0" smtClean="0"/>
          </a:p>
          <a:p>
            <a:r>
              <a:rPr lang="zh-CN" altLang="en-US" dirty="0" smtClean="0"/>
              <a:t>若</a:t>
            </a:r>
            <a:r>
              <a:rPr lang="en-US" altLang="zh-CN" dirty="0" err="1" smtClean="0"/>
              <a:t>a,n</a:t>
            </a:r>
            <a:r>
              <a:rPr lang="zh-CN" altLang="en-US" dirty="0" smtClean="0"/>
              <a:t>互质，那么就会有很神奇的性质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38</a:t>
            </a:fld>
            <a:endParaRPr lang="zh-CN" altLang="en-US"/>
          </a:p>
        </p:txBody>
      </p:sp>
    </p:spTree>
    <p:extLst>
      <p:ext uri="{BB962C8B-B14F-4D97-AF65-F5344CB8AC3E}">
        <p14:creationId xmlns:p14="http://schemas.microsoft.com/office/powerpoint/2010/main" val="254281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上帝的集合自己用一个例子去试，从而理解递归的含义</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40</a:t>
            </a:fld>
            <a:endParaRPr lang="zh-CN" altLang="en-US"/>
          </a:p>
        </p:txBody>
      </p:sp>
    </p:spTree>
    <p:extLst>
      <p:ext uri="{BB962C8B-B14F-4D97-AF65-F5344CB8AC3E}">
        <p14:creationId xmlns:p14="http://schemas.microsoft.com/office/powerpoint/2010/main" val="2630768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证明：</a:t>
            </a:r>
            <a:endParaRPr lang="en-US" altLang="zh-CN" dirty="0" smtClean="0"/>
          </a:p>
          <a:p>
            <a:r>
              <a:rPr lang="en-US" altLang="zh-CN" dirty="0" smtClean="0"/>
              <a:t>n|x^2-1 =&gt;</a:t>
            </a:r>
            <a:r>
              <a:rPr lang="en-US" altLang="zh-CN" baseline="0" dirty="0" smtClean="0"/>
              <a:t> n|(x+1)(x-1) =&gt;n|x+1 </a:t>
            </a:r>
            <a:r>
              <a:rPr lang="zh-CN" altLang="en-US" baseline="0" dirty="0" smtClean="0"/>
              <a:t>或</a:t>
            </a:r>
            <a:r>
              <a:rPr lang="en-US" altLang="zh-CN" baseline="0" dirty="0" smtClean="0"/>
              <a:t> n|x-1 =&gt; x=1</a:t>
            </a:r>
            <a:r>
              <a:rPr lang="zh-CN" altLang="en-US" baseline="0" dirty="0" smtClean="0"/>
              <a:t>或</a:t>
            </a:r>
            <a:r>
              <a:rPr lang="en-US" altLang="zh-CN" baseline="0" dirty="0" smtClean="0"/>
              <a:t>x=n-1</a:t>
            </a:r>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44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什么底数？怎么在前面的内容中没有看到</a:t>
            </a:r>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49</a:t>
            </a:fld>
            <a:endParaRPr lang="zh-CN" altLang="en-US"/>
          </a:p>
        </p:txBody>
      </p:sp>
    </p:spTree>
    <p:extLst>
      <p:ext uri="{BB962C8B-B14F-4D97-AF65-F5344CB8AC3E}">
        <p14:creationId xmlns:p14="http://schemas.microsoft.com/office/powerpoint/2010/main" val="281629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9.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6.wmf"/><Relationship Id="rId4"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1.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4.wmf"/><Relationship Id="rId4" Type="http://schemas.openxmlformats.org/officeDocument/2006/relationships/oleObject" Target="../embeddings/oleObject32.bin"/></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5.wmf"/><Relationship Id="rId4" Type="http://schemas.openxmlformats.org/officeDocument/2006/relationships/oleObject" Target="../embeddings/oleObject33.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6.bin"/><Relationship Id="rId5" Type="http://schemas.openxmlformats.org/officeDocument/2006/relationships/image" Target="../media/image38.wmf"/><Relationship Id="rId4"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5.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46.wmf"/><Relationship Id="rId4" Type="http://schemas.openxmlformats.org/officeDocument/2006/relationships/oleObject" Target="../embeddings/oleObject41.bin"/></Relationships>
</file>

<file path=ppt/slides/_rels/slide5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4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9.wmf"/></Relationships>
</file>

<file path=ppt/slides/_rels/slide59.xml.rels><?xml version="1.0" encoding="UTF-8" standalone="yes"?>
<Relationships xmlns="http://schemas.openxmlformats.org/package/2006/relationships"><Relationship Id="rId2" Type="http://schemas.openxmlformats.org/officeDocument/2006/relationships/hyperlink" Target="http://acm.timus.ru/problem.aspx?space=1&amp;num=113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50.wmf"/><Relationship Id="rId4" Type="http://schemas.openxmlformats.org/officeDocument/2006/relationships/oleObject" Target="../embeddings/oleObject44.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53.wmf"/><Relationship Id="rId5" Type="http://schemas.openxmlformats.org/officeDocument/2006/relationships/oleObject" Target="../embeddings/oleObject47.bin"/><Relationship Id="rId4" Type="http://schemas.openxmlformats.org/officeDocument/2006/relationships/image" Target="../media/image52.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5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55.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5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57.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58.wmf"/><Relationship Id="rId4" Type="http://schemas.openxmlformats.org/officeDocument/2006/relationships/oleObject" Target="../embeddings/oleObject52.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59.wmf"/><Relationship Id="rId4" Type="http://schemas.openxmlformats.org/officeDocument/2006/relationships/oleObject" Target="../embeddings/oleObject53.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6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56.bin"/><Relationship Id="rId5" Type="http://schemas.openxmlformats.org/officeDocument/2006/relationships/image" Target="../media/image61.wmf"/><Relationship Id="rId4" Type="http://schemas.openxmlformats.org/officeDocument/2006/relationships/oleObject" Target="../embeddings/oleObject55.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63.wmf"/><Relationship Id="rId4" Type="http://schemas.openxmlformats.org/officeDocument/2006/relationships/oleObject" Target="../embeddings/oleObject57.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vjudge.net/contest/17737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数论</a:t>
            </a:r>
            <a:endParaRPr lang="zh-CN" altLang="en-US" dirty="0"/>
          </a:p>
        </p:txBody>
      </p:sp>
      <p:sp>
        <p:nvSpPr>
          <p:cNvPr id="3" name="副标题 2"/>
          <p:cNvSpPr>
            <a:spLocks noGrp="1"/>
          </p:cNvSpPr>
          <p:nvPr>
            <p:ph type="subTitle" idx="1"/>
          </p:nvPr>
        </p:nvSpPr>
        <p:spPr/>
        <p:txBody>
          <a:bodyPr/>
          <a:lstStyle/>
          <a:p>
            <a:r>
              <a:rPr lang="zh-CN" altLang="en-US" dirty="0" smtClean="0"/>
              <a:t>主讲人：数一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a:t>
            </a:r>
            <a:endParaRPr lang="zh-CN" altLang="en-US" dirty="0"/>
          </a:p>
        </p:txBody>
      </p:sp>
      <p:sp>
        <p:nvSpPr>
          <p:cNvPr id="3" name="内容占位符 2"/>
          <p:cNvSpPr>
            <a:spLocks noGrp="1"/>
          </p:cNvSpPr>
          <p:nvPr>
            <p:ph idx="1"/>
          </p:nvPr>
        </p:nvSpPr>
        <p:spPr/>
        <p:txBody>
          <a:bodyPr/>
          <a:lstStyle/>
          <a:p>
            <a:r>
              <a:rPr lang="zh-CN" altLang="en-US" dirty="0" smtClean="0"/>
              <a:t>欧几里得算法</a:t>
            </a:r>
            <a:r>
              <a:rPr lang="en-US" altLang="zh-CN" dirty="0" smtClean="0"/>
              <a:t>(</a:t>
            </a:r>
            <a:r>
              <a:rPr lang="zh-CN" altLang="en-US" dirty="0" smtClean="0"/>
              <a:t>辗转相除法</a:t>
            </a:r>
            <a:r>
              <a:rPr lang="en-US" altLang="zh-CN" dirty="0" smtClean="0"/>
              <a:t>)</a:t>
            </a:r>
            <a:br>
              <a:rPr lang="en-US" altLang="zh-CN" dirty="0" smtClean="0"/>
            </a:br>
            <a:r>
              <a:rPr lang="en-US" altLang="zh-CN" dirty="0" smtClean="0"/>
              <a:t>#include &lt;algorithm&gt;</a:t>
            </a:r>
            <a:r>
              <a:rPr lang="zh-CN" altLang="en-US" dirty="0" smtClean="0"/>
              <a:t>里面有</a:t>
            </a:r>
            <a:r>
              <a:rPr lang="en-US" altLang="zh-CN" dirty="0" smtClean="0"/>
              <a:t>__</a:t>
            </a:r>
            <a:r>
              <a:rPr lang="en-US" altLang="zh-CN" dirty="0" err="1" smtClean="0"/>
              <a:t>gcd</a:t>
            </a:r>
            <a:r>
              <a:rPr lang="zh-CN" altLang="en-US" dirty="0" smtClean="0"/>
              <a:t>函数</a:t>
            </a:r>
            <a:endParaRPr lang="zh-CN" altLang="en-US" dirty="0"/>
          </a:p>
        </p:txBody>
      </p:sp>
      <p:graphicFrame>
        <p:nvGraphicFramePr>
          <p:cNvPr id="4" name="对象 3"/>
          <p:cNvGraphicFramePr>
            <a:graphicFrameLocks noChangeAspect="1"/>
          </p:cNvGraphicFramePr>
          <p:nvPr/>
        </p:nvGraphicFramePr>
        <p:xfrm>
          <a:off x="35496" y="3140968"/>
          <a:ext cx="8960996" cy="720080"/>
        </p:xfrm>
        <a:graphic>
          <a:graphicData uri="http://schemas.openxmlformats.org/presentationml/2006/ole">
            <mc:AlternateContent xmlns:mc="http://schemas.openxmlformats.org/markup-compatibility/2006">
              <mc:Choice xmlns:v="urn:schemas-microsoft-com:vml" Requires="v">
                <p:oleObj spid="_x0000_s58412" name="Unknown" r:id="rId3" imgW="2844720" imgH="228600" progId="Equation.KSEE3">
                  <p:embed/>
                </p:oleObj>
              </mc:Choice>
              <mc:Fallback>
                <p:oleObj name="Unknown" r:id="rId3" imgW="2844720" imgH="2286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3140968"/>
                        <a:ext cx="896099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欧几里得算法</a:t>
            </a:r>
            <a:endParaRPr lang="zh-CN" altLang="en-US" dirty="0"/>
          </a:p>
        </p:txBody>
      </p:sp>
      <p:graphicFrame>
        <p:nvGraphicFramePr>
          <p:cNvPr id="4" name="对象 3"/>
          <p:cNvGraphicFramePr>
            <a:graphicFrameLocks noChangeAspect="1"/>
          </p:cNvGraphicFramePr>
          <p:nvPr/>
        </p:nvGraphicFramePr>
        <p:xfrm>
          <a:off x="1763688" y="1916832"/>
          <a:ext cx="5251450" cy="1219200"/>
        </p:xfrm>
        <a:graphic>
          <a:graphicData uri="http://schemas.openxmlformats.org/presentationml/2006/ole">
            <mc:AlternateContent xmlns:mc="http://schemas.openxmlformats.org/markup-compatibility/2006">
              <mc:Choice xmlns:v="urn:schemas-microsoft-com:vml" Requires="v">
                <p:oleObj spid="_x0000_s2092" name="Unknown" r:id="rId3" imgW="1968480" imgH="457200" progId="Equation.KSEE3">
                  <p:embed/>
                </p:oleObj>
              </mc:Choice>
              <mc:Fallback>
                <p:oleObj name="Unknown" r:id="rId3" imgW="1968480" imgH="4572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916832"/>
                        <a:ext cx="525145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最小公倍数</a:t>
            </a:r>
            <a:endParaRPr lang="zh-CN" altLang="en-US" dirty="0"/>
          </a:p>
        </p:txBody>
      </p:sp>
      <p:graphicFrame>
        <p:nvGraphicFramePr>
          <p:cNvPr id="4" name="内容占位符 3"/>
          <p:cNvGraphicFramePr>
            <a:graphicFrameLocks noGrp="1" noChangeAspect="1"/>
          </p:cNvGraphicFramePr>
          <p:nvPr>
            <p:ph idx="1"/>
          </p:nvPr>
        </p:nvGraphicFramePr>
        <p:xfrm>
          <a:off x="323528" y="1628800"/>
          <a:ext cx="8514260" cy="1512168"/>
        </p:xfrm>
        <a:graphic>
          <a:graphicData uri="http://schemas.openxmlformats.org/presentationml/2006/ole">
            <mc:AlternateContent xmlns:mc="http://schemas.openxmlformats.org/markup-compatibility/2006">
              <mc:Choice xmlns:v="urn:schemas-microsoft-com:vml" Requires="v">
                <p:oleObj spid="_x0000_s57388" name="Unknown" r:id="rId3" imgW="2501640" imgH="444240" progId="Equation.KSEE3">
                  <p:embed/>
                </p:oleObj>
              </mc:Choice>
              <mc:Fallback>
                <p:oleObj name="Unknown" r:id="rId3" imgW="2501640" imgH="44424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628800"/>
                        <a:ext cx="8514260" cy="1512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扩展欧几里得算法</a:t>
            </a:r>
            <a:endParaRPr lang="zh-CN" altLang="en-US" dirty="0"/>
          </a:p>
        </p:txBody>
      </p:sp>
      <p:graphicFrame>
        <p:nvGraphicFramePr>
          <p:cNvPr id="3074" name="内容占位符 3"/>
          <p:cNvGraphicFramePr>
            <a:graphicFrameLocks noChangeAspect="1"/>
          </p:cNvGraphicFramePr>
          <p:nvPr/>
        </p:nvGraphicFramePr>
        <p:xfrm>
          <a:off x="1244600" y="1628775"/>
          <a:ext cx="6124575" cy="503238"/>
        </p:xfrm>
        <a:graphic>
          <a:graphicData uri="http://schemas.openxmlformats.org/presentationml/2006/ole">
            <mc:AlternateContent xmlns:mc="http://schemas.openxmlformats.org/markup-compatibility/2006">
              <mc:Choice xmlns:v="urn:schemas-microsoft-com:vml" Requires="v">
                <p:oleObj spid="_x0000_s3158" name="Unknown" r:id="rId3" imgW="2628720" imgH="215640" progId="Equation.KSEE3">
                  <p:embed/>
                </p:oleObj>
              </mc:Choice>
              <mc:Fallback>
                <p:oleObj name="Unknown" r:id="rId3" imgW="2628720" imgH="21564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28775"/>
                        <a:ext cx="61245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2051050" y="2781300"/>
          <a:ext cx="4425950" cy="684213"/>
        </p:xfrm>
        <a:graphic>
          <a:graphicData uri="http://schemas.openxmlformats.org/presentationml/2006/ole">
            <mc:AlternateContent xmlns:mc="http://schemas.openxmlformats.org/markup-compatibility/2006">
              <mc:Choice xmlns:v="urn:schemas-microsoft-com:vml" Requires="v">
                <p:oleObj spid="_x0000_s3159" name="Unknown" r:id="rId5" imgW="1396800" imgH="215640" progId="Equation.KSEE3">
                  <p:embed/>
                </p:oleObj>
              </mc:Choice>
              <mc:Fallback>
                <p:oleObj name="Unknown" r:id="rId5" imgW="1396800" imgH="21564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781300"/>
                        <a:ext cx="44259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475656" y="4365104"/>
          <a:ext cx="5865813" cy="2132012"/>
        </p:xfrm>
        <a:graphic>
          <a:graphicData uri="http://schemas.openxmlformats.org/presentationml/2006/ole">
            <mc:AlternateContent xmlns:mc="http://schemas.openxmlformats.org/markup-compatibility/2006">
              <mc:Choice xmlns:v="urn:schemas-microsoft-com:vml" Requires="v">
                <p:oleObj spid="_x0000_s4308" name="Unknown" r:id="rId3" imgW="1955520" imgH="711000" progId="Equation.KSEE3">
                  <p:embed/>
                </p:oleObj>
              </mc:Choice>
              <mc:Fallback>
                <p:oleObj name="Unknown" r:id="rId3" imgW="1955520" imgH="7110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365104"/>
                        <a:ext cx="5865813" cy="213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1619672" y="260648"/>
          <a:ext cx="5268581" cy="1345170"/>
        </p:xfrm>
        <a:graphic>
          <a:graphicData uri="http://schemas.openxmlformats.org/presentationml/2006/ole">
            <mc:AlternateContent xmlns:mc="http://schemas.openxmlformats.org/markup-compatibility/2006">
              <mc:Choice xmlns:v="urn:schemas-microsoft-com:vml" Requires="v">
                <p:oleObj spid="_x0000_s4309" name="Unknown" r:id="rId5" imgW="1790640" imgH="457200" progId="Equation.KSEE3">
                  <p:embed/>
                </p:oleObj>
              </mc:Choice>
              <mc:Fallback>
                <p:oleObj name="Unknown" r:id="rId5" imgW="1790640" imgH="4572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60648"/>
                        <a:ext cx="5268581" cy="1345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1692275" y="1916113"/>
          <a:ext cx="5210175" cy="720725"/>
        </p:xfrm>
        <a:graphic>
          <a:graphicData uri="http://schemas.openxmlformats.org/presentationml/2006/ole">
            <mc:AlternateContent xmlns:mc="http://schemas.openxmlformats.org/markup-compatibility/2006">
              <mc:Choice xmlns:v="urn:schemas-microsoft-com:vml" Requires="v">
                <p:oleObj spid="_x0000_s4310" name="Unknown" r:id="rId7" imgW="1562040" imgH="215640" progId="Equation.KSEE3">
                  <p:embed/>
                </p:oleObj>
              </mc:Choice>
              <mc:Fallback>
                <p:oleObj name="Unknown" r:id="rId7" imgW="1562040" imgH="215640" progId="Equation.KSEE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1916113"/>
                        <a:ext cx="52101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179512" y="2636912"/>
          <a:ext cx="8937463" cy="720080"/>
        </p:xfrm>
        <a:graphic>
          <a:graphicData uri="http://schemas.openxmlformats.org/presentationml/2006/ole">
            <mc:AlternateContent xmlns:mc="http://schemas.openxmlformats.org/markup-compatibility/2006">
              <mc:Choice xmlns:v="urn:schemas-microsoft-com:vml" Requires="v">
                <p:oleObj spid="_x0000_s4311" name="Unknown" r:id="rId9" imgW="2679480" imgH="215640" progId="Equation.KSEE3">
                  <p:embed/>
                </p:oleObj>
              </mc:Choice>
              <mc:Fallback>
                <p:oleObj name="Unknown" r:id="rId9" imgW="2679480" imgH="215640" progId="Equation.KSEE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512" y="2636912"/>
                        <a:ext cx="8937463"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475656" y="3356992"/>
          <a:ext cx="5870770" cy="648072"/>
        </p:xfrm>
        <a:graphic>
          <a:graphicData uri="http://schemas.openxmlformats.org/presentationml/2006/ole">
            <mc:AlternateContent xmlns:mc="http://schemas.openxmlformats.org/markup-compatibility/2006">
              <mc:Choice xmlns:v="urn:schemas-microsoft-com:vml" Requires="v">
                <p:oleObj spid="_x0000_s4312" name="Unknown" r:id="rId11" imgW="1955520" imgH="215640" progId="Equation.KSEE3">
                  <p:embed/>
                </p:oleObj>
              </mc:Choice>
              <mc:Fallback>
                <p:oleObj name="Unknown" r:id="rId11" imgW="1955520" imgH="215640" progId="Equation.KSEE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5656" y="3356992"/>
                        <a:ext cx="5870770"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blinds(horizontal)">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两种风格</a:t>
            </a:r>
            <a:endParaRPr lang="zh-CN" altLang="en-US" dirty="0"/>
          </a:p>
        </p:txBody>
      </p:sp>
      <p:sp>
        <p:nvSpPr>
          <p:cNvPr id="3" name="内容占位符 2"/>
          <p:cNvSpPr>
            <a:spLocks noGrp="1"/>
          </p:cNvSpPr>
          <p:nvPr>
            <p:ph idx="1"/>
          </p:nvPr>
        </p:nvSpPr>
        <p:spPr/>
        <p:txBody>
          <a:bodyPr/>
          <a:lstStyle/>
          <a:p>
            <a:r>
              <a:rPr lang="zh-CN" altLang="en-US" dirty="0" smtClean="0"/>
              <a:t>递归</a:t>
            </a:r>
            <a:endParaRPr lang="en-US" altLang="zh-CN" dirty="0" smtClean="0"/>
          </a:p>
          <a:p>
            <a:r>
              <a:rPr lang="zh-CN" altLang="en-US" dirty="0" smtClean="0"/>
              <a:t>非递归</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smtClean="0"/>
              <a:t>求解线性同余方程</a:t>
            </a:r>
            <a:endParaRPr lang="en-US" altLang="zh-CN" dirty="0" smtClean="0"/>
          </a:p>
          <a:p>
            <a:r>
              <a:rPr lang="zh-CN" altLang="en-US" dirty="0" smtClean="0"/>
              <a:t>求逆元</a:t>
            </a:r>
            <a:endParaRPr lang="zh-CN" altLang="en-US" dirty="0"/>
          </a:p>
        </p:txBody>
      </p:sp>
      <p:graphicFrame>
        <p:nvGraphicFramePr>
          <p:cNvPr id="4" name="对象 3"/>
          <p:cNvGraphicFramePr>
            <a:graphicFrameLocks noChangeAspect="1"/>
          </p:cNvGraphicFramePr>
          <p:nvPr/>
        </p:nvGraphicFramePr>
        <p:xfrm>
          <a:off x="4355976" y="1556792"/>
          <a:ext cx="2520025" cy="612006"/>
        </p:xfrm>
        <a:graphic>
          <a:graphicData uri="http://schemas.openxmlformats.org/presentationml/2006/ole">
            <mc:AlternateContent xmlns:mc="http://schemas.openxmlformats.org/markup-compatibility/2006">
              <mc:Choice xmlns:v="urn:schemas-microsoft-com:vml" Requires="v">
                <p:oleObj spid="_x0000_s5206" name="Unknown" r:id="rId3" imgW="888840" imgH="215640" progId="Equation.KSEE3">
                  <p:embed/>
                </p:oleObj>
              </mc:Choice>
              <mc:Fallback>
                <p:oleObj name="Unknown" r:id="rId3" imgW="888840" imgH="21564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556792"/>
                        <a:ext cx="2520025" cy="612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3743325" y="2205038"/>
          <a:ext cx="2447925" cy="611187"/>
        </p:xfrm>
        <a:graphic>
          <a:graphicData uri="http://schemas.openxmlformats.org/presentationml/2006/ole">
            <mc:AlternateContent xmlns:mc="http://schemas.openxmlformats.org/markup-compatibility/2006">
              <mc:Choice xmlns:v="urn:schemas-microsoft-com:vml" Requires="v">
                <p:oleObj spid="_x0000_s5207" name="Unknown" r:id="rId5" imgW="863280" imgH="215640" progId="Equation.KSEE3">
                  <p:embed/>
                </p:oleObj>
              </mc:Choice>
              <mc:Fallback>
                <p:oleObj name="Unknown" r:id="rId5" imgW="863280" imgH="215640" progId="Equation.KSEE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2205038"/>
                        <a:ext cx="2447925"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分解质因数</a:t>
            </a:r>
            <a:endParaRPr lang="zh-CN" altLang="en-US" dirty="0"/>
          </a:p>
        </p:txBody>
      </p:sp>
      <p:sp>
        <p:nvSpPr>
          <p:cNvPr id="3" name="内容占位符 2"/>
          <p:cNvSpPr>
            <a:spLocks noGrp="1"/>
          </p:cNvSpPr>
          <p:nvPr>
            <p:ph idx="1"/>
          </p:nvPr>
        </p:nvSpPr>
        <p:spPr/>
        <p:txBody>
          <a:bodyPr/>
          <a:lstStyle/>
          <a:p>
            <a:r>
              <a:rPr lang="zh-CN" altLang="en-US" dirty="0" smtClean="0"/>
              <a:t>算术基本定理：任何一个大于</a:t>
            </a:r>
            <a:r>
              <a:rPr lang="en-US" altLang="zh-CN" dirty="0" smtClean="0"/>
              <a:t>1</a:t>
            </a:r>
            <a:r>
              <a:rPr lang="zh-CN" altLang="en-US" dirty="0" smtClean="0"/>
              <a:t>的自然数</a:t>
            </a:r>
            <a:r>
              <a:rPr lang="en-US" altLang="zh-CN" dirty="0" smtClean="0"/>
              <a:t>N</a:t>
            </a:r>
            <a:r>
              <a:rPr lang="zh-CN" altLang="en-US" dirty="0" smtClean="0"/>
              <a:t>，如果</a:t>
            </a:r>
            <a:r>
              <a:rPr lang="en-US" altLang="zh-CN" dirty="0" smtClean="0"/>
              <a:t>N</a:t>
            </a:r>
            <a:r>
              <a:rPr lang="zh-CN" altLang="en-US" dirty="0" smtClean="0"/>
              <a:t>不是素数，那么</a:t>
            </a:r>
            <a:r>
              <a:rPr lang="en-US" altLang="zh-CN" dirty="0" smtClean="0"/>
              <a:t>N</a:t>
            </a:r>
            <a:r>
              <a:rPr lang="zh-CN" altLang="en-US" dirty="0" smtClean="0"/>
              <a:t>可以唯一地表示为</a:t>
            </a:r>
            <a:endParaRPr lang="zh-CN" altLang="en-US" dirty="0"/>
          </a:p>
        </p:txBody>
      </p:sp>
      <p:graphicFrame>
        <p:nvGraphicFramePr>
          <p:cNvPr id="4" name="对象 3"/>
          <p:cNvGraphicFramePr>
            <a:graphicFrameLocks noChangeAspect="1"/>
          </p:cNvGraphicFramePr>
          <p:nvPr/>
        </p:nvGraphicFramePr>
        <p:xfrm>
          <a:off x="1403648" y="2924944"/>
          <a:ext cx="6768752" cy="2596420"/>
        </p:xfrm>
        <a:graphic>
          <a:graphicData uri="http://schemas.openxmlformats.org/presentationml/2006/ole">
            <mc:AlternateContent xmlns:mc="http://schemas.openxmlformats.org/markup-compatibility/2006">
              <mc:Choice xmlns:v="urn:schemas-microsoft-com:vml" Requires="v">
                <p:oleObj spid="_x0000_s6188" name="Unknown" r:id="rId3" imgW="1854000" imgH="711000" progId="Equation.KSEE3">
                  <p:embed/>
                </p:oleObj>
              </mc:Choice>
              <mc:Fallback>
                <p:oleObj name="Unknown" r:id="rId3" imgW="1854000" imgH="7110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924944"/>
                        <a:ext cx="6768752" cy="2596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分解质因数</a:t>
            </a:r>
            <a:endParaRPr lang="zh-CN" altLang="en-US" dirty="0"/>
          </a:p>
        </p:txBody>
      </p:sp>
      <p:sp>
        <p:nvSpPr>
          <p:cNvPr id="3" name="内容占位符 2"/>
          <p:cNvSpPr>
            <a:spLocks noGrp="1"/>
          </p:cNvSpPr>
          <p:nvPr>
            <p:ph idx="1"/>
          </p:nvPr>
        </p:nvSpPr>
        <p:spPr/>
        <p:txBody>
          <a:bodyPr/>
          <a:lstStyle/>
          <a:p>
            <a:pPr>
              <a:buNone/>
            </a:pPr>
            <a:r>
              <a:rPr lang="zh-CN" altLang="en-US" dirty="0" smtClean="0"/>
              <a:t>方法一：枚举因子，不断试除 </a:t>
            </a:r>
            <a:r>
              <a:rPr lang="en-US" altLang="zh-CN" dirty="0" smtClean="0"/>
              <a:t>(O(</a:t>
            </a:r>
            <a:r>
              <a:rPr lang="en-US" altLang="zh-CN" dirty="0" err="1" smtClean="0"/>
              <a:t>sqrt</a:t>
            </a:r>
            <a:r>
              <a:rPr lang="en-US" altLang="zh-CN" dirty="0" smtClean="0"/>
              <a:t>(n)))</a:t>
            </a:r>
          </a:p>
          <a:p>
            <a:pPr>
              <a:buNone/>
            </a:pPr>
            <a:r>
              <a:rPr lang="zh-CN" altLang="en-US" dirty="0" smtClean="0"/>
              <a:t>方法二：素数筛预处理最小素因子，循环除以最小素因子 </a:t>
            </a:r>
            <a:r>
              <a:rPr lang="en-US" altLang="zh-CN" dirty="0" smtClean="0"/>
              <a:t>(O(n)+O(</a:t>
            </a:r>
            <a:r>
              <a:rPr lang="en-US" altLang="zh-CN" dirty="0" err="1" smtClean="0"/>
              <a:t>logn</a:t>
            </a:r>
            <a:r>
              <a:rPr lang="en-US" altLang="zh-CN" dirty="0" smtClean="0"/>
              <a:t>))</a:t>
            </a:r>
          </a:p>
          <a:p>
            <a:pPr>
              <a:buNone/>
            </a:pPr>
            <a:r>
              <a:rPr lang="zh-CN" altLang="en-US" dirty="0" smtClean="0"/>
              <a:t>方法三：</a:t>
            </a:r>
            <a:r>
              <a:rPr lang="en-US" altLang="zh-CN" dirty="0" smtClean="0"/>
              <a:t>Pollard-rho</a:t>
            </a:r>
            <a:r>
              <a:rPr lang="zh-CN" altLang="en-US" dirty="0" smtClean="0"/>
              <a:t>大数分解算法 </a:t>
            </a:r>
            <a:r>
              <a:rPr lang="en-US" altLang="zh-CN" dirty="0" smtClean="0"/>
              <a:t>O(n^(1/4))</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graphicFrame>
        <p:nvGraphicFramePr>
          <p:cNvPr id="4" name="内容占位符 3"/>
          <p:cNvGraphicFramePr>
            <a:graphicFrameLocks noGrp="1" noChangeAspect="1"/>
          </p:cNvGraphicFramePr>
          <p:nvPr>
            <p:ph idx="1"/>
          </p:nvPr>
        </p:nvGraphicFramePr>
        <p:xfrm>
          <a:off x="1908175" y="1422400"/>
          <a:ext cx="4537075" cy="2708275"/>
        </p:xfrm>
        <a:graphic>
          <a:graphicData uri="http://schemas.openxmlformats.org/presentationml/2006/ole">
            <mc:AlternateContent xmlns:mc="http://schemas.openxmlformats.org/markup-compatibility/2006">
              <mc:Choice xmlns:v="urn:schemas-microsoft-com:vml" Requires="v">
                <p:oleObj spid="_x0000_s9260" name="Unknown" r:id="rId4" imgW="1574640" imgH="939600" progId="Equation.KSEE3">
                  <p:embed/>
                </p:oleObj>
              </mc:Choice>
              <mc:Fallback>
                <p:oleObj name="Unknown" r:id="rId4" imgW="1574640" imgH="939600" progId="Equation.KSEE3">
                  <p:embed/>
                  <p:pic>
                    <p:nvPicPr>
                      <p:cNvPr id="0" name="内容占位符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422400"/>
                        <a:ext cx="4537075" cy="270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本节课的基础</a:t>
            </a:r>
            <a:r>
              <a:rPr lang="en-US" altLang="zh-CN" dirty="0" smtClean="0"/>
              <a:t>:</a:t>
            </a:r>
            <a:r>
              <a:rPr lang="zh-CN" altLang="en-US" dirty="0" smtClean="0"/>
              <a:t>小学的知识</a:t>
            </a:r>
            <a:endParaRPr lang="zh-CN" altLang="en-US" dirty="0"/>
          </a:p>
        </p:txBody>
      </p:sp>
      <p:sp>
        <p:nvSpPr>
          <p:cNvPr id="6" name="内容占位符 5"/>
          <p:cNvSpPr>
            <a:spLocks noGrp="1"/>
          </p:cNvSpPr>
          <p:nvPr>
            <p:ph idx="1"/>
          </p:nvPr>
        </p:nvSpPr>
        <p:spPr/>
        <p:txBody>
          <a:bodyPr>
            <a:normAutofit lnSpcReduction="10000"/>
          </a:bodyPr>
          <a:lstStyle/>
          <a:p>
            <a:r>
              <a:rPr lang="zh-CN" altLang="en-US" dirty="0" smtClean="0"/>
              <a:t>整除</a:t>
            </a:r>
            <a:endParaRPr lang="en-US" altLang="zh-CN" dirty="0" smtClean="0"/>
          </a:p>
          <a:p>
            <a:r>
              <a:rPr lang="zh-CN" altLang="en-US" dirty="0" smtClean="0"/>
              <a:t>约数与倍数</a:t>
            </a:r>
            <a:endParaRPr lang="en-US" altLang="zh-CN" dirty="0" smtClean="0"/>
          </a:p>
          <a:p>
            <a:r>
              <a:rPr lang="zh-CN" altLang="en-US" dirty="0" smtClean="0"/>
              <a:t>素数与合数</a:t>
            </a:r>
            <a:endParaRPr lang="en-US" altLang="zh-CN" dirty="0" smtClean="0"/>
          </a:p>
          <a:p>
            <a:r>
              <a:rPr lang="zh-CN" altLang="en-US" dirty="0" smtClean="0"/>
              <a:t>最大公约数</a:t>
            </a:r>
            <a:endParaRPr lang="en-US" altLang="zh-CN" dirty="0" smtClean="0"/>
          </a:p>
          <a:p>
            <a:r>
              <a:rPr lang="zh-CN" altLang="en-US" dirty="0" smtClean="0"/>
              <a:t>最小公倍数</a:t>
            </a:r>
            <a:endParaRPr lang="en-US" altLang="zh-CN" dirty="0" smtClean="0"/>
          </a:p>
          <a:p>
            <a:r>
              <a:rPr lang="zh-CN" altLang="en-US" dirty="0" smtClean="0"/>
              <a:t>互质</a:t>
            </a:r>
            <a:endParaRPr lang="en-US" altLang="zh-CN" dirty="0" smtClean="0"/>
          </a:p>
          <a:p>
            <a:r>
              <a:rPr lang="zh-CN" altLang="en-US" dirty="0" smtClean="0"/>
              <a:t>素数筛</a:t>
            </a:r>
            <a:endParaRPr lang="en-US" altLang="zh-CN" dirty="0" smtClean="0"/>
          </a:p>
          <a:p>
            <a:r>
              <a:rPr lang="zh-CN" altLang="en-US" dirty="0" smtClean="0"/>
              <a:t>分解质因数</a:t>
            </a:r>
            <a:endParaRPr lang="en-US" altLang="zh-CN" dirty="0" smtClean="0"/>
          </a:p>
        </p:txBody>
      </p:sp>
      <p:sp>
        <p:nvSpPr>
          <p:cNvPr id="7" name="五角星 6"/>
          <p:cNvSpPr/>
          <p:nvPr/>
        </p:nvSpPr>
        <p:spPr>
          <a:xfrm>
            <a:off x="2987824" y="3212976"/>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角星 7"/>
          <p:cNvSpPr/>
          <p:nvPr/>
        </p:nvSpPr>
        <p:spPr>
          <a:xfrm>
            <a:off x="2339752" y="4725144"/>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角星 8"/>
          <p:cNvSpPr/>
          <p:nvPr/>
        </p:nvSpPr>
        <p:spPr>
          <a:xfrm>
            <a:off x="3059832" y="5229200"/>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角星 9"/>
          <p:cNvSpPr/>
          <p:nvPr/>
        </p:nvSpPr>
        <p:spPr>
          <a:xfrm>
            <a:off x="2987824" y="2636912"/>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孙子算经</a:t>
            </a:r>
            <a:endParaRPr lang="zh-CN" altLang="en-US" dirty="0"/>
          </a:p>
        </p:txBody>
      </p:sp>
      <p:sp>
        <p:nvSpPr>
          <p:cNvPr id="3" name="内容占位符 2"/>
          <p:cNvSpPr>
            <a:spLocks noGrp="1"/>
          </p:cNvSpPr>
          <p:nvPr>
            <p:ph idx="1"/>
          </p:nvPr>
        </p:nvSpPr>
        <p:spPr/>
        <p:txBody>
          <a:bodyPr/>
          <a:lstStyle/>
          <a:p>
            <a:r>
              <a:rPr lang="zh-CN" altLang="en-US" dirty="0" smtClean="0"/>
              <a:t>今有物不知其数</a:t>
            </a:r>
            <a:r>
              <a:rPr lang="en-US" altLang="zh-CN" dirty="0" smtClean="0"/>
              <a:t>,</a:t>
            </a:r>
            <a:r>
              <a:rPr lang="zh-CN" altLang="en-US" dirty="0" smtClean="0"/>
              <a:t>三三数之剩二</a:t>
            </a:r>
            <a:r>
              <a:rPr lang="en-US" altLang="zh-CN" dirty="0" smtClean="0"/>
              <a:t>,</a:t>
            </a:r>
            <a:r>
              <a:rPr lang="zh-CN" altLang="en-US" dirty="0" smtClean="0"/>
              <a:t>五五数之剩三</a:t>
            </a:r>
            <a:r>
              <a:rPr lang="en-US" altLang="zh-CN" dirty="0" smtClean="0"/>
              <a:t>,</a:t>
            </a:r>
            <a:r>
              <a:rPr lang="zh-CN" altLang="en-US" dirty="0" smtClean="0"/>
              <a:t>七七数之剩二</a:t>
            </a:r>
            <a:r>
              <a:rPr lang="en-US" altLang="zh-CN" dirty="0" smtClean="0"/>
              <a:t>.</a:t>
            </a:r>
            <a:r>
              <a:rPr lang="zh-CN" altLang="en-US" dirty="0" smtClean="0"/>
              <a:t>问物几何</a:t>
            </a:r>
            <a:r>
              <a:rPr lang="en-US" altLang="zh-CN" dirty="0" smtClean="0"/>
              <a:t>?</a:t>
            </a:r>
            <a:endParaRPr lang="zh-CN" altLang="en-US" dirty="0"/>
          </a:p>
        </p:txBody>
      </p:sp>
      <p:graphicFrame>
        <p:nvGraphicFramePr>
          <p:cNvPr id="11266" name="内容占位符 3"/>
          <p:cNvGraphicFramePr>
            <a:graphicFrameLocks noChangeAspect="1"/>
          </p:cNvGraphicFramePr>
          <p:nvPr/>
        </p:nvGraphicFramePr>
        <p:xfrm>
          <a:off x="2195736" y="3573016"/>
          <a:ext cx="4171950" cy="2049462"/>
        </p:xfrm>
        <a:graphic>
          <a:graphicData uri="http://schemas.openxmlformats.org/presentationml/2006/ole">
            <mc:AlternateContent xmlns:mc="http://schemas.openxmlformats.org/markup-compatibility/2006">
              <mc:Choice xmlns:v="urn:schemas-microsoft-com:vml" Requires="v">
                <p:oleObj spid="_x0000_s11308" name="Unknown" r:id="rId3" imgW="1447560" imgH="711000" progId="Equation.KSEE3">
                  <p:embed/>
                </p:oleObj>
              </mc:Choice>
              <mc:Fallback>
                <p:oleObj name="Unknown" r:id="rId3" imgW="1447560" imgH="71100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573016"/>
                        <a:ext cx="4171950" cy="204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孙子算经解答</a:t>
            </a:r>
            <a:endParaRPr lang="zh-CN" altLang="en-US" dirty="0"/>
          </a:p>
        </p:txBody>
      </p:sp>
      <p:sp>
        <p:nvSpPr>
          <p:cNvPr id="3" name="内容占位符 2"/>
          <p:cNvSpPr>
            <a:spLocks noGrp="1"/>
          </p:cNvSpPr>
          <p:nvPr>
            <p:ph idx="1"/>
          </p:nvPr>
        </p:nvSpPr>
        <p:spPr/>
        <p:txBody>
          <a:bodyPr/>
          <a:lstStyle/>
          <a:p>
            <a:r>
              <a:rPr lang="zh-CN" altLang="en-US" dirty="0" smtClean="0"/>
              <a:t>凡三三数之剩一</a:t>
            </a:r>
            <a:r>
              <a:rPr lang="en-US" altLang="zh-CN" dirty="0" smtClean="0"/>
              <a:t>,</a:t>
            </a:r>
            <a:r>
              <a:rPr lang="zh-CN" altLang="en-US" dirty="0" smtClean="0"/>
              <a:t>则置七十；五五数之剩一</a:t>
            </a:r>
            <a:r>
              <a:rPr lang="en-US" altLang="zh-CN" dirty="0" smtClean="0"/>
              <a:t>,</a:t>
            </a:r>
            <a:r>
              <a:rPr lang="zh-CN" altLang="en-US" dirty="0" smtClean="0"/>
              <a:t>则置二十一；七七数之剩一</a:t>
            </a:r>
            <a:r>
              <a:rPr lang="en-US" altLang="zh-CN" dirty="0" smtClean="0"/>
              <a:t>,</a:t>
            </a:r>
            <a:r>
              <a:rPr lang="zh-CN" altLang="en-US" dirty="0" smtClean="0"/>
              <a:t>则置十五</a:t>
            </a:r>
            <a:r>
              <a:rPr lang="en-US" altLang="zh-CN" dirty="0" smtClean="0"/>
              <a:t>.</a:t>
            </a:r>
            <a:r>
              <a:rPr lang="zh-CN" altLang="en-US" dirty="0" smtClean="0"/>
              <a:t>一百六以上</a:t>
            </a:r>
            <a:r>
              <a:rPr lang="en-US" altLang="zh-CN" dirty="0" smtClean="0"/>
              <a:t>,</a:t>
            </a:r>
            <a:r>
              <a:rPr lang="zh-CN" altLang="en-US" dirty="0" smtClean="0"/>
              <a:t>以一百五减之</a:t>
            </a:r>
            <a:r>
              <a:rPr lang="en-US" altLang="zh-CN" dirty="0" smtClean="0"/>
              <a:t>,</a:t>
            </a:r>
            <a:r>
              <a:rPr lang="zh-CN" altLang="en-US" dirty="0" smtClean="0"/>
              <a:t>即得</a:t>
            </a:r>
            <a:endParaRPr lang="zh-CN" altLang="en-US" dirty="0"/>
          </a:p>
        </p:txBody>
      </p:sp>
      <p:graphicFrame>
        <p:nvGraphicFramePr>
          <p:cNvPr id="12290" name="内容占位符 3"/>
          <p:cNvGraphicFramePr>
            <a:graphicFrameLocks noChangeAspect="1"/>
          </p:cNvGraphicFramePr>
          <p:nvPr/>
        </p:nvGraphicFramePr>
        <p:xfrm>
          <a:off x="323528" y="3789040"/>
          <a:ext cx="4171950" cy="2049462"/>
        </p:xfrm>
        <a:graphic>
          <a:graphicData uri="http://schemas.openxmlformats.org/presentationml/2006/ole">
            <mc:AlternateContent xmlns:mc="http://schemas.openxmlformats.org/markup-compatibility/2006">
              <mc:Choice xmlns:v="urn:schemas-microsoft-com:vml" Requires="v">
                <p:oleObj spid="_x0000_s12374" name="Unknown" r:id="rId3" imgW="1447560" imgH="711000" progId="Equation.KSEE3">
                  <p:embed/>
                </p:oleObj>
              </mc:Choice>
              <mc:Fallback>
                <p:oleObj name="Unknown" r:id="rId3" imgW="1447560" imgH="71100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89040"/>
                        <a:ext cx="4171950" cy="204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1115616" y="5877272"/>
          <a:ext cx="6552728" cy="687632"/>
        </p:xfrm>
        <a:graphic>
          <a:graphicData uri="http://schemas.openxmlformats.org/presentationml/2006/ole">
            <mc:AlternateContent xmlns:mc="http://schemas.openxmlformats.org/markup-compatibility/2006">
              <mc:Choice xmlns:v="urn:schemas-microsoft-com:vml" Requires="v">
                <p:oleObj spid="_x0000_s12375" name="Unknown" r:id="rId5" imgW="2057400" imgH="215640" progId="Equation.KSEE3">
                  <p:embed/>
                </p:oleObj>
              </mc:Choice>
              <mc:Fallback>
                <p:oleObj name="Unknown" r:id="rId5" imgW="2057400" imgH="21564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5877272"/>
                        <a:ext cx="6552728" cy="687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graphicFrame>
        <p:nvGraphicFramePr>
          <p:cNvPr id="4" name="对象 3"/>
          <p:cNvGraphicFramePr>
            <a:graphicFrameLocks noChangeAspect="1"/>
          </p:cNvGraphicFramePr>
          <p:nvPr/>
        </p:nvGraphicFramePr>
        <p:xfrm>
          <a:off x="611560" y="1340768"/>
          <a:ext cx="7632848" cy="5119273"/>
        </p:xfrm>
        <a:graphic>
          <a:graphicData uri="http://schemas.openxmlformats.org/presentationml/2006/ole">
            <mc:AlternateContent xmlns:mc="http://schemas.openxmlformats.org/markup-compatibility/2006">
              <mc:Choice xmlns:v="urn:schemas-microsoft-com:vml" Requires="v">
                <p:oleObj spid="_x0000_s10284" name="Unknown" r:id="rId4" imgW="2082600" imgH="1396800" progId="Equation.KSEE3">
                  <p:embed/>
                </p:oleObj>
              </mc:Choice>
              <mc:Fallback>
                <p:oleObj name="Unknown" r:id="rId4" imgW="2082600" imgH="1396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340768"/>
                        <a:ext cx="7632848" cy="5119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en-US" altLang="zh-CN" dirty="0" smtClean="0"/>
              <a:t>hdu1370</a:t>
            </a:r>
            <a:br>
              <a:rPr lang="en-US" altLang="zh-CN" dirty="0" smtClean="0"/>
            </a:br>
            <a:r>
              <a:rPr lang="zh-CN" altLang="en-US" dirty="0" smtClean="0"/>
              <a:t>一个人有体力，感情，智商三个周期，周期分别为</a:t>
            </a:r>
            <a:r>
              <a:rPr lang="en-US" altLang="zh-CN" dirty="0" smtClean="0"/>
              <a:t>23</a:t>
            </a:r>
            <a:r>
              <a:rPr lang="zh-CN" altLang="en-US" dirty="0" smtClean="0"/>
              <a:t>天，</a:t>
            </a:r>
            <a:r>
              <a:rPr lang="en-US" altLang="zh-CN" dirty="0" smtClean="0"/>
              <a:t>28</a:t>
            </a:r>
            <a:r>
              <a:rPr lang="zh-CN" altLang="en-US" dirty="0" smtClean="0"/>
              <a:t>天，</a:t>
            </a:r>
            <a:r>
              <a:rPr lang="en-US" altLang="zh-CN" dirty="0" smtClean="0"/>
              <a:t>33</a:t>
            </a:r>
            <a:r>
              <a:rPr lang="zh-CN" altLang="en-US" dirty="0" smtClean="0"/>
              <a:t>天，然后告诉你某一次三者达到顶峰的是哪一天，问下一次三者达到顶峰的日子。</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p:graphicFrame>
        <p:nvGraphicFramePr>
          <p:cNvPr id="4" name="内容占位符 3"/>
          <p:cNvGraphicFramePr>
            <a:graphicFrameLocks noGrp="1" noChangeAspect="1"/>
          </p:cNvGraphicFramePr>
          <p:nvPr>
            <p:ph idx="1"/>
          </p:nvPr>
        </p:nvGraphicFramePr>
        <p:xfrm>
          <a:off x="611560" y="2348880"/>
          <a:ext cx="7384118" cy="3096344"/>
        </p:xfrm>
        <a:graphic>
          <a:graphicData uri="http://schemas.openxmlformats.org/presentationml/2006/ole">
            <mc:AlternateContent xmlns:mc="http://schemas.openxmlformats.org/markup-compatibility/2006">
              <mc:Choice xmlns:v="urn:schemas-microsoft-com:vml" Requires="v">
                <p:oleObj spid="_x0000_s13356" name="Unknown" r:id="rId3" imgW="1574640" imgH="660240" progId="Equation.KSEE3">
                  <p:embed/>
                </p:oleObj>
              </mc:Choice>
              <mc:Fallback>
                <p:oleObj name="Unknown" r:id="rId3" imgW="1574640" imgH="66024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348880"/>
                        <a:ext cx="7384118" cy="3096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递归版</a:t>
            </a:r>
            <a:endParaRPr lang="zh-CN" altLang="en-US" dirty="0"/>
          </a:p>
        </p:txBody>
      </p:sp>
      <p:pic>
        <p:nvPicPr>
          <p:cNvPr id="15363" name="Picture 3"/>
          <p:cNvPicPr>
            <a:picLocks noGrp="1" noChangeAspect="1" noChangeArrowheads="1"/>
          </p:cNvPicPr>
          <p:nvPr>
            <p:ph idx="1"/>
          </p:nvPr>
        </p:nvPicPr>
        <p:blipFill>
          <a:blip r:embed="rId2" cstate="print"/>
          <a:srcRect/>
          <a:stretch>
            <a:fillRect/>
          </a:stretch>
        </p:blipFill>
        <p:spPr bwMode="auto">
          <a:xfrm>
            <a:off x="253817" y="1772816"/>
            <a:ext cx="8638663"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非递归版</a:t>
            </a:r>
            <a:endParaRPr lang="zh-CN" altLang="en-US" dirty="0"/>
          </a:p>
        </p:txBody>
      </p:sp>
      <p:pic>
        <p:nvPicPr>
          <p:cNvPr id="16388" name="Picture 4"/>
          <p:cNvPicPr>
            <a:picLocks noGrp="1" noChangeAspect="1" noChangeArrowheads="1"/>
          </p:cNvPicPr>
          <p:nvPr>
            <p:ph idx="1"/>
          </p:nvPr>
        </p:nvPicPr>
        <p:blipFill>
          <a:blip r:embed="rId2" cstate="print"/>
          <a:srcRect b="3636"/>
          <a:stretch>
            <a:fillRect/>
          </a:stretch>
        </p:blipFill>
        <p:spPr bwMode="auto">
          <a:xfrm>
            <a:off x="107504" y="1412776"/>
            <a:ext cx="8854644"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快速幂时间复杂度</a:t>
            </a:r>
            <a:endParaRPr lang="zh-CN" altLang="en-US" dirty="0"/>
          </a:p>
        </p:txBody>
      </p:sp>
      <p:sp>
        <p:nvSpPr>
          <p:cNvPr id="3" name="内容占位符 2"/>
          <p:cNvSpPr>
            <a:spLocks noGrp="1"/>
          </p:cNvSpPr>
          <p:nvPr>
            <p:ph idx="1"/>
          </p:nvPr>
        </p:nvSpPr>
        <p:spPr/>
        <p:txBody>
          <a:bodyPr/>
          <a:lstStyle/>
          <a:p>
            <a:r>
              <a:rPr lang="en-US" altLang="zh-CN" dirty="0" smtClean="0"/>
              <a:t>O(</a:t>
            </a:r>
            <a:r>
              <a:rPr lang="en-US" altLang="zh-CN" dirty="0" err="1" smtClean="0"/>
              <a:t>logb</a:t>
            </a:r>
            <a:r>
              <a:rPr lang="en-US" altLang="zh-CN" dirty="0" smtClean="0"/>
              <a:t>)</a:t>
            </a:r>
            <a:r>
              <a:rPr lang="zh-CN" altLang="en-US" dirty="0" smtClean="0"/>
              <a:t>次递归</a:t>
            </a:r>
            <a:r>
              <a:rPr lang="en-US" altLang="zh-CN" dirty="0" smtClean="0"/>
              <a:t>/</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a:t>
            </a:r>
            <a:endParaRPr lang="zh-CN" altLang="en-US" dirty="0"/>
          </a:p>
        </p:txBody>
      </p:sp>
      <p:sp>
        <p:nvSpPr>
          <p:cNvPr id="3" name="内容占位符 2"/>
          <p:cNvSpPr>
            <a:spLocks noGrp="1"/>
          </p:cNvSpPr>
          <p:nvPr>
            <p:ph idx="1"/>
          </p:nvPr>
        </p:nvSpPr>
        <p:spPr/>
        <p:txBody>
          <a:bodyPr/>
          <a:lstStyle/>
          <a:p>
            <a:r>
              <a:rPr lang="en-US" altLang="zh-CN" dirty="0" smtClean="0"/>
              <a:t>1640</a:t>
            </a:r>
            <a:r>
              <a:rPr lang="zh-CN" altLang="en-US" dirty="0" smtClean="0"/>
              <a:t>年费马提出的一个定理：</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670788111"/>
              </p:ext>
            </p:extLst>
          </p:nvPr>
        </p:nvGraphicFramePr>
        <p:xfrm>
          <a:off x="323528" y="2276525"/>
          <a:ext cx="8451850" cy="2160587"/>
        </p:xfrm>
        <a:graphic>
          <a:graphicData uri="http://schemas.openxmlformats.org/presentationml/2006/ole">
            <mc:AlternateContent xmlns:mc="http://schemas.openxmlformats.org/markup-compatibility/2006">
              <mc:Choice xmlns:v="urn:schemas-microsoft-com:vml" Requires="v">
                <p:oleObj spid="_x0000_s19500" name="Unknown" r:id="rId3" imgW="2831760" imgH="723600" progId="Equation.KSEE3">
                  <p:embed/>
                </p:oleObj>
              </mc:Choice>
              <mc:Fallback>
                <p:oleObj name="Unknown" r:id="rId3" imgW="2831760" imgH="7236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276525"/>
                        <a:ext cx="8451850"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一个优雅的证明</a:t>
            </a:r>
            <a:endParaRPr lang="zh-CN" altLang="en-US" dirty="0"/>
          </a:p>
        </p:txBody>
      </p:sp>
      <p:graphicFrame>
        <p:nvGraphicFramePr>
          <p:cNvPr id="4" name="对象 3"/>
          <p:cNvGraphicFramePr>
            <a:graphicFrameLocks noChangeAspect="1"/>
          </p:cNvGraphicFramePr>
          <p:nvPr/>
        </p:nvGraphicFramePr>
        <p:xfrm>
          <a:off x="323528" y="1340768"/>
          <a:ext cx="8650561" cy="4896544"/>
        </p:xfrm>
        <a:graphic>
          <a:graphicData uri="http://schemas.openxmlformats.org/presentationml/2006/ole">
            <mc:AlternateContent xmlns:mc="http://schemas.openxmlformats.org/markup-compatibility/2006">
              <mc:Choice xmlns:v="urn:schemas-microsoft-com:vml" Requires="v">
                <p:oleObj spid="_x0000_s20524" name="Unknown" r:id="rId3" imgW="3365280" imgH="1904760" progId="Equation.KSEE3">
                  <p:embed/>
                </p:oleObj>
              </mc:Choice>
              <mc:Fallback>
                <p:oleObj name="Unknown" r:id="rId3" imgW="3365280" imgH="190476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340768"/>
                        <a:ext cx="8650561" cy="4896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重点知识</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	</a:t>
            </a:r>
            <a:r>
              <a:rPr lang="zh-CN" altLang="en-US" dirty="0" smtClean="0"/>
              <a:t>快速幂</a:t>
            </a:r>
            <a:endParaRPr lang="en-US" altLang="zh-CN" dirty="0" smtClean="0"/>
          </a:p>
          <a:p>
            <a:pPr>
              <a:buNone/>
            </a:pPr>
            <a:r>
              <a:rPr lang="en-US" altLang="zh-CN" dirty="0" smtClean="0"/>
              <a:t>	</a:t>
            </a:r>
            <a:r>
              <a:rPr lang="zh-CN" altLang="en-US" dirty="0" smtClean="0"/>
              <a:t>中国剩余定理</a:t>
            </a:r>
            <a:endParaRPr lang="en-US" altLang="zh-CN" dirty="0" smtClean="0"/>
          </a:p>
          <a:p>
            <a:pPr>
              <a:buNone/>
            </a:pPr>
            <a:r>
              <a:rPr lang="en-US" altLang="zh-CN" dirty="0" smtClean="0"/>
              <a:t>	</a:t>
            </a:r>
            <a:r>
              <a:rPr lang="zh-CN" altLang="en-US" dirty="0" smtClean="0"/>
              <a:t>费马小定理</a:t>
            </a:r>
            <a:r>
              <a:rPr lang="en-US" altLang="zh-CN" dirty="0" smtClean="0"/>
              <a:t/>
            </a:r>
            <a:br>
              <a:rPr lang="en-US" altLang="zh-CN" dirty="0" smtClean="0"/>
            </a:br>
            <a:r>
              <a:rPr lang="zh-CN" altLang="en-US" dirty="0" smtClean="0"/>
              <a:t>欧拉函数与欧拉定理</a:t>
            </a:r>
            <a:r>
              <a:rPr lang="en-US" altLang="zh-CN" dirty="0" smtClean="0"/>
              <a:t/>
            </a:r>
            <a:br>
              <a:rPr lang="en-US" altLang="zh-CN" dirty="0" smtClean="0"/>
            </a:br>
            <a:r>
              <a:rPr lang="en-US" altLang="zh-CN" dirty="0" smtClean="0"/>
              <a:t>miller-</a:t>
            </a:r>
            <a:r>
              <a:rPr lang="en-US" altLang="zh-CN" dirty="0" err="1" smtClean="0"/>
              <a:t>rabin</a:t>
            </a:r>
            <a:r>
              <a:rPr lang="zh-CN" altLang="en-US" dirty="0" smtClean="0"/>
              <a:t>素性判断</a:t>
            </a:r>
            <a:r>
              <a:rPr lang="en-US" altLang="zh-CN" dirty="0" smtClean="0"/>
              <a:t/>
            </a:r>
            <a:br>
              <a:rPr lang="en-US" altLang="zh-CN" dirty="0" smtClean="0"/>
            </a:br>
            <a:r>
              <a:rPr lang="en-US" altLang="zh-CN" dirty="0" smtClean="0"/>
              <a:t>pollard-rho</a:t>
            </a:r>
            <a:r>
              <a:rPr lang="zh-CN" altLang="en-US" dirty="0" smtClean="0"/>
              <a:t>分解质因数</a:t>
            </a:r>
            <a:r>
              <a:rPr lang="en-US" altLang="zh-CN" dirty="0" smtClean="0"/>
              <a:t/>
            </a:r>
            <a:br>
              <a:rPr lang="en-US" altLang="zh-CN" dirty="0" smtClean="0"/>
            </a:br>
            <a:r>
              <a:rPr lang="zh-CN" altLang="en-US" dirty="0" smtClean="0"/>
              <a:t>二次剩余</a:t>
            </a:r>
            <a:r>
              <a:rPr lang="en-US" altLang="zh-CN" dirty="0" smtClean="0"/>
              <a:t/>
            </a:r>
            <a:br>
              <a:rPr lang="en-US" altLang="zh-CN" dirty="0" smtClean="0"/>
            </a:br>
            <a:r>
              <a:rPr lang="zh-CN" altLang="en-US" dirty="0" smtClean="0"/>
              <a:t>原根</a:t>
            </a:r>
            <a:r>
              <a:rPr lang="en-US" altLang="zh-CN" dirty="0" smtClean="0"/>
              <a:t/>
            </a:r>
            <a:br>
              <a:rPr lang="en-US" altLang="zh-CN" dirty="0" smtClean="0"/>
            </a:br>
            <a:r>
              <a:rPr lang="en-US" altLang="zh-CN" dirty="0" smtClean="0"/>
              <a:t>(</a:t>
            </a:r>
            <a:r>
              <a:rPr lang="zh-CN" altLang="en-US" dirty="0" smtClean="0"/>
              <a:t>扩展</a:t>
            </a:r>
            <a:r>
              <a:rPr lang="en-US" altLang="zh-CN" dirty="0" smtClean="0"/>
              <a:t>)</a:t>
            </a:r>
            <a:r>
              <a:rPr lang="zh-CN" altLang="en-US" dirty="0" smtClean="0"/>
              <a:t>离散对数</a:t>
            </a:r>
            <a:r>
              <a:rPr lang="en-US" altLang="zh-CN" dirty="0" smtClean="0"/>
              <a:t/>
            </a:r>
            <a:br>
              <a:rPr lang="en-US" altLang="zh-CN" dirty="0" smtClean="0"/>
            </a:br>
            <a:endParaRPr lang="zh-CN" altLang="en-US" dirty="0"/>
          </a:p>
        </p:txBody>
      </p:sp>
      <p:sp>
        <p:nvSpPr>
          <p:cNvPr id="4" name="五角星 3"/>
          <p:cNvSpPr/>
          <p:nvPr/>
        </p:nvSpPr>
        <p:spPr>
          <a:xfrm>
            <a:off x="4572000" y="2780928"/>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角星 4"/>
          <p:cNvSpPr/>
          <p:nvPr/>
        </p:nvSpPr>
        <p:spPr>
          <a:xfrm>
            <a:off x="4572000" y="3284984"/>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角星 5"/>
          <p:cNvSpPr/>
          <p:nvPr/>
        </p:nvSpPr>
        <p:spPr>
          <a:xfrm>
            <a:off x="4860032" y="3717032"/>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角星 6"/>
          <p:cNvSpPr/>
          <p:nvPr/>
        </p:nvSpPr>
        <p:spPr>
          <a:xfrm>
            <a:off x="2627784" y="4221088"/>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角星 7"/>
          <p:cNvSpPr/>
          <p:nvPr/>
        </p:nvSpPr>
        <p:spPr>
          <a:xfrm>
            <a:off x="1835696" y="4581128"/>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角星 8"/>
          <p:cNvSpPr/>
          <p:nvPr/>
        </p:nvSpPr>
        <p:spPr>
          <a:xfrm>
            <a:off x="3635896" y="5013176"/>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角星 9"/>
          <p:cNvSpPr/>
          <p:nvPr/>
        </p:nvSpPr>
        <p:spPr>
          <a:xfrm>
            <a:off x="3419872" y="1988840"/>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角星 10"/>
          <p:cNvSpPr/>
          <p:nvPr/>
        </p:nvSpPr>
        <p:spPr>
          <a:xfrm>
            <a:off x="2123728" y="1556792"/>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费马小定理的意义</a:t>
            </a:r>
            <a:endParaRPr lang="zh-CN" altLang="en-US" dirty="0"/>
          </a:p>
        </p:txBody>
      </p:sp>
      <p:sp>
        <p:nvSpPr>
          <p:cNvPr id="3" name="内容占位符 2"/>
          <p:cNvSpPr>
            <a:spLocks noGrp="1"/>
          </p:cNvSpPr>
          <p:nvPr>
            <p:ph idx="1"/>
          </p:nvPr>
        </p:nvSpPr>
        <p:spPr/>
        <p:txBody>
          <a:bodyPr/>
          <a:lstStyle/>
          <a:p>
            <a:r>
              <a:rPr lang="zh-CN" altLang="en-US" dirty="0" smtClean="0"/>
              <a:t>说明了模素数的指数是有循环节的，且循环节长度为</a:t>
            </a:r>
            <a:r>
              <a:rPr lang="en-US" altLang="zh-CN" dirty="0" smtClean="0"/>
              <a:t>p-2</a:t>
            </a:r>
          </a:p>
          <a:p>
            <a:r>
              <a:rPr lang="en-US" altLang="zh-CN" dirty="0" smtClean="0"/>
              <a:t>//</a:t>
            </a:r>
            <a:r>
              <a:rPr lang="zh-CN" altLang="en-US" dirty="0" smtClean="0"/>
              <a:t>什么是循环节？哪个数字是变量？</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a:t>
            </a:r>
            <a:endParaRPr lang="zh-CN" altLang="en-US" dirty="0"/>
          </a:p>
        </p:txBody>
      </p:sp>
      <p:graphicFrame>
        <p:nvGraphicFramePr>
          <p:cNvPr id="21506" name="Object 2"/>
          <p:cNvGraphicFramePr>
            <a:graphicFrameLocks noGrp="1" noChangeAspect="1"/>
          </p:cNvGraphicFramePr>
          <p:nvPr>
            <p:ph idx="1"/>
          </p:nvPr>
        </p:nvGraphicFramePr>
        <p:xfrm>
          <a:off x="395535" y="1412776"/>
          <a:ext cx="8556951" cy="2232248"/>
        </p:xfrm>
        <a:graphic>
          <a:graphicData uri="http://schemas.openxmlformats.org/presentationml/2006/ole">
            <mc:AlternateContent xmlns:mc="http://schemas.openxmlformats.org/markup-compatibility/2006">
              <mc:Choice xmlns:v="urn:schemas-microsoft-com:vml" Requires="v">
                <p:oleObj spid="_x0000_s21548" name="Unknown" r:id="rId3" imgW="2628720" imgH="685800" progId="Equation.KSEE3">
                  <p:embed/>
                </p:oleObj>
              </mc:Choice>
              <mc:Fallback>
                <p:oleObj name="Unknown" r:id="rId3" imgW="2628720" imgH="6858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5" y="1412776"/>
                        <a:ext cx="8556951"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如何求欧拉函数？</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枚举所有不超过</a:t>
            </a:r>
            <a:r>
              <a:rPr lang="en-US" altLang="zh-CN" dirty="0" smtClean="0"/>
              <a:t>n</a:t>
            </a:r>
            <a:r>
              <a:rPr lang="zh-CN" altLang="en-US" dirty="0" smtClean="0"/>
              <a:t>的数，判断是否互质。</a:t>
            </a:r>
            <a:r>
              <a:rPr lang="en-US" altLang="zh-CN" dirty="0" smtClean="0"/>
              <a:t>(O(</a:t>
            </a:r>
            <a:r>
              <a:rPr lang="en-US" altLang="zh-CN" dirty="0" err="1" smtClean="0"/>
              <a:t>nlogn</a:t>
            </a:r>
            <a:r>
              <a:rPr lang="en-US" altLang="zh-CN" dirty="0" smtClean="0"/>
              <a:t>))</a:t>
            </a:r>
          </a:p>
          <a:p>
            <a:pPr marL="514350" indent="-514350">
              <a:buFont typeface="+mj-lt"/>
              <a:buAutoNum type="arabicPeriod"/>
            </a:pPr>
            <a:r>
              <a:rPr lang="zh-CN" altLang="en-US" dirty="0" smtClean="0"/>
              <a:t>欧拉函数求值公式</a:t>
            </a:r>
            <a:r>
              <a:rPr lang="en-US" altLang="zh-CN" dirty="0" smtClean="0"/>
              <a:t>(O(</a:t>
            </a:r>
            <a:r>
              <a:rPr lang="en-US" altLang="zh-CN" dirty="0" err="1" smtClean="0"/>
              <a:t>sqrt</a:t>
            </a:r>
            <a:r>
              <a:rPr lang="en-US" altLang="zh-CN" dirty="0" smtClean="0"/>
              <a:t>(n)))</a:t>
            </a:r>
          </a:p>
          <a:p>
            <a:pPr marL="514350" indent="-514350">
              <a:buFont typeface="+mj-lt"/>
              <a:buAutoNum type="arabicPeriod"/>
            </a:pPr>
            <a:r>
              <a:rPr lang="zh-CN" altLang="en-US" dirty="0" smtClean="0"/>
              <a:t>欧拉函数筛</a:t>
            </a:r>
            <a:r>
              <a:rPr lang="en-US" altLang="zh-CN" dirty="0" smtClean="0"/>
              <a:t>(O(n)+O(1))</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tabLst>
                <a:tab pos="3238500" algn="l"/>
              </a:tabLst>
            </a:pPr>
            <a:r>
              <a:rPr lang="zh-CN" altLang="en-US" dirty="0" smtClean="0"/>
              <a:t>欧拉函数的性质</a:t>
            </a:r>
            <a:endParaRPr lang="zh-CN" altLang="en-US" dirty="0"/>
          </a:p>
        </p:txBody>
      </p:sp>
      <p:graphicFrame>
        <p:nvGraphicFramePr>
          <p:cNvPr id="4" name="内容占位符 3"/>
          <p:cNvGraphicFramePr>
            <a:graphicFrameLocks noGrp="1" noChangeAspect="1"/>
          </p:cNvGraphicFramePr>
          <p:nvPr>
            <p:ph idx="1"/>
          </p:nvPr>
        </p:nvGraphicFramePr>
        <p:xfrm>
          <a:off x="539552" y="1772816"/>
          <a:ext cx="7966534" cy="2520280"/>
        </p:xfrm>
        <a:graphic>
          <a:graphicData uri="http://schemas.openxmlformats.org/presentationml/2006/ole">
            <mc:AlternateContent xmlns:mc="http://schemas.openxmlformats.org/markup-compatibility/2006">
              <mc:Choice xmlns:v="urn:schemas-microsoft-com:vml" Requires="v">
                <p:oleObj spid="_x0000_s23596" name="Unknown" r:id="rId4" imgW="2247840" imgH="711000" progId="Equation.KSEE3">
                  <p:embed/>
                </p:oleObj>
              </mc:Choice>
              <mc:Fallback>
                <p:oleObj name="Unknown" r:id="rId4" imgW="2247840" imgH="711000" progId="Equation.KSEE3">
                  <p:embed/>
                  <p:pic>
                    <p:nvPicPr>
                      <p:cNvPr id="0" name="内容占位符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772816"/>
                        <a:ext cx="7966534" cy="2520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欧拉函数求值公式</a:t>
            </a:r>
            <a:endParaRPr lang="zh-CN" altLang="en-US" dirty="0"/>
          </a:p>
        </p:txBody>
      </p:sp>
      <p:graphicFrame>
        <p:nvGraphicFramePr>
          <p:cNvPr id="4" name="内容占位符 3"/>
          <p:cNvGraphicFramePr>
            <a:graphicFrameLocks noGrp="1" noChangeAspect="1"/>
          </p:cNvGraphicFramePr>
          <p:nvPr>
            <p:ph idx="1"/>
          </p:nvPr>
        </p:nvGraphicFramePr>
        <p:xfrm>
          <a:off x="467544" y="4437112"/>
          <a:ext cx="8288691" cy="1800200"/>
        </p:xfrm>
        <a:graphic>
          <a:graphicData uri="http://schemas.openxmlformats.org/presentationml/2006/ole">
            <mc:AlternateContent xmlns:mc="http://schemas.openxmlformats.org/markup-compatibility/2006">
              <mc:Choice xmlns:v="urn:schemas-microsoft-com:vml" Requires="v">
                <p:oleObj spid="_x0000_s22656" name="Unknown" r:id="rId3" imgW="2222280" imgH="482400" progId="Equation.KSEE3">
                  <p:embed/>
                </p:oleObj>
              </mc:Choice>
              <mc:Fallback>
                <p:oleObj name="Unknown" r:id="rId3" imgW="2222280" imgH="48240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437112"/>
                        <a:ext cx="8288691"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2195736" y="1484784"/>
          <a:ext cx="4800533" cy="1080120"/>
        </p:xfrm>
        <a:graphic>
          <a:graphicData uri="http://schemas.openxmlformats.org/presentationml/2006/ole">
            <mc:AlternateContent xmlns:mc="http://schemas.openxmlformats.org/markup-compatibility/2006">
              <mc:Choice xmlns:v="urn:schemas-microsoft-com:vml" Requires="v">
                <p:oleObj spid="_x0000_s22657" name="Unknown" r:id="rId5" imgW="1015920" imgH="228600" progId="Equation.KSEE3">
                  <p:embed/>
                </p:oleObj>
              </mc:Choice>
              <mc:Fallback>
                <p:oleObj name="Unknown" r:id="rId5" imgW="1015920" imgH="2286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1484784"/>
                        <a:ext cx="4800533"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内容占位符 3"/>
          <p:cNvGraphicFramePr>
            <a:graphicFrameLocks noChangeAspect="1"/>
          </p:cNvGraphicFramePr>
          <p:nvPr/>
        </p:nvGraphicFramePr>
        <p:xfrm>
          <a:off x="1360488" y="2965450"/>
          <a:ext cx="6488112" cy="852488"/>
        </p:xfrm>
        <a:graphic>
          <a:graphicData uri="http://schemas.openxmlformats.org/presentationml/2006/ole">
            <mc:AlternateContent xmlns:mc="http://schemas.openxmlformats.org/markup-compatibility/2006">
              <mc:Choice xmlns:v="urn:schemas-microsoft-com:vml" Requires="v">
                <p:oleObj spid="_x0000_s22658" name="Unknown" r:id="rId7" imgW="1739880" imgH="228600" progId="Equation.KSEE3">
                  <p:embed/>
                </p:oleObj>
              </mc:Choice>
              <mc:Fallback>
                <p:oleObj name="Unknown" r:id="rId7" imgW="1739880" imgH="228600" progId="Equation.KSEE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0488" y="2965450"/>
                        <a:ext cx="6488112"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欧拉函数筛</a:t>
            </a:r>
            <a:endParaRPr lang="zh-CN" altLang="en-US" dirty="0"/>
          </a:p>
        </p:txBody>
      </p:sp>
      <p:pic>
        <p:nvPicPr>
          <p:cNvPr id="24579" name="Picture 3"/>
          <p:cNvPicPr>
            <a:picLocks noGrp="1" noChangeAspect="1" noChangeArrowheads="1"/>
          </p:cNvPicPr>
          <p:nvPr>
            <p:ph idx="1"/>
          </p:nvPr>
        </p:nvPicPr>
        <p:blipFill>
          <a:blip r:embed="rId2" cstate="print"/>
          <a:srcRect/>
          <a:stretch>
            <a:fillRect/>
          </a:stretch>
        </p:blipFill>
        <p:spPr bwMode="auto">
          <a:xfrm>
            <a:off x="865120" y="1196752"/>
            <a:ext cx="7523304" cy="55326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欧拉函数的应用</a:t>
            </a:r>
            <a:endParaRPr lang="zh-CN" altLang="en-US" dirty="0"/>
          </a:p>
        </p:txBody>
      </p:sp>
      <p:sp>
        <p:nvSpPr>
          <p:cNvPr id="3" name="内容占位符 2"/>
          <p:cNvSpPr>
            <a:spLocks noGrp="1"/>
          </p:cNvSpPr>
          <p:nvPr>
            <p:ph idx="1"/>
          </p:nvPr>
        </p:nvSpPr>
        <p:spPr/>
        <p:txBody>
          <a:bodyPr/>
          <a:lstStyle/>
          <a:p>
            <a:r>
              <a:rPr lang="zh-CN" altLang="en-US" dirty="0" smtClean="0"/>
              <a:t>求逆元</a:t>
            </a:r>
            <a:r>
              <a:rPr lang="en-US" altLang="zh-CN" dirty="0" smtClean="0"/>
              <a:t>//</a:t>
            </a:r>
            <a:r>
              <a:rPr lang="zh-CN" altLang="en-US" dirty="0" smtClean="0"/>
              <a:t>怎么求逆元？</a:t>
            </a:r>
            <a:endParaRPr lang="en-US" altLang="zh-CN" dirty="0" smtClean="0"/>
          </a:p>
          <a:p>
            <a:r>
              <a:rPr lang="zh-CN" altLang="en-US" dirty="0" smtClean="0"/>
              <a:t>欧拉降幂公式</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欧拉定理的应用</a:t>
            </a:r>
            <a:endParaRPr lang="zh-CN" altLang="en-US" dirty="0"/>
          </a:p>
        </p:txBody>
      </p:sp>
      <p:sp>
        <p:nvSpPr>
          <p:cNvPr id="3" name="内容占位符 2"/>
          <p:cNvSpPr>
            <a:spLocks noGrp="1"/>
          </p:cNvSpPr>
          <p:nvPr>
            <p:ph idx="1"/>
          </p:nvPr>
        </p:nvSpPr>
        <p:spPr/>
        <p:txBody>
          <a:bodyPr/>
          <a:lstStyle/>
          <a:p>
            <a:r>
              <a:rPr lang="zh-CN" altLang="en-US" dirty="0" smtClean="0"/>
              <a:t>求逆元（最后一条应该是</a:t>
            </a:r>
            <a:r>
              <a:rPr lang="en-US" altLang="zh-CN" dirty="0" err="1" smtClean="0"/>
              <a:t>gcd</a:t>
            </a:r>
            <a:r>
              <a:rPr lang="en-US" altLang="zh-CN" dirty="0" smtClean="0"/>
              <a:t>(</a:t>
            </a:r>
            <a:r>
              <a:rPr lang="en-US" altLang="zh-CN" dirty="0" err="1" smtClean="0"/>
              <a:t>a,n</a:t>
            </a:r>
            <a:r>
              <a:rPr lang="en-US" altLang="zh-CN" dirty="0" smtClean="0"/>
              <a:t>)</a:t>
            </a:r>
            <a:r>
              <a:rPr lang="zh-CN" altLang="en-US" dirty="0" smtClean="0"/>
              <a:t>）</a:t>
            </a:r>
            <a:r>
              <a:rPr lang="en-US" altLang="zh-CN" dirty="0" smtClean="0"/>
              <a:t/>
            </a:r>
            <a:br>
              <a:rPr lang="en-US" altLang="zh-CN" dirty="0" smtClean="0"/>
            </a:br>
            <a:endParaRPr lang="zh-CN" altLang="en-US" dirty="0"/>
          </a:p>
        </p:txBody>
      </p:sp>
      <p:graphicFrame>
        <p:nvGraphicFramePr>
          <p:cNvPr id="106498" name="Object 2"/>
          <p:cNvGraphicFramePr>
            <a:graphicFrameLocks noChangeAspect="1"/>
          </p:cNvGraphicFramePr>
          <p:nvPr>
            <p:extLst>
              <p:ext uri="{D42A27DB-BD31-4B8C-83A1-F6EECF244321}">
                <p14:modId xmlns:p14="http://schemas.microsoft.com/office/powerpoint/2010/main" val="1016685578"/>
              </p:ext>
            </p:extLst>
          </p:nvPr>
        </p:nvGraphicFramePr>
        <p:xfrm>
          <a:off x="683568" y="3356992"/>
          <a:ext cx="7344318" cy="2232248"/>
        </p:xfrm>
        <a:graphic>
          <a:graphicData uri="http://schemas.openxmlformats.org/presentationml/2006/ole">
            <mc:AlternateContent xmlns:mc="http://schemas.openxmlformats.org/markup-compatibility/2006">
              <mc:Choice xmlns:v="urn:schemas-microsoft-com:vml" Requires="v">
                <p:oleObj spid="_x0000_s25645" name="Unknown" r:id="rId3" imgW="2387520" imgH="723600" progId="Equation.KSEE3">
                  <p:embed/>
                </p:oleObj>
              </mc:Choice>
              <mc:Fallback>
                <p:oleObj name="Unknown" r:id="rId3" imgW="2387520" imgH="7236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356992"/>
                        <a:ext cx="7344318"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欧拉定理的应用</a:t>
            </a:r>
            <a:endParaRPr lang="zh-CN" altLang="en-US" dirty="0"/>
          </a:p>
        </p:txBody>
      </p:sp>
      <p:sp>
        <p:nvSpPr>
          <p:cNvPr id="3" name="内容占位符 2"/>
          <p:cNvSpPr>
            <a:spLocks noGrp="1"/>
          </p:cNvSpPr>
          <p:nvPr>
            <p:ph idx="1"/>
          </p:nvPr>
        </p:nvSpPr>
        <p:spPr/>
        <p:txBody>
          <a:bodyPr/>
          <a:lstStyle/>
          <a:p>
            <a:r>
              <a:rPr lang="zh-CN" altLang="en-US" dirty="0" smtClean="0"/>
              <a:t>欧拉降幂公式</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nvGraphicFramePr>
        <p:xfrm>
          <a:off x="755576" y="2348880"/>
          <a:ext cx="7745761" cy="2088232"/>
        </p:xfrm>
        <a:graphic>
          <a:graphicData uri="http://schemas.openxmlformats.org/presentationml/2006/ole">
            <mc:AlternateContent xmlns:mc="http://schemas.openxmlformats.org/markup-compatibility/2006">
              <mc:Choice xmlns:v="urn:schemas-microsoft-com:vml" Requires="v">
                <p:oleObj spid="_x0000_s26670" name="Unknown" r:id="rId4" imgW="2590560" imgH="698400" progId="Equation.KSEE3">
                  <p:embed/>
                </p:oleObj>
              </mc:Choice>
              <mc:Fallback>
                <p:oleObj name="Unknown" r:id="rId4" imgW="2590560" imgH="6984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2348880"/>
                        <a:ext cx="7745761" cy="208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zh-CN" altLang="en-US" dirty="0" smtClean="0"/>
              <a:t>降幂，化简运算</a:t>
            </a:r>
            <a:r>
              <a:rPr lang="en-US" altLang="zh-CN" dirty="0" smtClean="0"/>
              <a:t/>
            </a:r>
            <a:br>
              <a:rPr lang="en-US" altLang="zh-CN" dirty="0" smtClean="0"/>
            </a:br>
            <a:r>
              <a:rPr lang="zh-CN" altLang="en-US" dirty="0" smtClean="0"/>
              <a:t>例题：</a:t>
            </a:r>
            <a:r>
              <a:rPr lang="en-US" altLang="zh-CN" dirty="0" smtClean="0"/>
              <a:t>HDU4704 (2013 </a:t>
            </a:r>
            <a:r>
              <a:rPr lang="zh-CN" altLang="en-US" dirty="0" smtClean="0"/>
              <a:t>多校</a:t>
            </a:r>
            <a:r>
              <a:rPr lang="en-US" altLang="zh-CN" dirty="0" smtClean="0"/>
              <a:t>10)</a:t>
            </a:r>
            <a:br>
              <a:rPr lang="en-US" altLang="zh-CN" dirty="0" smtClean="0"/>
            </a:br>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graphicFrame>
        <p:nvGraphicFramePr>
          <p:cNvPr id="4" name="对象 3"/>
          <p:cNvGraphicFramePr>
            <a:graphicFrameLocks noChangeAspect="1"/>
          </p:cNvGraphicFramePr>
          <p:nvPr/>
        </p:nvGraphicFramePr>
        <p:xfrm>
          <a:off x="827584" y="1772816"/>
          <a:ext cx="7763492" cy="2808312"/>
        </p:xfrm>
        <a:graphic>
          <a:graphicData uri="http://schemas.openxmlformats.org/presentationml/2006/ole">
            <mc:AlternateContent xmlns:mc="http://schemas.openxmlformats.org/markup-compatibility/2006">
              <mc:Choice xmlns:v="urn:schemas-microsoft-com:vml" Requires="v">
                <p:oleObj spid="_x0000_s27692" name="Unknown" r:id="rId3" imgW="2527200" imgH="914400" progId="Equation.KSEE3">
                  <p:embed/>
                </p:oleObj>
              </mc:Choice>
              <mc:Fallback>
                <p:oleObj name="Unknown" r:id="rId3" imgW="2527200" imgH="9144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772816"/>
                        <a:ext cx="7763492"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同余</a:t>
            </a:r>
            <a:endParaRPr lang="zh-CN" altLang="en-US" dirty="0"/>
          </a:p>
        </p:txBody>
      </p:sp>
      <p:graphicFrame>
        <p:nvGraphicFramePr>
          <p:cNvPr id="4" name="内容占位符 3"/>
          <p:cNvGraphicFramePr>
            <a:graphicFrameLocks noGrp="1" noChangeAspect="1"/>
          </p:cNvGraphicFramePr>
          <p:nvPr>
            <p:ph idx="1"/>
          </p:nvPr>
        </p:nvGraphicFramePr>
        <p:xfrm>
          <a:off x="323528" y="1556792"/>
          <a:ext cx="8064896" cy="558662"/>
        </p:xfrm>
        <a:graphic>
          <a:graphicData uri="http://schemas.openxmlformats.org/presentationml/2006/ole">
            <mc:AlternateContent xmlns:mc="http://schemas.openxmlformats.org/markup-compatibility/2006">
              <mc:Choice xmlns:v="urn:schemas-microsoft-com:vml" Requires="v">
                <p:oleObj spid="_x0000_s14422" name="Unknown" r:id="rId3" imgW="3111480" imgH="215640" progId="Equation.KSEE3">
                  <p:embed/>
                </p:oleObj>
              </mc:Choice>
              <mc:Fallback>
                <p:oleObj name="Unknown" r:id="rId3" imgW="3111480" imgH="21564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556792"/>
                        <a:ext cx="8064896" cy="55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317500" y="2339975"/>
          <a:ext cx="8575675" cy="4221163"/>
        </p:xfrm>
        <a:graphic>
          <a:graphicData uri="http://schemas.openxmlformats.org/presentationml/2006/ole">
            <mc:AlternateContent xmlns:mc="http://schemas.openxmlformats.org/markup-compatibility/2006">
              <mc:Choice xmlns:v="urn:schemas-microsoft-com:vml" Requires="v">
                <p:oleObj spid="_x0000_s14423" name="Unknown" r:id="rId5" imgW="3301920" imgH="1625400" progId="Equation.KSEE3">
                  <p:embed/>
                </p:oleObj>
              </mc:Choice>
              <mc:Fallback>
                <p:oleObj name="Unknown" r:id="rId5" imgW="3301920" imgH="16254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00" y="2339975"/>
                        <a:ext cx="8575675" cy="422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类似的题</a:t>
            </a:r>
            <a:endParaRPr lang="zh-CN" altLang="en-US" dirty="0"/>
          </a:p>
        </p:txBody>
      </p:sp>
      <p:sp>
        <p:nvSpPr>
          <p:cNvPr id="3" name="内容占位符 2"/>
          <p:cNvSpPr>
            <a:spLocks noGrp="1"/>
          </p:cNvSpPr>
          <p:nvPr>
            <p:ph idx="1"/>
          </p:nvPr>
        </p:nvSpPr>
        <p:spPr/>
        <p:txBody>
          <a:bodyPr/>
          <a:lstStyle/>
          <a:p>
            <a:r>
              <a:rPr lang="en-US" altLang="zh-CN" dirty="0" smtClean="0"/>
              <a:t>FZU1759 Super A^B mod C</a:t>
            </a:r>
            <a:br>
              <a:rPr lang="en-US" altLang="zh-CN" dirty="0" smtClean="0"/>
            </a:br>
            <a:r>
              <a:rPr lang="zh-CN" altLang="en-US" dirty="0" smtClean="0"/>
              <a:t>计算</a:t>
            </a:r>
            <a:r>
              <a:rPr lang="en-US" altLang="zh-CN" dirty="0" smtClean="0"/>
              <a:t> A^B mod C. (1&lt;=A,C&lt;=1e9,1&lt;=B&lt;=1e1000000).</a:t>
            </a:r>
          </a:p>
          <a:p>
            <a:r>
              <a:rPr lang="en-US" altLang="zh-CN" dirty="0" smtClean="0"/>
              <a:t>BZOJ 3884</a:t>
            </a:r>
            <a:r>
              <a:rPr lang="zh-CN" altLang="en-US" dirty="0" smtClean="0"/>
              <a:t>上帝与集合的正确用法</a:t>
            </a:r>
            <a:r>
              <a:rPr lang="en-US" altLang="zh-CN" dirty="0" smtClean="0"/>
              <a:t>//</a:t>
            </a:r>
            <a:r>
              <a:rPr lang="zh-CN" altLang="en-US" dirty="0" smtClean="0"/>
              <a:t>不会</a:t>
            </a:r>
            <a:r>
              <a:rPr lang="en-US" altLang="zh-CN" dirty="0" smtClean="0"/>
              <a:t/>
            </a:r>
            <a:br>
              <a:rPr lang="en-US" altLang="zh-CN" dirty="0" smtClean="0"/>
            </a:br>
            <a:endParaRPr lang="zh-CN" altLang="en-US" dirty="0"/>
          </a:p>
        </p:txBody>
      </p:sp>
      <p:graphicFrame>
        <p:nvGraphicFramePr>
          <p:cNvPr id="5" name="对象 4"/>
          <p:cNvGraphicFramePr>
            <a:graphicFrameLocks noChangeAspect="1"/>
          </p:cNvGraphicFramePr>
          <p:nvPr/>
        </p:nvGraphicFramePr>
        <p:xfrm>
          <a:off x="467544" y="4077072"/>
          <a:ext cx="8121806" cy="1944216"/>
        </p:xfrm>
        <a:graphic>
          <a:graphicData uri="http://schemas.openxmlformats.org/presentationml/2006/ole">
            <mc:AlternateContent xmlns:mc="http://schemas.openxmlformats.org/markup-compatibility/2006">
              <mc:Choice xmlns:v="urn:schemas-microsoft-com:vml" Requires="v">
                <p:oleObj spid="_x0000_s28717" name="Unknown" r:id="rId4" imgW="3288960" imgH="787320" progId="Equation.KSEE3">
                  <p:embed/>
                </p:oleObj>
              </mc:Choice>
              <mc:Fallback>
                <p:oleObj name="Unknown" r:id="rId4" imgW="3288960" imgH="78732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4077072"/>
                        <a:ext cx="8121806"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POJ3090</a:t>
            </a:r>
            <a:br>
              <a:rPr lang="en-US" altLang="zh-CN" dirty="0" smtClean="0"/>
            </a:br>
            <a:r>
              <a:rPr lang="zh-CN" altLang="en-US" dirty="0" smtClean="0"/>
              <a:t>有一个</a:t>
            </a:r>
            <a:r>
              <a:rPr lang="en-US" altLang="zh-CN" dirty="0" smtClean="0"/>
              <a:t>n*</a:t>
            </a:r>
            <a:r>
              <a:rPr lang="en-US" altLang="zh-CN" dirty="0" err="1" smtClean="0"/>
              <a:t>n</a:t>
            </a:r>
            <a:r>
              <a:rPr lang="zh-CN" altLang="en-US" dirty="0" smtClean="0"/>
              <a:t>的二维格点，问在原点</a:t>
            </a:r>
            <a:r>
              <a:rPr lang="en-US" altLang="zh-CN" dirty="0" smtClean="0"/>
              <a:t>(0,0)</a:t>
            </a:r>
            <a:r>
              <a:rPr lang="zh-CN" altLang="en-US" dirty="0" smtClean="0"/>
              <a:t>处能看到多少个格点？</a:t>
            </a:r>
            <a:r>
              <a:rPr lang="en-US" altLang="zh-CN" dirty="0" smtClean="0"/>
              <a:t>(n&lt;=1000,1000</a:t>
            </a:r>
            <a:r>
              <a:rPr lang="zh-CN" altLang="en-US" dirty="0" smtClean="0"/>
              <a:t>组数据</a:t>
            </a:r>
            <a:r>
              <a:rPr lang="en-US" altLang="zh-CN" dirty="0" smtClean="0"/>
              <a:t>)</a:t>
            </a:r>
            <a:endParaRPr lang="zh-CN" altLang="en-US" dirty="0"/>
          </a:p>
        </p:txBody>
      </p:sp>
      <p:pic>
        <p:nvPicPr>
          <p:cNvPr id="171010" name="Picture 2" descr="http://poj.org/images/3090_1.png"/>
          <p:cNvPicPr>
            <a:picLocks noChangeAspect="1" noChangeArrowheads="1"/>
          </p:cNvPicPr>
          <p:nvPr/>
        </p:nvPicPr>
        <p:blipFill>
          <a:blip r:embed="rId3" cstate="print"/>
          <a:srcRect/>
          <a:stretch>
            <a:fillRect/>
          </a:stretch>
        </p:blipFill>
        <p:spPr bwMode="auto">
          <a:xfrm>
            <a:off x="971600" y="3861048"/>
            <a:ext cx="2736304" cy="2736304"/>
          </a:xfrm>
          <a:prstGeom prst="rect">
            <a:avLst/>
          </a:prstGeom>
          <a:noFill/>
        </p:spPr>
      </p:pic>
      <p:sp>
        <p:nvSpPr>
          <p:cNvPr id="5" name="TextBox 4"/>
          <p:cNvSpPr txBox="1"/>
          <p:nvPr/>
        </p:nvSpPr>
        <p:spPr>
          <a:xfrm>
            <a:off x="4499992" y="3789040"/>
            <a:ext cx="4243469" cy="1015663"/>
          </a:xfrm>
          <a:prstGeom prst="rect">
            <a:avLst/>
          </a:prstGeom>
          <a:noFill/>
        </p:spPr>
        <p:txBody>
          <a:bodyPr wrap="none" rtlCol="0">
            <a:spAutoFit/>
          </a:bodyPr>
          <a:lstStyle/>
          <a:p>
            <a:r>
              <a:rPr lang="en-US" altLang="zh-CN" sz="3000" dirty="0" smtClean="0"/>
              <a:t>n=5</a:t>
            </a:r>
            <a:r>
              <a:rPr lang="zh-CN" altLang="en-US" sz="3000" dirty="0" smtClean="0"/>
              <a:t>的情况，答案是</a:t>
            </a:r>
            <a:r>
              <a:rPr lang="en-US" altLang="zh-CN" sz="3000" dirty="0" smtClean="0"/>
              <a:t>21</a:t>
            </a:r>
            <a:r>
              <a:rPr lang="zh-CN" altLang="en-US" sz="3000" dirty="0" smtClean="0"/>
              <a:t>，</a:t>
            </a:r>
            <a:endParaRPr lang="en-US" altLang="zh-CN" sz="3000" dirty="0" smtClean="0"/>
          </a:p>
          <a:p>
            <a:r>
              <a:rPr lang="zh-CN" altLang="en-US" sz="3000" dirty="0" smtClean="0"/>
              <a:t>如左图的</a:t>
            </a:r>
            <a:r>
              <a:rPr lang="en-US" altLang="zh-CN" sz="3000" dirty="0" smtClean="0"/>
              <a:t>21</a:t>
            </a:r>
            <a:r>
              <a:rPr lang="zh-CN" altLang="en-US" sz="3000" dirty="0" smtClean="0"/>
              <a:t>根线</a:t>
            </a:r>
            <a:endParaRPr lang="zh-CN" altLang="en-US" sz="3000" dirty="0"/>
          </a:p>
        </p:txBody>
      </p:sp>
      <p:graphicFrame>
        <p:nvGraphicFramePr>
          <p:cNvPr id="6" name="对象 5"/>
          <p:cNvGraphicFramePr>
            <a:graphicFrameLocks noChangeAspect="1"/>
          </p:cNvGraphicFramePr>
          <p:nvPr/>
        </p:nvGraphicFramePr>
        <p:xfrm>
          <a:off x="4386263" y="5013325"/>
          <a:ext cx="4578350" cy="576263"/>
        </p:xfrm>
        <a:graphic>
          <a:graphicData uri="http://schemas.openxmlformats.org/presentationml/2006/ole">
            <mc:AlternateContent xmlns:mc="http://schemas.openxmlformats.org/markup-compatibility/2006">
              <mc:Choice xmlns:v="urn:schemas-microsoft-com:vml" Requires="v">
                <p:oleObj spid="_x0000_s29740" name="Unknown" r:id="rId4" imgW="2019240" imgH="253800" progId="Equation.KSEE3">
                  <p:embed/>
                </p:oleObj>
              </mc:Choice>
              <mc:Fallback>
                <p:oleObj name="Unknown" r:id="rId4" imgW="2019240" imgH="253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6263" y="5013325"/>
                        <a:ext cx="45783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1010"/>
                                        </p:tgtEl>
                                        <p:attrNameLst>
                                          <p:attrName>style.visibility</p:attrName>
                                        </p:attrNameLst>
                                      </p:cBhvr>
                                      <p:to>
                                        <p:strVal val="visible"/>
                                      </p:to>
                                    </p:set>
                                    <p:animEffect transition="in" filter="blinds(horizontal)">
                                      <p:cBhvr>
                                        <p:cTn id="13" dur="500"/>
                                        <p:tgtEl>
                                          <p:spTgt spid="1710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费马小定理逆命题</a:t>
            </a:r>
            <a:endParaRPr lang="zh-CN" altLang="en-US" dirty="0"/>
          </a:p>
        </p:txBody>
      </p:sp>
      <p:sp>
        <p:nvSpPr>
          <p:cNvPr id="3" name="内容占位符 2"/>
          <p:cNvSpPr>
            <a:spLocks noGrp="1"/>
          </p:cNvSpPr>
          <p:nvPr>
            <p:ph idx="1"/>
          </p:nvPr>
        </p:nvSpPr>
        <p:spPr/>
        <p:txBody>
          <a:bodyPr>
            <a:normAutofit fontScale="92500" lnSpcReduction="10000"/>
          </a:bodyPr>
          <a:lstStyle/>
          <a:p>
            <a:endParaRPr lang="en-US" altLang="zh-CN" dirty="0" smtClean="0"/>
          </a:p>
          <a:p>
            <a:endParaRPr lang="en-US" altLang="zh-CN" dirty="0" smtClean="0"/>
          </a:p>
          <a:p>
            <a:r>
              <a:rPr lang="zh-CN" altLang="en-US" dirty="0" smtClean="0"/>
              <a:t>然而存在虽然很稀疏但是有无数个的反例</a:t>
            </a:r>
            <a:r>
              <a:rPr lang="en-US" altLang="zh-CN" dirty="0" smtClean="0"/>
              <a:t>(</a:t>
            </a:r>
            <a:r>
              <a:rPr lang="zh-CN" altLang="en-US" dirty="0" smtClean="0"/>
              <a:t>卡迈尔数</a:t>
            </a:r>
            <a:r>
              <a:rPr lang="en-US" altLang="zh-CN" dirty="0" smtClean="0"/>
              <a:t>)</a:t>
            </a:r>
            <a:r>
              <a:rPr lang="zh-CN" altLang="en-US" dirty="0" smtClean="0"/>
              <a:t>，</a:t>
            </a:r>
            <a:r>
              <a:rPr lang="en-US" altLang="zh-CN" dirty="0" smtClean="0"/>
              <a:t/>
            </a:r>
            <a:br>
              <a:rPr lang="en-US" altLang="zh-CN" dirty="0" smtClean="0"/>
            </a:br>
            <a:r>
              <a:rPr lang="zh-CN" altLang="en-US" dirty="0" smtClean="0"/>
              <a:t>最小的卡迈尔数：</a:t>
            </a:r>
            <a:r>
              <a:rPr lang="en-US" altLang="zh-CN" dirty="0" smtClean="0"/>
              <a:t/>
            </a:r>
            <a:br>
              <a:rPr lang="en-US" altLang="zh-CN" dirty="0" smtClean="0"/>
            </a:br>
            <a:r>
              <a:rPr lang="en-US" altLang="zh-CN" dirty="0" smtClean="0"/>
              <a:t>561=3</a:t>
            </a:r>
            <a:r>
              <a:rPr lang="zh-CN" altLang="en-US" dirty="0" smtClean="0"/>
              <a:t>*</a:t>
            </a:r>
            <a:r>
              <a:rPr lang="en-US" altLang="zh-CN" dirty="0" smtClean="0"/>
              <a:t>11</a:t>
            </a:r>
            <a:r>
              <a:rPr lang="zh-CN" altLang="en-US" dirty="0" smtClean="0"/>
              <a:t>*</a:t>
            </a:r>
            <a:r>
              <a:rPr lang="en-US" altLang="zh-CN" dirty="0" smtClean="0"/>
              <a:t>17</a:t>
            </a:r>
            <a:br>
              <a:rPr lang="en-US" altLang="zh-CN" dirty="0" smtClean="0"/>
            </a:br>
            <a:r>
              <a:rPr lang="en-US" altLang="zh-CN" dirty="0" smtClean="0"/>
              <a:t>2^560%561=1</a:t>
            </a:r>
            <a:br>
              <a:rPr lang="en-US" altLang="zh-CN" dirty="0" smtClean="0"/>
            </a:br>
            <a:r>
              <a:rPr lang="en-US" altLang="zh-CN" dirty="0" smtClean="0"/>
              <a:t>5^560%561=1</a:t>
            </a:r>
            <a:br>
              <a:rPr lang="en-US" altLang="zh-CN" dirty="0" smtClean="0"/>
            </a:br>
            <a:r>
              <a:rPr lang="en-US" altLang="zh-CN" dirty="0" smtClean="0"/>
              <a:t>7^560%561=1</a:t>
            </a:r>
            <a:br>
              <a:rPr lang="en-US" altLang="zh-CN" dirty="0" smtClean="0"/>
            </a:br>
            <a:r>
              <a:rPr lang="en-US" altLang="zh-CN" dirty="0" smtClean="0"/>
              <a:t>…</a:t>
            </a:r>
            <a:endParaRPr lang="zh-CN" altLang="en-US" dirty="0"/>
          </a:p>
        </p:txBody>
      </p:sp>
      <p:graphicFrame>
        <p:nvGraphicFramePr>
          <p:cNvPr id="4" name="对象 3"/>
          <p:cNvGraphicFramePr>
            <a:graphicFrameLocks noChangeAspect="1"/>
          </p:cNvGraphicFramePr>
          <p:nvPr/>
        </p:nvGraphicFramePr>
        <p:xfrm>
          <a:off x="350838" y="1196975"/>
          <a:ext cx="8397875" cy="1152525"/>
        </p:xfrm>
        <a:graphic>
          <a:graphicData uri="http://schemas.openxmlformats.org/presentationml/2006/ole">
            <mc:AlternateContent xmlns:mc="http://schemas.openxmlformats.org/markup-compatibility/2006">
              <mc:Choice xmlns:v="urn:schemas-microsoft-com:vml" Requires="v">
                <p:oleObj spid="_x0000_s36908" name="Unknown" r:id="rId3" imgW="3517560" imgH="482400" progId="Equation.KSEE3">
                  <p:embed/>
                </p:oleObj>
              </mc:Choice>
              <mc:Fallback>
                <p:oleObj name="Unknown" r:id="rId3" imgW="3517560" imgH="4824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1196975"/>
                        <a:ext cx="839787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a:t>
            </a:r>
            <a:r>
              <a:rPr lang="en-US" altLang="zh-CN" dirty="0" err="1" smtClean="0"/>
              <a:t>rabin</a:t>
            </a:r>
            <a:r>
              <a:rPr lang="zh-CN" altLang="en-US" dirty="0" smtClean="0"/>
              <a:t>素性判断</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1976</a:t>
            </a:r>
            <a:r>
              <a:rPr lang="zh-CN" altLang="en-US" dirty="0" smtClean="0"/>
              <a:t>年，</a:t>
            </a:r>
            <a:r>
              <a:rPr lang="en-US" altLang="zh-CN" dirty="0" smtClean="0"/>
              <a:t>Miller</a:t>
            </a:r>
            <a:r>
              <a:rPr lang="zh-CN" altLang="en-US" dirty="0" smtClean="0"/>
              <a:t>提出了一个基于</a:t>
            </a:r>
            <a:r>
              <a:rPr lang="zh-CN" altLang="en-US" b="1" dirty="0" smtClean="0"/>
              <a:t>广义黎曼猜想</a:t>
            </a:r>
            <a:r>
              <a:rPr lang="zh-CN" altLang="en-US" dirty="0" smtClean="0"/>
              <a:t>的判断一个数是素数的确定性算法</a:t>
            </a:r>
            <a:endParaRPr lang="en-US" altLang="zh-CN" dirty="0" smtClean="0"/>
          </a:p>
          <a:p>
            <a:r>
              <a:rPr lang="en-US" altLang="zh-CN" dirty="0" smtClean="0"/>
              <a:t>1980</a:t>
            </a:r>
            <a:r>
              <a:rPr lang="zh-CN" altLang="en-US" dirty="0" smtClean="0"/>
              <a:t>年，</a:t>
            </a:r>
            <a:r>
              <a:rPr lang="en-US" altLang="zh-CN" dirty="0" smtClean="0"/>
              <a:t>Rabin</a:t>
            </a:r>
            <a:r>
              <a:rPr lang="zh-CN" altLang="en-US" dirty="0" smtClean="0"/>
              <a:t>把上述算法改成不需要基于任何猜想的概率算法</a:t>
            </a:r>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a:t>
            </a:r>
            <a:r>
              <a:rPr lang="en-US" altLang="zh-CN" dirty="0" smtClean="0"/>
              <a:t>P.S. 2002</a:t>
            </a:r>
            <a:r>
              <a:rPr lang="zh-CN" altLang="en-US" dirty="0" smtClean="0"/>
              <a:t>年三位印度科学家提出了第一个确定性不基于任何猜想的通用素数判定算法</a:t>
            </a:r>
            <a:r>
              <a:rPr lang="en-US" altLang="zh-CN" dirty="0" smtClean="0"/>
              <a:t>AKS</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a:t>
            </a:r>
            <a:r>
              <a:rPr lang="en-US" altLang="zh-CN" dirty="0" err="1" smtClean="0"/>
              <a:t>rabin</a:t>
            </a:r>
            <a:r>
              <a:rPr lang="zh-CN" altLang="en-US" dirty="0" smtClean="0"/>
              <a:t>素性判断</a:t>
            </a:r>
            <a:endParaRPr lang="zh-CN" altLang="en-US" dirty="0"/>
          </a:p>
        </p:txBody>
      </p:sp>
      <p:graphicFrame>
        <p:nvGraphicFramePr>
          <p:cNvPr id="4" name="对象 3"/>
          <p:cNvGraphicFramePr>
            <a:graphicFrameLocks noChangeAspect="1"/>
          </p:cNvGraphicFramePr>
          <p:nvPr/>
        </p:nvGraphicFramePr>
        <p:xfrm>
          <a:off x="323528" y="1556792"/>
          <a:ext cx="8608309" cy="1800200"/>
        </p:xfrm>
        <a:graphic>
          <a:graphicData uri="http://schemas.openxmlformats.org/presentationml/2006/ole">
            <mc:AlternateContent xmlns:mc="http://schemas.openxmlformats.org/markup-compatibility/2006">
              <mc:Choice xmlns:v="urn:schemas-microsoft-com:vml" Requires="v">
                <p:oleObj spid="_x0000_s30808" name="Unknown" r:id="rId4" imgW="3276360" imgH="685800" progId="Equation.KSEE3">
                  <p:embed/>
                </p:oleObj>
              </mc:Choice>
              <mc:Fallback>
                <p:oleObj name="Unknown" r:id="rId4" imgW="3276360" imgH="685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556792"/>
                        <a:ext cx="8608309"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395536" y="3717032"/>
          <a:ext cx="8023225" cy="2484437"/>
        </p:xfrm>
        <a:graphic>
          <a:graphicData uri="http://schemas.openxmlformats.org/presentationml/2006/ole">
            <mc:AlternateContent xmlns:mc="http://schemas.openxmlformats.org/markup-compatibility/2006">
              <mc:Choice xmlns:v="urn:schemas-microsoft-com:vml" Requires="v">
                <p:oleObj spid="_x0000_s30809" name="Unknown" r:id="rId6" imgW="3200400" imgH="990360" progId="Equation.KSEE3">
                  <p:embed/>
                </p:oleObj>
              </mc:Choice>
              <mc:Fallback>
                <p:oleObj name="Unknown" r:id="rId6" imgW="3200400" imgH="990360" progId="Equation.KSEE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3717032"/>
                        <a:ext cx="8023225" cy="2484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79874" name="Object 2"/>
          <p:cNvGraphicFramePr>
            <a:graphicFrameLocks noGrp="1" noChangeAspect="1"/>
          </p:cNvGraphicFramePr>
          <p:nvPr>
            <p:ph idx="1"/>
            <p:extLst>
              <p:ext uri="{D42A27DB-BD31-4B8C-83A1-F6EECF244321}">
                <p14:modId xmlns:p14="http://schemas.microsoft.com/office/powerpoint/2010/main" val="3616679390"/>
              </p:ext>
            </p:extLst>
          </p:nvPr>
        </p:nvGraphicFramePr>
        <p:xfrm>
          <a:off x="467544" y="1844824"/>
          <a:ext cx="8245296" cy="3024336"/>
        </p:xfrm>
        <a:graphic>
          <a:graphicData uri="http://schemas.openxmlformats.org/presentationml/2006/ole">
            <mc:AlternateContent xmlns:mc="http://schemas.openxmlformats.org/markup-compatibility/2006">
              <mc:Choice xmlns:v="urn:schemas-microsoft-com:vml" Requires="v">
                <p:oleObj spid="_x0000_s31789" name="Unknown" r:id="rId3" imgW="3288960" imgH="1206360" progId="Equation.KSEE3">
                  <p:embed/>
                </p:oleObj>
              </mc:Choice>
              <mc:Fallback>
                <p:oleObj name="Unknown" r:id="rId3" imgW="3288960" imgH="120636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844824"/>
                        <a:ext cx="8245296" cy="3024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7890" name="Picture 2"/>
          <p:cNvPicPr>
            <a:picLocks noChangeAspect="1" noChangeArrowheads="1"/>
          </p:cNvPicPr>
          <p:nvPr/>
        </p:nvPicPr>
        <p:blipFill>
          <a:blip r:embed="rId2" cstate="print"/>
          <a:srcRect/>
          <a:stretch>
            <a:fillRect/>
          </a:stretch>
        </p:blipFill>
        <p:spPr bwMode="auto">
          <a:xfrm>
            <a:off x="323528" y="1417638"/>
            <a:ext cx="7344816"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8914" name="Picture 2"/>
          <p:cNvPicPr>
            <a:picLocks noChangeAspect="1" noChangeArrowheads="1"/>
          </p:cNvPicPr>
          <p:nvPr/>
        </p:nvPicPr>
        <p:blipFill>
          <a:blip r:embed="rId2" cstate="print"/>
          <a:srcRect/>
          <a:stretch>
            <a:fillRect/>
          </a:stretch>
        </p:blipFill>
        <p:spPr bwMode="auto">
          <a:xfrm>
            <a:off x="446162" y="274638"/>
            <a:ext cx="5596660" cy="62646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如何选择底数？</a:t>
            </a:r>
            <a:endParaRPr lang="zh-CN" altLang="en-US" dirty="0"/>
          </a:p>
        </p:txBody>
      </p:sp>
      <p:sp>
        <p:nvSpPr>
          <p:cNvPr id="3" name="内容占位符 2"/>
          <p:cNvSpPr>
            <a:spLocks noGrp="1"/>
          </p:cNvSpPr>
          <p:nvPr>
            <p:ph idx="1"/>
          </p:nvPr>
        </p:nvSpPr>
        <p:spPr/>
        <p:txBody>
          <a:bodyPr/>
          <a:lstStyle/>
          <a:p>
            <a:r>
              <a:rPr lang="zh-CN" altLang="en-US" dirty="0" smtClean="0"/>
              <a:t>随机？</a:t>
            </a:r>
            <a:r>
              <a:rPr lang="en-US" altLang="zh-CN" dirty="0" smtClean="0"/>
              <a:t/>
            </a:r>
            <a:br>
              <a:rPr lang="en-US" altLang="zh-CN" dirty="0" smtClean="0"/>
            </a:br>
            <a:r>
              <a:rPr lang="zh-CN" altLang="en-US" dirty="0" smtClean="0"/>
              <a:t>概率论分析可以得到每次随机检测的错误率为</a:t>
            </a:r>
            <a:r>
              <a:rPr lang="en-US" altLang="zh-CN" dirty="0" smtClean="0"/>
              <a:t>25%</a:t>
            </a:r>
          </a:p>
          <a:p>
            <a:r>
              <a:rPr lang="zh-CN" altLang="en-US" dirty="0" smtClean="0"/>
              <a:t>执行</a:t>
            </a:r>
            <a:r>
              <a:rPr lang="en-US" altLang="zh-CN" dirty="0" smtClean="0"/>
              <a:t>k</a:t>
            </a:r>
            <a:r>
              <a:rPr lang="zh-CN" altLang="en-US" dirty="0" smtClean="0"/>
              <a:t>次测试后，检测错误的概率为</a:t>
            </a:r>
            <a:endParaRPr lang="en-US" altLang="zh-CN" dirty="0" smtClean="0"/>
          </a:p>
          <a:p>
            <a:endParaRPr lang="en-US" altLang="zh-CN" dirty="0" smtClean="0"/>
          </a:p>
        </p:txBody>
      </p:sp>
      <p:graphicFrame>
        <p:nvGraphicFramePr>
          <p:cNvPr id="4" name="对象 3"/>
          <p:cNvGraphicFramePr>
            <a:graphicFrameLocks noChangeAspect="1"/>
          </p:cNvGraphicFramePr>
          <p:nvPr/>
        </p:nvGraphicFramePr>
        <p:xfrm>
          <a:off x="4067944" y="4437112"/>
          <a:ext cx="648072" cy="1181778"/>
        </p:xfrm>
        <a:graphic>
          <a:graphicData uri="http://schemas.openxmlformats.org/presentationml/2006/ole">
            <mc:AlternateContent xmlns:mc="http://schemas.openxmlformats.org/markup-compatibility/2006">
              <mc:Choice xmlns:v="urn:schemas-microsoft-com:vml" Requires="v">
                <p:oleObj spid="_x0000_s32812" name="Unknown" r:id="rId3" imgW="215640" imgH="393480" progId="Equation.KSEE3">
                  <p:embed/>
                </p:oleObj>
              </mc:Choice>
              <mc:Fallback>
                <p:oleObj name="Unknown" r:id="rId3" imgW="215640" imgH="39348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437112"/>
                        <a:ext cx="648072" cy="1181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如何选择底数？</a:t>
            </a:r>
            <a:endParaRPr lang="zh-CN" altLang="en-US" dirty="0"/>
          </a:p>
        </p:txBody>
      </p:sp>
      <p:sp>
        <p:nvSpPr>
          <p:cNvPr id="3" name="内容占位符 2"/>
          <p:cNvSpPr>
            <a:spLocks noGrp="1"/>
          </p:cNvSpPr>
          <p:nvPr>
            <p:ph idx="1"/>
          </p:nvPr>
        </p:nvSpPr>
        <p:spPr/>
        <p:txBody>
          <a:bodyPr>
            <a:normAutofit/>
          </a:bodyPr>
          <a:lstStyle/>
          <a:p>
            <a:r>
              <a:rPr lang="zh-CN" altLang="en-US" dirty="0" smtClean="0"/>
              <a:t>对于</a:t>
            </a:r>
            <a:r>
              <a:rPr lang="en-US" altLang="zh-CN" dirty="0" smtClean="0"/>
              <a:t>64</a:t>
            </a:r>
            <a:r>
              <a:rPr lang="zh-CN" altLang="en-US" dirty="0" smtClean="0"/>
              <a:t>位以内的奇数</a:t>
            </a:r>
            <a:r>
              <a:rPr lang="en-US" altLang="zh-CN" dirty="0" smtClean="0"/>
              <a:t/>
            </a:r>
            <a:br>
              <a:rPr lang="en-US" altLang="zh-CN" dirty="0" smtClean="0"/>
            </a:br>
            <a:r>
              <a:rPr lang="en-US" altLang="zh-CN" i="1" dirty="0" smtClean="0"/>
              <a:t>n</a:t>
            </a:r>
            <a:r>
              <a:rPr lang="en-US" altLang="zh-CN" dirty="0" smtClean="0"/>
              <a:t> &lt; 18,446,744,073,709,551,616 = 2</a:t>
            </a:r>
            <a:r>
              <a:rPr lang="en-US" altLang="zh-CN" baseline="30000" dirty="0" smtClean="0"/>
              <a:t>64</a:t>
            </a:r>
            <a:r>
              <a:rPr lang="en-US" altLang="zh-CN" dirty="0" smtClean="0"/>
              <a:t>,</a:t>
            </a:r>
            <a:r>
              <a:rPr lang="zh-CN" altLang="en-US" dirty="0" smtClean="0"/>
              <a:t>只需要选取</a:t>
            </a:r>
            <a:r>
              <a:rPr lang="en-US" altLang="zh-CN" dirty="0" smtClean="0"/>
              <a:t> </a:t>
            </a:r>
            <a:r>
              <a:rPr lang="en-US" altLang="zh-CN" i="1" dirty="0" smtClean="0"/>
              <a:t>a</a:t>
            </a:r>
            <a:r>
              <a:rPr lang="en-US" altLang="zh-CN" dirty="0" smtClean="0"/>
              <a:t> = 2, 3, 5, 7, 11, 13, 17, 19, 23, 29, 31, </a:t>
            </a:r>
            <a:r>
              <a:rPr lang="zh-CN" altLang="en-US" dirty="0" smtClean="0"/>
              <a:t>以及</a:t>
            </a:r>
            <a:r>
              <a:rPr lang="en-US" altLang="zh-CN" dirty="0" smtClean="0"/>
              <a:t>37(40</a:t>
            </a:r>
            <a:r>
              <a:rPr lang="zh-CN" altLang="en-US" dirty="0" smtClean="0"/>
              <a:t>以内的素数</a:t>
            </a:r>
            <a:r>
              <a:rPr lang="en-US" altLang="zh-CN" dirty="0" smtClean="0"/>
              <a:t>)</a:t>
            </a:r>
            <a:r>
              <a:rPr lang="zh-CN" altLang="en-US" dirty="0" smtClean="0"/>
              <a:t>即可</a:t>
            </a:r>
            <a:r>
              <a:rPr lang="en-US" altLang="zh-CN" dirty="0" smtClean="0"/>
              <a:t>100%</a:t>
            </a:r>
            <a:r>
              <a:rPr lang="zh-CN" altLang="en-US" dirty="0" smtClean="0"/>
              <a:t>确定素数。</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a:t>
            </a:r>
            <a:endParaRPr lang="zh-CN" altLang="en-US" dirty="0"/>
          </a:p>
        </p:txBody>
      </p:sp>
      <p:sp>
        <p:nvSpPr>
          <p:cNvPr id="3" name="内容占位符 2"/>
          <p:cNvSpPr>
            <a:spLocks noGrp="1"/>
          </p:cNvSpPr>
          <p:nvPr>
            <p:ph idx="1"/>
          </p:nvPr>
        </p:nvSpPr>
        <p:spPr/>
        <p:txBody>
          <a:bodyPr/>
          <a:lstStyle/>
          <a:p>
            <a:r>
              <a:rPr lang="zh-CN" altLang="en-US" dirty="0" smtClean="0"/>
              <a:t>判定一个数是否是素数</a:t>
            </a:r>
            <a:r>
              <a:rPr lang="en-US" altLang="zh-CN" dirty="0" smtClean="0"/>
              <a:t/>
            </a:r>
            <a:br>
              <a:rPr lang="en-US" altLang="zh-CN" dirty="0" smtClean="0"/>
            </a:br>
            <a:r>
              <a:rPr lang="zh-CN" altLang="en-US" dirty="0" smtClean="0"/>
              <a:t>枚举因子法：</a:t>
            </a:r>
            <a:r>
              <a:rPr lang="en-US" altLang="zh-CN" dirty="0" smtClean="0"/>
              <a:t>O(</a:t>
            </a:r>
            <a:r>
              <a:rPr lang="en-US" altLang="zh-CN" dirty="0" err="1" smtClean="0"/>
              <a:t>sqrt</a:t>
            </a:r>
            <a:r>
              <a:rPr lang="en-US" altLang="zh-CN" dirty="0" smtClean="0"/>
              <a:t>(n))</a:t>
            </a:r>
            <a:br>
              <a:rPr lang="en-US" altLang="zh-CN" dirty="0" smtClean="0"/>
            </a:br>
            <a:r>
              <a:rPr lang="zh-CN" altLang="en-US" dirty="0" smtClean="0"/>
              <a:t>米勒罗宾素性判定：</a:t>
            </a:r>
            <a:r>
              <a:rPr lang="en-US" altLang="zh-CN" dirty="0" smtClean="0"/>
              <a:t>O(log(n))</a:t>
            </a:r>
            <a:r>
              <a:rPr lang="zh-CN" altLang="en-US" dirty="0" smtClean="0"/>
              <a:t>（随机判定较大的整数）</a:t>
            </a:r>
            <a:r>
              <a:rPr lang="en-US" altLang="zh-CN" dirty="0" smtClean="0"/>
              <a:t/>
            </a:r>
            <a:br>
              <a:rPr lang="en-US" altLang="zh-CN" dirty="0" smtClean="0"/>
            </a:br>
            <a:r>
              <a:rPr lang="zh-CN" altLang="en-US" dirty="0" smtClean="0"/>
              <a:t>素数筛预处理：</a:t>
            </a:r>
            <a:r>
              <a:rPr lang="en-US" altLang="zh-CN" dirty="0" smtClean="0"/>
              <a:t>O(n)+O(1)</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graphicFrame>
        <p:nvGraphicFramePr>
          <p:cNvPr id="4" name="内容占位符 3"/>
          <p:cNvGraphicFramePr>
            <a:graphicFrameLocks noGrp="1" noChangeAspect="1"/>
          </p:cNvGraphicFramePr>
          <p:nvPr>
            <p:ph idx="1"/>
          </p:nvPr>
        </p:nvGraphicFramePr>
        <p:xfrm>
          <a:off x="323527" y="1484784"/>
          <a:ext cx="8125711" cy="1728192"/>
        </p:xfrm>
        <a:graphic>
          <a:graphicData uri="http://schemas.openxmlformats.org/presentationml/2006/ole">
            <mc:AlternateContent xmlns:mc="http://schemas.openxmlformats.org/markup-compatibility/2006">
              <mc:Choice xmlns:v="urn:schemas-microsoft-com:vml" Requires="v">
                <p:oleObj spid="_x0000_s33836" name="Unknown" r:id="rId3" imgW="3403440" imgH="723600" progId="Equation.KSEE3">
                  <p:embed/>
                </p:oleObj>
              </mc:Choice>
              <mc:Fallback>
                <p:oleObj name="Unknown" r:id="rId3" imgW="3403440" imgH="72360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1484784"/>
                        <a:ext cx="8125711" cy="1728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Pollard-rho</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smtClean="0"/>
              <a:t>1975</a:t>
            </a:r>
            <a:r>
              <a:rPr lang="zh-CN" altLang="en-US" dirty="0" smtClean="0"/>
              <a:t>年由</a:t>
            </a:r>
            <a:r>
              <a:rPr lang="en-US" altLang="zh-CN" dirty="0" smtClean="0"/>
              <a:t>John Pollard</a:t>
            </a:r>
            <a:r>
              <a:rPr lang="zh-CN" altLang="en-US" dirty="0" smtClean="0"/>
              <a:t>提出的一个用于求给定合数的最小质因子的算法。</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Pollard-rho </a:t>
            </a:r>
            <a:r>
              <a:rPr lang="zh-CN" altLang="en-US" dirty="0" smtClean="0"/>
              <a:t>算法思路</a:t>
            </a:r>
            <a:endParaRPr lang="zh-CN" altLang="en-US" dirty="0"/>
          </a:p>
        </p:txBody>
      </p:sp>
      <p:graphicFrame>
        <p:nvGraphicFramePr>
          <p:cNvPr id="4" name="内容占位符 3"/>
          <p:cNvGraphicFramePr>
            <a:graphicFrameLocks noGrp="1" noChangeAspect="1"/>
          </p:cNvGraphicFramePr>
          <p:nvPr>
            <p:ph idx="1"/>
          </p:nvPr>
        </p:nvGraphicFramePr>
        <p:xfrm>
          <a:off x="611560" y="1484784"/>
          <a:ext cx="7811630" cy="1800200"/>
        </p:xfrm>
        <a:graphic>
          <a:graphicData uri="http://schemas.openxmlformats.org/presentationml/2006/ole">
            <mc:AlternateContent xmlns:mc="http://schemas.openxmlformats.org/markup-compatibility/2006">
              <mc:Choice xmlns:v="urn:schemas-microsoft-com:vml" Requires="v">
                <p:oleObj spid="_x0000_s34861" name="Unknown" r:id="rId3" imgW="2920680" imgH="672840" progId="Equation.KSEE3">
                  <p:embed/>
                </p:oleObj>
              </mc:Choice>
              <mc:Fallback>
                <p:oleObj name="Unknown" r:id="rId3" imgW="2920680" imgH="67284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84784"/>
                        <a:ext cx="7811630"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p:cNvSpPr txBox="1"/>
          <p:nvPr/>
        </p:nvSpPr>
        <p:spPr>
          <a:xfrm>
            <a:off x="1043608" y="4221088"/>
            <a:ext cx="3821880" cy="369332"/>
          </a:xfrm>
          <a:prstGeom prst="rect">
            <a:avLst/>
          </a:prstGeom>
          <a:noFill/>
        </p:spPr>
        <p:txBody>
          <a:bodyPr wrap="none" rtlCol="0">
            <a:spAutoFit/>
          </a:bodyPr>
          <a:lstStyle/>
          <a:p>
            <a:r>
              <a:rPr lang="en-US" altLang="zh-CN" dirty="0" smtClean="0"/>
              <a:t>n </a:t>
            </a:r>
            <a:r>
              <a:rPr lang="zh-CN" altLang="en-US" dirty="0" smtClean="0"/>
              <a:t>是要判断是否为素数的初始的数字</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怎么找到这样的</a:t>
            </a:r>
            <a:r>
              <a:rPr lang="en-US" altLang="zh-CN" dirty="0" smtClean="0"/>
              <a:t>x1,x2?</a:t>
            </a:r>
            <a:endParaRPr lang="zh-CN" altLang="en-US" dirty="0"/>
          </a:p>
        </p:txBody>
      </p:sp>
      <p:graphicFrame>
        <p:nvGraphicFramePr>
          <p:cNvPr id="5" name="内容占位符 4"/>
          <p:cNvGraphicFramePr>
            <a:graphicFrameLocks noGrp="1" noChangeAspect="1"/>
          </p:cNvGraphicFramePr>
          <p:nvPr>
            <p:ph idx="1"/>
          </p:nvPr>
        </p:nvGraphicFramePr>
        <p:xfrm>
          <a:off x="467544" y="1628800"/>
          <a:ext cx="7990498" cy="3960440"/>
        </p:xfrm>
        <a:graphic>
          <a:graphicData uri="http://schemas.openxmlformats.org/presentationml/2006/ole">
            <mc:AlternateContent xmlns:mc="http://schemas.openxmlformats.org/markup-compatibility/2006">
              <mc:Choice xmlns:v="urn:schemas-microsoft-com:vml" Requires="v">
                <p:oleObj spid="_x0000_s35885" name="Unknown" r:id="rId4" imgW="2869920" imgH="1422360" progId="Equation.KSEE3">
                  <p:embed/>
                </p:oleObj>
              </mc:Choice>
              <mc:Fallback>
                <p:oleObj name="Unknown" r:id="rId4" imgW="2869920" imgH="1422360" progId="Equation.KSEE3">
                  <p:embed/>
                  <p:pic>
                    <p:nvPicPr>
                      <p:cNvPr id="0" name="内容占位符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628800"/>
                        <a:ext cx="7990498" cy="3960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为啥是</a:t>
            </a:r>
            <a:r>
              <a:rPr lang="en-US" altLang="zh-CN" dirty="0" smtClean="0"/>
              <a:t>rho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我们输出每次迭代的</a:t>
            </a:r>
            <a:r>
              <a:rPr lang="en-US" altLang="zh-CN" dirty="0" smtClean="0"/>
              <a:t>x[</a:t>
            </a:r>
            <a:r>
              <a:rPr lang="en-US" altLang="zh-CN" dirty="0" err="1" smtClean="0"/>
              <a:t>i</a:t>
            </a:r>
            <a:r>
              <a:rPr lang="en-US" altLang="zh-CN" dirty="0" smtClean="0"/>
              <a:t>]</a:t>
            </a:r>
            <a:r>
              <a:rPr lang="zh-CN" altLang="en-US" dirty="0" smtClean="0"/>
              <a:t>，可以发现从某一个</a:t>
            </a:r>
            <a:r>
              <a:rPr lang="en-US" altLang="zh-CN" dirty="0" err="1" smtClean="0"/>
              <a:t>i</a:t>
            </a:r>
            <a:r>
              <a:rPr lang="zh-CN" altLang="en-US" dirty="0" smtClean="0"/>
              <a:t>开始，会陷入一个循环</a:t>
            </a:r>
            <a:endParaRPr lang="zh-CN" altLang="en-US" dirty="0"/>
          </a:p>
        </p:txBody>
      </p:sp>
      <p:pic>
        <p:nvPicPr>
          <p:cNvPr id="50178" name="Picture 2" descr="http://img.blog.csdn.net/20150503163841553"/>
          <p:cNvPicPr>
            <a:picLocks noChangeAspect="1" noChangeArrowheads="1"/>
          </p:cNvPicPr>
          <p:nvPr/>
        </p:nvPicPr>
        <p:blipFill>
          <a:blip r:embed="rId2" cstate="print"/>
          <a:srcRect/>
          <a:stretch>
            <a:fillRect/>
          </a:stretch>
        </p:blipFill>
        <p:spPr bwMode="auto">
          <a:xfrm>
            <a:off x="755576" y="2996952"/>
            <a:ext cx="3600399" cy="3600400"/>
          </a:xfrm>
          <a:prstGeom prst="rect">
            <a:avLst/>
          </a:prstGeom>
          <a:noFill/>
        </p:spPr>
      </p:pic>
      <p:sp>
        <p:nvSpPr>
          <p:cNvPr id="5" name="TextBox 4"/>
          <p:cNvSpPr txBox="1"/>
          <p:nvPr/>
        </p:nvSpPr>
        <p:spPr>
          <a:xfrm>
            <a:off x="5292080" y="3645024"/>
            <a:ext cx="1253869" cy="1631216"/>
          </a:xfrm>
          <a:prstGeom prst="rect">
            <a:avLst/>
          </a:prstGeom>
          <a:noFill/>
        </p:spPr>
        <p:txBody>
          <a:bodyPr wrap="none" rtlCol="0">
            <a:spAutoFit/>
          </a:bodyPr>
          <a:lstStyle/>
          <a:p>
            <a:r>
              <a:rPr lang="en-US" altLang="zh-CN" sz="5000" dirty="0" smtClean="0"/>
              <a:t>rho:</a:t>
            </a:r>
          </a:p>
          <a:p>
            <a:r>
              <a:rPr lang="en-US" altLang="zh-CN" sz="5000" dirty="0" smtClean="0"/>
              <a:t>ρ</a:t>
            </a:r>
            <a:endParaRPr lang="zh-CN" altLang="en-US" sz="5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找到一个因子</a:t>
            </a:r>
            <a:r>
              <a:rPr lang="en-US" altLang="zh-CN" dirty="0" smtClean="0"/>
              <a:t>p</a:t>
            </a:r>
            <a:r>
              <a:rPr lang="zh-CN" altLang="en-US" dirty="0" smtClean="0"/>
              <a:t>后</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p</a:t>
            </a:r>
            <a:r>
              <a:rPr lang="zh-CN" altLang="en-US" dirty="0" smtClean="0"/>
              <a:t>和</a:t>
            </a:r>
            <a:r>
              <a:rPr lang="en-US" altLang="zh-CN" dirty="0" smtClean="0"/>
              <a:t>n/p</a:t>
            </a:r>
            <a:r>
              <a:rPr lang="zh-CN" altLang="en-US" dirty="0" smtClean="0"/>
              <a:t>递归使用</a:t>
            </a:r>
            <a:r>
              <a:rPr lang="en-US" altLang="zh-CN" dirty="0" smtClean="0"/>
              <a:t>Pollard-rho</a:t>
            </a:r>
            <a:r>
              <a:rPr lang="zh-CN" altLang="en-US" dirty="0" smtClean="0"/>
              <a:t>算法，直到都是素数。</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POJ1811</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N(2&lt;=N&lt;2^54) </a:t>
            </a:r>
            <a:r>
              <a:rPr lang="zh-CN" altLang="en-US" dirty="0" smtClean="0"/>
              <a:t>如果是素数，输出</a:t>
            </a:r>
            <a:r>
              <a:rPr lang="en-US" altLang="zh-CN" dirty="0" smtClean="0"/>
              <a:t>Prime</a:t>
            </a:r>
            <a:r>
              <a:rPr lang="zh-CN" altLang="en-US" dirty="0" smtClean="0"/>
              <a:t>，否则输出</a:t>
            </a:r>
            <a:r>
              <a:rPr lang="en-US" altLang="zh-CN" dirty="0" smtClean="0"/>
              <a:t>N</a:t>
            </a:r>
            <a:r>
              <a:rPr lang="zh-CN" altLang="en-US" dirty="0" smtClean="0"/>
              <a:t>的最小素因子。</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二次剩余</a:t>
            </a:r>
            <a:endParaRPr lang="zh-CN" altLang="en-US" dirty="0"/>
          </a:p>
        </p:txBody>
      </p:sp>
      <p:sp>
        <p:nvSpPr>
          <p:cNvPr id="3" name="内容占位符 2"/>
          <p:cNvSpPr>
            <a:spLocks noGrp="1"/>
          </p:cNvSpPr>
          <p:nvPr>
            <p:ph idx="1"/>
          </p:nvPr>
        </p:nvSpPr>
        <p:spPr/>
        <p:txBody>
          <a:bodyPr/>
          <a:lstStyle/>
          <a:p>
            <a:r>
              <a:rPr lang="zh-CN" altLang="en-US" dirty="0" smtClean="0"/>
              <a:t>什么是二次剩余？</a:t>
            </a:r>
            <a:endParaRPr lang="en-US" altLang="zh-CN" dirty="0" smtClean="0"/>
          </a:p>
          <a:p>
            <a:pPr>
              <a:buNone/>
            </a:pPr>
            <a:endParaRPr lang="zh-CN" altLang="en-US" dirty="0"/>
          </a:p>
        </p:txBody>
      </p:sp>
      <p:graphicFrame>
        <p:nvGraphicFramePr>
          <p:cNvPr id="4" name="对象 3"/>
          <p:cNvGraphicFramePr>
            <a:graphicFrameLocks noChangeAspect="1"/>
          </p:cNvGraphicFramePr>
          <p:nvPr/>
        </p:nvGraphicFramePr>
        <p:xfrm>
          <a:off x="467543" y="2564904"/>
          <a:ext cx="8303267" cy="2736304"/>
        </p:xfrm>
        <a:graphic>
          <a:graphicData uri="http://schemas.openxmlformats.org/presentationml/2006/ole">
            <mc:AlternateContent xmlns:mc="http://schemas.openxmlformats.org/markup-compatibility/2006">
              <mc:Choice xmlns:v="urn:schemas-microsoft-com:vml" Requires="v">
                <p:oleObj spid="_x0000_s41004" name="Unknown" r:id="rId3" imgW="2234880" imgH="736560" progId="Equation.KSEE3">
                  <p:embed/>
                </p:oleObj>
              </mc:Choice>
              <mc:Fallback>
                <p:oleObj name="Unknown" r:id="rId3" imgW="2234880" imgH="73656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3" y="2564904"/>
                        <a:ext cx="8303267" cy="2736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二次剩余存在的条件</a:t>
            </a:r>
            <a:endParaRPr lang="zh-CN" altLang="en-US" dirty="0"/>
          </a:p>
        </p:txBody>
      </p:sp>
      <p:sp>
        <p:nvSpPr>
          <p:cNvPr id="3" name="内容占位符 2"/>
          <p:cNvSpPr>
            <a:spLocks noGrp="1"/>
          </p:cNvSpPr>
          <p:nvPr>
            <p:ph idx="1"/>
          </p:nvPr>
        </p:nvSpPr>
        <p:spPr/>
        <p:txBody>
          <a:bodyPr/>
          <a:lstStyle/>
          <a:p>
            <a:r>
              <a:rPr lang="zh-CN" altLang="en-US" dirty="0" smtClean="0"/>
              <a:t>欧拉判定准则</a:t>
            </a:r>
            <a:r>
              <a:rPr lang="en-US" altLang="zh-CN" dirty="0" smtClean="0"/>
              <a:t>(1748</a:t>
            </a:r>
            <a:r>
              <a:rPr lang="zh-CN" altLang="en-US" dirty="0" smtClean="0"/>
              <a:t>年</a:t>
            </a:r>
            <a:r>
              <a:rPr lang="en-US" altLang="zh-CN" dirty="0" smtClean="0"/>
              <a:t>)</a:t>
            </a:r>
            <a:endParaRPr lang="zh-CN" altLang="en-US" dirty="0"/>
          </a:p>
        </p:txBody>
      </p:sp>
      <p:graphicFrame>
        <p:nvGraphicFramePr>
          <p:cNvPr id="4" name="对象 3"/>
          <p:cNvGraphicFramePr>
            <a:graphicFrameLocks noChangeAspect="1"/>
          </p:cNvGraphicFramePr>
          <p:nvPr/>
        </p:nvGraphicFramePr>
        <p:xfrm>
          <a:off x="539552" y="2492896"/>
          <a:ext cx="8196263" cy="2205037"/>
        </p:xfrm>
        <a:graphic>
          <a:graphicData uri="http://schemas.openxmlformats.org/presentationml/2006/ole">
            <mc:AlternateContent xmlns:mc="http://schemas.openxmlformats.org/markup-compatibility/2006">
              <mc:Choice xmlns:v="urn:schemas-microsoft-com:vml" Requires="v">
                <p:oleObj spid="_x0000_s42029" name="Unknown" r:id="rId3" imgW="3022560" imgH="812520" progId="Equation.KSEE3">
                  <p:embed/>
                </p:oleObj>
              </mc:Choice>
              <mc:Fallback>
                <p:oleObj name="Unknown" r:id="rId3" imgW="3022560" imgH="81252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492896"/>
                        <a:ext cx="8196263" cy="220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模板题</a:t>
            </a:r>
            <a:endParaRPr lang="zh-CN" altLang="en-US" dirty="0"/>
          </a:p>
        </p:txBody>
      </p:sp>
      <p:sp>
        <p:nvSpPr>
          <p:cNvPr id="3" name="内容占位符 2"/>
          <p:cNvSpPr>
            <a:spLocks noGrp="1"/>
          </p:cNvSpPr>
          <p:nvPr>
            <p:ph idx="1"/>
          </p:nvPr>
        </p:nvSpPr>
        <p:spPr/>
        <p:txBody>
          <a:bodyPr/>
          <a:lstStyle/>
          <a:p>
            <a:r>
              <a:rPr lang="en-US" altLang="zh-CN" dirty="0" smtClean="0">
                <a:hlinkClick r:id="rId2"/>
              </a:rPr>
              <a:t>URAL1132</a:t>
            </a:r>
            <a:endParaRPr lang="en-US" altLang="zh-CN" dirty="0" smtClean="0"/>
          </a:p>
          <a:p>
            <a:r>
              <a:rPr lang="zh-CN" altLang="en-US" dirty="0" smtClean="0"/>
              <a:t>给定</a:t>
            </a:r>
            <a:r>
              <a:rPr lang="en-US" altLang="zh-CN" dirty="0" err="1" smtClean="0"/>
              <a:t>a,n</a:t>
            </a:r>
            <a:r>
              <a:rPr lang="zh-CN" altLang="en-US" dirty="0" smtClean="0"/>
              <a:t>，求</a:t>
            </a:r>
            <a:r>
              <a:rPr lang="en-US" altLang="zh-CN" dirty="0" smtClean="0"/>
              <a:t>x*</a:t>
            </a:r>
            <a:r>
              <a:rPr lang="en-US" altLang="zh-CN" dirty="0" err="1" smtClean="0"/>
              <a:t>x%n</a:t>
            </a:r>
            <a:r>
              <a:rPr lang="en-US" altLang="zh-CN" dirty="0" smtClean="0"/>
              <a:t>=a</a:t>
            </a:r>
            <a:r>
              <a:rPr lang="zh-CN" altLang="en-US" dirty="0" smtClean="0"/>
              <a:t>的解，若无解，输出“</a:t>
            </a:r>
            <a:r>
              <a:rPr lang="en-US" altLang="zh-CN" dirty="0" smtClean="0"/>
              <a:t>No root</a:t>
            </a:r>
            <a:r>
              <a:rPr lang="zh-CN" altLang="en-US" dirty="0" smtClean="0"/>
              <a:t>”</a:t>
            </a:r>
            <a:r>
              <a:rPr lang="en-US" altLang="zh-CN" dirty="0" smtClean="0"/>
              <a:t>,</a:t>
            </a:r>
            <a:r>
              <a:rPr lang="zh-CN" altLang="en-US" dirty="0" smtClean="0"/>
              <a:t>否则把根从小到大输出。</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素数筛</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把</a:t>
            </a:r>
            <a:r>
              <a:rPr lang="en-US" altLang="zh-CN" dirty="0" smtClean="0"/>
              <a:t>2~n</a:t>
            </a:r>
            <a:r>
              <a:rPr lang="zh-CN" altLang="en-US" dirty="0" smtClean="0"/>
              <a:t>列出来</a:t>
            </a:r>
            <a:endParaRPr lang="en-US" altLang="zh-CN" dirty="0" smtClean="0"/>
          </a:p>
          <a:p>
            <a:pPr marL="514350" indent="-514350">
              <a:buFont typeface="+mj-lt"/>
              <a:buAutoNum type="arabicPeriod"/>
            </a:pPr>
            <a:r>
              <a:rPr lang="zh-CN" altLang="en-US" dirty="0" smtClean="0"/>
              <a:t>从小到大，枚举每一个没有删掉的数字</a:t>
            </a:r>
            <a:r>
              <a:rPr lang="en-US" altLang="zh-CN" dirty="0" err="1" smtClean="0"/>
              <a:t>i</a:t>
            </a:r>
            <a:endParaRPr lang="en-US" altLang="zh-CN" dirty="0" smtClean="0"/>
          </a:p>
          <a:p>
            <a:pPr marL="514350" indent="-514350">
              <a:buFont typeface="+mj-lt"/>
              <a:buAutoNum type="arabicPeriod"/>
            </a:pPr>
            <a:r>
              <a:rPr lang="zh-CN" altLang="en-US" dirty="0" smtClean="0"/>
              <a:t>把</a:t>
            </a:r>
            <a:r>
              <a:rPr lang="en-US" altLang="zh-CN" dirty="0" err="1" smtClean="0"/>
              <a:t>i</a:t>
            </a:r>
            <a:r>
              <a:rPr lang="zh-CN" altLang="en-US" dirty="0" smtClean="0"/>
              <a:t>的</a:t>
            </a:r>
            <a:r>
              <a:rPr lang="en-US" altLang="zh-CN" dirty="0" smtClean="0"/>
              <a:t>2</a:t>
            </a:r>
            <a:r>
              <a:rPr lang="zh-CN" altLang="en-US" dirty="0" smtClean="0"/>
              <a:t>倍，</a:t>
            </a:r>
            <a:r>
              <a:rPr lang="en-US" altLang="zh-CN" dirty="0" smtClean="0"/>
              <a:t>3</a:t>
            </a:r>
            <a:r>
              <a:rPr lang="zh-CN" altLang="en-US" dirty="0" smtClean="0"/>
              <a:t>倍，</a:t>
            </a:r>
            <a:r>
              <a:rPr lang="en-US" altLang="zh-CN" dirty="0" smtClean="0"/>
              <a:t>4</a:t>
            </a:r>
            <a:r>
              <a:rPr lang="zh-CN" altLang="en-US" dirty="0" smtClean="0"/>
              <a:t>倍，</a:t>
            </a:r>
            <a:r>
              <a:rPr lang="en-US" altLang="zh-CN" dirty="0" smtClean="0"/>
              <a:t>…</a:t>
            </a:r>
            <a:r>
              <a:rPr lang="zh-CN" altLang="en-US" dirty="0" smtClean="0"/>
              <a:t>，删掉</a:t>
            </a:r>
            <a:endParaRPr lang="en-US" altLang="zh-CN" dirty="0" smtClean="0"/>
          </a:p>
          <a:p>
            <a:pPr marL="514350" indent="-514350">
              <a:buFont typeface="+mj-lt"/>
              <a:buAutoNum type="arabicPeriod"/>
            </a:pPr>
            <a:r>
              <a:rPr lang="zh-CN" altLang="en-US" dirty="0" smtClean="0"/>
              <a:t>剩下的没被删掉的都是素数</a:t>
            </a:r>
            <a:endParaRPr lang="en-US" altLang="zh-CN" dirty="0" smtClean="0"/>
          </a:p>
          <a:p>
            <a:pPr marL="514350" indent="-514350">
              <a:buNone/>
            </a:pPr>
            <a:r>
              <a:rPr lang="en-US" altLang="zh-CN" dirty="0" smtClean="0"/>
              <a:t>    </a:t>
            </a:r>
            <a:r>
              <a:rPr lang="zh-CN" altLang="en-US" dirty="0" smtClean="0"/>
              <a:t>时间复杂度</a:t>
            </a:r>
            <a:r>
              <a:rPr lang="en-US" altLang="zh-CN" dirty="0" smtClean="0"/>
              <a:t>=n/2+n/3+n/4+n/5+…</a:t>
            </a:r>
            <a:br>
              <a:rPr lang="en-US" altLang="zh-CN" dirty="0" smtClean="0"/>
            </a:br>
            <a:r>
              <a:rPr lang="en-US" altLang="zh-CN" dirty="0" smtClean="0"/>
              <a:t>=O(</a:t>
            </a:r>
            <a:r>
              <a:rPr lang="en-US" altLang="zh-CN" dirty="0" err="1" smtClean="0"/>
              <a:t>nlogn</a:t>
            </a:r>
            <a:r>
              <a:rPr lang="en-US" altLang="zh-CN"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如何求二次剩余</a:t>
            </a:r>
            <a:endParaRPr lang="zh-CN" altLang="en-US" dirty="0"/>
          </a:p>
        </p:txBody>
      </p:sp>
      <p:sp>
        <p:nvSpPr>
          <p:cNvPr id="3" name="内容占位符 2"/>
          <p:cNvSpPr>
            <a:spLocks noGrp="1"/>
          </p:cNvSpPr>
          <p:nvPr>
            <p:ph idx="1"/>
          </p:nvPr>
        </p:nvSpPr>
        <p:spPr/>
        <p:txBody>
          <a:bodyPr/>
          <a:lstStyle/>
          <a:p>
            <a:r>
              <a:rPr lang="en-US" altLang="zh-CN" dirty="0" err="1" smtClean="0"/>
              <a:t>Cipolla</a:t>
            </a:r>
            <a:r>
              <a:rPr lang="zh-CN" altLang="en-US" dirty="0" smtClean="0"/>
              <a:t>算法</a:t>
            </a:r>
            <a:endParaRPr lang="en-US" altLang="zh-CN" dirty="0" smtClean="0"/>
          </a:p>
        </p:txBody>
      </p:sp>
      <p:graphicFrame>
        <p:nvGraphicFramePr>
          <p:cNvPr id="4" name="对象 3"/>
          <p:cNvGraphicFramePr>
            <a:graphicFrameLocks noChangeAspect="1"/>
          </p:cNvGraphicFramePr>
          <p:nvPr/>
        </p:nvGraphicFramePr>
        <p:xfrm>
          <a:off x="251520" y="2420888"/>
          <a:ext cx="8357122" cy="2472184"/>
        </p:xfrm>
        <a:graphic>
          <a:graphicData uri="http://schemas.openxmlformats.org/presentationml/2006/ole">
            <mc:AlternateContent xmlns:mc="http://schemas.openxmlformats.org/markup-compatibility/2006">
              <mc:Choice xmlns:v="urn:schemas-microsoft-com:vml" Requires="v">
                <p:oleObj spid="_x0000_s43053" name="Unknown" r:id="rId4" imgW="2831760" imgH="838080" progId="Equation.KSEE3">
                  <p:embed/>
                </p:oleObj>
              </mc:Choice>
              <mc:Fallback>
                <p:oleObj name="Unknown" r:id="rId4" imgW="2831760" imgH="83808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420888"/>
                        <a:ext cx="8357122" cy="2472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形标注 4"/>
          <p:cNvSpPr/>
          <p:nvPr/>
        </p:nvSpPr>
        <p:spPr>
          <a:xfrm>
            <a:off x="827584" y="5373216"/>
            <a:ext cx="3024336" cy="1296144"/>
          </a:xfrm>
          <a:prstGeom prst="wedgeEllipseCallout">
            <a:avLst>
              <a:gd name="adj1" fmla="val 25150"/>
              <a:gd name="adj2" fmla="val -891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rPr>
              <a:t>怎么计算这个？</a:t>
            </a:r>
            <a:endParaRPr lang="zh-CN" altLang="en-US" dirty="0">
              <a:solidFill>
                <a:schemeClr val="tx1">
                  <a:lumMod val="95000"/>
                  <a:lumOff val="5000"/>
                </a:schemeClr>
              </a:solidFill>
            </a:endParaRPr>
          </a:p>
        </p:txBody>
      </p:sp>
      <p:sp>
        <p:nvSpPr>
          <p:cNvPr id="6" name="椭圆形标注 5"/>
          <p:cNvSpPr/>
          <p:nvPr/>
        </p:nvSpPr>
        <p:spPr>
          <a:xfrm>
            <a:off x="4067944" y="5373216"/>
            <a:ext cx="3024336" cy="1296144"/>
          </a:xfrm>
          <a:prstGeom prst="wedgeEllipseCallout">
            <a:avLst>
              <a:gd name="adj1" fmla="val 25150"/>
              <a:gd name="adj2" fmla="val -891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rPr>
              <a:t>另一个？</a:t>
            </a:r>
            <a:endParaRPr lang="zh-CN" alt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应用题</a:t>
            </a:r>
            <a:endParaRPr lang="zh-CN" altLang="en-US" dirty="0"/>
          </a:p>
        </p:txBody>
      </p:sp>
      <p:sp>
        <p:nvSpPr>
          <p:cNvPr id="3" name="内容占位符 2"/>
          <p:cNvSpPr>
            <a:spLocks noGrp="1"/>
          </p:cNvSpPr>
          <p:nvPr>
            <p:ph idx="1"/>
          </p:nvPr>
        </p:nvSpPr>
        <p:spPr/>
        <p:txBody>
          <a:bodyPr/>
          <a:lstStyle/>
          <a:p>
            <a:r>
              <a:rPr lang="en-US" altLang="zh-CN" dirty="0" smtClean="0"/>
              <a:t>ZOJ3774 Power of Fibonacci</a:t>
            </a:r>
            <a:br>
              <a:rPr lang="en-US" altLang="zh-CN" dirty="0" smtClean="0"/>
            </a:br>
            <a:endParaRPr lang="zh-CN" altLang="en-US" dirty="0"/>
          </a:p>
        </p:txBody>
      </p:sp>
      <p:graphicFrame>
        <p:nvGraphicFramePr>
          <p:cNvPr id="4" name="对象 3"/>
          <p:cNvGraphicFramePr>
            <a:graphicFrameLocks noChangeAspect="1"/>
          </p:cNvGraphicFramePr>
          <p:nvPr/>
        </p:nvGraphicFramePr>
        <p:xfrm>
          <a:off x="1331640" y="2420887"/>
          <a:ext cx="5184576" cy="3645405"/>
        </p:xfrm>
        <a:graphic>
          <a:graphicData uri="http://schemas.openxmlformats.org/presentationml/2006/ole">
            <mc:AlternateContent xmlns:mc="http://schemas.openxmlformats.org/markup-compatibility/2006">
              <mc:Choice xmlns:v="urn:schemas-microsoft-com:vml" Requires="v">
                <p:oleObj spid="_x0000_s54316" name="Unknown" r:id="rId3" imgW="1625400" imgH="1143000" progId="Equation.KSEE3">
                  <p:embed/>
                </p:oleObj>
              </mc:Choice>
              <mc:Fallback>
                <p:oleObj name="Unknown" r:id="rId3" imgW="1625400" imgH="11430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420887"/>
                        <a:ext cx="5184576" cy="3645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离散对数</a:t>
            </a:r>
            <a:endParaRPr lang="zh-CN" altLang="en-US" dirty="0"/>
          </a:p>
        </p:txBody>
      </p:sp>
      <p:sp>
        <p:nvSpPr>
          <p:cNvPr id="3" name="内容占位符 2"/>
          <p:cNvSpPr>
            <a:spLocks noGrp="1"/>
          </p:cNvSpPr>
          <p:nvPr>
            <p:ph idx="1"/>
          </p:nvPr>
        </p:nvSpPr>
        <p:spPr/>
        <p:txBody>
          <a:bodyPr/>
          <a:lstStyle/>
          <a:p>
            <a:r>
              <a:rPr lang="zh-CN" altLang="en-US" dirty="0" smtClean="0"/>
              <a:t>什么是对数？</a:t>
            </a:r>
            <a:endParaRPr lang="en-US" altLang="zh-CN" dirty="0" smtClean="0"/>
          </a:p>
          <a:p>
            <a:endParaRPr lang="en-US" altLang="zh-CN" dirty="0" smtClean="0"/>
          </a:p>
          <a:p>
            <a:endParaRPr lang="en-US" altLang="zh-CN" dirty="0" smtClean="0"/>
          </a:p>
          <a:p>
            <a:r>
              <a:rPr lang="zh-CN" altLang="en-US" dirty="0" smtClean="0"/>
              <a:t>什么是离散对数？</a:t>
            </a:r>
            <a:r>
              <a:rPr lang="en-US" altLang="zh-CN" dirty="0" smtClean="0"/>
              <a:t/>
            </a:r>
            <a:br>
              <a:rPr lang="en-US" altLang="zh-CN" dirty="0" smtClean="0"/>
            </a:br>
            <a:r>
              <a:rPr lang="zh-CN" altLang="en-US" dirty="0" smtClean="0"/>
              <a:t>在模</a:t>
            </a:r>
            <a:r>
              <a:rPr lang="en-US" altLang="zh-CN" dirty="0" smtClean="0"/>
              <a:t>n</a:t>
            </a:r>
            <a:r>
              <a:rPr lang="zh-CN" altLang="en-US" dirty="0" smtClean="0"/>
              <a:t>下的对数运算</a:t>
            </a:r>
            <a:endParaRPr lang="en-US" altLang="zh-CN" dirty="0" smtClean="0"/>
          </a:p>
        </p:txBody>
      </p:sp>
      <p:graphicFrame>
        <p:nvGraphicFramePr>
          <p:cNvPr id="4" name="对象 3"/>
          <p:cNvGraphicFramePr>
            <a:graphicFrameLocks noChangeAspect="1"/>
          </p:cNvGraphicFramePr>
          <p:nvPr/>
        </p:nvGraphicFramePr>
        <p:xfrm>
          <a:off x="395537" y="2420889"/>
          <a:ext cx="8136904" cy="493400"/>
        </p:xfrm>
        <a:graphic>
          <a:graphicData uri="http://schemas.openxmlformats.org/presentationml/2006/ole">
            <mc:AlternateContent xmlns:mc="http://schemas.openxmlformats.org/markup-compatibility/2006">
              <mc:Choice xmlns:v="urn:schemas-microsoft-com:vml" Requires="v">
                <p:oleObj spid="_x0000_s44118" name="Unknown" r:id="rId3" imgW="3619440" imgH="241200" progId="Equation.KSEE3">
                  <p:embed/>
                </p:oleObj>
              </mc:Choice>
              <mc:Fallback>
                <p:oleObj name="Unknown" r:id="rId3" imgW="3619440" imgH="2412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7" y="2420889"/>
                        <a:ext cx="8136904" cy="49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5" name="Object 3"/>
          <p:cNvGraphicFramePr>
            <a:graphicFrameLocks noChangeAspect="1"/>
          </p:cNvGraphicFramePr>
          <p:nvPr/>
        </p:nvGraphicFramePr>
        <p:xfrm>
          <a:off x="467544" y="4725144"/>
          <a:ext cx="6880225" cy="935037"/>
        </p:xfrm>
        <a:graphic>
          <a:graphicData uri="http://schemas.openxmlformats.org/presentationml/2006/ole">
            <mc:AlternateContent xmlns:mc="http://schemas.openxmlformats.org/markup-compatibility/2006">
              <mc:Choice xmlns:v="urn:schemas-microsoft-com:vml" Requires="v">
                <p:oleObj spid="_x0000_s44119" name="Unknown" r:id="rId5" imgW="3060360" imgH="457200" progId="Equation.KSEE3">
                  <p:embed/>
                </p:oleObj>
              </mc:Choice>
              <mc:Fallback>
                <p:oleObj name="Unknown" r:id="rId5" imgW="3060360" imgH="4572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725144"/>
                        <a:ext cx="6880225"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怎么求离散对数？</a:t>
            </a:r>
            <a:endParaRPr lang="zh-CN" altLang="en-US" dirty="0"/>
          </a:p>
        </p:txBody>
      </p:sp>
      <p:sp>
        <p:nvSpPr>
          <p:cNvPr id="3" name="内容占位符 2"/>
          <p:cNvSpPr>
            <a:spLocks noGrp="1"/>
          </p:cNvSpPr>
          <p:nvPr>
            <p:ph idx="1"/>
          </p:nvPr>
        </p:nvSpPr>
        <p:spPr/>
        <p:txBody>
          <a:bodyPr/>
          <a:lstStyle/>
          <a:p>
            <a:r>
              <a:rPr lang="zh-CN" altLang="en-US" dirty="0" smtClean="0"/>
              <a:t>这是一个很经典的工业问题，因为没有</a:t>
            </a:r>
            <a:r>
              <a:rPr lang="en-US" altLang="zh-CN" dirty="0" smtClean="0"/>
              <a:t>O(log c)</a:t>
            </a:r>
            <a:r>
              <a:rPr lang="zh-CN" altLang="en-US" dirty="0" smtClean="0"/>
              <a:t>复杂度的解法，所以可以作为公钥加密算法</a:t>
            </a:r>
            <a:r>
              <a:rPr lang="en-US" altLang="zh-CN" dirty="0" smtClean="0"/>
              <a:t>——DH</a:t>
            </a:r>
            <a:r>
              <a:rPr lang="zh-CN" altLang="en-US" dirty="0" smtClean="0"/>
              <a:t>密钥交换算法</a:t>
            </a:r>
            <a:endParaRPr lang="en-US" altLang="zh-CN" dirty="0" smtClean="0"/>
          </a:p>
          <a:p>
            <a:r>
              <a:rPr lang="zh-CN" altLang="en-US" dirty="0" smtClean="0"/>
              <a:t>竞赛中只需要掌握</a:t>
            </a:r>
            <a:r>
              <a:rPr lang="en-US" altLang="zh-CN" dirty="0" smtClean="0"/>
              <a:t>O(</a:t>
            </a:r>
            <a:r>
              <a:rPr lang="en-US" altLang="zh-CN" dirty="0" err="1" smtClean="0"/>
              <a:t>sqrt</a:t>
            </a:r>
            <a:r>
              <a:rPr lang="en-US" altLang="zh-CN" dirty="0" smtClean="0"/>
              <a:t>(c))</a:t>
            </a:r>
            <a:r>
              <a:rPr lang="zh-CN" altLang="en-US" dirty="0" smtClean="0"/>
              <a:t>的算法即可</a:t>
            </a:r>
            <a:endParaRPr lang="en-US" altLang="zh-CN" dirty="0" smtClean="0"/>
          </a:p>
          <a:p>
            <a:r>
              <a:rPr lang="zh-CN" altLang="en-US" dirty="0" smtClean="0"/>
              <a:t>求解算法</a:t>
            </a:r>
            <a:endParaRPr lang="en-US" altLang="zh-CN" dirty="0" smtClean="0"/>
          </a:p>
          <a:p>
            <a:r>
              <a:rPr lang="en-US" altLang="zh-CN" dirty="0" smtClean="0"/>
              <a:t>Baby Step Giant Step(</a:t>
            </a:r>
            <a:r>
              <a:rPr lang="zh-CN" altLang="en-US" dirty="0" smtClean="0"/>
              <a:t>竞赛中常用</a:t>
            </a:r>
            <a:r>
              <a:rPr lang="en-US" altLang="zh-CN" dirty="0" smtClean="0"/>
              <a:t>)</a:t>
            </a:r>
          </a:p>
          <a:p>
            <a:r>
              <a:rPr lang="en-US" altLang="zh-CN" dirty="0" smtClean="0"/>
              <a:t>Pollard-rho (</a:t>
            </a:r>
            <a:r>
              <a:rPr lang="zh-CN" altLang="en-US" dirty="0" smtClean="0"/>
              <a:t>对，又是这个人</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Baby Step Giant Step</a:t>
            </a:r>
            <a:endParaRPr lang="zh-CN" altLang="en-US" dirty="0"/>
          </a:p>
        </p:txBody>
      </p:sp>
      <p:sp>
        <p:nvSpPr>
          <p:cNvPr id="3" name="内容占位符 2"/>
          <p:cNvSpPr>
            <a:spLocks noGrp="1"/>
          </p:cNvSpPr>
          <p:nvPr>
            <p:ph idx="1"/>
          </p:nvPr>
        </p:nvSpPr>
        <p:spPr/>
        <p:txBody>
          <a:bodyPr/>
          <a:lstStyle/>
          <a:p>
            <a:r>
              <a:rPr lang="zh-CN" altLang="en-US" dirty="0" smtClean="0"/>
              <a:t>一个用空间换时间的算法</a:t>
            </a:r>
            <a:r>
              <a:rPr lang="en-US" altLang="zh-CN" dirty="0" smtClean="0"/>
              <a:t>(hash</a:t>
            </a:r>
            <a:r>
              <a:rPr lang="zh-CN" altLang="en-US" dirty="0" smtClean="0"/>
              <a:t>表判重</a:t>
            </a:r>
            <a:r>
              <a:rPr lang="en-US" altLang="zh-CN" dirty="0" smtClean="0"/>
              <a:t>)</a:t>
            </a:r>
          </a:p>
          <a:p>
            <a:r>
              <a:rPr lang="zh-CN" altLang="en-US" dirty="0" smtClean="0"/>
              <a:t>一个中间相遇法的算法</a:t>
            </a:r>
            <a:r>
              <a:rPr lang="en-US" altLang="zh-CN" dirty="0" smtClean="0"/>
              <a:t>(</a:t>
            </a:r>
            <a:r>
              <a:rPr lang="zh-CN" altLang="en-US" dirty="0" smtClean="0"/>
              <a:t>节省一半搜索状态</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算法思想</a:t>
            </a:r>
            <a:endParaRPr lang="zh-CN" altLang="en-US" dirty="0"/>
          </a:p>
        </p:txBody>
      </p:sp>
      <p:graphicFrame>
        <p:nvGraphicFramePr>
          <p:cNvPr id="4" name="对象 3"/>
          <p:cNvGraphicFramePr>
            <a:graphicFrameLocks noChangeAspect="1"/>
          </p:cNvGraphicFramePr>
          <p:nvPr/>
        </p:nvGraphicFramePr>
        <p:xfrm>
          <a:off x="467544" y="1484784"/>
          <a:ext cx="8251409" cy="2160240"/>
        </p:xfrm>
        <a:graphic>
          <a:graphicData uri="http://schemas.openxmlformats.org/presentationml/2006/ole">
            <mc:AlternateContent xmlns:mc="http://schemas.openxmlformats.org/markup-compatibility/2006">
              <mc:Choice xmlns:v="urn:schemas-microsoft-com:vml" Requires="v">
                <p:oleObj spid="_x0000_s45100" name="Unknown" r:id="rId3" imgW="2958840" imgH="774360" progId="Equation.KSEE3">
                  <p:embed/>
                </p:oleObj>
              </mc:Choice>
              <mc:Fallback>
                <p:oleObj name="Unknown" r:id="rId3" imgW="2958840" imgH="77436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484784"/>
                        <a:ext cx="8251409" cy="2160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形标注 4"/>
          <p:cNvSpPr/>
          <p:nvPr/>
        </p:nvSpPr>
        <p:spPr>
          <a:xfrm>
            <a:off x="755576" y="4149080"/>
            <a:ext cx="2520280" cy="1008112"/>
          </a:xfrm>
          <a:prstGeom prst="wedgeEllipseCallout">
            <a:avLst>
              <a:gd name="adj1" fmla="val 92971"/>
              <a:gd name="adj2" fmla="val -1068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baby step</a:t>
            </a:r>
            <a:endParaRPr lang="zh-CN" altLang="en-US" sz="3000" dirty="0">
              <a:solidFill>
                <a:schemeClr val="tx1"/>
              </a:solidFill>
            </a:endParaRPr>
          </a:p>
        </p:txBody>
      </p:sp>
      <p:sp>
        <p:nvSpPr>
          <p:cNvPr id="6" name="椭圆形标注 5"/>
          <p:cNvSpPr/>
          <p:nvPr/>
        </p:nvSpPr>
        <p:spPr>
          <a:xfrm>
            <a:off x="6444208" y="4149080"/>
            <a:ext cx="2520280" cy="1008112"/>
          </a:xfrm>
          <a:prstGeom prst="wedgeEllipseCallout">
            <a:avLst>
              <a:gd name="adj1" fmla="val -60017"/>
              <a:gd name="adj2" fmla="val -916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giant step</a:t>
            </a:r>
            <a:endParaRPr lang="zh-CN" altLang="en-US" sz="3000" dirty="0">
              <a:solidFill>
                <a:schemeClr val="tx1"/>
              </a:solidFill>
            </a:endParaRPr>
          </a:p>
        </p:txBody>
      </p:sp>
      <p:sp>
        <p:nvSpPr>
          <p:cNvPr id="7" name="椭圆形标注 6"/>
          <p:cNvSpPr/>
          <p:nvPr/>
        </p:nvSpPr>
        <p:spPr>
          <a:xfrm>
            <a:off x="3851920" y="4941168"/>
            <a:ext cx="2520280" cy="1008112"/>
          </a:xfrm>
          <a:prstGeom prst="wedgeEllipseCallout">
            <a:avLst>
              <a:gd name="adj1" fmla="val -6199"/>
              <a:gd name="adj2" fmla="val -1808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hash</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sp>
        <p:nvSpPr>
          <p:cNvPr id="3" name="内容占位符 2"/>
          <p:cNvSpPr>
            <a:spLocks noGrp="1"/>
          </p:cNvSpPr>
          <p:nvPr>
            <p:ph idx="1"/>
          </p:nvPr>
        </p:nvSpPr>
        <p:spPr/>
        <p:txBody>
          <a:bodyPr/>
          <a:lstStyle/>
          <a:p>
            <a:r>
              <a:rPr lang="zh-CN" altLang="en-US" dirty="0" smtClean="0"/>
              <a:t>因为</a:t>
            </a:r>
            <a:r>
              <a:rPr lang="en-US" altLang="zh-CN" dirty="0" err="1" smtClean="0"/>
              <a:t>i,j</a:t>
            </a:r>
            <a:r>
              <a:rPr lang="zh-CN" altLang="en-US" dirty="0" smtClean="0"/>
              <a:t>都是不超过</a:t>
            </a:r>
            <a:r>
              <a:rPr lang="en-US" altLang="zh-CN" dirty="0" smtClean="0"/>
              <a:t>m=</a:t>
            </a:r>
            <a:r>
              <a:rPr lang="en-US" altLang="zh-CN" dirty="0" err="1" smtClean="0"/>
              <a:t>sqrt</a:t>
            </a:r>
            <a:r>
              <a:rPr lang="en-US" altLang="zh-CN" dirty="0" smtClean="0"/>
              <a:t>(n)</a:t>
            </a:r>
            <a:r>
              <a:rPr lang="zh-CN" altLang="en-US" dirty="0" smtClean="0"/>
              <a:t>的数，因此整体复杂度是</a:t>
            </a:r>
            <a:r>
              <a:rPr lang="en-US" altLang="zh-CN" dirty="0" smtClean="0"/>
              <a:t>O(</a:t>
            </a:r>
            <a:r>
              <a:rPr lang="en-US" altLang="zh-CN" dirty="0" err="1" smtClean="0"/>
              <a:t>sqrt</a:t>
            </a:r>
            <a:r>
              <a:rPr lang="en-US" altLang="zh-CN" dirty="0" smtClean="0"/>
              <a:t>(n))</a:t>
            </a:r>
            <a:r>
              <a:rPr lang="zh-CN" altLang="en-US" dirty="0" smtClean="0"/>
              <a:t>的</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应用条件？</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必须是素数。</a:t>
            </a:r>
            <a:endParaRPr lang="en-US" altLang="zh-CN" dirty="0" smtClean="0"/>
          </a:p>
          <a:p>
            <a:r>
              <a:rPr lang="zh-CN" altLang="en-US" dirty="0" smtClean="0"/>
              <a:t>如果</a:t>
            </a:r>
            <a:r>
              <a:rPr lang="en-US" altLang="zh-CN" dirty="0" smtClean="0"/>
              <a:t>n</a:t>
            </a:r>
            <a:r>
              <a:rPr lang="zh-CN" altLang="en-US" dirty="0" smtClean="0"/>
              <a:t>不是素数会出现什么问题？</a:t>
            </a:r>
            <a:endParaRPr lang="en-US" altLang="zh-CN" dirty="0" smtClean="0"/>
          </a:p>
          <a:p>
            <a:pPr>
              <a:buNone/>
            </a:pP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ex-baby step giant step</a:t>
            </a:r>
            <a:endParaRPr lang="zh-CN" altLang="en-US" dirty="0"/>
          </a:p>
        </p:txBody>
      </p:sp>
      <p:sp>
        <p:nvSpPr>
          <p:cNvPr id="3" name="内容占位符 2"/>
          <p:cNvSpPr>
            <a:spLocks noGrp="1"/>
          </p:cNvSpPr>
          <p:nvPr>
            <p:ph idx="1"/>
          </p:nvPr>
        </p:nvSpPr>
        <p:spPr/>
        <p:txBody>
          <a:bodyPr/>
          <a:lstStyle/>
          <a:p>
            <a:r>
              <a:rPr lang="zh-CN" altLang="en-US" dirty="0" smtClean="0"/>
              <a:t>分析</a:t>
            </a:r>
            <a:endParaRPr lang="en-US" altLang="zh-CN" dirty="0" smtClean="0"/>
          </a:p>
          <a:p>
            <a:r>
              <a:rPr lang="en-US" altLang="zh-CN" dirty="0" smtClean="0"/>
              <a:t>n</a:t>
            </a:r>
            <a:r>
              <a:rPr lang="zh-CN" altLang="en-US" dirty="0" smtClean="0"/>
              <a:t>不是素数之所以不成立是因为</a:t>
            </a:r>
            <a:r>
              <a:rPr lang="en-US" altLang="zh-CN" dirty="0" smtClean="0"/>
              <a:t>(</a:t>
            </a:r>
            <a:r>
              <a:rPr lang="en-US" altLang="zh-CN" dirty="0" err="1" smtClean="0"/>
              <a:t>a,n</a:t>
            </a:r>
            <a:r>
              <a:rPr lang="en-US" altLang="zh-CN" dirty="0" smtClean="0"/>
              <a:t>)!=1</a:t>
            </a:r>
            <a:r>
              <a:rPr lang="zh-CN" altLang="en-US" dirty="0" smtClean="0"/>
              <a:t>导致逆元不存在。</a:t>
            </a:r>
            <a:endParaRPr lang="en-US" altLang="zh-CN" dirty="0" smtClean="0"/>
          </a:p>
        </p:txBody>
      </p:sp>
      <p:graphicFrame>
        <p:nvGraphicFramePr>
          <p:cNvPr id="5" name="对象 4"/>
          <p:cNvGraphicFramePr>
            <a:graphicFrameLocks noChangeAspect="1"/>
          </p:cNvGraphicFramePr>
          <p:nvPr/>
        </p:nvGraphicFramePr>
        <p:xfrm>
          <a:off x="467544" y="3284984"/>
          <a:ext cx="8356718" cy="3024336"/>
        </p:xfrm>
        <a:graphic>
          <a:graphicData uri="http://schemas.openxmlformats.org/presentationml/2006/ole">
            <mc:AlternateContent xmlns:mc="http://schemas.openxmlformats.org/markup-compatibility/2006">
              <mc:Choice xmlns:v="urn:schemas-microsoft-com:vml" Requires="v">
                <p:oleObj spid="_x0000_s47148" name="Unknown" r:id="rId3" imgW="4000320" imgH="1447560" progId="Equation.KSEE3">
                  <p:embed/>
                </p:oleObj>
              </mc:Choice>
              <mc:Fallback>
                <p:oleObj name="Unknown" r:id="rId3" imgW="4000320" imgH="144756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284984"/>
                        <a:ext cx="8356718" cy="3024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手算一下？</a:t>
            </a:r>
            <a:endParaRPr lang="zh-CN" altLang="en-US" dirty="0"/>
          </a:p>
        </p:txBody>
      </p:sp>
      <p:graphicFrame>
        <p:nvGraphicFramePr>
          <p:cNvPr id="4" name="对象 3"/>
          <p:cNvGraphicFramePr>
            <a:graphicFrameLocks noChangeAspect="1"/>
          </p:cNvGraphicFramePr>
          <p:nvPr/>
        </p:nvGraphicFramePr>
        <p:xfrm>
          <a:off x="1835696" y="1484784"/>
          <a:ext cx="4964552" cy="1224136"/>
        </p:xfrm>
        <a:graphic>
          <a:graphicData uri="http://schemas.openxmlformats.org/presentationml/2006/ole">
            <mc:AlternateContent xmlns:mc="http://schemas.openxmlformats.org/markup-compatibility/2006">
              <mc:Choice xmlns:v="urn:schemas-microsoft-com:vml" Requires="v">
                <p:oleObj spid="_x0000_s48172" name="Unknown" r:id="rId3" imgW="927000" imgH="228600" progId="Equation.KSEE3">
                  <p:embed/>
                </p:oleObj>
              </mc:Choice>
              <mc:Fallback>
                <p:oleObj name="Unknown" r:id="rId3" imgW="927000" imgH="2286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484784"/>
                        <a:ext cx="4964552"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r>
              <a:rPr lang="en-US" altLang="zh-CN" dirty="0" smtClean="0"/>
              <a:t>(</a:t>
            </a:r>
            <a:r>
              <a:rPr lang="zh-CN" altLang="en-US" dirty="0" smtClean="0"/>
              <a:t>线性筛</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每个合数，只会被最小素因子筛去</a:t>
            </a:r>
            <a:endParaRPr lang="en-US" altLang="zh-CN" dirty="0" smtClean="0"/>
          </a:p>
          <a:p>
            <a:pPr marL="514350" indent="-514350">
              <a:buFont typeface="+mj-lt"/>
              <a:buAutoNum type="arabicPeriod"/>
            </a:pPr>
            <a:r>
              <a:rPr lang="zh-CN" altLang="en-US" dirty="0" smtClean="0"/>
              <a:t>列出</a:t>
            </a:r>
            <a:r>
              <a:rPr lang="en-US" altLang="zh-CN" dirty="0" smtClean="0"/>
              <a:t>2~n</a:t>
            </a:r>
          </a:p>
          <a:p>
            <a:pPr marL="514350" indent="-514350">
              <a:buFont typeface="+mj-lt"/>
              <a:buAutoNum type="arabicPeriod"/>
            </a:pPr>
            <a:r>
              <a:rPr lang="zh-CN" altLang="en-US" dirty="0" smtClean="0"/>
              <a:t>从小到大枚举数，若没有被删掉，则为素数，加入素数列表中</a:t>
            </a:r>
            <a:endParaRPr lang="en-US" altLang="zh-CN" dirty="0" smtClean="0"/>
          </a:p>
          <a:p>
            <a:pPr marL="514350" indent="-514350">
              <a:buFont typeface="+mj-lt"/>
              <a:buAutoNum type="arabicPeriod"/>
            </a:pPr>
            <a:r>
              <a:rPr lang="zh-CN" altLang="en-US" dirty="0" smtClean="0"/>
              <a:t>对于枚举到的每一个数</a:t>
            </a:r>
            <a:r>
              <a:rPr lang="en-US" altLang="zh-CN" dirty="0" err="1" smtClean="0"/>
              <a:t>i</a:t>
            </a:r>
            <a:r>
              <a:rPr lang="zh-CN" altLang="en-US" dirty="0" smtClean="0"/>
              <a:t>，与每一个素数相乘，并把相乘的结果</a:t>
            </a:r>
            <a:r>
              <a:rPr lang="en-US" altLang="zh-CN" dirty="0" smtClean="0"/>
              <a:t>(</a:t>
            </a:r>
            <a:r>
              <a:rPr lang="zh-CN" altLang="en-US" dirty="0" smtClean="0"/>
              <a:t>一定是合数</a:t>
            </a:r>
            <a:r>
              <a:rPr lang="en-US" altLang="zh-CN" dirty="0" smtClean="0"/>
              <a:t>)</a:t>
            </a:r>
            <a:r>
              <a:rPr lang="zh-CN" altLang="en-US" dirty="0" smtClean="0"/>
              <a:t>从表里删去，直到枚举到</a:t>
            </a:r>
            <a:r>
              <a:rPr lang="en-US" altLang="zh-CN" dirty="0" err="1" smtClean="0"/>
              <a:t>i</a:t>
            </a:r>
            <a:r>
              <a:rPr lang="zh-CN" altLang="en-US" dirty="0" smtClean="0"/>
              <a:t>的素因子。</a:t>
            </a: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2"/>
          <p:cNvGraphicFramePr>
            <a:graphicFrameLocks noGrp="1" noChangeAspect="1"/>
          </p:cNvGraphicFramePr>
          <p:nvPr>
            <p:ph idx="1"/>
          </p:nvPr>
        </p:nvGraphicFramePr>
        <p:xfrm>
          <a:off x="611560" y="188640"/>
          <a:ext cx="4409926" cy="6295932"/>
        </p:xfrm>
        <a:graphic>
          <a:graphicData uri="http://schemas.openxmlformats.org/presentationml/2006/ole">
            <mc:AlternateContent xmlns:mc="http://schemas.openxmlformats.org/markup-compatibility/2006">
              <mc:Choice xmlns:v="urn:schemas-microsoft-com:vml" Requires="v">
                <p:oleObj spid="_x0000_s49196" name="Unknown" r:id="rId3" imgW="1460160" imgH="2082600" progId="Equation.KSEE3">
                  <p:embed/>
                </p:oleObj>
              </mc:Choice>
              <mc:Fallback>
                <p:oleObj name="Unknown" r:id="rId3" imgW="1460160" imgH="20826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88640"/>
                        <a:ext cx="4409926" cy="62959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模板题</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POJ2417</a:t>
            </a:r>
            <a:br>
              <a:rPr lang="en-US" altLang="zh-CN" dirty="0" smtClean="0"/>
            </a:br>
            <a:r>
              <a:rPr lang="zh-CN" altLang="en-US" dirty="0" smtClean="0"/>
              <a:t>找到最小的</a:t>
            </a:r>
            <a:r>
              <a:rPr lang="en-US" altLang="zh-CN" dirty="0" smtClean="0"/>
              <a:t>L</a:t>
            </a:r>
            <a:r>
              <a:rPr lang="zh-CN" altLang="en-US" dirty="0" smtClean="0"/>
              <a:t>，满足</a:t>
            </a:r>
            <a:r>
              <a:rPr lang="en-US" altLang="zh-CN" dirty="0" smtClean="0"/>
              <a:t>B</a:t>
            </a:r>
            <a:r>
              <a:rPr lang="en-US" altLang="zh-CN" baseline="30000" dirty="0" smtClean="0"/>
              <a:t>L</a:t>
            </a:r>
            <a:r>
              <a:rPr lang="en-US" altLang="zh-CN" dirty="0" smtClean="0"/>
              <a:t> == N (mod P)</a:t>
            </a:r>
            <a:r>
              <a:rPr lang="zh-CN" altLang="en-US" dirty="0" smtClean="0"/>
              <a:t>，其中</a:t>
            </a:r>
            <a:r>
              <a:rPr lang="en-US" altLang="zh-CN" dirty="0" smtClean="0"/>
              <a:t>P</a:t>
            </a:r>
            <a:r>
              <a:rPr lang="zh-CN" altLang="en-US" dirty="0" smtClean="0"/>
              <a:t>是素数。</a:t>
            </a:r>
            <a:endParaRPr lang="en-US" altLang="zh-CN" dirty="0" smtClean="0"/>
          </a:p>
          <a:p>
            <a:r>
              <a:rPr lang="en-US" altLang="zh-CN" dirty="0" smtClean="0"/>
              <a:t>HDU2815 MOD Tree</a:t>
            </a:r>
            <a:br>
              <a:rPr lang="en-US" altLang="zh-CN" dirty="0" smtClean="0"/>
            </a:br>
            <a:r>
              <a:rPr lang="zh-CN" altLang="en-US" dirty="0" smtClean="0"/>
              <a:t>求最小的</a:t>
            </a:r>
            <a:r>
              <a:rPr lang="en-US" altLang="zh-CN" dirty="0" smtClean="0"/>
              <a:t>D</a:t>
            </a:r>
            <a:r>
              <a:rPr lang="zh-CN" altLang="en-US" dirty="0" smtClean="0"/>
              <a:t>，满足</a:t>
            </a:r>
            <a:r>
              <a:rPr lang="en-US" altLang="zh-CN" dirty="0" smtClean="0"/>
              <a:t>K^D=N(mod P)</a:t>
            </a:r>
            <a:r>
              <a:rPr lang="zh-CN" altLang="en-US" dirty="0" smtClean="0"/>
              <a:t>，不存在输出</a:t>
            </a:r>
            <a:r>
              <a:rPr lang="en-US" altLang="zh-CN" dirty="0" smtClean="0"/>
              <a:t>” </a:t>
            </a:r>
            <a:r>
              <a:rPr lang="en-US" altLang="zh-CN" dirty="0" err="1" smtClean="0"/>
              <a:t>Orz,I</a:t>
            </a:r>
            <a:r>
              <a:rPr lang="en-US" altLang="zh-CN" dirty="0" smtClean="0"/>
              <a:t> can</a:t>
            </a:r>
            <a:r>
              <a:rPr lang="zh-CN" altLang="en-US" dirty="0" smtClean="0"/>
              <a:t>’</a:t>
            </a:r>
            <a:r>
              <a:rPr lang="en-US" altLang="zh-CN" dirty="0" smtClean="0"/>
              <a:t>t find D!”</a:t>
            </a:r>
            <a:br>
              <a:rPr lang="en-US" altLang="zh-CN" dirty="0" smtClean="0"/>
            </a:br>
            <a:r>
              <a:rPr lang="en-US" altLang="zh-CN" dirty="0" smtClean="0"/>
              <a:t>P.S. </a:t>
            </a:r>
            <a:r>
              <a:rPr lang="zh-CN" altLang="en-US" dirty="0" smtClean="0"/>
              <a:t>注意这里的</a:t>
            </a:r>
            <a:r>
              <a:rPr lang="en-US" altLang="zh-CN" dirty="0" smtClean="0"/>
              <a:t>can</a:t>
            </a:r>
            <a:r>
              <a:rPr lang="zh-CN" altLang="en-US" dirty="0" smtClean="0"/>
              <a:t>右上角的那一撇是全角的引号</a:t>
            </a:r>
            <a:r>
              <a:rPr lang="en-US" altLang="zh-CN" dirty="0" smtClean="0"/>
              <a:t>……</a:t>
            </a:r>
            <a:r>
              <a:rPr lang="zh-CN" altLang="en-US" dirty="0" smtClean="0"/>
              <a:t>为了减少不必要的</a:t>
            </a:r>
            <a:r>
              <a:rPr lang="en-US" altLang="zh-CN" dirty="0" smtClean="0"/>
              <a:t>WA</a:t>
            </a:r>
            <a:r>
              <a:rPr lang="zh-CN" altLang="en-US" dirty="0" smtClean="0"/>
              <a:t>，请直接复制题面</a:t>
            </a:r>
            <a:r>
              <a:rPr lang="en-US" altLang="zh-CN"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应用题</a:t>
            </a:r>
            <a:endParaRPr lang="zh-CN" altLang="en-US" dirty="0"/>
          </a:p>
        </p:txBody>
      </p:sp>
      <p:sp>
        <p:nvSpPr>
          <p:cNvPr id="3" name="内容占位符 2"/>
          <p:cNvSpPr>
            <a:spLocks noGrp="1"/>
          </p:cNvSpPr>
          <p:nvPr>
            <p:ph idx="1"/>
          </p:nvPr>
        </p:nvSpPr>
        <p:spPr/>
        <p:txBody>
          <a:bodyPr/>
          <a:lstStyle/>
          <a:p>
            <a:r>
              <a:rPr lang="en-US" altLang="zh-CN" dirty="0" smtClean="0"/>
              <a:t>uva11916 </a:t>
            </a:r>
            <a:r>
              <a:rPr lang="en-US" altLang="zh-CN" dirty="0" err="1" smtClean="0"/>
              <a:t>Emoogle</a:t>
            </a:r>
            <a:r>
              <a:rPr lang="en-US" altLang="zh-CN" dirty="0" smtClean="0"/>
              <a:t> Grid</a:t>
            </a:r>
            <a:br>
              <a:rPr lang="en-US" altLang="zh-CN" dirty="0" smtClean="0"/>
            </a:br>
            <a:r>
              <a:rPr lang="zh-CN" altLang="en-US" dirty="0" smtClean="0"/>
              <a:t>有一个</a:t>
            </a:r>
            <a:r>
              <a:rPr lang="en-US" altLang="zh-CN" dirty="0" smtClean="0"/>
              <a:t>M</a:t>
            </a:r>
            <a:r>
              <a:rPr lang="zh-CN" altLang="en-US" dirty="0" smtClean="0"/>
              <a:t>行</a:t>
            </a:r>
            <a:r>
              <a:rPr lang="en-US" altLang="zh-CN" dirty="0" smtClean="0"/>
              <a:t>N</a:t>
            </a:r>
            <a:r>
              <a:rPr lang="zh-CN" altLang="en-US" dirty="0" smtClean="0"/>
              <a:t>列的格子，你要用</a:t>
            </a:r>
            <a:r>
              <a:rPr lang="en-US" altLang="zh-CN" dirty="0" smtClean="0"/>
              <a:t>K</a:t>
            </a:r>
            <a:r>
              <a:rPr lang="zh-CN" altLang="en-US" dirty="0" smtClean="0"/>
              <a:t>种颜色去给每个格子染色，其中有</a:t>
            </a:r>
            <a:r>
              <a:rPr lang="en-US" altLang="zh-CN" dirty="0" smtClean="0"/>
              <a:t>B</a:t>
            </a:r>
            <a:r>
              <a:rPr lang="zh-CN" altLang="en-US" dirty="0" smtClean="0"/>
              <a:t>个格子不许染色，每个格子不能和上一个格子颜色相同，已知</a:t>
            </a:r>
            <a:r>
              <a:rPr lang="en-US" altLang="zh-CN" dirty="0" smtClean="0"/>
              <a:t>N,K,B</a:t>
            </a:r>
            <a:r>
              <a:rPr lang="zh-CN" altLang="en-US" dirty="0" smtClean="0"/>
              <a:t>以及方案数对</a:t>
            </a:r>
            <a:r>
              <a:rPr lang="en-US" altLang="zh-CN" dirty="0" smtClean="0"/>
              <a:t>1000000007</a:t>
            </a:r>
            <a:r>
              <a:rPr lang="zh-CN" altLang="en-US" dirty="0" smtClean="0"/>
              <a:t>取余后的答案</a:t>
            </a:r>
            <a:r>
              <a:rPr lang="en-US" altLang="zh-CN" dirty="0" smtClean="0"/>
              <a:t>R</a:t>
            </a:r>
            <a:r>
              <a:rPr lang="zh-CN" altLang="en-US" dirty="0" smtClean="0"/>
              <a:t>，求</a:t>
            </a:r>
            <a:r>
              <a:rPr lang="en-US" altLang="zh-CN" dirty="0" smtClean="0"/>
              <a:t>M</a:t>
            </a:r>
            <a:r>
              <a:rPr lang="zh-CN" altLang="en-US" dirty="0" smtClean="0"/>
              <a:t>。</a:t>
            </a:r>
            <a:r>
              <a:rPr lang="en-US" altLang="zh-CN" dirty="0" smtClean="0"/>
              <a:t/>
            </a:r>
            <a:br>
              <a:rPr lang="en-US" altLang="zh-CN" dirty="0" smtClean="0"/>
            </a:br>
            <a:r>
              <a:rPr lang="en-US" altLang="zh-CN" dirty="0" smtClean="0"/>
              <a:t>1&lt;=N&lt;=10^8</a:t>
            </a:r>
            <a:br>
              <a:rPr lang="en-US" altLang="zh-CN" dirty="0" smtClean="0"/>
            </a:br>
            <a:r>
              <a:rPr lang="en-US" altLang="zh-CN" dirty="0" smtClean="0"/>
              <a:t>2&lt;=K&lt;=10^8</a:t>
            </a:r>
            <a:br>
              <a:rPr lang="en-US" altLang="zh-CN" dirty="0" smtClean="0"/>
            </a:br>
            <a:r>
              <a:rPr lang="en-US" altLang="zh-CN" dirty="0" smtClean="0"/>
              <a:t>0&lt;=B&lt;=500</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a:t>
            </a:r>
            <a:r>
              <a:rPr lang="en-US" altLang="zh-CN" dirty="0" smtClean="0"/>
              <a:t>(Primitive Root)</a:t>
            </a:r>
            <a:endParaRPr lang="zh-CN" altLang="en-US" dirty="0"/>
          </a:p>
        </p:txBody>
      </p:sp>
      <p:graphicFrame>
        <p:nvGraphicFramePr>
          <p:cNvPr id="4" name="对象 3"/>
          <p:cNvGraphicFramePr>
            <a:graphicFrameLocks noChangeAspect="1"/>
          </p:cNvGraphicFramePr>
          <p:nvPr/>
        </p:nvGraphicFramePr>
        <p:xfrm>
          <a:off x="212601" y="1700808"/>
          <a:ext cx="8751887" cy="2303462"/>
        </p:xfrm>
        <a:graphic>
          <a:graphicData uri="http://schemas.openxmlformats.org/presentationml/2006/ole">
            <mc:AlternateContent xmlns:mc="http://schemas.openxmlformats.org/markup-compatibility/2006">
              <mc:Choice xmlns:v="urn:schemas-microsoft-com:vml" Requires="v">
                <p:oleObj spid="_x0000_s50223" name="Unknown" r:id="rId4" imgW="2603160" imgH="685800" progId="Equation.KSEE3">
                  <p:embed/>
                </p:oleObj>
              </mc:Choice>
              <mc:Fallback>
                <p:oleObj name="Unknown" r:id="rId4" imgW="2603160" imgH="685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01" y="1700808"/>
                        <a:ext cx="8751887"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p:txBody>
          <a:bodyPr/>
          <a:lstStyle/>
          <a:p>
            <a:r>
              <a:rPr lang="zh-CN" altLang="en-US" dirty="0" smtClean="0"/>
              <a:t>在模</a:t>
            </a:r>
            <a:r>
              <a:rPr lang="en-US" altLang="zh-CN" dirty="0" smtClean="0"/>
              <a:t>7</a:t>
            </a:r>
            <a:r>
              <a:rPr lang="zh-CN" altLang="en-US" dirty="0" smtClean="0"/>
              <a:t>的情况下，</a:t>
            </a:r>
            <a:r>
              <a:rPr lang="en-US" altLang="zh-CN" dirty="0" smtClean="0"/>
              <a:t>3</a:t>
            </a:r>
            <a:r>
              <a:rPr lang="zh-CN" altLang="en-US" dirty="0" smtClean="0"/>
              <a:t>是一个原根，因为</a:t>
            </a:r>
            <a:endParaRPr lang="zh-CN" altLang="en-US" dirty="0"/>
          </a:p>
        </p:txBody>
      </p:sp>
      <p:graphicFrame>
        <p:nvGraphicFramePr>
          <p:cNvPr id="4" name="对象 3"/>
          <p:cNvGraphicFramePr>
            <a:graphicFrameLocks noChangeAspect="1"/>
          </p:cNvGraphicFramePr>
          <p:nvPr/>
        </p:nvGraphicFramePr>
        <p:xfrm>
          <a:off x="899592" y="2348880"/>
          <a:ext cx="995288" cy="4136666"/>
        </p:xfrm>
        <a:graphic>
          <a:graphicData uri="http://schemas.openxmlformats.org/presentationml/2006/ole">
            <mc:AlternateContent xmlns:mc="http://schemas.openxmlformats.org/markup-compatibility/2006">
              <mc:Choice xmlns:v="urn:schemas-microsoft-com:vml" Requires="v">
                <p:oleObj spid="_x0000_s51245" name="Unknown" r:id="rId4" imgW="406080" imgH="1688760" progId="Equation.KSEE3">
                  <p:embed/>
                </p:oleObj>
              </mc:Choice>
              <mc:Fallback>
                <p:oleObj name="Unknown" r:id="rId4" imgW="406080" imgH="168876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348880"/>
                        <a:ext cx="995288" cy="4136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合数也有原根</a:t>
            </a:r>
            <a:endParaRPr lang="zh-CN" altLang="en-US" dirty="0"/>
          </a:p>
        </p:txBody>
      </p:sp>
      <p:graphicFrame>
        <p:nvGraphicFramePr>
          <p:cNvPr id="4" name="内容占位符 3"/>
          <p:cNvGraphicFramePr>
            <a:graphicFrameLocks noGrp="1" noChangeAspect="1"/>
          </p:cNvGraphicFramePr>
          <p:nvPr>
            <p:ph idx="1"/>
          </p:nvPr>
        </p:nvGraphicFramePr>
        <p:xfrm>
          <a:off x="611560" y="1556792"/>
          <a:ext cx="4536504" cy="4536504"/>
        </p:xfrm>
        <a:graphic>
          <a:graphicData uri="http://schemas.openxmlformats.org/presentationml/2006/ole">
            <mc:AlternateContent xmlns:mc="http://schemas.openxmlformats.org/markup-compatibility/2006">
              <mc:Choice xmlns:v="urn:schemas-microsoft-com:vml" Requires="v">
                <p:oleObj spid="_x0000_s52270" name="Unknown" r:id="rId3" imgW="1828800" imgH="1828800" progId="Equation.KSEE3">
                  <p:embed/>
                </p:oleObj>
              </mc:Choice>
              <mc:Fallback>
                <p:oleObj name="Unknown" r:id="rId3" imgW="1828800" imgH="182880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556792"/>
                        <a:ext cx="4536504" cy="4536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436096" y="4077072"/>
            <a:ext cx="2890535" cy="553998"/>
          </a:xfrm>
          <a:prstGeom prst="rect">
            <a:avLst/>
          </a:prstGeom>
          <a:noFill/>
        </p:spPr>
        <p:txBody>
          <a:bodyPr wrap="none" rtlCol="0">
            <a:spAutoFit/>
          </a:bodyPr>
          <a:lstStyle/>
          <a:p>
            <a:r>
              <a:rPr lang="en-US" altLang="zh-CN" sz="3000" dirty="0" smtClean="0"/>
              <a:t>3</a:t>
            </a:r>
            <a:r>
              <a:rPr lang="zh-CN" altLang="en-US" sz="3000" dirty="0" smtClean="0"/>
              <a:t>和</a:t>
            </a:r>
            <a:r>
              <a:rPr lang="en-US" altLang="zh-CN" sz="3000" dirty="0" smtClean="0"/>
              <a:t>5</a:t>
            </a:r>
            <a:r>
              <a:rPr lang="zh-CN" altLang="en-US" sz="3000" dirty="0" smtClean="0"/>
              <a:t>是</a:t>
            </a:r>
            <a:r>
              <a:rPr lang="en-US" altLang="zh-CN" sz="3000" dirty="0" smtClean="0"/>
              <a:t>14</a:t>
            </a:r>
            <a:r>
              <a:rPr lang="zh-CN" altLang="en-US" sz="3000" dirty="0" smtClean="0"/>
              <a:t>的原根</a:t>
            </a:r>
            <a:endParaRPr lang="zh-CN" altLang="en-US" sz="3000" dirty="0"/>
          </a:p>
        </p:txBody>
      </p:sp>
      <p:sp>
        <p:nvSpPr>
          <p:cNvPr id="3" name="文本框 2"/>
          <p:cNvSpPr txBox="1"/>
          <p:nvPr/>
        </p:nvSpPr>
        <p:spPr>
          <a:xfrm>
            <a:off x="231162" y="2276872"/>
            <a:ext cx="184731" cy="369332"/>
          </a:xfrm>
          <a:prstGeom prst="rect">
            <a:avLst/>
          </a:prstGeom>
          <a:noFill/>
        </p:spPr>
        <p:txBody>
          <a:bodyPr wrap="none" rtlCol="0">
            <a:spAutoFit/>
          </a:bodyPr>
          <a:lstStyle/>
          <a:p>
            <a:endParaRPr lang="zh-CN" altLang="en-US" dirty="0"/>
          </a:p>
        </p:txBody>
      </p:sp>
      <p:sp>
        <p:nvSpPr>
          <p:cNvPr id="6" name="文本框 5"/>
          <p:cNvSpPr txBox="1"/>
          <p:nvPr/>
        </p:nvSpPr>
        <p:spPr>
          <a:xfrm>
            <a:off x="179458" y="2276872"/>
            <a:ext cx="418704" cy="3693319"/>
          </a:xfrm>
          <a:prstGeom prst="rect">
            <a:avLst/>
          </a:prstGeom>
          <a:noFill/>
        </p:spPr>
        <p:txBody>
          <a:bodyPr wrap="none" rtlCol="0">
            <a:spAutoFit/>
          </a:bodyPr>
          <a:lstStyle/>
          <a:p>
            <a:r>
              <a:rPr lang="en-US" altLang="zh-CN" dirty="0" smtClean="0"/>
              <a:t>X</a:t>
            </a:r>
          </a:p>
          <a:p>
            <a:endParaRPr lang="en-US" altLang="zh-CN" dirty="0"/>
          </a:p>
          <a:p>
            <a:r>
              <a:rPr lang="en-US" altLang="zh-CN" dirty="0" smtClean="0"/>
              <a:t>1</a:t>
            </a:r>
          </a:p>
          <a:p>
            <a:endParaRPr lang="en-US" altLang="zh-CN" dirty="0"/>
          </a:p>
          <a:p>
            <a:r>
              <a:rPr lang="en-US" altLang="zh-CN" dirty="0" smtClean="0"/>
              <a:t>3</a:t>
            </a:r>
          </a:p>
          <a:p>
            <a:endParaRPr lang="en-US" altLang="zh-CN" dirty="0"/>
          </a:p>
          <a:p>
            <a:r>
              <a:rPr lang="en-US" altLang="zh-CN" dirty="0" smtClean="0"/>
              <a:t>5</a:t>
            </a:r>
          </a:p>
          <a:p>
            <a:endParaRPr lang="en-US" altLang="zh-CN" dirty="0"/>
          </a:p>
          <a:p>
            <a:r>
              <a:rPr lang="en-US" altLang="zh-CN" dirty="0" smtClean="0"/>
              <a:t>9</a:t>
            </a:r>
          </a:p>
          <a:p>
            <a:endParaRPr lang="en-US" altLang="zh-CN" dirty="0"/>
          </a:p>
          <a:p>
            <a:r>
              <a:rPr lang="en-US" altLang="zh-CN" dirty="0" smtClean="0"/>
              <a:t>11</a:t>
            </a:r>
          </a:p>
          <a:p>
            <a:endParaRPr lang="en-US" altLang="zh-CN" dirty="0"/>
          </a:p>
          <a:p>
            <a:r>
              <a:rPr lang="en-US" altLang="zh-CN" dirty="0" smtClean="0"/>
              <a:t>13</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哪些模数有原根？</a:t>
            </a:r>
            <a:endParaRPr lang="zh-CN" altLang="en-US" dirty="0"/>
          </a:p>
        </p:txBody>
      </p:sp>
      <p:sp>
        <p:nvSpPr>
          <p:cNvPr id="3" name="内容占位符 2"/>
          <p:cNvSpPr>
            <a:spLocks noGrp="1"/>
          </p:cNvSpPr>
          <p:nvPr>
            <p:ph idx="1"/>
          </p:nvPr>
        </p:nvSpPr>
        <p:spPr/>
        <p:txBody>
          <a:bodyPr/>
          <a:lstStyle/>
          <a:p>
            <a:r>
              <a:rPr lang="en-US" altLang="zh-CN" dirty="0" smtClean="0"/>
              <a:t>n=1,2,4,p^r,2p^r</a:t>
            </a:r>
            <a:br>
              <a:rPr lang="en-US" altLang="zh-CN" dirty="0" smtClean="0"/>
            </a:br>
            <a:r>
              <a:rPr lang="zh-CN" altLang="en-US" dirty="0" smtClean="0"/>
              <a:t>其中</a:t>
            </a:r>
            <a:r>
              <a:rPr lang="en-US" altLang="zh-CN" dirty="0" smtClean="0"/>
              <a:t>p</a:t>
            </a:r>
            <a:r>
              <a:rPr lang="zh-CN" altLang="en-US" dirty="0" smtClean="0"/>
              <a:t>是奇素数</a:t>
            </a:r>
            <a:r>
              <a:rPr lang="en-US" altLang="zh-CN" dirty="0" smtClean="0"/>
              <a:t>,r</a:t>
            </a:r>
            <a:r>
              <a:rPr lang="zh-CN" altLang="en-US" dirty="0" smtClean="0"/>
              <a:t>是任意正整数</a:t>
            </a:r>
            <a:endParaRPr lang="zh-CN" altLang="en-US" dirty="0"/>
          </a:p>
        </p:txBody>
      </p:sp>
      <p:sp>
        <p:nvSpPr>
          <p:cNvPr id="4" name="标题 1"/>
          <p:cNvSpPr txBox="1">
            <a:spLocks/>
          </p:cNvSpPr>
          <p:nvPr/>
        </p:nvSpPr>
        <p:spPr>
          <a:xfrm>
            <a:off x="539552" y="328498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如何求原根？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内容占位符 2"/>
          <p:cNvSpPr txBox="1">
            <a:spLocks/>
          </p:cNvSpPr>
          <p:nvPr/>
        </p:nvSpPr>
        <p:spPr>
          <a:xfrm>
            <a:off x="609600" y="4437112"/>
            <a:ext cx="8229600" cy="1841451"/>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枚举</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至少是</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O(n)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利用原根的性质</a:t>
            </a:r>
            <a:endParaRPr kumimoji="0" lang="en-US" altLang="zh-CN"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noChangeAspect="1"/>
          </p:cNvGraphicFramePr>
          <p:nvPr>
            <p:ph idx="1"/>
            <p:extLst>
              <p:ext uri="{D42A27DB-BD31-4B8C-83A1-F6EECF244321}">
                <p14:modId xmlns:p14="http://schemas.microsoft.com/office/powerpoint/2010/main" val="1391288084"/>
              </p:ext>
            </p:extLst>
          </p:nvPr>
        </p:nvGraphicFramePr>
        <p:xfrm>
          <a:off x="323528" y="764704"/>
          <a:ext cx="7992888" cy="4080338"/>
        </p:xfrm>
        <a:graphic>
          <a:graphicData uri="http://schemas.openxmlformats.org/presentationml/2006/ole">
            <mc:AlternateContent xmlns:mc="http://schemas.openxmlformats.org/markup-compatibility/2006">
              <mc:Choice xmlns:v="urn:schemas-microsoft-com:vml" Requires="v">
                <p:oleObj spid="_x0000_s53338" name="Unknown" r:id="rId4" imgW="3035160" imgH="1549080" progId="Equation.KSEE3">
                  <p:embed/>
                </p:oleObj>
              </mc:Choice>
              <mc:Fallback>
                <p:oleObj name="Unknown" r:id="rId4" imgW="3035160" imgH="1549080" progId="Equation.KSEE3">
                  <p:embed/>
                  <p:pic>
                    <p:nvPicPr>
                      <p:cNvPr id="0" name="内容占位符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764704"/>
                        <a:ext cx="7992888" cy="4080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827584" y="5085183"/>
          <a:ext cx="4032448" cy="1492529"/>
        </p:xfrm>
        <a:graphic>
          <a:graphicData uri="http://schemas.openxmlformats.org/presentationml/2006/ole">
            <mc:AlternateContent xmlns:mc="http://schemas.openxmlformats.org/markup-compatibility/2006">
              <mc:Choice xmlns:v="urn:schemas-microsoft-com:vml" Requires="v">
                <p:oleObj spid="_x0000_s53339" name="Unknown" r:id="rId6" imgW="1955520" imgH="723600" progId="Equation.KSEE3">
                  <p:embed/>
                </p:oleObj>
              </mc:Choice>
              <mc:Fallback>
                <p:oleObj name="Unknown" r:id="rId6" imgW="1955520" imgH="72360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5085183"/>
                        <a:ext cx="4032448" cy="1492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原根的一些性质</a:t>
            </a:r>
            <a:endParaRPr lang="zh-CN" altLang="en-US" dirty="0"/>
          </a:p>
        </p:txBody>
      </p:sp>
      <p:sp>
        <p:nvSpPr>
          <p:cNvPr id="3" name="内容占位符 2"/>
          <p:cNvSpPr>
            <a:spLocks noGrp="1"/>
          </p:cNvSpPr>
          <p:nvPr>
            <p:ph idx="1"/>
          </p:nvPr>
        </p:nvSpPr>
        <p:spPr/>
        <p:txBody>
          <a:bodyPr/>
          <a:lstStyle/>
          <a:p>
            <a:r>
              <a:rPr lang="zh-CN" altLang="en-US" dirty="0" smtClean="0"/>
              <a:t>一个数</a:t>
            </a:r>
            <a:r>
              <a:rPr lang="en-US" altLang="zh-CN" dirty="0" smtClean="0"/>
              <a:t>n</a:t>
            </a:r>
            <a:r>
              <a:rPr lang="zh-CN" altLang="en-US" dirty="0" smtClean="0"/>
              <a:t>如果有原根，那么有</a:t>
            </a:r>
            <a:r>
              <a:rPr lang="en-US" altLang="zh-CN" dirty="0" smtClean="0"/>
              <a:t>phi(phi(n))</a:t>
            </a:r>
            <a:r>
              <a:rPr lang="zh-CN" altLang="en-US" dirty="0" smtClean="0"/>
              <a:t>个</a:t>
            </a:r>
            <a:endParaRPr lang="en-US" altLang="zh-CN" dirty="0" smtClean="0"/>
          </a:p>
          <a:p>
            <a:endParaRPr lang="en-US" altLang="zh-CN" dirty="0" smtClean="0"/>
          </a:p>
          <a:p>
            <a:r>
              <a:rPr lang="zh-CN" altLang="en-US" dirty="0" smtClean="0"/>
              <a:t>高斯证明了：</a:t>
            </a:r>
            <a:endParaRPr lang="en-US" altLang="zh-CN" dirty="0" smtClean="0"/>
          </a:p>
          <a:p>
            <a:r>
              <a:rPr lang="zh-CN" altLang="en-US" dirty="0" smtClean="0"/>
              <a:t>一个数</a:t>
            </a:r>
            <a:r>
              <a:rPr lang="en-US" altLang="zh-CN" dirty="0" smtClean="0"/>
              <a:t>n</a:t>
            </a:r>
            <a:r>
              <a:rPr lang="zh-CN" altLang="en-US" dirty="0" smtClean="0"/>
              <a:t>的全体原根乘积模</a:t>
            </a:r>
            <a:r>
              <a:rPr lang="en-US" altLang="zh-CN" dirty="0" smtClean="0"/>
              <a:t>n</a:t>
            </a:r>
            <a:r>
              <a:rPr lang="zh-CN" altLang="en-US" dirty="0" smtClean="0"/>
              <a:t>余</a:t>
            </a:r>
            <a:r>
              <a:rPr lang="en-US" altLang="zh-CN" dirty="0" smtClean="0"/>
              <a:t>1</a:t>
            </a:r>
          </a:p>
          <a:p>
            <a:r>
              <a:rPr lang="zh-CN" altLang="en-US" dirty="0" smtClean="0"/>
              <a:t>一个数</a:t>
            </a:r>
            <a:r>
              <a:rPr lang="en-US" altLang="zh-CN" dirty="0" smtClean="0"/>
              <a:t>n</a:t>
            </a:r>
            <a:r>
              <a:rPr lang="zh-CN" altLang="en-US" dirty="0" smtClean="0"/>
              <a:t>的全体原根总和模</a:t>
            </a:r>
            <a:r>
              <a:rPr lang="en-US" altLang="zh-CN" dirty="0" smtClean="0"/>
              <a:t>n</a:t>
            </a:r>
            <a:r>
              <a:rPr lang="zh-CN" altLang="en-US" dirty="0" smtClean="0"/>
              <a:t>余</a:t>
            </a:r>
            <a:r>
              <a:rPr lang="en-US" altLang="zh-CN" dirty="0" smtClean="0"/>
              <a:t>μ(n-1)(</a:t>
            </a:r>
            <a:r>
              <a:rPr lang="zh-CN" altLang="en-US" dirty="0" smtClean="0"/>
              <a:t>莫比乌斯函数</a:t>
            </a:r>
            <a:r>
              <a:rPr lang="en-US" altLang="zh-CN" dirty="0" smtClean="0"/>
              <a:t>)//</a:t>
            </a:r>
            <a:r>
              <a:rPr lang="en-US" altLang="zh-CN" dirty="0" err="1" smtClean="0"/>
              <a:t>miu</a:t>
            </a:r>
            <a:r>
              <a:rPr lang="zh-CN" altLang="en-US" dirty="0" smtClean="0"/>
              <a:t>是整数吗？</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POJ1284</a:t>
            </a:r>
          </a:p>
          <a:p>
            <a:r>
              <a:rPr lang="zh-CN" altLang="en-US" dirty="0" smtClean="0"/>
              <a:t>给出一个</a:t>
            </a:r>
            <a:r>
              <a:rPr lang="en-US" altLang="zh-CN" dirty="0" smtClean="0"/>
              <a:t>p(3&lt;=p&lt;65536)</a:t>
            </a:r>
            <a:r>
              <a:rPr lang="zh-CN" altLang="en-US" dirty="0" smtClean="0"/>
              <a:t>，求这个数有多少个原根</a:t>
            </a:r>
            <a:endParaRPr lang="en-US" altLang="zh-CN" dirty="0" smtClean="0"/>
          </a:p>
          <a:p>
            <a:r>
              <a:rPr lang="en-US" altLang="zh-CN" dirty="0" smtClean="0"/>
              <a:t>HDU4992</a:t>
            </a:r>
          </a:p>
          <a:p>
            <a:r>
              <a:rPr lang="zh-CN" altLang="en-US" dirty="0" smtClean="0"/>
              <a:t>给出一个</a:t>
            </a:r>
            <a:r>
              <a:rPr lang="en-US" altLang="zh-CN" dirty="0" smtClean="0"/>
              <a:t>n(2&lt;=n&lt;1000000)</a:t>
            </a:r>
            <a:r>
              <a:rPr lang="zh-CN" altLang="en-US" dirty="0" smtClean="0"/>
              <a:t>，求所有原根。</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p:sp>
        <p:nvSpPr>
          <p:cNvPr id="3" name="内容占位符 2"/>
          <p:cNvSpPr>
            <a:spLocks noGrp="1"/>
          </p:cNvSpPr>
          <p:nvPr>
            <p:ph idx="1"/>
          </p:nvPr>
        </p:nvSpPr>
        <p:spPr/>
        <p:txBody>
          <a:bodyPr/>
          <a:lstStyle/>
          <a:p>
            <a:r>
              <a:rPr lang="zh-CN" altLang="en-US" dirty="0" smtClean="0"/>
              <a:t>每一个素数都只被标记一次，每一个合数都只会被一个唯一的最小素因子标记一次。因此是</a:t>
            </a:r>
            <a:r>
              <a:rPr lang="en-US" altLang="zh-CN" dirty="0" smtClean="0"/>
              <a:t>O(n)</a:t>
            </a:r>
            <a:r>
              <a:rPr lang="zh-CN" altLang="en-US" dirty="0" smtClean="0"/>
              <a:t>线性复杂度的。</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原根的意义</a:t>
            </a:r>
            <a:endParaRPr lang="zh-CN" altLang="en-US" dirty="0"/>
          </a:p>
        </p:txBody>
      </p:sp>
      <p:graphicFrame>
        <p:nvGraphicFramePr>
          <p:cNvPr id="4" name="对象 3"/>
          <p:cNvGraphicFramePr>
            <a:graphicFrameLocks noChangeAspect="1"/>
          </p:cNvGraphicFramePr>
          <p:nvPr/>
        </p:nvGraphicFramePr>
        <p:xfrm>
          <a:off x="683568" y="1412776"/>
          <a:ext cx="7720013" cy="1946275"/>
        </p:xfrm>
        <a:graphic>
          <a:graphicData uri="http://schemas.openxmlformats.org/presentationml/2006/ole">
            <mc:AlternateContent xmlns:mc="http://schemas.openxmlformats.org/markup-compatibility/2006">
              <mc:Choice xmlns:v="urn:schemas-microsoft-com:vml" Requires="v">
                <p:oleObj spid="_x0000_s55342" name="Unknown" r:id="rId4" imgW="2819160" imgH="711000" progId="Equation.KSEE3">
                  <p:embed/>
                </p:oleObj>
              </mc:Choice>
              <mc:Fallback>
                <p:oleObj name="Unknown" r:id="rId4" imgW="2819160" imgH="7110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412776"/>
                        <a:ext cx="7720013" cy="194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原根的应用</a:t>
            </a:r>
            <a:endParaRPr lang="zh-CN" altLang="en-US" dirty="0"/>
          </a:p>
        </p:txBody>
      </p:sp>
      <p:sp>
        <p:nvSpPr>
          <p:cNvPr id="3" name="内容占位符 2"/>
          <p:cNvSpPr>
            <a:spLocks noGrp="1"/>
          </p:cNvSpPr>
          <p:nvPr>
            <p:ph idx="1"/>
          </p:nvPr>
        </p:nvSpPr>
        <p:spPr/>
        <p:txBody>
          <a:bodyPr/>
          <a:lstStyle/>
          <a:p>
            <a:r>
              <a:rPr lang="en-US" altLang="zh-CN" dirty="0" smtClean="0"/>
              <a:t>k</a:t>
            </a:r>
            <a:r>
              <a:rPr lang="zh-CN" altLang="en-US" dirty="0" smtClean="0"/>
              <a:t>次方根</a:t>
            </a:r>
            <a:endParaRPr lang="en-US" altLang="zh-CN" dirty="0" smtClean="0"/>
          </a:p>
          <a:p>
            <a:r>
              <a:rPr lang="en-US" altLang="zh-CN" dirty="0" smtClean="0"/>
              <a:t>NTT(</a:t>
            </a:r>
            <a:r>
              <a:rPr lang="zh-CN" altLang="en-US" dirty="0" smtClean="0"/>
              <a:t>快速数论变换，在同余下的快速卷积计算</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hlinkClick r:id="rId2"/>
              </a:rPr>
              <a:t>https://vjudge.net/contest/177378</a:t>
            </a:r>
            <a:r>
              <a:rPr lang="en-US" altLang="zh-CN" dirty="0" smtClean="0"/>
              <a:t/>
            </a:r>
            <a:br>
              <a:rPr lang="en-US" altLang="zh-CN" dirty="0" smtClean="0"/>
            </a:br>
            <a:r>
              <a:rPr lang="en-US" altLang="zh-CN" dirty="0" smtClean="0"/>
              <a:t>password: 201788</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素数筛应用</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预处理</a:t>
            </a:r>
            <a:r>
              <a:rPr lang="en-US" altLang="zh-CN" dirty="0" smtClean="0"/>
              <a:t>n</a:t>
            </a:r>
            <a:r>
              <a:rPr lang="zh-CN" altLang="en-US" dirty="0" smtClean="0"/>
              <a:t>以内的素数</a:t>
            </a:r>
            <a:endParaRPr lang="en-US" altLang="zh-CN" dirty="0" smtClean="0"/>
          </a:p>
          <a:p>
            <a:pPr marL="514350" indent="-514350">
              <a:buFont typeface="+mj-lt"/>
              <a:buAutoNum type="arabicPeriod"/>
            </a:pPr>
            <a:r>
              <a:rPr lang="zh-CN" altLang="en-US" dirty="0" smtClean="0"/>
              <a:t>可以顺便预处理很多数论中常见的函数</a:t>
            </a:r>
            <a:endParaRPr lang="en-US" altLang="zh-CN" dirty="0" smtClean="0"/>
          </a:p>
          <a:p>
            <a:pPr marL="514350" indent="-514350">
              <a:buFont typeface="+mj-lt"/>
              <a:buAutoNum type="arabicPeriod"/>
            </a:pPr>
            <a:r>
              <a:rPr lang="zh-CN" altLang="en-US" dirty="0" smtClean="0"/>
              <a:t>简化其它数论算法的操作</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endParaRPr lang="en-US" altLang="zh-CN" dirty="0" smtClean="0"/>
          </a:p>
          <a:p>
            <a:pPr marL="514350" indent="-514350">
              <a:buNone/>
            </a:pPr>
            <a:r>
              <a:rPr lang="zh-CN" altLang="en-US" dirty="0" smtClean="0"/>
              <a:t>几乎是所有数论题的开始</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2595</TotalTime>
  <Words>1595</Words>
  <Application>Microsoft Office PowerPoint</Application>
  <PresentationFormat>全屏显示(4:3)</PresentationFormat>
  <Paragraphs>265</Paragraphs>
  <Slides>82</Slides>
  <Notes>18</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88" baseType="lpstr">
      <vt:lpstr>宋体</vt:lpstr>
      <vt:lpstr>Arial</vt:lpstr>
      <vt:lpstr>Calibri</vt:lpstr>
      <vt:lpstr>Cambria Math</vt:lpstr>
      <vt:lpstr>Office 主题</vt:lpstr>
      <vt:lpstr>Unknown</vt:lpstr>
      <vt:lpstr>数论</vt:lpstr>
      <vt:lpstr>本节课的基础:小学的知识</vt:lpstr>
      <vt:lpstr>重点知识</vt:lpstr>
      <vt:lpstr>同余</vt:lpstr>
      <vt:lpstr>素数</vt:lpstr>
      <vt:lpstr>素数筛</vt:lpstr>
      <vt:lpstr>欧拉筛(线性筛)</vt:lpstr>
      <vt:lpstr>时间复杂度</vt:lpstr>
      <vt:lpstr>素数筛应用</vt:lpstr>
      <vt:lpstr>最大公约数</vt:lpstr>
      <vt:lpstr>欧几里得算法</vt:lpstr>
      <vt:lpstr>最小公倍数</vt:lpstr>
      <vt:lpstr>扩展欧几里得算法</vt:lpstr>
      <vt:lpstr>PowerPoint 演示文稿</vt:lpstr>
      <vt:lpstr>两种风格</vt:lpstr>
      <vt:lpstr>应用</vt:lpstr>
      <vt:lpstr>分解质因数</vt:lpstr>
      <vt:lpstr>分解质因数</vt:lpstr>
      <vt:lpstr>中国剩余定理</vt:lpstr>
      <vt:lpstr>孙子算经</vt:lpstr>
      <vt:lpstr>孙子算经解答</vt:lpstr>
      <vt:lpstr>中国剩余定理</vt:lpstr>
      <vt:lpstr>例题</vt:lpstr>
      <vt:lpstr>快速幂</vt:lpstr>
      <vt:lpstr>递归版</vt:lpstr>
      <vt:lpstr>非递归版</vt:lpstr>
      <vt:lpstr>快速幂时间复杂度</vt:lpstr>
      <vt:lpstr>费马小定理</vt:lpstr>
      <vt:lpstr>一个优雅的证明</vt:lpstr>
      <vt:lpstr>费马小定理的意义</vt:lpstr>
      <vt:lpstr>欧拉函数</vt:lpstr>
      <vt:lpstr>如何求欧拉函数？</vt:lpstr>
      <vt:lpstr>欧拉函数的性质</vt:lpstr>
      <vt:lpstr>欧拉函数求值公式</vt:lpstr>
      <vt:lpstr>欧拉函数筛</vt:lpstr>
      <vt:lpstr>欧拉函数的应用</vt:lpstr>
      <vt:lpstr>欧拉定理的应用</vt:lpstr>
      <vt:lpstr>欧拉定理的应用</vt:lpstr>
      <vt:lpstr>PowerPoint 演示文稿</vt:lpstr>
      <vt:lpstr>类似的题</vt:lpstr>
      <vt:lpstr>PowerPoint 演示文稿</vt:lpstr>
      <vt:lpstr>费马小定理逆命题</vt:lpstr>
      <vt:lpstr>miller-rabin素性判断</vt:lpstr>
      <vt:lpstr>miller-rabin素性判断</vt:lpstr>
      <vt:lpstr>PowerPoint 演示文稿</vt:lpstr>
      <vt:lpstr>PowerPoint 演示文稿</vt:lpstr>
      <vt:lpstr>PowerPoint 演示文稿</vt:lpstr>
      <vt:lpstr>如何选择底数？</vt:lpstr>
      <vt:lpstr>如何选择底数？</vt:lpstr>
      <vt:lpstr>复杂度？</vt:lpstr>
      <vt:lpstr>Pollard-rho算法</vt:lpstr>
      <vt:lpstr>Pollard-rho 算法思路</vt:lpstr>
      <vt:lpstr>怎么找到这样的x1,x2?</vt:lpstr>
      <vt:lpstr>为啥是rho？</vt:lpstr>
      <vt:lpstr>找到一个因子p后</vt:lpstr>
      <vt:lpstr>POJ1811</vt:lpstr>
      <vt:lpstr>二次剩余</vt:lpstr>
      <vt:lpstr>二次剩余存在的条件</vt:lpstr>
      <vt:lpstr>模板题</vt:lpstr>
      <vt:lpstr>如何求二次剩余</vt:lpstr>
      <vt:lpstr>应用题</vt:lpstr>
      <vt:lpstr>离散对数</vt:lpstr>
      <vt:lpstr>怎么求离散对数？</vt:lpstr>
      <vt:lpstr>Baby Step Giant Step</vt:lpstr>
      <vt:lpstr>算法思想</vt:lpstr>
      <vt:lpstr>复杂度</vt:lpstr>
      <vt:lpstr>应用条件？</vt:lpstr>
      <vt:lpstr>ex-baby step giant step</vt:lpstr>
      <vt:lpstr>手算一下？</vt:lpstr>
      <vt:lpstr>PowerPoint 演示文稿</vt:lpstr>
      <vt:lpstr>模板题</vt:lpstr>
      <vt:lpstr>应用题</vt:lpstr>
      <vt:lpstr>原根(Primitive Root)</vt:lpstr>
      <vt:lpstr>举个栗子</vt:lpstr>
      <vt:lpstr>合数也有原根</vt:lpstr>
      <vt:lpstr>哪些模数有原根？</vt:lpstr>
      <vt:lpstr>PowerPoint 演示文稿</vt:lpstr>
      <vt:lpstr>原根的一些性质</vt:lpstr>
      <vt:lpstr>PowerPoint 演示文稿</vt:lpstr>
      <vt:lpstr>原根的意义</vt:lpstr>
      <vt:lpstr>原根的应用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数论</dc:title>
  <cp:lastModifiedBy>田宝林</cp:lastModifiedBy>
  <cp:revision>146</cp:revision>
  <dcterms:modified xsi:type="dcterms:W3CDTF">2018-03-20T09:48:38Z</dcterms:modified>
</cp:coreProperties>
</file>