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8" r:id="rId3"/>
    <p:sldId id="259" r:id="rId4"/>
    <p:sldId id="257" r:id="rId5"/>
    <p:sldId id="322" r:id="rId6"/>
    <p:sldId id="323" r:id="rId7"/>
    <p:sldId id="324" r:id="rId8"/>
    <p:sldId id="263" r:id="rId9"/>
    <p:sldId id="264" r:id="rId10"/>
    <p:sldId id="265" r:id="rId11"/>
    <p:sldId id="266" r:id="rId12"/>
    <p:sldId id="267" r:id="rId13"/>
    <p:sldId id="268" r:id="rId14"/>
    <p:sldId id="269" r:id="rId15"/>
    <p:sldId id="260" r:id="rId16"/>
    <p:sldId id="270" r:id="rId17"/>
    <p:sldId id="271" r:id="rId18"/>
    <p:sldId id="325" r:id="rId19"/>
    <p:sldId id="273" r:id="rId20"/>
    <p:sldId id="274" r:id="rId21"/>
    <p:sldId id="275" r:id="rId22"/>
    <p:sldId id="276" r:id="rId23"/>
    <p:sldId id="277" r:id="rId24"/>
    <p:sldId id="278" r:id="rId25"/>
    <p:sldId id="279" r:id="rId26"/>
    <p:sldId id="280" r:id="rId27"/>
    <p:sldId id="281" r:id="rId28"/>
    <p:sldId id="319"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21" r:id="rId64"/>
    <p:sldId id="320"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46" autoAdjust="0"/>
  </p:normalViewPr>
  <p:slideViewPr>
    <p:cSldViewPr>
      <p:cViewPr varScale="1">
        <p:scale>
          <a:sx n="66" d="100"/>
          <a:sy n="66" d="100"/>
        </p:scale>
        <p:origin x="1930" y="43"/>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2.wmf"/><Relationship Id="rId1" Type="http://schemas.openxmlformats.org/officeDocument/2006/relationships/image" Target="../media/image63.wmf"/><Relationship Id="rId5" Type="http://schemas.openxmlformats.org/officeDocument/2006/relationships/image" Target="../media/image59.wmf"/><Relationship Id="rId4"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B9042-BE4C-4FE3-B90E-C105521D8A72}" type="datetimeFigureOut">
              <a:rPr lang="zh-CN" altLang="en-US" smtClean="0"/>
              <a:pPr/>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C91EE-ACFD-4CBD-9B53-4160FDA652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模的数必须是素数（</a:t>
            </a:r>
            <a:r>
              <a:rPr lang="en-US" altLang="zh-CN" dirty="0" smtClean="0"/>
              <a:t>Lucas</a:t>
            </a:r>
            <a:r>
              <a:rPr lang="zh-CN" altLang="en-US" dirty="0" smtClean="0"/>
              <a:t>定理）</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2</a:t>
            </a:fld>
            <a:endParaRPr lang="zh-CN" altLang="en-US"/>
          </a:p>
        </p:txBody>
      </p:sp>
    </p:spTree>
    <p:extLst>
      <p:ext uri="{BB962C8B-B14F-4D97-AF65-F5344CB8AC3E}">
        <p14:creationId xmlns:p14="http://schemas.microsoft.com/office/powerpoint/2010/main" val="1400464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盒子可以空，那么就是相当于把空的盒子无视掉，因此就是</a:t>
            </a:r>
            <a:r>
              <a:rPr lang="en-US" altLang="zh-CN" dirty="0" smtClean="0"/>
              <a:t>1~r</a:t>
            </a:r>
            <a:r>
              <a:rPr lang="zh-CN" altLang="en-US" dirty="0" smtClean="0"/>
              <a:t>求和，</a:t>
            </a:r>
            <a:endParaRPr lang="en-US" altLang="zh-CN" dirty="0" smtClean="0"/>
          </a:p>
          <a:p>
            <a:r>
              <a:rPr lang="zh-CN" altLang="en-US" dirty="0" smtClean="0"/>
              <a:t>盒子可以区分，相当于给盒子标个序号，对盒子全排列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不同排名的数量为</a:t>
            </a:r>
            <a:r>
              <a:rPr lang="en-US" altLang="zh-CN" dirty="0" err="1" smtClean="0"/>
              <a:t>i</a:t>
            </a:r>
            <a:r>
              <a:rPr lang="zh-CN" altLang="en-US" dirty="0" smtClean="0"/>
              <a:t>，那么就是把</a:t>
            </a:r>
            <a:r>
              <a:rPr lang="en-US" altLang="zh-CN" dirty="0" smtClean="0"/>
              <a:t>n</a:t>
            </a:r>
            <a:r>
              <a:rPr lang="zh-CN" altLang="en-US" dirty="0" smtClean="0"/>
              <a:t>个选手分到</a:t>
            </a:r>
            <a:r>
              <a:rPr lang="en-US" altLang="zh-CN" dirty="0" err="1" smtClean="0"/>
              <a:t>i</a:t>
            </a:r>
            <a:r>
              <a:rPr lang="zh-CN" altLang="en-US" dirty="0" smtClean="0"/>
              <a:t>个集合中，</a:t>
            </a:r>
            <a:r>
              <a:rPr lang="en-US" altLang="zh-CN" dirty="0" smtClean="0"/>
              <a:t>S(</a:t>
            </a:r>
            <a:r>
              <a:rPr lang="en-US" altLang="zh-CN" dirty="0" err="1" smtClean="0"/>
              <a:t>n,i</a:t>
            </a:r>
            <a:r>
              <a:rPr lang="en-US" altLang="zh-CN" dirty="0" smtClean="0"/>
              <a:t>)</a:t>
            </a:r>
            <a:r>
              <a:rPr lang="zh-CN" altLang="en-US" dirty="0" smtClean="0"/>
              <a:t>，</a:t>
            </a:r>
            <a:r>
              <a:rPr lang="en-US" altLang="zh-CN" dirty="0" err="1" smtClean="0"/>
              <a:t>i</a:t>
            </a:r>
            <a:r>
              <a:rPr lang="zh-CN" altLang="en-US" dirty="0" smtClean="0"/>
              <a:t>的取值是从</a:t>
            </a:r>
            <a:r>
              <a:rPr lang="en-US" altLang="zh-CN" dirty="0" smtClean="0"/>
              <a:t>1</a:t>
            </a:r>
            <a:r>
              <a:rPr lang="zh-CN" altLang="en-US" dirty="0" smtClean="0"/>
              <a:t>到</a:t>
            </a:r>
            <a:r>
              <a:rPr lang="en-US" altLang="zh-CN" dirty="0" smtClean="0"/>
              <a:t>n</a:t>
            </a:r>
            <a:r>
              <a:rPr lang="zh-CN" altLang="en-US" dirty="0" smtClean="0"/>
              <a:t>的</a:t>
            </a:r>
            <a:endParaRPr lang="en-US" altLang="zh-CN" dirty="0" smtClean="0"/>
          </a:p>
          <a:p>
            <a:endParaRPr lang="en-US" altLang="zh-CN" dirty="0" smtClean="0"/>
          </a:p>
          <a:p>
            <a:r>
              <a:rPr lang="zh-CN" altLang="en-US" dirty="0" smtClean="0"/>
              <a:t>我记得我</a:t>
            </a:r>
            <a:r>
              <a:rPr lang="en-US" altLang="zh-CN" dirty="0" smtClean="0"/>
              <a:t>AC</a:t>
            </a:r>
            <a:r>
              <a:rPr lang="zh-CN" altLang="en-US" dirty="0" smtClean="0"/>
              <a:t>的题目公式中还有</a:t>
            </a:r>
            <a:r>
              <a:rPr lang="en-US" altLang="zh-CN" dirty="0" smtClean="0"/>
              <a:t>A(</a:t>
            </a:r>
            <a:r>
              <a:rPr lang="en-US" altLang="zh-CN" dirty="0" err="1" smtClean="0"/>
              <a:t>i</a:t>
            </a:r>
            <a:r>
              <a:rPr lang="en-US" altLang="zh-CN" baseline="0" dirty="0" smtClean="0"/>
              <a:t> , </a:t>
            </a:r>
            <a:r>
              <a:rPr lang="en-US" altLang="zh-CN" baseline="0" dirty="0" err="1" smtClean="0"/>
              <a:t>i</a:t>
            </a:r>
            <a:r>
              <a:rPr lang="en-US" altLang="zh-CN" baseline="0" dirty="0" smtClean="0"/>
              <a:t> </a:t>
            </a:r>
            <a:r>
              <a:rPr lang="en-US" altLang="zh-CN" dirty="0" smtClean="0"/>
              <a:t>)*S(n , </a:t>
            </a:r>
            <a:r>
              <a:rPr lang="en-US" altLang="zh-CN" dirty="0" err="1" smtClean="0"/>
              <a:t>i</a:t>
            </a:r>
            <a:r>
              <a:rPr lang="en-US" altLang="zh-CN" dirty="0" smtClean="0"/>
              <a:t>);</a:t>
            </a:r>
            <a:r>
              <a:rPr lang="zh-CN" altLang="en-US" dirty="0" smtClean="0"/>
              <a:t>然后求和</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这种分拆要求是无序的，即</a:t>
            </a:r>
            <a:r>
              <a:rPr lang="en-US" altLang="zh-CN" dirty="0" smtClean="0"/>
              <a:t>5=3+1+1</a:t>
            </a:r>
            <a:r>
              <a:rPr lang="zh-CN" altLang="en-US" dirty="0" smtClean="0"/>
              <a:t>和</a:t>
            </a:r>
            <a:r>
              <a:rPr lang="en-US" altLang="zh-CN" dirty="0" smtClean="0"/>
              <a:t>5=1+3+1</a:t>
            </a:r>
            <a:r>
              <a:rPr lang="zh-CN" altLang="en-US" dirty="0" smtClean="0"/>
              <a:t>是同一种方案。</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两种方案的值是一样的</a:t>
            </a:r>
            <a:endParaRPr lang="en-US" altLang="zh-CN" dirty="0" smtClean="0"/>
          </a:p>
          <a:p>
            <a:r>
              <a:rPr lang="zh-CN" altLang="en-US" dirty="0" smtClean="0"/>
              <a:t>因为这样形成了一一映射的关系</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15</a:t>
            </a:fld>
            <a:endParaRPr lang="zh-CN" altLang="en-US"/>
          </a:p>
        </p:txBody>
      </p:sp>
    </p:spTree>
    <p:extLst>
      <p:ext uri="{BB962C8B-B14F-4D97-AF65-F5344CB8AC3E}">
        <p14:creationId xmlns:p14="http://schemas.microsoft.com/office/powerpoint/2010/main" val="320490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共轭性：通过沿着</a:t>
            </a:r>
            <a:r>
              <a:rPr lang="en-US" altLang="zh-CN" dirty="0" smtClean="0"/>
              <a:t>45</a:t>
            </a:r>
            <a:r>
              <a:rPr lang="zh-CN" altLang="en-US" dirty="0" smtClean="0"/>
              <a:t>度对角线轴对称可以发现，把</a:t>
            </a:r>
            <a:r>
              <a:rPr lang="en-US" altLang="zh-CN" dirty="0" smtClean="0"/>
              <a:t>n</a:t>
            </a:r>
            <a:r>
              <a:rPr lang="zh-CN" altLang="en-US" dirty="0" smtClean="0"/>
              <a:t>个格子分成</a:t>
            </a:r>
            <a:r>
              <a:rPr lang="en-US" altLang="zh-CN" dirty="0" smtClean="0"/>
              <a:t>m</a:t>
            </a:r>
            <a:r>
              <a:rPr lang="zh-CN" altLang="en-US" dirty="0" smtClean="0"/>
              <a:t>层，第</a:t>
            </a:r>
            <a:r>
              <a:rPr lang="en-US" altLang="zh-CN" dirty="0" smtClean="0"/>
              <a:t>1</a:t>
            </a:r>
            <a:r>
              <a:rPr lang="zh-CN" altLang="en-US" dirty="0" smtClean="0"/>
              <a:t>层为</a:t>
            </a:r>
            <a:r>
              <a:rPr lang="en-US" altLang="zh-CN" dirty="0" smtClean="0"/>
              <a:t>k</a:t>
            </a:r>
            <a:r>
              <a:rPr lang="zh-CN" altLang="en-US" dirty="0" smtClean="0"/>
              <a:t>个格子，和把</a:t>
            </a:r>
            <a:r>
              <a:rPr lang="en-US" altLang="zh-CN" dirty="0" smtClean="0"/>
              <a:t>n</a:t>
            </a:r>
            <a:r>
              <a:rPr lang="zh-CN" altLang="en-US" dirty="0" smtClean="0"/>
              <a:t>个格子分成</a:t>
            </a:r>
            <a:r>
              <a:rPr lang="en-US" altLang="zh-CN" dirty="0" smtClean="0"/>
              <a:t>k</a:t>
            </a:r>
            <a:r>
              <a:rPr lang="zh-CN" altLang="en-US" dirty="0" smtClean="0"/>
              <a:t>层，第</a:t>
            </a:r>
            <a:r>
              <a:rPr lang="en-US" altLang="zh-CN" dirty="0" smtClean="0"/>
              <a:t>1</a:t>
            </a:r>
            <a:r>
              <a:rPr lang="zh-CN" altLang="en-US" dirty="0" smtClean="0"/>
              <a:t>层为</a:t>
            </a:r>
            <a:r>
              <a:rPr lang="en-US" altLang="zh-CN" dirty="0" smtClean="0"/>
              <a:t>m</a:t>
            </a:r>
            <a:r>
              <a:rPr lang="zh-CN" altLang="en-US" dirty="0" smtClean="0"/>
              <a:t>个格子的方案一一对应。</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
            </a:r>
            <a:r>
              <a:rPr lang="zh-CN" altLang="en-US" dirty="0" smtClean="0"/>
              <a:t>个数划分成不超过</a:t>
            </a:r>
            <a:r>
              <a:rPr lang="en-US" altLang="zh-CN" dirty="0" smtClean="0"/>
              <a:t>m</a:t>
            </a:r>
            <a:r>
              <a:rPr lang="zh-CN" altLang="en-US" dirty="0" smtClean="0"/>
              <a:t>的整数的方案，若最大数为</a:t>
            </a:r>
            <a:r>
              <a:rPr lang="en-US" altLang="zh-CN" dirty="0" smtClean="0"/>
              <a:t>m</a:t>
            </a:r>
            <a:r>
              <a:rPr lang="zh-CN" altLang="en-US" dirty="0" smtClean="0"/>
              <a:t>，那么把最大数去掉，等价于把</a:t>
            </a:r>
            <a:r>
              <a:rPr lang="en-US" altLang="zh-CN" dirty="0" smtClean="0"/>
              <a:t>n-m</a:t>
            </a:r>
            <a:r>
              <a:rPr lang="zh-CN" altLang="en-US" dirty="0" smtClean="0"/>
              <a:t>分成不超过</a:t>
            </a:r>
            <a:r>
              <a:rPr lang="en-US" altLang="zh-CN" dirty="0" smtClean="0"/>
              <a:t>m</a:t>
            </a:r>
            <a:r>
              <a:rPr lang="zh-CN" altLang="en-US" dirty="0" smtClean="0"/>
              <a:t>的整数的方案，若最大数不是</a:t>
            </a:r>
            <a:r>
              <a:rPr lang="en-US" altLang="zh-CN" dirty="0" smtClean="0"/>
              <a:t>m</a:t>
            </a:r>
            <a:r>
              <a:rPr lang="zh-CN" altLang="en-US" dirty="0" smtClean="0"/>
              <a:t>，那么等价于把</a:t>
            </a:r>
            <a:r>
              <a:rPr lang="en-US" altLang="zh-CN" dirty="0" smtClean="0"/>
              <a:t>n</a:t>
            </a:r>
            <a:r>
              <a:rPr lang="zh-CN" altLang="en-US" dirty="0" smtClean="0"/>
              <a:t>分成不超过</a:t>
            </a:r>
            <a:r>
              <a:rPr lang="en-US" altLang="zh-CN" dirty="0" smtClean="0"/>
              <a:t>m-1</a:t>
            </a:r>
            <a:r>
              <a:rPr lang="zh-CN" altLang="en-US" dirty="0" smtClean="0"/>
              <a:t>的方案数</a:t>
            </a:r>
            <a:endParaRPr lang="en-US" altLang="zh-CN" dirty="0" smtClean="0"/>
          </a:p>
          <a:p>
            <a:endParaRPr lang="en-US" altLang="zh-CN" dirty="0" smtClean="0"/>
          </a:p>
          <a:p>
            <a:r>
              <a:rPr lang="zh-CN" altLang="en-US" dirty="0" smtClean="0"/>
              <a:t>这里的</a:t>
            </a:r>
            <a:r>
              <a:rPr lang="en-US" altLang="zh-CN" dirty="0" err="1" smtClean="0"/>
              <a:t>dp</a:t>
            </a:r>
            <a:r>
              <a:rPr lang="zh-CN" altLang="en-US" dirty="0" smtClean="0"/>
              <a:t>方程还少一个，否则列不出正确的结果：</a:t>
            </a:r>
            <a:r>
              <a:rPr lang="en-US" altLang="zh-CN" dirty="0" smtClean="0"/>
              <a:t>if(n</a:t>
            </a:r>
            <a:r>
              <a:rPr lang="en-US" altLang="zh-CN" baseline="0" dirty="0" smtClean="0"/>
              <a:t> == m)  </a:t>
            </a:r>
            <a:r>
              <a:rPr lang="en-US" altLang="zh-CN" baseline="0" dirty="0" err="1" smtClean="0"/>
              <a:t>dp</a:t>
            </a:r>
            <a:r>
              <a:rPr lang="en-US" altLang="zh-CN" baseline="0" dirty="0" smtClean="0"/>
              <a:t>[n][m] = </a:t>
            </a:r>
            <a:r>
              <a:rPr lang="en-US" altLang="zh-CN" baseline="0" dirty="0" err="1" smtClean="0"/>
              <a:t>cal</a:t>
            </a:r>
            <a:r>
              <a:rPr lang="en-US" altLang="zh-CN" baseline="0" dirty="0" smtClean="0"/>
              <a:t>(n, m-1)+1;</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我们考虑</a:t>
            </a:r>
            <a:r>
              <a:rPr lang="en-US" altLang="zh-CN" dirty="0" smtClean="0"/>
              <a:t>1</a:t>
            </a:r>
            <a:r>
              <a:rPr lang="zh-CN" altLang="en-US" dirty="0" smtClean="0"/>
              <a:t>的位置，</a:t>
            </a:r>
            <a:r>
              <a:rPr lang="en-US" altLang="zh-CN" dirty="0" smtClean="0"/>
              <a:t>1</a:t>
            </a:r>
            <a:r>
              <a:rPr lang="zh-CN" altLang="en-US" dirty="0" smtClean="0"/>
              <a:t>的位置有</a:t>
            </a:r>
            <a:r>
              <a:rPr lang="en-US" altLang="zh-CN" dirty="0" smtClean="0"/>
              <a:t>n-1</a:t>
            </a:r>
            <a:r>
              <a:rPr lang="zh-CN" altLang="en-US" dirty="0" smtClean="0"/>
              <a:t>个，在每一个位置都是等价的，因此我们不妨设</a:t>
            </a:r>
            <a:r>
              <a:rPr lang="en-US" altLang="zh-CN" dirty="0" smtClean="0"/>
              <a:t>1</a:t>
            </a:r>
            <a:r>
              <a:rPr lang="zh-CN" altLang="en-US" dirty="0" smtClean="0"/>
              <a:t>在第</a:t>
            </a:r>
            <a:r>
              <a:rPr lang="en-US" altLang="zh-CN" dirty="0" smtClean="0"/>
              <a:t>2</a:t>
            </a:r>
            <a:r>
              <a:rPr lang="zh-CN" altLang="en-US" dirty="0" smtClean="0"/>
              <a:t>项，那么再考虑</a:t>
            </a:r>
            <a:r>
              <a:rPr lang="en-US" altLang="zh-CN" dirty="0" smtClean="0"/>
              <a:t>2</a:t>
            </a:r>
            <a:r>
              <a:rPr lang="zh-CN" altLang="en-US" dirty="0" smtClean="0"/>
              <a:t>的位置，</a:t>
            </a:r>
            <a:r>
              <a:rPr lang="en-US" altLang="zh-CN" dirty="0" smtClean="0"/>
              <a:t>2</a:t>
            </a:r>
            <a:r>
              <a:rPr lang="zh-CN" altLang="en-US" dirty="0" smtClean="0"/>
              <a:t>的位置有两种</a:t>
            </a:r>
            <a:endParaRPr lang="en-US" altLang="zh-CN" dirty="0" smtClean="0"/>
          </a:p>
          <a:p>
            <a:r>
              <a:rPr lang="zh-CN" altLang="en-US" dirty="0" smtClean="0"/>
              <a:t>如果</a:t>
            </a:r>
            <a:r>
              <a:rPr lang="en-US" altLang="zh-CN" dirty="0" smtClean="0"/>
              <a:t>2</a:t>
            </a:r>
            <a:r>
              <a:rPr lang="zh-CN" altLang="en-US" dirty="0" smtClean="0"/>
              <a:t>在第</a:t>
            </a:r>
            <a:r>
              <a:rPr lang="en-US" altLang="zh-CN" dirty="0" smtClean="0"/>
              <a:t>1</a:t>
            </a:r>
            <a:r>
              <a:rPr lang="zh-CN" altLang="en-US" dirty="0" smtClean="0"/>
              <a:t>项，那么剩余</a:t>
            </a:r>
            <a:r>
              <a:rPr lang="en-US" altLang="zh-CN" dirty="0" smtClean="0"/>
              <a:t>3~n</a:t>
            </a:r>
            <a:r>
              <a:rPr lang="zh-CN" altLang="en-US" dirty="0" smtClean="0"/>
              <a:t>这</a:t>
            </a:r>
            <a:r>
              <a:rPr lang="en-US" altLang="zh-CN" dirty="0" smtClean="0"/>
              <a:t>n-2</a:t>
            </a:r>
            <a:r>
              <a:rPr lang="zh-CN" altLang="en-US" dirty="0" smtClean="0"/>
              <a:t>个数，需要放在第</a:t>
            </a:r>
            <a:r>
              <a:rPr lang="en-US" altLang="zh-CN" dirty="0" smtClean="0"/>
              <a:t>3~n</a:t>
            </a:r>
            <a:r>
              <a:rPr lang="zh-CN" altLang="en-US" dirty="0" smtClean="0"/>
              <a:t>项中，方案数是</a:t>
            </a:r>
            <a:r>
              <a:rPr lang="en-US" altLang="zh-CN" dirty="0" smtClean="0"/>
              <a:t>f(n-2)</a:t>
            </a:r>
            <a:r>
              <a:rPr lang="zh-CN" altLang="en-US" dirty="0" smtClean="0"/>
              <a:t>。</a:t>
            </a:r>
            <a:endParaRPr lang="en-US" altLang="zh-CN" dirty="0" smtClean="0"/>
          </a:p>
          <a:p>
            <a:r>
              <a:rPr lang="zh-CN" altLang="en-US" dirty="0" smtClean="0"/>
              <a:t>如果</a:t>
            </a:r>
            <a:r>
              <a:rPr lang="en-US" altLang="zh-CN" dirty="0" smtClean="0"/>
              <a:t>2</a:t>
            </a:r>
            <a:r>
              <a:rPr lang="zh-CN" altLang="en-US" dirty="0" smtClean="0"/>
              <a:t>不再第</a:t>
            </a:r>
            <a:r>
              <a:rPr lang="en-US" altLang="zh-CN" dirty="0" smtClean="0"/>
              <a:t>1</a:t>
            </a:r>
            <a:r>
              <a:rPr lang="zh-CN" altLang="en-US" dirty="0" smtClean="0"/>
              <a:t>项，那么</a:t>
            </a:r>
            <a:r>
              <a:rPr lang="en-US" altLang="zh-CN" dirty="0" smtClean="0"/>
              <a:t>2~n</a:t>
            </a:r>
            <a:r>
              <a:rPr lang="zh-CN" altLang="en-US" dirty="0" smtClean="0"/>
              <a:t>这</a:t>
            </a:r>
            <a:r>
              <a:rPr lang="en-US" altLang="zh-CN" dirty="0" smtClean="0"/>
              <a:t>n-1</a:t>
            </a:r>
            <a:r>
              <a:rPr lang="zh-CN" altLang="en-US" dirty="0" smtClean="0"/>
              <a:t>个数，需要放在第</a:t>
            </a:r>
            <a:r>
              <a:rPr lang="en-US" altLang="zh-CN" dirty="0" smtClean="0"/>
              <a:t>1,3~n</a:t>
            </a:r>
            <a:r>
              <a:rPr lang="zh-CN" altLang="en-US" dirty="0" smtClean="0"/>
              <a:t>项，且因为假设了</a:t>
            </a:r>
            <a:r>
              <a:rPr lang="en-US" altLang="zh-CN" dirty="0" smtClean="0"/>
              <a:t>2</a:t>
            </a:r>
            <a:r>
              <a:rPr lang="zh-CN" altLang="en-US" dirty="0" smtClean="0"/>
              <a:t>不能放在第</a:t>
            </a:r>
            <a:r>
              <a:rPr lang="en-US" altLang="zh-CN" dirty="0" smtClean="0"/>
              <a:t>1</a:t>
            </a:r>
            <a:r>
              <a:rPr lang="zh-CN" altLang="en-US" dirty="0" smtClean="0"/>
              <a:t>项，因此这是</a:t>
            </a:r>
            <a:r>
              <a:rPr lang="en-US" altLang="zh-CN" dirty="0" smtClean="0"/>
              <a:t>n-1</a:t>
            </a:r>
            <a:r>
              <a:rPr lang="zh-CN" altLang="en-US" dirty="0" smtClean="0"/>
              <a:t>个数构成错位排列的情况，方案数是</a:t>
            </a:r>
            <a:r>
              <a:rPr lang="en-US" altLang="zh-CN" dirty="0" smtClean="0"/>
              <a:t>f(n-1)</a:t>
            </a:r>
          </a:p>
          <a:p>
            <a:endParaRPr lang="en-US" altLang="zh-CN" dirty="0" smtClean="0"/>
          </a:p>
          <a:p>
            <a:r>
              <a:rPr lang="zh-CN" altLang="en-US" dirty="0" smtClean="0"/>
              <a:t>错误：</a:t>
            </a:r>
            <a:r>
              <a:rPr lang="en-US" altLang="zh-CN" dirty="0" smtClean="0"/>
              <a:t>f(1) = 0</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欧拉提出来的，考虑</a:t>
            </a:r>
            <a:r>
              <a:rPr lang="en-US" altLang="zh-CN" dirty="0" smtClean="0"/>
              <a:t>n+1</a:t>
            </a:r>
            <a:r>
              <a:rPr lang="zh-CN" altLang="en-US" dirty="0" smtClean="0"/>
              <a:t>多边形的某一条边</a:t>
            </a:r>
            <a:r>
              <a:rPr lang="en-US" altLang="zh-CN" dirty="0" smtClean="0"/>
              <a:t>(A1-An+1)</a:t>
            </a:r>
            <a:r>
              <a:rPr lang="zh-CN" altLang="en-US" dirty="0" smtClean="0"/>
              <a:t>，在</a:t>
            </a:r>
            <a:r>
              <a:rPr lang="en-US" altLang="zh-CN" dirty="0" smtClean="0"/>
              <a:t>A2~An</a:t>
            </a:r>
            <a:r>
              <a:rPr lang="zh-CN" altLang="en-US" dirty="0" smtClean="0"/>
              <a:t>这</a:t>
            </a:r>
            <a:r>
              <a:rPr lang="en-US" altLang="zh-CN" dirty="0" smtClean="0"/>
              <a:t>n-1</a:t>
            </a:r>
            <a:r>
              <a:rPr lang="zh-CN" altLang="en-US" dirty="0" smtClean="0"/>
              <a:t>个点中任选一个</a:t>
            </a:r>
            <a:r>
              <a:rPr lang="en-US" altLang="zh-CN" dirty="0" smtClean="0"/>
              <a:t>Ai(</a:t>
            </a:r>
            <a:r>
              <a:rPr lang="en-US" altLang="zh-CN" dirty="0" err="1" smtClean="0"/>
              <a:t>i</a:t>
            </a:r>
            <a:r>
              <a:rPr lang="en-US" altLang="zh-CN" dirty="0" smtClean="0"/>
              <a:t>=2~n)</a:t>
            </a:r>
            <a:r>
              <a:rPr lang="zh-CN" altLang="en-US" dirty="0" smtClean="0"/>
              <a:t>，连成三角形，那么把</a:t>
            </a:r>
            <a:r>
              <a:rPr lang="en-US" altLang="zh-CN" dirty="0" smtClean="0"/>
              <a:t>n+1</a:t>
            </a:r>
            <a:r>
              <a:rPr lang="zh-CN" altLang="en-US" dirty="0" smtClean="0"/>
              <a:t>多边形分成了</a:t>
            </a:r>
            <a:r>
              <a:rPr lang="en-US" altLang="zh-CN" dirty="0" err="1" smtClean="0"/>
              <a:t>i</a:t>
            </a:r>
            <a:r>
              <a:rPr lang="zh-CN" altLang="en-US" dirty="0" smtClean="0"/>
              <a:t>边形和</a:t>
            </a:r>
            <a:r>
              <a:rPr lang="en-US" altLang="zh-CN" dirty="0" smtClean="0"/>
              <a:t>n-i+1</a:t>
            </a:r>
            <a:r>
              <a:rPr lang="zh-CN" altLang="en-US" dirty="0" smtClean="0"/>
              <a:t>边形</a:t>
            </a:r>
            <a:endParaRPr lang="en-US" altLang="zh-CN" dirty="0" smtClean="0"/>
          </a:p>
          <a:p>
            <a:r>
              <a:rPr lang="en-US" altLang="zh-CN" dirty="0" smtClean="0"/>
              <a:t>2.n</a:t>
            </a:r>
            <a:r>
              <a:rPr lang="zh-CN" altLang="en-US" dirty="0" smtClean="0"/>
              <a:t>个数的进栈出栈顺序可以表示成</a:t>
            </a:r>
            <a:r>
              <a:rPr lang="en-US" altLang="zh-CN" dirty="0" smtClean="0"/>
              <a:t>n</a:t>
            </a:r>
            <a:r>
              <a:rPr lang="zh-CN" altLang="en-US" dirty="0" smtClean="0"/>
              <a:t>个</a:t>
            </a:r>
            <a:r>
              <a:rPr lang="en-US" altLang="zh-CN" dirty="0" smtClean="0"/>
              <a:t>1</a:t>
            </a:r>
            <a:r>
              <a:rPr lang="zh-CN" altLang="en-US" dirty="0" smtClean="0"/>
              <a:t>和</a:t>
            </a:r>
            <a:r>
              <a:rPr lang="en-US" altLang="zh-CN" dirty="0" smtClean="0"/>
              <a:t>n</a:t>
            </a:r>
            <a:r>
              <a:rPr lang="zh-CN" altLang="en-US" dirty="0" smtClean="0"/>
              <a:t>个</a:t>
            </a:r>
            <a:r>
              <a:rPr lang="en-US" altLang="zh-CN" dirty="0" smtClean="0"/>
              <a:t>0</a:t>
            </a:r>
            <a:r>
              <a:rPr lang="zh-CN" altLang="en-US" dirty="0" smtClean="0"/>
              <a:t>的长度</a:t>
            </a:r>
            <a:r>
              <a:rPr lang="en-US" altLang="zh-CN" dirty="0" smtClean="0"/>
              <a:t>2n</a:t>
            </a:r>
            <a:r>
              <a:rPr lang="zh-CN" altLang="en-US" dirty="0" smtClean="0"/>
              <a:t>的二进制数，</a:t>
            </a:r>
            <a:r>
              <a:rPr lang="en-US" altLang="zh-CN" dirty="0" smtClean="0"/>
              <a:t>1</a:t>
            </a:r>
            <a:r>
              <a:rPr lang="zh-CN" altLang="en-US" dirty="0" smtClean="0"/>
              <a:t>表示入栈，</a:t>
            </a:r>
            <a:r>
              <a:rPr lang="en-US" altLang="zh-CN" dirty="0" smtClean="0"/>
              <a:t>0</a:t>
            </a:r>
            <a:r>
              <a:rPr lang="zh-CN" altLang="en-US" dirty="0" smtClean="0"/>
              <a:t>表示出栈，在每一个位置的左边都要满足</a:t>
            </a:r>
            <a:r>
              <a:rPr lang="en-US" altLang="zh-CN" dirty="0" smtClean="0"/>
              <a:t>1</a:t>
            </a:r>
            <a:r>
              <a:rPr lang="zh-CN" altLang="en-US" dirty="0" smtClean="0"/>
              <a:t>的数量不少于</a:t>
            </a:r>
            <a:r>
              <a:rPr lang="en-US" altLang="zh-CN" dirty="0" smtClean="0"/>
              <a:t>0</a:t>
            </a:r>
            <a:r>
              <a:rPr lang="zh-CN" altLang="en-US" dirty="0" smtClean="0"/>
              <a:t>的数量。</a:t>
            </a:r>
            <a:endParaRPr lang="en-US" altLang="zh-CN" dirty="0" smtClean="0"/>
          </a:p>
          <a:p>
            <a:r>
              <a:rPr lang="en-US" altLang="zh-CN" dirty="0" smtClean="0"/>
              <a:t>3.</a:t>
            </a:r>
            <a:r>
              <a:rPr lang="zh-CN" altLang="en-US" baseline="0" dirty="0" smtClean="0"/>
              <a:t>把左括号看成</a:t>
            </a:r>
            <a:r>
              <a:rPr lang="en-US" altLang="zh-CN" baseline="0" dirty="0" smtClean="0"/>
              <a:t>1</a:t>
            </a:r>
            <a:r>
              <a:rPr lang="zh-CN" altLang="en-US" baseline="0" dirty="0" smtClean="0"/>
              <a:t>，右括号看成</a:t>
            </a:r>
            <a:r>
              <a:rPr lang="en-US" altLang="zh-CN" baseline="0" dirty="0" smtClean="0"/>
              <a:t>0</a:t>
            </a:r>
            <a:r>
              <a:rPr lang="zh-CN" altLang="en-US" baseline="0" dirty="0" smtClean="0"/>
              <a:t>，和上面一样。</a:t>
            </a:r>
            <a:endParaRPr lang="en-US" altLang="zh-CN" baseline="0" dirty="0" smtClean="0"/>
          </a:p>
          <a:p>
            <a:r>
              <a:rPr lang="zh-CN" altLang="en-US" baseline="0" dirty="0" smtClean="0"/>
              <a:t>不一样吧。比如</a:t>
            </a:r>
            <a:r>
              <a:rPr lang="en-US" altLang="zh-CN" baseline="0" dirty="0" smtClean="0"/>
              <a:t>())(</a:t>
            </a:r>
            <a:r>
              <a:rPr lang="zh-CN" altLang="en-US" baseline="0" dirty="0" smtClean="0"/>
              <a:t>是合法的括号方案吗？</a:t>
            </a:r>
            <a:endParaRPr lang="en-US" altLang="zh-CN" baseline="0" dirty="0" smtClean="0"/>
          </a:p>
          <a:p>
            <a:r>
              <a:rPr lang="en-US" altLang="zh-CN" baseline="0" dirty="0" smtClean="0"/>
              <a:t>4.</a:t>
            </a:r>
            <a:r>
              <a:rPr lang="zh-CN" altLang="en-US" dirty="0" smtClean="0"/>
              <a:t>一棵体积为</a:t>
            </a:r>
            <a:r>
              <a:rPr lang="en-US" altLang="zh-CN" dirty="0" smtClean="0"/>
              <a:t>n</a:t>
            </a:r>
            <a:r>
              <a:rPr lang="zh-CN" altLang="en-US" dirty="0" smtClean="0"/>
              <a:t>的二叉树，其两个儿子的体积之和为</a:t>
            </a:r>
            <a:r>
              <a:rPr lang="en-US" altLang="zh-CN" dirty="0" smtClean="0"/>
              <a:t>n-1</a:t>
            </a:r>
            <a:r>
              <a:rPr lang="zh-CN" altLang="en-US" dirty="0" smtClean="0"/>
              <a:t>，那么有</a:t>
            </a:r>
            <a:r>
              <a:rPr lang="en-US" altLang="zh-CN" dirty="0" smtClean="0"/>
              <a:t>n-1</a:t>
            </a:r>
            <a:r>
              <a:rPr lang="zh-CN" altLang="en-US" dirty="0" smtClean="0"/>
              <a:t>种分配方法，左子树体积为</a:t>
            </a:r>
            <a:r>
              <a:rPr lang="en-US" altLang="zh-CN" dirty="0" err="1" smtClean="0"/>
              <a:t>i</a:t>
            </a:r>
            <a:r>
              <a:rPr lang="zh-CN" altLang="en-US" dirty="0" smtClean="0"/>
              <a:t>，右子树体积为</a:t>
            </a:r>
            <a:r>
              <a:rPr lang="en-US" altLang="zh-CN" dirty="0" smtClean="0"/>
              <a:t>n-1-i</a:t>
            </a:r>
            <a:r>
              <a:rPr lang="zh-CN" altLang="en-US" dirty="0" smtClean="0"/>
              <a:t>（</a:t>
            </a:r>
            <a:r>
              <a:rPr lang="en-US" altLang="zh-CN" dirty="0" err="1" smtClean="0"/>
              <a:t>i</a:t>
            </a:r>
            <a:r>
              <a:rPr lang="en-US" altLang="zh-CN" dirty="0" smtClean="0"/>
              <a:t>=0~n-1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第一个式子用二叉树举例，一棵体积为</a:t>
            </a:r>
            <a:r>
              <a:rPr lang="en-US" altLang="zh-CN" dirty="0" smtClean="0"/>
              <a:t>n</a:t>
            </a:r>
            <a:r>
              <a:rPr lang="zh-CN" altLang="en-US" dirty="0" smtClean="0"/>
              <a:t>的二叉树，其两个儿子的体积之和为</a:t>
            </a:r>
            <a:r>
              <a:rPr lang="en-US" altLang="zh-CN" dirty="0" smtClean="0"/>
              <a:t>n-1</a:t>
            </a:r>
            <a:r>
              <a:rPr lang="zh-CN" altLang="en-US" dirty="0" smtClean="0"/>
              <a:t>，那么有</a:t>
            </a:r>
            <a:r>
              <a:rPr lang="en-US" altLang="zh-CN" dirty="0" smtClean="0"/>
              <a:t>n-1</a:t>
            </a:r>
            <a:r>
              <a:rPr lang="zh-CN" altLang="en-US" dirty="0" smtClean="0"/>
              <a:t>种分配方法。</a:t>
            </a:r>
            <a:endParaRPr lang="en-US" altLang="zh-CN" dirty="0" smtClean="0"/>
          </a:p>
          <a:p>
            <a:r>
              <a:rPr lang="zh-CN" altLang="en-US" dirty="0" smtClean="0"/>
              <a:t>第三个式子用括号匹配举例，等价于在</a:t>
            </a:r>
            <a:r>
              <a:rPr lang="en-US" altLang="zh-CN" dirty="0" smtClean="0"/>
              <a:t>2n</a:t>
            </a:r>
            <a:r>
              <a:rPr lang="zh-CN" altLang="en-US" dirty="0" smtClean="0"/>
              <a:t>个位置中选择</a:t>
            </a:r>
            <a:r>
              <a:rPr lang="en-US" altLang="zh-CN" dirty="0" smtClean="0"/>
              <a:t>n</a:t>
            </a:r>
            <a:r>
              <a:rPr lang="zh-CN" altLang="en-US" dirty="0" smtClean="0"/>
              <a:t>个位置放入左括号，其余放入右括号。不合法的序列一一映射到在</a:t>
            </a:r>
            <a:r>
              <a:rPr lang="en-US" altLang="zh-CN" dirty="0" smtClean="0"/>
              <a:t>2n</a:t>
            </a:r>
            <a:r>
              <a:rPr lang="zh-CN" altLang="en-US" dirty="0" smtClean="0"/>
              <a:t>个位置中放入</a:t>
            </a:r>
            <a:r>
              <a:rPr lang="en-US" altLang="zh-CN" dirty="0" smtClean="0"/>
              <a:t>n+1</a:t>
            </a:r>
            <a:r>
              <a:rPr lang="zh-CN" altLang="en-US" dirty="0" smtClean="0"/>
              <a:t>个右括号的序列。</a:t>
            </a:r>
            <a:endParaRPr lang="en-US" altLang="zh-CN" dirty="0" smtClean="0"/>
          </a:p>
          <a:p>
            <a:r>
              <a:rPr lang="zh-CN" altLang="en-US" dirty="0" smtClean="0"/>
              <a:t>找到第一个非法的下标</a:t>
            </a:r>
            <a:r>
              <a:rPr lang="en-US" altLang="zh-CN" dirty="0" smtClean="0"/>
              <a:t>2m+1</a:t>
            </a:r>
            <a:r>
              <a:rPr lang="zh-CN" altLang="en-US" dirty="0" smtClean="0"/>
              <a:t>，一定是奇数，在这个位置之前出现了</a:t>
            </a:r>
            <a:r>
              <a:rPr lang="en-US" altLang="zh-CN" dirty="0" smtClean="0"/>
              <a:t>m</a:t>
            </a:r>
            <a:r>
              <a:rPr lang="zh-CN" altLang="en-US" dirty="0" smtClean="0"/>
              <a:t>个左括号以及</a:t>
            </a:r>
            <a:r>
              <a:rPr lang="en-US" altLang="zh-CN" dirty="0" smtClean="0"/>
              <a:t>m+1</a:t>
            </a:r>
            <a:r>
              <a:rPr lang="zh-CN" altLang="en-US" dirty="0" smtClean="0"/>
              <a:t>个右括号，那么在这个位置之后一定出现了</a:t>
            </a:r>
            <a:r>
              <a:rPr lang="en-US" altLang="zh-CN" dirty="0" smtClean="0"/>
              <a:t>n-m</a:t>
            </a:r>
            <a:r>
              <a:rPr lang="zh-CN" altLang="en-US" dirty="0" smtClean="0"/>
              <a:t>个左括号以及</a:t>
            </a:r>
            <a:r>
              <a:rPr lang="en-US" altLang="zh-CN" dirty="0" smtClean="0"/>
              <a:t>n-m-1</a:t>
            </a:r>
            <a:r>
              <a:rPr lang="zh-CN" altLang="en-US" dirty="0" smtClean="0"/>
              <a:t>个右括号，我们把这个位置之后的左右括号取反，于是就等价于一个由</a:t>
            </a:r>
            <a:r>
              <a:rPr lang="en-US" altLang="zh-CN" dirty="0" smtClean="0"/>
              <a:t>n+1</a:t>
            </a:r>
            <a:r>
              <a:rPr lang="zh-CN" altLang="en-US" dirty="0" smtClean="0"/>
              <a:t>个左括号和</a:t>
            </a:r>
            <a:r>
              <a:rPr lang="en-US" altLang="zh-CN" dirty="0" smtClean="0"/>
              <a:t>n-1</a:t>
            </a:r>
            <a:r>
              <a:rPr lang="zh-CN" altLang="en-US" dirty="0" smtClean="0"/>
              <a:t>个右括号的序列</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这个数列可以看成是出栈序列问题，对于</a:t>
            </a:r>
            <a:r>
              <a:rPr lang="en-US" altLang="zh-CN" dirty="0" smtClean="0"/>
              <a:t>1~2n</a:t>
            </a:r>
            <a:r>
              <a:rPr lang="zh-CN" altLang="en-US" dirty="0" smtClean="0"/>
              <a:t>的每一个数，都代表的一个步骤，如果放在奇数项，那么代表这一步入栈，如果放在偶数项，那么代表这一步出栈。</a:t>
            </a:r>
            <a:r>
              <a:rPr lang="en-US" altLang="zh-CN" dirty="0" smtClean="0"/>
              <a:t>n</a:t>
            </a:r>
            <a:r>
              <a:rPr lang="zh-CN" altLang="en-US" dirty="0" smtClean="0"/>
              <a:t>很大，因此要进行分解质因数约分。</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 m </a:t>
            </a:r>
            <a:r>
              <a:rPr lang="zh-CN" altLang="en-US" baseline="0" dirty="0" smtClean="0"/>
              <a:t>个盒子， </a:t>
            </a:r>
            <a:r>
              <a:rPr lang="en-US" altLang="zh-CN" baseline="0" dirty="0" smtClean="0"/>
              <a:t>n</a:t>
            </a:r>
            <a:r>
              <a:rPr lang="zh-CN" altLang="en-US" baseline="0" dirty="0" smtClean="0"/>
              <a:t>个球</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4</a:t>
            </a:fld>
            <a:endParaRPr lang="zh-CN" altLang="en-US"/>
          </a:p>
        </p:txBody>
      </p:sp>
    </p:spTree>
    <p:extLst>
      <p:ext uri="{BB962C8B-B14F-4D97-AF65-F5344CB8AC3E}">
        <p14:creationId xmlns:p14="http://schemas.microsoft.com/office/powerpoint/2010/main" val="727755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C(n/</a:t>
            </a:r>
            <a:r>
              <a:rPr lang="en-US" altLang="zh-CN" dirty="0" err="1" smtClean="0"/>
              <a:t>p,m</a:t>
            </a:r>
            <a:r>
              <a:rPr lang="en-US" altLang="zh-CN" dirty="0" smtClean="0"/>
              <a:t>/p)</a:t>
            </a:r>
            <a:r>
              <a:rPr lang="zh-CN" altLang="en-US" dirty="0" smtClean="0"/>
              <a:t>如果还是很大，继续递归调用</a:t>
            </a:r>
            <a:r>
              <a:rPr lang="en-US" altLang="zh-CN" dirty="0" err="1" smtClean="0"/>
              <a:t>lucas</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怎么合成？</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25</a:t>
            </a:fld>
            <a:endParaRPr lang="zh-CN" altLang="en-US"/>
          </a:p>
        </p:txBody>
      </p:sp>
    </p:spTree>
    <p:extLst>
      <p:ext uri="{BB962C8B-B14F-4D97-AF65-F5344CB8AC3E}">
        <p14:creationId xmlns:p14="http://schemas.microsoft.com/office/powerpoint/2010/main" val="4288845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1~n</a:t>
            </a:r>
            <a:r>
              <a:rPr lang="zh-CN" altLang="en-US" dirty="0" smtClean="0"/>
              <a:t>这</a:t>
            </a:r>
            <a:r>
              <a:rPr lang="en-US" altLang="zh-CN" dirty="0" smtClean="0"/>
              <a:t>n</a:t>
            </a:r>
            <a:r>
              <a:rPr lang="zh-CN" altLang="en-US" dirty="0" smtClean="0"/>
              <a:t>个数里面，</a:t>
            </a:r>
            <a:r>
              <a:rPr lang="en-US" altLang="zh-CN" dirty="0" smtClean="0"/>
              <a:t>p</a:t>
            </a:r>
            <a:r>
              <a:rPr lang="zh-CN" altLang="en-US" dirty="0" smtClean="0"/>
              <a:t>的倍数有</a:t>
            </a:r>
            <a:r>
              <a:rPr lang="en-US" altLang="zh-CN" dirty="0" smtClean="0"/>
              <a:t>n/p</a:t>
            </a:r>
            <a:r>
              <a:rPr lang="zh-CN" altLang="en-US" dirty="0" smtClean="0"/>
              <a:t>个，拿出来，然后提取出</a:t>
            </a:r>
            <a:r>
              <a:rPr lang="en-US" altLang="zh-CN" dirty="0" smtClean="0"/>
              <a:t>n/p</a:t>
            </a:r>
            <a:r>
              <a:rPr lang="zh-CN" altLang="en-US" dirty="0" smtClean="0"/>
              <a:t>个</a:t>
            </a:r>
            <a:r>
              <a:rPr lang="en-US" altLang="zh-CN" dirty="0" smtClean="0"/>
              <a:t>p</a:t>
            </a:r>
            <a:r>
              <a:rPr lang="zh-CN" altLang="en-US" dirty="0" smtClean="0"/>
              <a:t>，剩下是</a:t>
            </a:r>
            <a:r>
              <a:rPr lang="en-US" altLang="zh-CN" dirty="0" smtClean="0"/>
              <a:t>n/p</a:t>
            </a:r>
            <a:r>
              <a:rPr lang="zh-CN" altLang="en-US" dirty="0" smtClean="0"/>
              <a:t>的阶乘，前面剩下</a:t>
            </a:r>
            <a:r>
              <a:rPr lang="en-US" altLang="zh-CN" dirty="0" smtClean="0"/>
              <a:t>n-n/p</a:t>
            </a:r>
            <a:r>
              <a:rPr lang="zh-CN" altLang="en-US" dirty="0" smtClean="0"/>
              <a:t>项在模</a:t>
            </a:r>
            <a:r>
              <a:rPr lang="en-US" altLang="zh-CN" dirty="0" err="1" smtClean="0"/>
              <a:t>p^t</a:t>
            </a:r>
            <a:r>
              <a:rPr lang="zh-CN" altLang="en-US" dirty="0" smtClean="0"/>
              <a:t>下是一个以</a:t>
            </a:r>
            <a:r>
              <a:rPr lang="en-US" altLang="zh-CN" dirty="0" smtClean="0"/>
              <a:t>(</a:t>
            </a:r>
            <a:r>
              <a:rPr lang="en-US" altLang="zh-CN" dirty="0" err="1" smtClean="0"/>
              <a:t>p^t</a:t>
            </a:r>
            <a:r>
              <a:rPr lang="en-US" altLang="zh-CN" dirty="0" smtClean="0"/>
              <a:t>-p^(t-1))</a:t>
            </a:r>
            <a:r>
              <a:rPr lang="zh-CN" altLang="en-US" dirty="0" smtClean="0"/>
              <a:t>个数为循环的。一个循环内的乘积是直接可以算出来，总共出现了</a:t>
            </a:r>
            <a:r>
              <a:rPr lang="en-US" altLang="zh-CN" dirty="0" smtClean="0"/>
              <a:t>n/(</a:t>
            </a:r>
            <a:r>
              <a:rPr lang="en-US" altLang="zh-CN" dirty="0" err="1" smtClean="0"/>
              <a:t>p^t</a:t>
            </a:r>
            <a:r>
              <a:rPr lang="en-US" altLang="zh-CN" dirty="0" smtClean="0"/>
              <a:t>)</a:t>
            </a:r>
            <a:r>
              <a:rPr lang="zh-CN" altLang="en-US" dirty="0" smtClean="0"/>
              <a:t>次循环，最后不足一个循环的另外单独计算。</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
            </a:r>
            <a:r>
              <a:rPr lang="zh-CN" altLang="en-US" dirty="0" smtClean="0"/>
              <a:t>个数里面选出</a:t>
            </a:r>
            <a:r>
              <a:rPr lang="en-US" altLang="zh-CN" dirty="0" smtClean="0"/>
              <a:t>k</a:t>
            </a:r>
            <a:r>
              <a:rPr lang="zh-CN" altLang="en-US" dirty="0" smtClean="0"/>
              <a:t>个数作为不动点，剩下</a:t>
            </a:r>
            <a:r>
              <a:rPr lang="en-US" altLang="zh-CN" dirty="0" smtClean="0"/>
              <a:t>n-k</a:t>
            </a:r>
            <a:r>
              <a:rPr lang="zh-CN" altLang="en-US" dirty="0" smtClean="0"/>
              <a:t>个数进行错位排列。</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用的不是很多，但是遇到取余是合数，阶乘的逆元不一定存在，而且还很大，无法使用扩展</a:t>
            </a:r>
            <a:r>
              <a:rPr lang="en-US" altLang="zh-CN" dirty="0" err="1" smtClean="0"/>
              <a:t>lucas</a:t>
            </a:r>
            <a:r>
              <a:rPr lang="zh-CN" altLang="en-US" dirty="0" smtClean="0"/>
              <a:t>的话，只能这样</a:t>
            </a:r>
            <a:r>
              <a:rPr lang="zh-CN" altLang="en-US" smtClean="0"/>
              <a:t>做了。</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概率论的题目经常会用到</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这个引理只是为了引出</a:t>
            </a:r>
            <a:r>
              <a:rPr lang="en-US" altLang="zh-CN" dirty="0" err="1" smtClean="0"/>
              <a:t>polya</a:t>
            </a:r>
            <a:r>
              <a:rPr lang="zh-CN" altLang="en-US" dirty="0" smtClean="0"/>
              <a:t>定理，这个引理用起来复杂度是指数级别的。</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51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求置换中的循环节数，等价于求一个有向图里面有多少个环。</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55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62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无语的题。。。</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63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考虑每个人的选择，都有</a:t>
            </a:r>
            <a:r>
              <a:rPr lang="en-US" altLang="zh-CN" dirty="0" smtClean="0"/>
              <a:t>m</a:t>
            </a:r>
            <a:r>
              <a:rPr lang="zh-CN" altLang="en-US" dirty="0" smtClean="0"/>
              <a:t>个不同选择方案，</a:t>
            </a:r>
            <a:r>
              <a:rPr lang="en-US" altLang="zh-CN" dirty="0" smtClean="0"/>
              <a:t>n</a:t>
            </a:r>
            <a:r>
              <a:rPr lang="zh-CN" altLang="en-US" dirty="0" smtClean="0"/>
              <a:t>个同学的选择互不干扰相互独立，因此就是</a:t>
            </a:r>
            <a:r>
              <a:rPr lang="en-US" altLang="zh-CN" dirty="0" err="1" smtClean="0"/>
              <a:t>m^n</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需要结合计算几何的知识去判断置换</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64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a:t>
            </a:r>
            <a:r>
              <a:rPr lang="en-US" altLang="zh-CN" dirty="0" smtClean="0"/>
              <a:t>n</a:t>
            </a:r>
            <a:r>
              <a:rPr lang="zh-CN" altLang="en-US" dirty="0" smtClean="0"/>
              <a:t>块吮指原味鸡的</a:t>
            </a:r>
            <a:r>
              <a:rPr lang="en-US" altLang="zh-CN" dirty="0" smtClean="0"/>
              <a:t>n-1</a:t>
            </a:r>
            <a:r>
              <a:rPr lang="zh-CN" altLang="en-US" dirty="0" smtClean="0"/>
              <a:t>个缝隙中插入</a:t>
            </a:r>
            <a:r>
              <a:rPr lang="en-US" altLang="zh-CN" dirty="0" smtClean="0"/>
              <a:t>m-1</a:t>
            </a:r>
            <a:r>
              <a:rPr lang="zh-CN" altLang="en-US" dirty="0" smtClean="0"/>
              <a:t>个板子，就可以分成</a:t>
            </a:r>
            <a:r>
              <a:rPr lang="en-US" altLang="zh-CN" dirty="0" smtClean="0"/>
              <a:t>m</a:t>
            </a:r>
            <a:r>
              <a:rPr lang="zh-CN" altLang="en-US" dirty="0" smtClean="0"/>
              <a:t>份，每一份的数量对应每一个同学分配的数量。</a:t>
            </a:r>
            <a:r>
              <a:rPr lang="en-US" altLang="zh-CN" dirty="0" smtClean="0"/>
              <a:t>C(n-1,m-1)</a:t>
            </a:r>
          </a:p>
          <a:p>
            <a:r>
              <a:rPr lang="zh-CN" altLang="en-US" dirty="0" smtClean="0"/>
              <a:t>如果每位同学可以一块都没有，那么相当于有</a:t>
            </a:r>
            <a:r>
              <a:rPr lang="en-US" altLang="zh-CN" dirty="0" err="1" smtClean="0"/>
              <a:t>n+m</a:t>
            </a:r>
            <a:r>
              <a:rPr lang="zh-CN" altLang="en-US" dirty="0" smtClean="0"/>
              <a:t>块吮指原味鸡，然后首先给每个同学都各分一块，于是就是</a:t>
            </a:r>
            <a:r>
              <a:rPr lang="en-US" altLang="zh-CN" dirty="0" smtClean="0"/>
              <a:t>C(n+m-1,m-1)</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若排列成线排列，那么是全排列</a:t>
            </a:r>
            <a:r>
              <a:rPr lang="en-US" altLang="zh-CN" dirty="0" smtClean="0"/>
              <a:t>n!</a:t>
            </a:r>
            <a:r>
              <a:rPr lang="zh-CN" altLang="en-US" dirty="0" smtClean="0"/>
              <a:t>，每一个线排列都对应着</a:t>
            </a:r>
            <a:r>
              <a:rPr lang="en-US" altLang="zh-CN" dirty="0" smtClean="0"/>
              <a:t>n</a:t>
            </a:r>
            <a:r>
              <a:rPr lang="zh-CN" altLang="en-US" dirty="0" smtClean="0"/>
              <a:t>种等价的原排列，因此是</a:t>
            </a:r>
            <a:r>
              <a:rPr lang="en-US" altLang="zh-CN" dirty="0" smtClean="0"/>
              <a:t>(n-1)!</a:t>
            </a:r>
            <a:endParaRPr lang="zh-CN" altLang="en-US" dirty="0"/>
          </a:p>
        </p:txBody>
      </p:sp>
      <p:sp>
        <p:nvSpPr>
          <p:cNvPr id="4" name="灯片编号占位符 3"/>
          <p:cNvSpPr>
            <a:spLocks noGrp="1"/>
          </p:cNvSpPr>
          <p:nvPr>
            <p:ph type="sldNum" sz="quarter" idx="10"/>
          </p:nvPr>
        </p:nvSpPr>
        <p:spPr/>
        <p:txBody>
          <a:bodyPr/>
          <a:lstStyle/>
          <a:p>
            <a:fld id="{997C91EE-ACFD-4CBD-9B53-4160FDA65287}"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假设已经推出了</a:t>
            </a:r>
            <a:r>
              <a:rPr lang="en-US" altLang="zh-CN" dirty="0" smtClean="0"/>
              <a:t>n</a:t>
            </a:r>
            <a:r>
              <a:rPr lang="zh-CN" altLang="en-US" dirty="0" smtClean="0"/>
              <a:t>个元素分成</a:t>
            </a:r>
            <a:r>
              <a:rPr lang="en-US" altLang="zh-CN" dirty="0" smtClean="0"/>
              <a:t>k</a:t>
            </a:r>
            <a:r>
              <a:rPr lang="zh-CN" altLang="en-US" dirty="0" smtClean="0"/>
              <a:t>个环的方法数以及</a:t>
            </a:r>
            <a:r>
              <a:rPr lang="en-US" altLang="zh-CN" dirty="0" smtClean="0"/>
              <a:t>n</a:t>
            </a:r>
            <a:r>
              <a:rPr lang="zh-CN" altLang="en-US" dirty="0" smtClean="0"/>
              <a:t>个元素分成</a:t>
            </a:r>
            <a:r>
              <a:rPr lang="en-US" altLang="zh-CN" dirty="0" smtClean="0"/>
              <a:t>k-1</a:t>
            </a:r>
            <a:r>
              <a:rPr lang="zh-CN" altLang="en-US" dirty="0" smtClean="0"/>
              <a:t>个环的元素，我们考虑第</a:t>
            </a:r>
            <a:r>
              <a:rPr lang="en-US" altLang="zh-CN" dirty="0" smtClean="0"/>
              <a:t>n+1</a:t>
            </a:r>
            <a:r>
              <a:rPr lang="zh-CN" altLang="en-US" dirty="0" smtClean="0"/>
              <a:t>个元素，一种情况是这个元素自己成环，于是是</a:t>
            </a:r>
            <a:r>
              <a:rPr lang="en-US" altLang="zh-CN" dirty="0" smtClean="0"/>
              <a:t>S(n,k-1)</a:t>
            </a:r>
            <a:r>
              <a:rPr lang="zh-CN" altLang="en-US" dirty="0" smtClean="0"/>
              <a:t>，另一种情况是把这个元素放到任意一个元素的左边，方案数是</a:t>
            </a:r>
            <a:r>
              <a:rPr lang="en-US" altLang="zh-CN" dirty="0" err="1" smtClean="0"/>
              <a:t>nS</a:t>
            </a:r>
            <a:r>
              <a:rPr lang="en-US" altLang="zh-CN" dirty="0" smtClean="0"/>
              <a:t>(</a:t>
            </a:r>
            <a:r>
              <a:rPr lang="en-US" altLang="zh-CN" dirty="0" err="1" smtClean="0"/>
              <a:t>n,k</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若不考虑第一个房间不允许破门，能全部开门的方案数就是第一类斯特林数</a:t>
            </a:r>
            <a:r>
              <a:rPr lang="en-US" altLang="zh-CN" dirty="0" smtClean="0"/>
              <a:t>S(</a:t>
            </a:r>
            <a:r>
              <a:rPr lang="en-US" altLang="zh-CN" dirty="0" err="1" smtClean="0"/>
              <a:t>n,k</a:t>
            </a:r>
            <a:r>
              <a:rPr lang="en-US" altLang="zh-CN" dirty="0" smtClean="0"/>
              <a:t>)</a:t>
            </a:r>
            <a:r>
              <a:rPr lang="zh-CN" altLang="en-US" dirty="0" smtClean="0"/>
              <a:t>，但是如果第一个房间的钥匙在第一个房间中的时候是不能完成目的的，这时剩下的</a:t>
            </a:r>
            <a:r>
              <a:rPr lang="en-US" altLang="zh-CN" dirty="0" smtClean="0"/>
              <a:t>n-1</a:t>
            </a:r>
            <a:r>
              <a:rPr lang="zh-CN" altLang="en-US" dirty="0" smtClean="0"/>
              <a:t>个房间中有</a:t>
            </a:r>
            <a:r>
              <a:rPr lang="en-US" altLang="zh-CN" dirty="0" smtClean="0"/>
              <a:t>k-1</a:t>
            </a:r>
            <a:r>
              <a:rPr lang="zh-CN" altLang="en-US" dirty="0" smtClean="0"/>
              <a:t>个环，必须减去。因此恰好需要破门</a:t>
            </a:r>
            <a:r>
              <a:rPr lang="en-US" altLang="zh-CN" dirty="0" err="1" smtClean="0"/>
              <a:t>i</a:t>
            </a:r>
            <a:r>
              <a:rPr lang="zh-CN" altLang="en-US" dirty="0" smtClean="0"/>
              <a:t>次的答案为</a:t>
            </a:r>
            <a:r>
              <a:rPr lang="en-US" altLang="zh-CN" dirty="0" smtClean="0"/>
              <a:t>(S(</a:t>
            </a:r>
            <a:r>
              <a:rPr lang="en-US" altLang="zh-CN" dirty="0" err="1" smtClean="0"/>
              <a:t>n,k</a:t>
            </a:r>
            <a:r>
              <a:rPr lang="en-US" altLang="zh-CN" dirty="0" smtClean="0"/>
              <a:t>)-S(n-1,k-1))/n!</a:t>
            </a:r>
            <a:r>
              <a:rPr lang="zh-CN" altLang="en-US" dirty="0" smtClean="0"/>
              <a:t>，那么</a:t>
            </a:r>
            <a:r>
              <a:rPr lang="en-US" altLang="zh-CN" dirty="0" err="1" smtClean="0"/>
              <a:t>i</a:t>
            </a:r>
            <a:r>
              <a:rPr lang="zh-CN" altLang="en-US" dirty="0" smtClean="0"/>
              <a:t>从</a:t>
            </a:r>
            <a:r>
              <a:rPr lang="en-US" altLang="zh-CN" dirty="0" smtClean="0"/>
              <a:t>1~k</a:t>
            </a:r>
            <a:r>
              <a:rPr lang="zh-CN" altLang="en-US" dirty="0" smtClean="0"/>
              <a:t>求和即可</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lang="zh-CN" altLang="en-US" sz="3000" dirty="0" smtClean="0"/>
              <a:t>首先最高的那个楼房，无论从左还是从右都能看到，那么我们固定这个楼房，那么把最高楼房左边的分成</a:t>
            </a:r>
            <a:r>
              <a:rPr lang="en-US" altLang="zh-CN" sz="3000" dirty="0" smtClean="0"/>
              <a:t>f-1</a:t>
            </a:r>
            <a:r>
              <a:rPr lang="zh-CN" altLang="en-US" sz="3000" dirty="0" smtClean="0"/>
              <a:t>个组，右边分成</a:t>
            </a:r>
            <a:r>
              <a:rPr lang="en-US" altLang="zh-CN" sz="3000" dirty="0" smtClean="0"/>
              <a:t>b-1</a:t>
            </a:r>
            <a:r>
              <a:rPr lang="zh-CN" altLang="en-US" sz="3000" dirty="0" smtClean="0"/>
              <a:t>组，并且左边的每一组是任意排列</a:t>
            </a:r>
            <a:r>
              <a:rPr lang="en-US" altLang="zh-CN" sz="3000" dirty="0" smtClean="0"/>
              <a:t>(</a:t>
            </a:r>
            <a:r>
              <a:rPr lang="zh-CN" altLang="en-US" sz="3000" dirty="0" smtClean="0"/>
              <a:t>圆排列</a:t>
            </a:r>
            <a:r>
              <a:rPr lang="en-US" altLang="zh-CN" sz="3000" dirty="0" smtClean="0"/>
              <a:t>),</a:t>
            </a:r>
            <a:r>
              <a:rPr lang="zh-CN" altLang="en-US" sz="3000" dirty="0" smtClean="0"/>
              <a:t>且高度最高的在最左。这</a:t>
            </a:r>
            <a:r>
              <a:rPr lang="en-US" altLang="zh-CN" sz="3000" dirty="0" smtClean="0"/>
              <a:t>f-1</a:t>
            </a:r>
            <a:r>
              <a:rPr lang="zh-CN" altLang="en-US" sz="3000" dirty="0" smtClean="0"/>
              <a:t>个组的顺序关于每组最高的那个楼从左到右是递增的。同理右边高度最高的在最右。</a:t>
            </a:r>
            <a:endParaRPr lang="en-US" altLang="zh-CN" sz="3000" dirty="0" smtClean="0"/>
          </a:p>
          <a:p>
            <a:r>
              <a:rPr lang="zh-CN" altLang="en-US" sz="3000" dirty="0" smtClean="0"/>
              <a:t>因此等价于把</a:t>
            </a:r>
            <a:r>
              <a:rPr lang="en-US" altLang="zh-CN" sz="3000" dirty="0" smtClean="0"/>
              <a:t>n-1</a:t>
            </a:r>
            <a:r>
              <a:rPr lang="zh-CN" altLang="en-US" sz="3000" dirty="0" smtClean="0"/>
              <a:t>个元素分成</a:t>
            </a:r>
            <a:r>
              <a:rPr lang="en-US" altLang="zh-CN" sz="3000" dirty="0" smtClean="0"/>
              <a:t>f-1+b-1</a:t>
            </a:r>
            <a:r>
              <a:rPr lang="zh-CN" altLang="en-US" sz="3000" dirty="0" smtClean="0"/>
              <a:t>个环的方案数再乘以把这</a:t>
            </a:r>
            <a:r>
              <a:rPr lang="en-US" altLang="zh-CN" sz="3000" dirty="0" smtClean="0"/>
              <a:t>f-1+b-1</a:t>
            </a:r>
            <a:r>
              <a:rPr lang="zh-CN" altLang="en-US" sz="3000" dirty="0" smtClean="0"/>
              <a:t>个环选择</a:t>
            </a:r>
            <a:r>
              <a:rPr lang="en-US" altLang="zh-CN" sz="3000" dirty="0" smtClean="0"/>
              <a:t>f-1</a:t>
            </a:r>
            <a:r>
              <a:rPr lang="zh-CN" altLang="en-US" sz="3000" dirty="0" smtClean="0"/>
              <a:t>个放在左边的方案数。</a:t>
            </a:r>
            <a:endParaRPr lang="zh-CN" altLang="en-US" sz="3000"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考虑第</a:t>
            </a:r>
            <a:r>
              <a:rPr lang="en-US" altLang="zh-CN" dirty="0" smtClean="0"/>
              <a:t>n</a:t>
            </a:r>
            <a:r>
              <a:rPr lang="zh-CN" altLang="en-US" dirty="0" smtClean="0"/>
              <a:t>个元素，如果它自成一个集合，那么前</a:t>
            </a:r>
            <a:r>
              <a:rPr lang="en-US" altLang="zh-CN" dirty="0" smtClean="0"/>
              <a:t>n-1</a:t>
            </a:r>
            <a:r>
              <a:rPr lang="zh-CN" altLang="en-US" dirty="0" smtClean="0"/>
              <a:t>个元素构成</a:t>
            </a:r>
            <a:r>
              <a:rPr lang="en-US" altLang="zh-CN" dirty="0" smtClean="0"/>
              <a:t>k-1</a:t>
            </a:r>
          </a:p>
          <a:p>
            <a:r>
              <a:rPr lang="zh-CN" altLang="en-US" dirty="0" smtClean="0"/>
              <a:t>个集合，就是</a:t>
            </a:r>
            <a:r>
              <a:rPr lang="en-US" altLang="zh-CN" dirty="0" smtClean="0"/>
              <a:t>S(</a:t>
            </a:r>
            <a:r>
              <a:rPr lang="en-US" altLang="zh-CN" dirty="0" err="1" smtClean="0"/>
              <a:t>n,k</a:t>
            </a:r>
            <a:r>
              <a:rPr lang="en-US" altLang="zh-CN" dirty="0" smtClean="0"/>
              <a:t>),</a:t>
            </a:r>
            <a:r>
              <a:rPr lang="zh-CN" altLang="en-US" dirty="0" smtClean="0"/>
              <a:t>如果它不是自成集合，那么前面</a:t>
            </a:r>
            <a:r>
              <a:rPr lang="en-US" altLang="zh-CN" dirty="0" smtClean="0"/>
              <a:t>n-1</a:t>
            </a:r>
            <a:r>
              <a:rPr lang="zh-CN" altLang="en-US" dirty="0" smtClean="0"/>
              <a:t>个元素构成</a:t>
            </a:r>
            <a:r>
              <a:rPr lang="en-US" altLang="zh-CN" dirty="0" smtClean="0"/>
              <a:t>k</a:t>
            </a:r>
            <a:r>
              <a:rPr lang="zh-CN" altLang="en-US" dirty="0" smtClean="0"/>
              <a:t>个集合，再把第</a:t>
            </a:r>
            <a:r>
              <a:rPr lang="en-US" altLang="zh-CN" dirty="0" smtClean="0"/>
              <a:t>n</a:t>
            </a:r>
            <a:r>
              <a:rPr lang="zh-CN" altLang="en-US" dirty="0" smtClean="0"/>
              <a:t>个元素加到任意一个集合中，共</a:t>
            </a:r>
            <a:r>
              <a:rPr lang="en-US" altLang="zh-CN" dirty="0" smtClean="0"/>
              <a:t>k</a:t>
            </a:r>
            <a:r>
              <a:rPr lang="zh-CN" altLang="en-US" dirty="0" smtClean="0"/>
              <a:t>种方案。</a:t>
            </a:r>
            <a:endParaRPr lang="en-US" altLang="zh-CN" dirty="0" smtClean="0"/>
          </a:p>
          <a:p>
            <a:r>
              <a:rPr lang="zh-CN" altLang="en-US" dirty="0" smtClean="0"/>
              <a:t>注意是非空集合</a:t>
            </a:r>
            <a:endParaRPr lang="zh-CN" altLang="en-US" dirty="0"/>
          </a:p>
        </p:txBody>
      </p:sp>
      <p:sp>
        <p:nvSpPr>
          <p:cNvPr id="4" name="灯片编号占位符 3"/>
          <p:cNvSpPr>
            <a:spLocks noGrp="1"/>
          </p:cNvSpPr>
          <p:nvPr>
            <p:ph type="sldNum" sz="quarter" idx="10"/>
          </p:nvPr>
        </p:nvSpPr>
        <p:spPr/>
        <p:txBody>
          <a:bodyPr/>
          <a:lstStyle/>
          <a:p>
            <a:fld id="{AFCEFD36-F43C-427C-9FD5-58D047956729}"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9.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wmf"/><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wmf"/><Relationship Id="rId4"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6.xml"/><Relationship Id="rId7" Type="http://schemas.openxmlformats.org/officeDocument/2006/relationships/image" Target="../media/image29.wmf"/><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0.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6.wmf"/><Relationship Id="rId3" Type="http://schemas.openxmlformats.org/officeDocument/2006/relationships/notesSlide" Target="../notesSlides/notesSlide18.xml"/><Relationship Id="rId7" Type="http://schemas.openxmlformats.org/officeDocument/2006/relationships/image" Target="../media/image33.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4.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7.wmf"/><Relationship Id="rId4" Type="http://schemas.openxmlformats.org/officeDocument/2006/relationships/oleObject" Target="../embeddings/oleObject3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38.wmf"/><Relationship Id="rId4" Type="http://schemas.openxmlformats.org/officeDocument/2006/relationships/oleObject" Target="../embeddings/oleObject3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1.wmf"/><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2.wmf"/><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s>
</file>

<file path=ppt/slides/_rels/slide4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45.bin"/><Relationship Id="rId4" Type="http://schemas.openxmlformats.org/officeDocument/2006/relationships/image" Target="../media/image4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1.wmf"/><Relationship Id="rId5" Type="http://schemas.openxmlformats.org/officeDocument/2006/relationships/oleObject" Target="../embeddings/oleObject50.bin"/><Relationship Id="rId4" Type="http://schemas.openxmlformats.org/officeDocument/2006/relationships/image" Target="../media/image5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3.wmf"/><Relationship Id="rId5" Type="http://schemas.openxmlformats.org/officeDocument/2006/relationships/oleObject" Target="../embeddings/oleObject52.bin"/><Relationship Id="rId4" Type="http://schemas.openxmlformats.org/officeDocument/2006/relationships/image" Target="../media/image52.wmf"/></Relationships>
</file>

<file path=ppt/slides/_rels/slide4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4.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6.bin"/></Relationships>
</file>

<file path=ppt/slides/_rels/slide4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9.wmf"/><Relationship Id="rId5" Type="http://schemas.openxmlformats.org/officeDocument/2006/relationships/oleObject" Target="../embeddings/oleObject58.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2.wmf"/><Relationship Id="rId5" Type="http://schemas.openxmlformats.org/officeDocument/2006/relationships/oleObject" Target="../embeddings/oleObject62.bin"/><Relationship Id="rId4" Type="http://schemas.openxmlformats.org/officeDocument/2006/relationships/image" Target="../media/image59.wmf"/></Relationships>
</file>

<file path=ppt/slides/_rels/slide4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2.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1.wmf"/><Relationship Id="rId4" Type="http://schemas.openxmlformats.org/officeDocument/2006/relationships/image" Target="../media/image63.wmf"/><Relationship Id="rId9" Type="http://schemas.openxmlformats.org/officeDocument/2006/relationships/oleObject" Target="../embeddings/oleObject6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5.wmf"/><Relationship Id="rId5" Type="http://schemas.openxmlformats.org/officeDocument/2006/relationships/oleObject" Target="../embeddings/oleObject69.bin"/><Relationship Id="rId4" Type="http://schemas.openxmlformats.org/officeDocument/2006/relationships/image" Target="../media/image64.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67.wmf"/><Relationship Id="rId4" Type="http://schemas.openxmlformats.org/officeDocument/2006/relationships/oleObject" Target="../embeddings/oleObject71.bin"/></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0.wmf"/><Relationship Id="rId5" Type="http://schemas.openxmlformats.org/officeDocument/2006/relationships/oleObject" Target="../embeddings/oleObject73.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73.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27.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78.bin"/><Relationship Id="rId11" Type="http://schemas.openxmlformats.org/officeDocument/2006/relationships/image" Target="../media/image77.wmf"/><Relationship Id="rId5" Type="http://schemas.openxmlformats.org/officeDocument/2006/relationships/image" Target="../media/image74.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6.wmf"/></Relationships>
</file>

<file path=ppt/slides/_rels/slide5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6.bin"/><Relationship Id="rId18" Type="http://schemas.openxmlformats.org/officeDocument/2006/relationships/image" Target="../media/image85.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2.w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image" Target="../media/image84.wmf"/><Relationship Id="rId1" Type="http://schemas.openxmlformats.org/officeDocument/2006/relationships/vmlDrawing" Target="../drawings/vmlDrawing35.vml"/><Relationship Id="rId6" Type="http://schemas.openxmlformats.org/officeDocument/2006/relationships/image" Target="../media/image7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4.bin"/><Relationship Id="rId14" Type="http://schemas.openxmlformats.org/officeDocument/2006/relationships/image" Target="../media/image8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86.wmf"/></Relationships>
</file>

<file path=ppt/slides/_rels/slide58.xml.rels><?xml version="1.0" encoding="UTF-8" standalone="yes"?>
<Relationships xmlns="http://schemas.openxmlformats.org/package/2006/relationships"><Relationship Id="rId2" Type="http://schemas.openxmlformats.org/officeDocument/2006/relationships/image" Target="../media/image87.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9.wmf"/><Relationship Id="rId5" Type="http://schemas.openxmlformats.org/officeDocument/2006/relationships/oleObject" Target="../embeddings/oleObject91.bin"/><Relationship Id="rId4" Type="http://schemas.openxmlformats.org/officeDocument/2006/relationships/image" Target="../media/image88.wmf"/></Relationships>
</file>

<file path=ppt/slides/_rels/slide6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组合数学</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HDU4372</a:t>
            </a:r>
            <a:br>
              <a:rPr lang="en-US" altLang="zh-CN" dirty="0" smtClean="0"/>
            </a:br>
            <a:r>
              <a:rPr lang="zh-CN" altLang="en-US" dirty="0" smtClean="0"/>
              <a:t>有一系列的楼房，高度从</a:t>
            </a:r>
            <a:r>
              <a:rPr lang="en-US" altLang="zh-CN" dirty="0" smtClean="0"/>
              <a:t>1~n</a:t>
            </a:r>
            <a:r>
              <a:rPr lang="zh-CN" altLang="en-US" dirty="0" smtClean="0"/>
              <a:t>，然后从左侧看能看到</a:t>
            </a:r>
            <a:r>
              <a:rPr lang="en-US" altLang="zh-CN" dirty="0" smtClean="0"/>
              <a:t>f</a:t>
            </a:r>
            <a:r>
              <a:rPr lang="zh-CN" altLang="en-US" dirty="0" smtClean="0"/>
              <a:t>个楼房，右侧看能看到</a:t>
            </a:r>
            <a:r>
              <a:rPr lang="en-US" altLang="zh-CN" dirty="0" smtClean="0"/>
              <a:t>b</a:t>
            </a:r>
            <a:r>
              <a:rPr lang="zh-CN" altLang="en-US" dirty="0" smtClean="0"/>
              <a:t>个楼房，问有多少个方案数满足。</a:t>
            </a:r>
            <a:endParaRPr lang="zh-CN" altLang="en-US" dirty="0"/>
          </a:p>
        </p:txBody>
      </p:sp>
      <p:graphicFrame>
        <p:nvGraphicFramePr>
          <p:cNvPr id="4" name="对象 3"/>
          <p:cNvGraphicFramePr>
            <a:graphicFrameLocks noChangeAspect="1"/>
          </p:cNvGraphicFramePr>
          <p:nvPr/>
        </p:nvGraphicFramePr>
        <p:xfrm>
          <a:off x="1979712" y="4725144"/>
          <a:ext cx="5789443" cy="864096"/>
        </p:xfrm>
        <a:graphic>
          <a:graphicData uri="http://schemas.openxmlformats.org/presentationml/2006/ole">
            <mc:AlternateContent xmlns:mc="http://schemas.openxmlformats.org/markup-compatibility/2006">
              <mc:Choice xmlns:v="urn:schemas-microsoft-com:vml" Requires="v">
                <p:oleObj spid="_x0000_s4117" name="Unknown" r:id="rId4" imgW="1701720" imgH="253800" progId="Equation.KSEE3">
                  <p:embed/>
                </p:oleObj>
              </mc:Choice>
              <mc:Fallback>
                <p:oleObj name="Unknown" r:id="rId4" imgW="170172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4725144"/>
                        <a:ext cx="578944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第二类斯特林数</a:t>
            </a:r>
            <a:endParaRPr lang="zh-CN" altLang="en-US" dirty="0"/>
          </a:p>
        </p:txBody>
      </p:sp>
      <p:graphicFrame>
        <p:nvGraphicFramePr>
          <p:cNvPr id="19458" name="Object 2"/>
          <p:cNvGraphicFramePr>
            <a:graphicFrameLocks noChangeAspect="1"/>
          </p:cNvGraphicFramePr>
          <p:nvPr/>
        </p:nvGraphicFramePr>
        <p:xfrm>
          <a:off x="582613" y="1773238"/>
          <a:ext cx="8051800" cy="461962"/>
        </p:xfrm>
        <a:graphic>
          <a:graphicData uri="http://schemas.openxmlformats.org/presentationml/2006/ole">
            <mc:AlternateContent xmlns:mc="http://schemas.openxmlformats.org/markup-compatibility/2006">
              <mc:Choice xmlns:v="urn:schemas-microsoft-com:vml" Requires="v">
                <p:oleObj spid="_x0000_s5179" name="Unknown" r:id="rId4" imgW="3543120" imgH="203040" progId="Equation.KSEE3">
                  <p:embed/>
                </p:oleObj>
              </mc:Choice>
              <mc:Fallback>
                <p:oleObj name="Unknown" r:id="rId4" imgW="3543120" imgH="2030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1773238"/>
                        <a:ext cx="80518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3"/>
          <p:cNvGraphicFramePr>
            <a:graphicFrameLocks noChangeAspect="1"/>
          </p:cNvGraphicFramePr>
          <p:nvPr/>
        </p:nvGraphicFramePr>
        <p:xfrm>
          <a:off x="1198563" y="2565400"/>
          <a:ext cx="6296025" cy="1200150"/>
        </p:xfrm>
        <a:graphic>
          <a:graphicData uri="http://schemas.openxmlformats.org/presentationml/2006/ole">
            <mc:AlternateContent xmlns:mc="http://schemas.openxmlformats.org/markup-compatibility/2006">
              <mc:Choice xmlns:v="urn:schemas-microsoft-com:vml" Requires="v">
                <p:oleObj spid="_x0000_s5180" name="Unknown" r:id="rId6" imgW="2400120" imgH="457200" progId="Equation.KSEE3">
                  <p:embed/>
                </p:oleObj>
              </mc:Choice>
              <mc:Fallback>
                <p:oleObj name="Unknown" r:id="rId6" imgW="2400120" imgH="4572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563" y="2565400"/>
                        <a:ext cx="6296025"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3"/>
          <p:cNvGraphicFramePr>
            <a:graphicFrameLocks noChangeAspect="1"/>
          </p:cNvGraphicFramePr>
          <p:nvPr/>
        </p:nvGraphicFramePr>
        <p:xfrm>
          <a:off x="1330325" y="4221163"/>
          <a:ext cx="6030913" cy="566737"/>
        </p:xfrm>
        <a:graphic>
          <a:graphicData uri="http://schemas.openxmlformats.org/presentationml/2006/ole">
            <mc:AlternateContent xmlns:mc="http://schemas.openxmlformats.org/markup-compatibility/2006">
              <mc:Choice xmlns:v="urn:schemas-microsoft-com:vml" Requires="v">
                <p:oleObj spid="_x0000_s5181" name="Unknown" r:id="rId8" imgW="2298600" imgH="215640" progId="Equation.KSEE3">
                  <p:embed/>
                </p:oleObj>
              </mc:Choice>
              <mc:Fallback>
                <p:oleObj name="Unknown" r:id="rId8" imgW="2298600" imgH="215640" progId="Equation.KSEE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0325" y="4221163"/>
                        <a:ext cx="603091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blinds(horizontal)">
                                      <p:cBhvr>
                                        <p:cTn id="12"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20482" name="Object 2"/>
          <p:cNvGraphicFramePr>
            <a:graphicFrameLocks noChangeAspect="1"/>
          </p:cNvGraphicFramePr>
          <p:nvPr/>
        </p:nvGraphicFramePr>
        <p:xfrm>
          <a:off x="395288" y="1628775"/>
          <a:ext cx="7004050" cy="1133475"/>
        </p:xfrm>
        <a:graphic>
          <a:graphicData uri="http://schemas.openxmlformats.org/presentationml/2006/ole">
            <mc:AlternateContent xmlns:mc="http://schemas.openxmlformats.org/markup-compatibility/2006">
              <mc:Choice xmlns:v="urn:schemas-microsoft-com:vml" Requires="v">
                <p:oleObj spid="_x0000_s6222" name="Unknown" r:id="rId4" imgW="2666880" imgH="431640" progId="Equation.KSEE3">
                  <p:embed/>
                </p:oleObj>
              </mc:Choice>
              <mc:Fallback>
                <p:oleObj name="Unknown" r:id="rId4" imgW="2666880" imgH="431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628775"/>
                        <a:ext cx="700405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622550" y="3068638"/>
          <a:ext cx="2425700" cy="612775"/>
        </p:xfrm>
        <a:graphic>
          <a:graphicData uri="http://schemas.openxmlformats.org/presentationml/2006/ole">
            <mc:AlternateContent xmlns:mc="http://schemas.openxmlformats.org/markup-compatibility/2006">
              <mc:Choice xmlns:v="urn:schemas-microsoft-com:vml" Requires="v">
                <p:oleObj spid="_x0000_s6223" name="Unknown" r:id="rId6" imgW="787320" imgH="215640" progId="Equation.KSEE3">
                  <p:embed/>
                </p:oleObj>
              </mc:Choice>
              <mc:Fallback>
                <p:oleObj name="Unknown" r:id="rId6" imgW="787320" imgH="21564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2550" y="3068638"/>
                        <a:ext cx="24257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39552" y="3717032"/>
            <a:ext cx="3877985" cy="584775"/>
          </a:xfrm>
          <a:prstGeom prst="rect">
            <a:avLst/>
          </a:prstGeom>
          <a:noFill/>
        </p:spPr>
        <p:txBody>
          <a:bodyPr wrap="none" rtlCol="0">
            <a:spAutoFit/>
          </a:bodyPr>
          <a:lstStyle/>
          <a:p>
            <a:r>
              <a:rPr lang="zh-CN" altLang="en-US" sz="3200" dirty="0" smtClean="0"/>
              <a:t>盒子可以空怎么办？</a:t>
            </a:r>
            <a:endParaRPr lang="zh-CN" altLang="en-US" sz="3200" dirty="0"/>
          </a:p>
        </p:txBody>
      </p:sp>
      <p:graphicFrame>
        <p:nvGraphicFramePr>
          <p:cNvPr id="20484" name="Object 4"/>
          <p:cNvGraphicFramePr>
            <a:graphicFrameLocks noChangeAspect="1"/>
          </p:cNvGraphicFramePr>
          <p:nvPr/>
        </p:nvGraphicFramePr>
        <p:xfrm>
          <a:off x="2746375" y="4292600"/>
          <a:ext cx="1993900" cy="1225550"/>
        </p:xfrm>
        <a:graphic>
          <a:graphicData uri="http://schemas.openxmlformats.org/presentationml/2006/ole">
            <mc:AlternateContent xmlns:mc="http://schemas.openxmlformats.org/markup-compatibility/2006">
              <mc:Choice xmlns:v="urn:schemas-microsoft-com:vml" Requires="v">
                <p:oleObj spid="_x0000_s6224" name="Unknown" r:id="rId8" imgW="647640" imgH="431640" progId="Equation.KSEE3">
                  <p:embed/>
                </p:oleObj>
              </mc:Choice>
              <mc:Fallback>
                <p:oleObj name="Unknown" r:id="rId8" imgW="647640" imgH="431640" progId="Equation.KSEE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6375" y="4292600"/>
                        <a:ext cx="19939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539552" y="5517232"/>
            <a:ext cx="4288353" cy="584775"/>
          </a:xfrm>
          <a:prstGeom prst="rect">
            <a:avLst/>
          </a:prstGeom>
          <a:noFill/>
        </p:spPr>
        <p:txBody>
          <a:bodyPr wrap="none" rtlCol="0">
            <a:spAutoFit/>
          </a:bodyPr>
          <a:lstStyle/>
          <a:p>
            <a:r>
              <a:rPr lang="zh-CN" altLang="en-US" sz="3200" dirty="0" smtClean="0"/>
              <a:t>盒子可以区分怎么办？</a:t>
            </a:r>
            <a:endParaRPr lang="zh-CN" altLang="en-US" sz="3200" dirty="0"/>
          </a:p>
        </p:txBody>
      </p:sp>
      <p:graphicFrame>
        <p:nvGraphicFramePr>
          <p:cNvPr id="9" name="Object 4"/>
          <p:cNvGraphicFramePr>
            <a:graphicFrameLocks noChangeAspect="1"/>
          </p:cNvGraphicFramePr>
          <p:nvPr/>
        </p:nvGraphicFramePr>
        <p:xfrm>
          <a:off x="5056188" y="5607050"/>
          <a:ext cx="1838325" cy="612775"/>
        </p:xfrm>
        <a:graphic>
          <a:graphicData uri="http://schemas.openxmlformats.org/presentationml/2006/ole">
            <mc:AlternateContent xmlns:mc="http://schemas.openxmlformats.org/markup-compatibility/2006">
              <mc:Choice xmlns:v="urn:schemas-microsoft-com:vml" Requires="v">
                <p:oleObj spid="_x0000_s6225" name="Unknown" r:id="rId10" imgW="596880" imgH="215640" progId="Equation.KSEE3">
                  <p:embed/>
                </p:oleObj>
              </mc:Choice>
              <mc:Fallback>
                <p:oleObj name="Unknown" r:id="rId10" imgW="596880" imgH="215640" progId="Equation.KSEE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6188" y="5607050"/>
                        <a:ext cx="183832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linds(horizontal)">
                                      <p:cBhvr>
                                        <p:cTn id="17" dur="5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HDU2643 Rank</a:t>
            </a:r>
            <a:br>
              <a:rPr lang="en-US" altLang="zh-CN" dirty="0" smtClean="0"/>
            </a:br>
            <a:r>
              <a:rPr lang="en-US" altLang="zh-CN" dirty="0" smtClean="0"/>
              <a:t>n</a:t>
            </a:r>
            <a:r>
              <a:rPr lang="zh-CN" altLang="en-US" dirty="0" smtClean="0"/>
              <a:t>位选手参加比赛，每个选手有一个排名，有可能有并列，那么排名情况有多少种可能？</a:t>
            </a:r>
            <a:endParaRPr lang="en-US" altLang="zh-CN" dirty="0" smtClean="0"/>
          </a:p>
        </p:txBody>
      </p:sp>
      <p:graphicFrame>
        <p:nvGraphicFramePr>
          <p:cNvPr id="21506" name="Object 2"/>
          <p:cNvGraphicFramePr>
            <a:graphicFrameLocks noChangeAspect="1"/>
          </p:cNvGraphicFramePr>
          <p:nvPr/>
        </p:nvGraphicFramePr>
        <p:xfrm>
          <a:off x="2746375" y="4292600"/>
          <a:ext cx="1993900" cy="1225550"/>
        </p:xfrm>
        <a:graphic>
          <a:graphicData uri="http://schemas.openxmlformats.org/presentationml/2006/ole">
            <mc:AlternateContent xmlns:mc="http://schemas.openxmlformats.org/markup-compatibility/2006">
              <mc:Choice xmlns:v="urn:schemas-microsoft-com:vml" Requires="v">
                <p:oleObj spid="_x0000_s7190" name="Unknown" r:id="rId4" imgW="647640" imgH="431640" progId="Equation.KSEE3">
                  <p:embed/>
                </p:oleObj>
              </mc:Choice>
              <mc:Fallback>
                <p:oleObj name="Unknown" r:id="rId4" imgW="647640" imgH="431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375" y="4292600"/>
                        <a:ext cx="1993900"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699792" y="5661248"/>
            <a:ext cx="2281394" cy="584775"/>
          </a:xfrm>
          <a:prstGeom prst="rect">
            <a:avLst/>
          </a:prstGeom>
          <a:noFill/>
        </p:spPr>
        <p:txBody>
          <a:bodyPr wrap="none" rtlCol="0">
            <a:spAutoFit/>
          </a:bodyPr>
          <a:lstStyle/>
          <a:p>
            <a:r>
              <a:rPr lang="zh-CN" altLang="en-US" sz="3200" dirty="0" smtClean="0"/>
              <a:t>贝尔</a:t>
            </a:r>
            <a:r>
              <a:rPr lang="en-US" altLang="zh-CN" sz="3200" dirty="0" smtClean="0"/>
              <a:t>(Bell)</a:t>
            </a:r>
            <a:r>
              <a:rPr lang="zh-CN" altLang="en-US" sz="3200" dirty="0" smtClean="0"/>
              <a:t>数</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分拆数</a:t>
            </a:r>
            <a:endParaRPr lang="zh-CN" altLang="en-US" dirty="0"/>
          </a:p>
        </p:txBody>
      </p:sp>
      <p:sp>
        <p:nvSpPr>
          <p:cNvPr id="3" name="内容占位符 2"/>
          <p:cNvSpPr>
            <a:spLocks noGrp="1"/>
          </p:cNvSpPr>
          <p:nvPr>
            <p:ph idx="1"/>
          </p:nvPr>
        </p:nvSpPr>
        <p:spPr/>
        <p:txBody>
          <a:bodyPr/>
          <a:lstStyle/>
          <a:p>
            <a:r>
              <a:rPr lang="zh-CN" altLang="en-US" dirty="0" smtClean="0"/>
              <a:t>把正整数</a:t>
            </a:r>
            <a:r>
              <a:rPr lang="en-US" altLang="zh-CN" dirty="0" smtClean="0"/>
              <a:t>n</a:t>
            </a:r>
            <a:r>
              <a:rPr lang="zh-CN" altLang="en-US" dirty="0" smtClean="0"/>
              <a:t>拆分成</a:t>
            </a:r>
            <a:r>
              <a:rPr lang="en-US" altLang="zh-CN" dirty="0" smtClean="0"/>
              <a:t>k</a:t>
            </a:r>
            <a:r>
              <a:rPr lang="zh-CN" altLang="en-US" dirty="0" smtClean="0"/>
              <a:t>个的正整数之和的方案数</a:t>
            </a:r>
            <a:endParaRPr lang="zh-CN" altLang="en-US" dirty="0"/>
          </a:p>
        </p:txBody>
      </p:sp>
      <p:graphicFrame>
        <p:nvGraphicFramePr>
          <p:cNvPr id="4" name="对象 3"/>
          <p:cNvGraphicFramePr>
            <a:graphicFrameLocks noChangeAspect="1"/>
          </p:cNvGraphicFramePr>
          <p:nvPr/>
        </p:nvGraphicFramePr>
        <p:xfrm>
          <a:off x="3275856" y="3284984"/>
          <a:ext cx="1600988" cy="756022"/>
        </p:xfrm>
        <a:graphic>
          <a:graphicData uri="http://schemas.openxmlformats.org/presentationml/2006/ole">
            <mc:AlternateContent xmlns:mc="http://schemas.openxmlformats.org/markup-compatibility/2006">
              <mc:Choice xmlns:v="urn:schemas-microsoft-com:vml" Requires="v">
                <p:oleObj spid="_x0000_s8213" name="Unknown" r:id="rId4" imgW="457200" imgH="215640" progId="Equation.KSEE3">
                  <p:embed/>
                </p:oleObj>
              </mc:Choice>
              <mc:Fallback>
                <p:oleObj name="Unknown" r:id="rId4" imgW="457200" imgH="215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3284984"/>
                        <a:ext cx="1600988" cy="756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两个问题</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n</a:t>
            </a:r>
            <a:r>
              <a:rPr lang="zh-CN" altLang="en-US" dirty="0" smtClean="0"/>
              <a:t>表示成</a:t>
            </a:r>
            <a:r>
              <a:rPr lang="zh-CN" altLang="en-US" dirty="0" smtClean="0">
                <a:solidFill>
                  <a:srgbClr val="FF0000"/>
                </a:solidFill>
              </a:rPr>
              <a:t>不超过</a:t>
            </a:r>
            <a:r>
              <a:rPr lang="en-US" altLang="zh-CN" dirty="0" smtClean="0"/>
              <a:t>m</a:t>
            </a:r>
            <a:r>
              <a:rPr lang="zh-CN" altLang="en-US" dirty="0" smtClean="0"/>
              <a:t>个正整数之和的方案数</a:t>
            </a:r>
            <a:endParaRPr lang="en-US" altLang="zh-CN" dirty="0" smtClean="0"/>
          </a:p>
          <a:p>
            <a:r>
              <a:rPr lang="zh-CN" altLang="en-US" dirty="0" smtClean="0"/>
              <a:t>把</a:t>
            </a:r>
            <a:r>
              <a:rPr lang="en-US" altLang="zh-CN" dirty="0" smtClean="0"/>
              <a:t>n</a:t>
            </a:r>
            <a:r>
              <a:rPr lang="zh-CN" altLang="en-US" dirty="0" smtClean="0"/>
              <a:t>表示成不超过</a:t>
            </a:r>
            <a:r>
              <a:rPr lang="en-US" altLang="zh-CN" dirty="0" smtClean="0"/>
              <a:t>m</a:t>
            </a:r>
            <a:r>
              <a:rPr lang="zh-CN" altLang="en-US" dirty="0" smtClean="0"/>
              <a:t>（和的元素中最大的是</a:t>
            </a:r>
            <a:r>
              <a:rPr lang="en-US" altLang="zh-CN" dirty="0" smtClean="0"/>
              <a:t>m</a:t>
            </a:r>
            <a:r>
              <a:rPr lang="zh-CN" altLang="en-US" dirty="0" smtClean="0"/>
              <a:t>）的正整数之和的方案数</a:t>
            </a:r>
          </a:p>
          <a:p>
            <a:r>
              <a:rPr lang="zh-CN" altLang="en-US" dirty="0" smtClean="0"/>
              <a:t>这两个答案分别是什么</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Ferrers</a:t>
            </a:r>
            <a:r>
              <a:rPr lang="zh-CN" altLang="en-US" dirty="0" smtClean="0"/>
              <a:t>图</a:t>
            </a:r>
            <a:endParaRPr lang="zh-CN" altLang="en-US" dirty="0"/>
          </a:p>
        </p:txBody>
      </p:sp>
      <p:sp>
        <p:nvSpPr>
          <p:cNvPr id="4" name="内容占位符 3"/>
          <p:cNvSpPr>
            <a:spLocks noGrp="1"/>
          </p:cNvSpPr>
          <p:nvPr>
            <p:ph sz="half" idx="1"/>
          </p:nvPr>
        </p:nvSpPr>
        <p:spPr/>
        <p:txBody>
          <a:bodyPr/>
          <a:lstStyle/>
          <a:p>
            <a:r>
              <a:rPr lang="zh-CN" altLang="en-US" dirty="0" smtClean="0"/>
              <a:t>把</a:t>
            </a:r>
            <a:r>
              <a:rPr lang="en-US" altLang="zh-CN" dirty="0" smtClean="0"/>
              <a:t>n</a:t>
            </a:r>
            <a:r>
              <a:rPr lang="zh-CN" altLang="en-US" dirty="0" smtClean="0"/>
              <a:t>个格子分成</a:t>
            </a:r>
            <a:r>
              <a:rPr lang="en-US" altLang="zh-CN" dirty="0" smtClean="0"/>
              <a:t>m</a:t>
            </a:r>
            <a:r>
              <a:rPr lang="zh-CN" altLang="en-US" dirty="0" smtClean="0"/>
              <a:t>层，且每一层的个数不超过下一层的个数，称为</a:t>
            </a:r>
            <a:r>
              <a:rPr lang="en-US" altLang="zh-CN" dirty="0" err="1" smtClean="0"/>
              <a:t>Ferrers</a:t>
            </a:r>
            <a:r>
              <a:rPr lang="zh-CN" altLang="en-US" dirty="0" smtClean="0"/>
              <a:t>图像</a:t>
            </a:r>
            <a:endParaRPr lang="zh-CN" altLang="en-US" dirty="0"/>
          </a:p>
        </p:txBody>
      </p:sp>
      <p:pic>
        <p:nvPicPr>
          <p:cNvPr id="30722" name="Picture 2" descr="性质（2）"/>
          <p:cNvPicPr>
            <a:picLocks noGrp="1" noChangeAspect="1" noChangeArrowheads="1"/>
          </p:cNvPicPr>
          <p:nvPr>
            <p:ph sz="half" idx="2"/>
          </p:nvPr>
        </p:nvPicPr>
        <p:blipFill>
          <a:blip r:embed="rId3" cstate="print"/>
          <a:srcRect/>
          <a:stretch>
            <a:fillRect/>
          </a:stretch>
        </p:blipFill>
        <p:spPr bwMode="auto">
          <a:xfrm rot="16200000">
            <a:off x="4583986" y="2768942"/>
            <a:ext cx="5068181" cy="2067818"/>
          </a:xfrm>
          <a:prstGeom prst="rect">
            <a:avLst/>
          </a:prstGeom>
          <a:noFill/>
        </p:spPr>
      </p:pic>
      <p:sp>
        <p:nvSpPr>
          <p:cNvPr id="5" name="TextBox 4"/>
          <p:cNvSpPr txBox="1"/>
          <p:nvPr/>
        </p:nvSpPr>
        <p:spPr>
          <a:xfrm>
            <a:off x="1115616" y="3933056"/>
            <a:ext cx="2903359" cy="1015663"/>
          </a:xfrm>
          <a:prstGeom prst="rect">
            <a:avLst/>
          </a:prstGeom>
          <a:noFill/>
        </p:spPr>
        <p:txBody>
          <a:bodyPr wrap="none" rtlCol="0">
            <a:spAutoFit/>
          </a:bodyPr>
          <a:lstStyle/>
          <a:p>
            <a:r>
              <a:rPr lang="en-US" altLang="zh-CN" sz="3000" dirty="0" smtClean="0"/>
              <a:t>14=6+3+3+2</a:t>
            </a:r>
          </a:p>
          <a:p>
            <a:r>
              <a:rPr lang="en-US" altLang="zh-CN" sz="3000" dirty="0" smtClean="0"/>
              <a:t>14=4+4+3+1+1+1</a:t>
            </a:r>
            <a:endParaRPr lang="zh-CN" altLang="en-US" sz="3000" dirty="0"/>
          </a:p>
        </p:txBody>
      </p:sp>
      <p:cxnSp>
        <p:nvCxnSpPr>
          <p:cNvPr id="7" name="直接箭头连接符 6"/>
          <p:cNvCxnSpPr/>
          <p:nvPr/>
        </p:nvCxnSpPr>
        <p:spPr>
          <a:xfrm flipV="1">
            <a:off x="3131840" y="2780928"/>
            <a:ext cx="2736304" cy="129614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059832" y="4869160"/>
            <a:ext cx="3024336"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linds(horizontal)">
                                      <p:cBhvr>
                                        <p:cTn id="7" dur="500"/>
                                        <p:tgtEl>
                                          <p:spTgt spid="30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把</a:t>
            </a:r>
            <a:r>
              <a:rPr lang="en-US" altLang="zh-CN" dirty="0" smtClean="0"/>
              <a:t>n</a:t>
            </a:r>
            <a:r>
              <a:rPr lang="zh-CN" altLang="en-US" dirty="0" smtClean="0"/>
              <a:t>表示成不超过</a:t>
            </a:r>
            <a:r>
              <a:rPr lang="en-US" altLang="zh-CN" dirty="0" smtClean="0"/>
              <a:t>m</a:t>
            </a:r>
            <a:r>
              <a:rPr lang="zh-CN" altLang="en-US" dirty="0" smtClean="0"/>
              <a:t>的正整数之和的方案数</a:t>
            </a:r>
          </a:p>
        </p:txBody>
      </p:sp>
      <p:sp>
        <p:nvSpPr>
          <p:cNvPr id="3" name="内容占位符 2"/>
          <p:cNvSpPr>
            <a:spLocks noGrp="1"/>
          </p:cNvSpPr>
          <p:nvPr>
            <p:ph idx="1"/>
          </p:nvPr>
        </p:nvSpPr>
        <p:spPr/>
        <p:txBody>
          <a:bodyPr/>
          <a:lstStyle/>
          <a:p>
            <a:r>
              <a:rPr lang="en-US" altLang="zh-CN" dirty="0" err="1" smtClean="0"/>
              <a:t>dp</a:t>
            </a:r>
            <a:r>
              <a:rPr lang="en-US" altLang="zh-CN" dirty="0" smtClean="0"/>
              <a:t>[n][m]=</a:t>
            </a:r>
            <a:r>
              <a:rPr lang="en-US" altLang="zh-CN" dirty="0" err="1" smtClean="0"/>
              <a:t>dp</a:t>
            </a:r>
            <a:r>
              <a:rPr lang="en-US" altLang="zh-CN" dirty="0" smtClean="0"/>
              <a:t>[n][m-1]+ </a:t>
            </a:r>
            <a:r>
              <a:rPr lang="en-US" altLang="zh-CN" dirty="0" err="1" smtClean="0"/>
              <a:t>dp</a:t>
            </a:r>
            <a:r>
              <a:rPr lang="en-US" altLang="zh-CN" dirty="0" smtClean="0"/>
              <a:t>[n-m][m](n&gt;=m)</a:t>
            </a:r>
            <a:br>
              <a:rPr lang="en-US" altLang="zh-CN" dirty="0" smtClean="0"/>
            </a:br>
            <a:r>
              <a:rPr lang="en-US" altLang="zh-CN" dirty="0" err="1" smtClean="0"/>
              <a:t>dp</a:t>
            </a:r>
            <a:r>
              <a:rPr lang="en-US" altLang="zh-CN" dirty="0" smtClean="0"/>
              <a:t>[n][m]=</a:t>
            </a:r>
            <a:r>
              <a:rPr lang="en-US" altLang="zh-CN" dirty="0" err="1" smtClean="0"/>
              <a:t>dp</a:t>
            </a:r>
            <a:r>
              <a:rPr lang="en-US" altLang="zh-CN" dirty="0" smtClean="0"/>
              <a:t>[n][n]                              (n&lt;m)</a:t>
            </a:r>
          </a:p>
          <a:p>
            <a:r>
              <a:rPr lang="en-US" altLang="zh-CN" dirty="0" err="1" smtClean="0"/>
              <a:t>dp</a:t>
            </a:r>
            <a:r>
              <a:rPr lang="en-US" altLang="zh-CN" dirty="0" smtClean="0"/>
              <a:t>[0][0]=1</a:t>
            </a:r>
          </a:p>
          <a:p>
            <a:r>
              <a:rPr lang="en-US" altLang="zh-CN" dirty="0" err="1" smtClean="0"/>
              <a:t>dp</a:t>
            </a:r>
            <a:r>
              <a:rPr lang="en-US" altLang="zh-CN" dirty="0" smtClean="0"/>
              <a:t>[n][0]=0</a:t>
            </a:r>
          </a:p>
        </p:txBody>
      </p:sp>
      <p:graphicFrame>
        <p:nvGraphicFramePr>
          <p:cNvPr id="4" name="对象 3"/>
          <p:cNvGraphicFramePr>
            <a:graphicFrameLocks noChangeAspect="1"/>
          </p:cNvGraphicFramePr>
          <p:nvPr/>
        </p:nvGraphicFramePr>
        <p:xfrm>
          <a:off x="2195736" y="5301208"/>
          <a:ext cx="5400600" cy="576064"/>
        </p:xfrm>
        <a:graphic>
          <a:graphicData uri="http://schemas.openxmlformats.org/presentationml/2006/ole">
            <mc:AlternateContent xmlns:mc="http://schemas.openxmlformats.org/markup-compatibility/2006">
              <mc:Choice xmlns:v="urn:schemas-microsoft-com:vml" Requires="v">
                <p:oleObj spid="_x0000_s9256" name="Unknown" r:id="rId4" imgW="2057400" imgH="241200" progId="Equation.KSEE3">
                  <p:embed/>
                </p:oleObj>
              </mc:Choice>
              <mc:Fallback>
                <p:oleObj name="Unknown" r:id="rId4" imgW="2057400" imgH="2412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5301208"/>
                        <a:ext cx="540060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275856" y="4149080"/>
          <a:ext cx="2795364" cy="762372"/>
        </p:xfrm>
        <a:graphic>
          <a:graphicData uri="http://schemas.openxmlformats.org/presentationml/2006/ole">
            <mc:AlternateContent xmlns:mc="http://schemas.openxmlformats.org/markup-compatibility/2006">
              <mc:Choice xmlns:v="urn:schemas-microsoft-com:vml" Requires="v">
                <p:oleObj spid="_x0000_s9257" name="Unknown" r:id="rId6" imgW="838080" imgH="228600" progId="Equation.KSEE3">
                  <p:embed/>
                </p:oleObj>
              </mc:Choice>
              <mc:Fallback>
                <p:oleObj name="Unknown" r:id="rId6" imgW="838080" imgH="2286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149080"/>
                        <a:ext cx="2795364" cy="762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错位排列</a:t>
            </a:r>
            <a:endParaRPr lang="zh-CN" altLang="en-US" dirty="0"/>
          </a:p>
        </p:txBody>
      </p:sp>
      <p:sp>
        <p:nvSpPr>
          <p:cNvPr id="3" name="内容占位符 2"/>
          <p:cNvSpPr>
            <a:spLocks noGrp="1"/>
          </p:cNvSpPr>
          <p:nvPr>
            <p:ph idx="1"/>
          </p:nvPr>
        </p:nvSpPr>
        <p:spPr/>
        <p:txBody>
          <a:bodyPr/>
          <a:lstStyle/>
          <a:p>
            <a:r>
              <a:rPr lang="zh-CN" altLang="en-US" dirty="0" smtClean="0"/>
              <a:t>定义：</a:t>
            </a:r>
            <a:r>
              <a:rPr lang="en-US" altLang="zh-CN" dirty="0" smtClean="0"/>
              <a:t>1~n</a:t>
            </a:r>
            <a:r>
              <a:rPr lang="zh-CN" altLang="en-US" dirty="0" smtClean="0"/>
              <a:t>这</a:t>
            </a:r>
            <a:r>
              <a:rPr lang="en-US" altLang="zh-CN" dirty="0" smtClean="0"/>
              <a:t>n</a:t>
            </a:r>
            <a:r>
              <a:rPr lang="zh-CN" altLang="en-US" dirty="0" smtClean="0"/>
              <a:t>个数构成一个排列，第</a:t>
            </a:r>
            <a:r>
              <a:rPr lang="en-US" altLang="zh-CN" dirty="0" smtClean="0"/>
              <a:t>1</a:t>
            </a:r>
            <a:r>
              <a:rPr lang="zh-CN" altLang="en-US" dirty="0" smtClean="0"/>
              <a:t>项不是</a:t>
            </a:r>
            <a:r>
              <a:rPr lang="en-US" altLang="zh-CN" dirty="0" smtClean="0"/>
              <a:t>1</a:t>
            </a:r>
            <a:r>
              <a:rPr lang="zh-CN" altLang="en-US" dirty="0" smtClean="0"/>
              <a:t>，第</a:t>
            </a:r>
            <a:r>
              <a:rPr lang="en-US" altLang="zh-CN" dirty="0" smtClean="0"/>
              <a:t>2</a:t>
            </a:r>
            <a:r>
              <a:rPr lang="zh-CN" altLang="en-US" dirty="0" smtClean="0"/>
              <a:t>项不是</a:t>
            </a:r>
            <a:r>
              <a:rPr lang="en-US" altLang="zh-CN" dirty="0" smtClean="0"/>
              <a:t>2,……,</a:t>
            </a:r>
            <a:r>
              <a:rPr lang="zh-CN" altLang="en-US" dirty="0" smtClean="0"/>
              <a:t>第</a:t>
            </a:r>
            <a:r>
              <a:rPr lang="en-US" altLang="zh-CN" dirty="0" smtClean="0"/>
              <a:t>n</a:t>
            </a:r>
            <a:r>
              <a:rPr lang="zh-CN" altLang="en-US" dirty="0" smtClean="0"/>
              <a:t>项不是</a:t>
            </a:r>
            <a:r>
              <a:rPr lang="en-US" altLang="zh-CN" dirty="0" smtClean="0"/>
              <a:t>n</a:t>
            </a:r>
            <a:r>
              <a:rPr lang="zh-CN" altLang="en-US" dirty="0" smtClean="0"/>
              <a:t>的方案数。</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827584" y="2852936"/>
          <a:ext cx="7416824" cy="803096"/>
        </p:xfrm>
        <a:graphic>
          <a:graphicData uri="http://schemas.openxmlformats.org/presentationml/2006/ole">
            <mc:AlternateContent xmlns:mc="http://schemas.openxmlformats.org/markup-compatibility/2006">
              <mc:Choice xmlns:v="urn:schemas-microsoft-com:vml" Requires="v">
                <p:oleObj spid="_x0000_s141390" name="Unknown" r:id="rId4" imgW="1993680" imgH="215640" progId="Equation.KSEE3">
                  <p:embed/>
                </p:oleObj>
              </mc:Choice>
              <mc:Fallback>
                <p:oleObj name="Unknown" r:id="rId4" imgW="1993680" imgH="215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852936"/>
                        <a:ext cx="7416824" cy="803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315" name="Object 3"/>
          <p:cNvGraphicFramePr>
            <a:graphicFrameLocks noChangeAspect="1"/>
          </p:cNvGraphicFramePr>
          <p:nvPr/>
        </p:nvGraphicFramePr>
        <p:xfrm>
          <a:off x="899592" y="3717032"/>
          <a:ext cx="1843088" cy="803275"/>
        </p:xfrm>
        <a:graphic>
          <a:graphicData uri="http://schemas.openxmlformats.org/presentationml/2006/ole">
            <mc:AlternateContent xmlns:mc="http://schemas.openxmlformats.org/markup-compatibility/2006">
              <mc:Choice xmlns:v="urn:schemas-microsoft-com:vml" Requires="v">
                <p:oleObj spid="_x0000_s141391" name="Unknown" r:id="rId6" imgW="495000" imgH="215640" progId="Equation.KSEE3">
                  <p:embed/>
                </p:oleObj>
              </mc:Choice>
              <mc:Fallback>
                <p:oleObj name="Unknown" r:id="rId6" imgW="495000" imgH="21564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717032"/>
                        <a:ext cx="1843088"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nvGraphicFramePr>
        <p:xfrm>
          <a:off x="2843808" y="3717032"/>
          <a:ext cx="1936750" cy="803275"/>
        </p:xfrm>
        <a:graphic>
          <a:graphicData uri="http://schemas.openxmlformats.org/presentationml/2006/ole">
            <mc:AlternateContent xmlns:mc="http://schemas.openxmlformats.org/markup-compatibility/2006">
              <mc:Choice xmlns:v="urn:schemas-microsoft-com:vml" Requires="v">
                <p:oleObj spid="_x0000_s141392" name="Unknown" r:id="rId8" imgW="520560" imgH="215640" progId="Equation.KSEE3">
                  <p:embed/>
                </p:oleObj>
              </mc:Choice>
              <mc:Fallback>
                <p:oleObj name="Unknown" r:id="rId8" imgW="520560" imgH="215640" progId="Equation.KSEE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808" y="3717032"/>
                        <a:ext cx="1936750"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043608" y="5589240"/>
          <a:ext cx="5888038" cy="804862"/>
        </p:xfrm>
        <a:graphic>
          <a:graphicData uri="http://schemas.openxmlformats.org/presentationml/2006/ole">
            <mc:AlternateContent xmlns:mc="http://schemas.openxmlformats.org/markup-compatibility/2006">
              <mc:Choice xmlns:v="urn:schemas-microsoft-com:vml" Requires="v">
                <p:oleObj spid="_x0000_s141393" name="Unknown" r:id="rId10" imgW="1765080" imgH="241200" progId="Equation.KSEE3">
                  <p:embed/>
                </p:oleObj>
              </mc:Choice>
              <mc:Fallback>
                <p:oleObj name="Unknown" r:id="rId10" imgW="1765080" imgH="241200" progId="Equation.KSEE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3608" y="5589240"/>
                        <a:ext cx="5888038"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下箭头 7"/>
          <p:cNvSpPr/>
          <p:nvPr/>
        </p:nvSpPr>
        <p:spPr>
          <a:xfrm>
            <a:off x="3995936" y="4509120"/>
            <a:ext cx="50405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103348" y="4446217"/>
                <a:ext cx="446449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7200" b="1" i="1" smtClean="0">
                          <a:solidFill>
                            <a:srgbClr val="FF0000"/>
                          </a:solidFill>
                          <a:latin typeface="Cambria Math" panose="02040503050406030204" pitchFamily="18" charset="0"/>
                        </a:rPr>
                        <m:t>𝒇</m:t>
                      </m:r>
                      <m:d>
                        <m:dPr>
                          <m:ctrlPr>
                            <a:rPr lang="en-US" altLang="zh-CN" sz="7200" b="1" i="1" smtClean="0">
                              <a:solidFill>
                                <a:srgbClr val="FF0000"/>
                              </a:solidFill>
                              <a:latin typeface="Cambria Math" panose="02040503050406030204" pitchFamily="18" charset="0"/>
                            </a:rPr>
                          </m:ctrlPr>
                        </m:dPr>
                        <m:e>
                          <m:r>
                            <a:rPr lang="en-US" altLang="zh-CN" sz="7200" b="1" i="0" smtClean="0">
                              <a:solidFill>
                                <a:srgbClr val="FF0000"/>
                              </a:solidFill>
                              <a:latin typeface="Cambria Math" panose="02040503050406030204" pitchFamily="18" charset="0"/>
                            </a:rPr>
                            <m:t>𝟏</m:t>
                          </m:r>
                        </m:e>
                      </m:d>
                      <m:r>
                        <a:rPr lang="en-US" altLang="zh-CN" sz="7200" b="1" i="0" smtClean="0">
                          <a:solidFill>
                            <a:srgbClr val="FF0000"/>
                          </a:solidFill>
                          <a:latin typeface="Cambria Math" panose="02040503050406030204" pitchFamily="18" charset="0"/>
                        </a:rPr>
                        <m:t>=</m:t>
                      </m:r>
                      <m:r>
                        <a:rPr lang="en-US" altLang="zh-CN" sz="7200" b="1" i="0" smtClean="0">
                          <a:solidFill>
                            <a:srgbClr val="FF0000"/>
                          </a:solidFill>
                          <a:latin typeface="Cambria Math" panose="02040503050406030204" pitchFamily="18" charset="0"/>
                        </a:rPr>
                        <m:t>𝟎</m:t>
                      </m:r>
                    </m:oMath>
                  </m:oMathPara>
                </a14:m>
                <a:endParaRPr lang="zh-CN" altLang="en-US" sz="7200" b="1" dirty="0">
                  <a:solidFill>
                    <a:srgbClr val="FF0000"/>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03348" y="4446217"/>
                <a:ext cx="4464496" cy="1200329"/>
              </a:xfrm>
              <a:prstGeom prst="rect">
                <a:avLst/>
              </a:prstGeom>
              <a:blipFill>
                <a:blip r:embed="rId1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卡特兰数</a:t>
            </a:r>
            <a:r>
              <a:rPr lang="en-US" altLang="zh-CN" dirty="0" smtClean="0"/>
              <a:t>(OEIS108)</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把一个正</a:t>
            </a:r>
            <a:r>
              <a:rPr lang="en-US" altLang="zh-CN" dirty="0" smtClean="0"/>
              <a:t>n+1</a:t>
            </a:r>
            <a:r>
              <a:rPr lang="zh-CN" altLang="en-US" dirty="0" smtClean="0"/>
              <a:t>多边形用</a:t>
            </a:r>
            <a:r>
              <a:rPr lang="en-US" altLang="zh-CN" dirty="0" smtClean="0"/>
              <a:t>n-2</a:t>
            </a:r>
            <a:r>
              <a:rPr lang="zh-CN" altLang="en-US" dirty="0" smtClean="0"/>
              <a:t>条不相交的对角线划分成</a:t>
            </a:r>
            <a:r>
              <a:rPr lang="en-US" altLang="zh-CN" dirty="0" smtClean="0"/>
              <a:t>n-1</a:t>
            </a:r>
            <a:r>
              <a:rPr lang="zh-CN" altLang="en-US" dirty="0" smtClean="0"/>
              <a:t>个三角形的方案数是</a:t>
            </a:r>
            <a:r>
              <a:rPr lang="en-US" altLang="zh-CN" dirty="0" smtClean="0"/>
              <a:t>h(n)</a:t>
            </a:r>
          </a:p>
          <a:p>
            <a:r>
              <a:rPr lang="zh-CN" altLang="en-US" dirty="0" smtClean="0"/>
              <a:t>一个无穷大的栈的进栈序列为</a:t>
            </a:r>
            <a:r>
              <a:rPr lang="en-US" altLang="zh-CN" dirty="0" smtClean="0"/>
              <a:t>1,2,3,…,n</a:t>
            </a:r>
            <a:r>
              <a:rPr lang="zh-CN" altLang="en-US" dirty="0" smtClean="0"/>
              <a:t>，合法出栈序列方案数 </a:t>
            </a:r>
            <a:r>
              <a:rPr lang="en-US" altLang="zh-CN" dirty="0" smtClean="0"/>
              <a:t>h(n)</a:t>
            </a:r>
          </a:p>
          <a:p>
            <a:r>
              <a:rPr lang="zh-CN" altLang="en-US" dirty="0" smtClean="0">
                <a:solidFill>
                  <a:srgbClr val="FF0000"/>
                </a:solidFill>
              </a:rPr>
              <a:t>一个括号序列由</a:t>
            </a:r>
            <a:r>
              <a:rPr lang="en-US" altLang="zh-CN" dirty="0" smtClean="0">
                <a:solidFill>
                  <a:srgbClr val="FF0000"/>
                </a:solidFill>
              </a:rPr>
              <a:t>n</a:t>
            </a:r>
            <a:r>
              <a:rPr lang="zh-CN" altLang="en-US" dirty="0" smtClean="0">
                <a:solidFill>
                  <a:srgbClr val="FF0000"/>
                </a:solidFill>
              </a:rPr>
              <a:t>个左括号和</a:t>
            </a:r>
            <a:r>
              <a:rPr lang="en-US" altLang="zh-CN" dirty="0" smtClean="0">
                <a:solidFill>
                  <a:srgbClr val="FF0000"/>
                </a:solidFill>
              </a:rPr>
              <a:t>n</a:t>
            </a:r>
            <a:r>
              <a:rPr lang="zh-CN" altLang="en-US" dirty="0" smtClean="0">
                <a:solidFill>
                  <a:srgbClr val="FF0000"/>
                </a:solidFill>
              </a:rPr>
              <a:t>个右括号组成，合法括号序列的方案数</a:t>
            </a:r>
            <a:r>
              <a:rPr lang="en-US" altLang="zh-CN" dirty="0" smtClean="0">
                <a:solidFill>
                  <a:srgbClr val="FF0000"/>
                </a:solidFill>
              </a:rPr>
              <a:t>h(n)</a:t>
            </a:r>
          </a:p>
          <a:p>
            <a:r>
              <a:rPr lang="zh-CN" altLang="en-US" dirty="0" smtClean="0">
                <a:solidFill>
                  <a:srgbClr val="FF0000"/>
                </a:solidFill>
              </a:rPr>
              <a:t>相当于是一个入栈和出栈的过程左括号是</a:t>
            </a:r>
            <a:r>
              <a:rPr lang="en-US" altLang="zh-CN" dirty="0" smtClean="0">
                <a:solidFill>
                  <a:srgbClr val="FF0000"/>
                </a:solidFill>
              </a:rPr>
              <a:t>0</a:t>
            </a:r>
            <a:r>
              <a:rPr lang="zh-CN" altLang="en-US" dirty="0" smtClean="0">
                <a:solidFill>
                  <a:srgbClr val="FF0000"/>
                </a:solidFill>
              </a:rPr>
              <a:t>，右括号是</a:t>
            </a:r>
            <a:r>
              <a:rPr lang="en-US" altLang="zh-CN" dirty="0" smtClean="0">
                <a:solidFill>
                  <a:srgbClr val="FF0000"/>
                </a:solidFill>
              </a:rPr>
              <a:t>1</a:t>
            </a:r>
          </a:p>
          <a:p>
            <a:r>
              <a:rPr lang="zh-CN" altLang="en-US" dirty="0" smtClean="0"/>
              <a:t>一棵体积为</a:t>
            </a:r>
            <a:r>
              <a:rPr lang="en-US" altLang="zh-CN" dirty="0" smtClean="0"/>
              <a:t>n</a:t>
            </a:r>
            <a:r>
              <a:rPr lang="zh-CN" altLang="en-US" dirty="0" smtClean="0"/>
              <a:t>的有根二叉树有多少种形态 </a:t>
            </a:r>
            <a:r>
              <a:rPr lang="en-US" altLang="zh-CN" dirty="0" smtClean="0"/>
              <a:t>h(n)</a:t>
            </a:r>
            <a:br>
              <a:rPr lang="en-US" altLang="zh-CN" dirty="0" smtClean="0"/>
            </a:br>
            <a:r>
              <a:rPr lang="en-US" altLang="zh-CN"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t>组合数学：</a:t>
            </a:r>
            <a:r>
              <a:rPr lang="en-US" altLang="zh-CN" dirty="0" smtClean="0"/>
              <a:t/>
            </a:r>
            <a:br>
              <a:rPr lang="en-US" altLang="zh-CN" dirty="0" smtClean="0"/>
            </a:br>
            <a:r>
              <a:rPr lang="zh-CN" altLang="en-US" dirty="0" smtClean="0"/>
              <a:t>常见组合计数问题</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en-US" altLang="zh-CN" dirty="0" err="1" smtClean="0"/>
              <a:t>lucas</a:t>
            </a:r>
            <a:r>
              <a:rPr lang="zh-CN" altLang="en-US" dirty="0" smtClean="0"/>
              <a:t>定理</a:t>
            </a:r>
            <a:r>
              <a:rPr lang="en-US" altLang="zh-CN" dirty="0" smtClean="0"/>
              <a:t/>
            </a:r>
            <a:br>
              <a:rPr lang="en-US" altLang="zh-CN" dirty="0" smtClean="0"/>
            </a:br>
            <a:r>
              <a:rPr lang="zh-CN" altLang="en-US" dirty="0" smtClean="0"/>
              <a:t>群论</a:t>
            </a:r>
            <a:r>
              <a:rPr lang="en-US" altLang="zh-CN" dirty="0" smtClean="0"/>
              <a:t/>
            </a:r>
            <a:br>
              <a:rPr lang="en-US" altLang="zh-CN" dirty="0" smtClean="0"/>
            </a:br>
            <a:r>
              <a:rPr lang="en-US" altLang="zh-CN" dirty="0" err="1" smtClean="0"/>
              <a:t>burnside</a:t>
            </a:r>
            <a:r>
              <a:rPr lang="zh-CN" altLang="en-US" dirty="0" smtClean="0"/>
              <a:t>引理</a:t>
            </a:r>
            <a:r>
              <a:rPr lang="en-US" altLang="zh-CN" dirty="0" smtClean="0"/>
              <a:t/>
            </a:r>
            <a:br>
              <a:rPr lang="en-US" altLang="zh-CN" dirty="0" smtClean="0"/>
            </a:br>
            <a:r>
              <a:rPr lang="en-US" altLang="zh-CN" dirty="0" err="1" smtClean="0"/>
              <a:t>polya</a:t>
            </a:r>
            <a:r>
              <a:rPr lang="zh-CN" altLang="en-US" dirty="0" smtClean="0"/>
              <a:t>定理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递推式</a:t>
            </a:r>
            <a:endParaRPr lang="zh-CN" altLang="en-US" dirty="0"/>
          </a:p>
        </p:txBody>
      </p:sp>
      <p:graphicFrame>
        <p:nvGraphicFramePr>
          <p:cNvPr id="4" name="对象 3"/>
          <p:cNvGraphicFramePr>
            <a:graphicFrameLocks noChangeAspect="1"/>
          </p:cNvGraphicFramePr>
          <p:nvPr/>
        </p:nvGraphicFramePr>
        <p:xfrm>
          <a:off x="2483768" y="1916832"/>
          <a:ext cx="4587334" cy="1368152"/>
        </p:xfrm>
        <a:graphic>
          <a:graphicData uri="http://schemas.openxmlformats.org/presentationml/2006/ole">
            <mc:AlternateContent xmlns:mc="http://schemas.openxmlformats.org/markup-compatibility/2006">
              <mc:Choice xmlns:v="urn:schemas-microsoft-com:vml" Requires="v">
                <p:oleObj spid="_x0000_s11366" name="Unknown" r:id="rId4" imgW="1447560" imgH="431640" progId="Equation.KSEE3">
                  <p:embed/>
                </p:oleObj>
              </mc:Choice>
              <mc:Fallback>
                <p:oleObj name="Unknown" r:id="rId4" imgW="1447560" imgH="431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1916832"/>
                        <a:ext cx="4587334"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627784" y="3356992"/>
          <a:ext cx="4103687" cy="1247775"/>
        </p:xfrm>
        <a:graphic>
          <a:graphicData uri="http://schemas.openxmlformats.org/presentationml/2006/ole">
            <mc:AlternateContent xmlns:mc="http://schemas.openxmlformats.org/markup-compatibility/2006">
              <mc:Choice xmlns:v="urn:schemas-microsoft-com:vml" Requires="v">
                <p:oleObj spid="_x0000_s11367" name="Unknown" r:id="rId6" imgW="1295280" imgH="393480" progId="Equation.KSEE3">
                  <p:embed/>
                </p:oleObj>
              </mc:Choice>
              <mc:Fallback>
                <p:oleObj name="Unknown" r:id="rId6" imgW="1295280" imgH="393480" progId="Equation.KSEE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3356992"/>
                        <a:ext cx="4103687"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35868429"/>
              </p:ext>
            </p:extLst>
          </p:nvPr>
        </p:nvGraphicFramePr>
        <p:xfrm>
          <a:off x="2605464" y="4627979"/>
          <a:ext cx="4465638" cy="1406525"/>
        </p:xfrm>
        <a:graphic>
          <a:graphicData uri="http://schemas.openxmlformats.org/presentationml/2006/ole">
            <mc:AlternateContent xmlns:mc="http://schemas.openxmlformats.org/markup-compatibility/2006">
              <mc:Choice xmlns:v="urn:schemas-microsoft-com:vml" Requires="v">
                <p:oleObj spid="_x0000_s11368" name="Unknown" r:id="rId8" imgW="1409400" imgH="444240" progId="Equation.KSEE3">
                  <p:embed/>
                </p:oleObj>
              </mc:Choice>
              <mc:Fallback>
                <p:oleObj name="Unknown" r:id="rId8" imgW="1409400" imgH="444240" progId="Equation.KSEE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5464" y="4627979"/>
                        <a:ext cx="4465638"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nvGraphicFramePr>
        <p:xfrm>
          <a:off x="3148013" y="1268413"/>
          <a:ext cx="2976562" cy="684212"/>
        </p:xfrm>
        <a:graphic>
          <a:graphicData uri="http://schemas.openxmlformats.org/presentationml/2006/ole">
            <mc:AlternateContent xmlns:mc="http://schemas.openxmlformats.org/markup-compatibility/2006">
              <mc:Choice xmlns:v="urn:schemas-microsoft-com:vml" Requires="v">
                <p:oleObj spid="_x0000_s11369" name="Unknown" r:id="rId10" imgW="939600" imgH="215640" progId="Equation.KSEE3">
                  <p:embed/>
                </p:oleObj>
              </mc:Choice>
              <mc:Fallback>
                <p:oleObj name="Unknown" r:id="rId10" imgW="939600" imgH="215640" progId="Equation.KSEE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8013" y="1268413"/>
                        <a:ext cx="297656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682405862"/>
              </p:ext>
            </p:extLst>
          </p:nvPr>
        </p:nvGraphicFramePr>
        <p:xfrm>
          <a:off x="7452320" y="5157192"/>
          <a:ext cx="1044575" cy="563563"/>
        </p:xfrm>
        <a:graphic>
          <a:graphicData uri="http://schemas.openxmlformats.org/presentationml/2006/ole">
            <mc:AlternateContent xmlns:mc="http://schemas.openxmlformats.org/markup-compatibility/2006">
              <mc:Choice xmlns:v="urn:schemas-microsoft-com:vml" Requires="v">
                <p:oleObj spid="_x0000_s11370" name="Unknown" r:id="rId12" imgW="330120" imgH="177480" progId="Equation.KSEE3">
                  <p:embed/>
                </p:oleObj>
              </mc:Choice>
              <mc:Fallback>
                <p:oleObj name="Unknown" r:id="rId12" imgW="330120" imgH="177480" progId="Equation.KSEE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2320" y="5157192"/>
                        <a:ext cx="1044575"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HDU1023</a:t>
            </a:r>
          </a:p>
          <a:p>
            <a:r>
              <a:rPr lang="zh-CN" altLang="en-US" dirty="0" smtClean="0"/>
              <a:t>求合法出栈序列方案数</a:t>
            </a:r>
            <a:r>
              <a:rPr lang="en-US" altLang="zh-CN" dirty="0" smtClean="0"/>
              <a:t>(</a:t>
            </a:r>
            <a:r>
              <a:rPr lang="zh-CN" altLang="en-US" dirty="0" smtClean="0"/>
              <a:t>高精度</a:t>
            </a:r>
            <a:r>
              <a:rPr lang="en-US" altLang="zh-CN" dirty="0" smtClean="0"/>
              <a:t>)</a:t>
            </a:r>
          </a:p>
          <a:p>
            <a:r>
              <a:rPr lang="en-US" altLang="zh-CN" dirty="0" smtClean="0"/>
              <a:t>BZOJ1485</a:t>
            </a:r>
          </a:p>
          <a:p>
            <a:r>
              <a:rPr lang="en-US" altLang="zh-CN" dirty="0" smtClean="0"/>
              <a:t>1~2n</a:t>
            </a:r>
            <a:r>
              <a:rPr lang="zh-CN" altLang="en-US" dirty="0" smtClean="0"/>
              <a:t>的排列中，奇数项单调递增，偶数项单调递增，且对于任意相邻的奇数项</a:t>
            </a:r>
            <a:r>
              <a:rPr lang="en-US" altLang="zh-CN" dirty="0" smtClean="0"/>
              <a:t>a[2i-1]</a:t>
            </a:r>
            <a:r>
              <a:rPr lang="zh-CN" altLang="en-US" dirty="0" smtClean="0"/>
              <a:t>和偶数项</a:t>
            </a:r>
            <a:r>
              <a:rPr lang="en-US" altLang="zh-CN" dirty="0" smtClean="0"/>
              <a:t>a[2i]</a:t>
            </a:r>
            <a:r>
              <a:rPr lang="zh-CN" altLang="en-US" dirty="0" smtClean="0"/>
              <a:t>，都满足奇数项小于偶数项的方案数，对</a:t>
            </a:r>
            <a:r>
              <a:rPr lang="en-US" altLang="zh-CN" dirty="0" smtClean="0"/>
              <a:t>P</a:t>
            </a:r>
            <a:r>
              <a:rPr lang="zh-CN" altLang="en-US" dirty="0" smtClean="0"/>
              <a:t>取余</a:t>
            </a:r>
            <a:r>
              <a:rPr lang="en-US" altLang="zh-CN" dirty="0" smtClean="0"/>
              <a:t>(n&lt;=1e6 P&lt;=1e9)</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smtClean="0"/>
              <a:t>杨辉三角</a:t>
            </a:r>
            <a:r>
              <a:rPr lang="en-US" altLang="zh-CN" dirty="0" err="1" smtClean="0"/>
              <a:t>dp</a:t>
            </a:r>
            <a:r>
              <a:rPr lang="zh-CN" altLang="en-US" dirty="0" smtClean="0"/>
              <a:t>法</a:t>
            </a:r>
            <a:r>
              <a:rPr lang="en-US" altLang="zh-CN" dirty="0" smtClean="0"/>
              <a:t/>
            </a:r>
            <a:br>
              <a:rPr lang="en-US" altLang="zh-CN" dirty="0" smtClean="0"/>
            </a:br>
            <a:r>
              <a:rPr lang="en-US" altLang="zh-CN" dirty="0" err="1" smtClean="0"/>
              <a:t>dp</a:t>
            </a:r>
            <a:r>
              <a:rPr lang="en-US" altLang="zh-CN" dirty="0" smtClean="0"/>
              <a:t>[</a:t>
            </a:r>
            <a:r>
              <a:rPr lang="en-US" altLang="zh-CN" dirty="0" err="1" smtClean="0"/>
              <a:t>i</a:t>
            </a:r>
            <a:r>
              <a:rPr lang="en-US" altLang="zh-CN" dirty="0" smtClean="0"/>
              <a:t>][j]=</a:t>
            </a:r>
            <a:r>
              <a:rPr lang="en-US" altLang="zh-CN" dirty="0" err="1" smtClean="0"/>
              <a:t>dp</a:t>
            </a:r>
            <a:r>
              <a:rPr lang="en-US" altLang="zh-CN" dirty="0" smtClean="0"/>
              <a:t>[i-1][j-1]+</a:t>
            </a:r>
            <a:r>
              <a:rPr lang="en-US" altLang="zh-CN" dirty="0" err="1" smtClean="0"/>
              <a:t>dp</a:t>
            </a:r>
            <a:r>
              <a:rPr lang="en-US" altLang="zh-CN" dirty="0" smtClean="0"/>
              <a:t>[i-1][j]</a:t>
            </a:r>
            <a:br>
              <a:rPr lang="en-US" altLang="zh-CN" dirty="0" smtClean="0"/>
            </a:br>
            <a:r>
              <a:rPr lang="en-US" altLang="zh-CN" dirty="0" smtClean="0"/>
              <a:t>O(n^2)~O(1)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预处理阶乘逆元法</a:t>
            </a:r>
            <a:r>
              <a:rPr lang="en-US" altLang="zh-CN" dirty="0" smtClean="0"/>
              <a:t>(</a:t>
            </a:r>
            <a:r>
              <a:rPr lang="zh-CN" altLang="en-US" dirty="0" smtClean="0"/>
              <a:t>若要取余</a:t>
            </a:r>
            <a:r>
              <a:rPr lang="en-US" altLang="zh-CN" dirty="0" smtClean="0"/>
              <a:t>)</a:t>
            </a:r>
            <a:br>
              <a:rPr lang="en-US" altLang="zh-CN" dirty="0" smtClean="0"/>
            </a:br>
            <a:r>
              <a:rPr lang="zh-CN" altLang="en-US" dirty="0" smtClean="0"/>
              <a:t>预处理</a:t>
            </a:r>
            <a:r>
              <a:rPr lang="en-US" altLang="zh-CN" dirty="0" smtClean="0"/>
              <a:t>1~n</a:t>
            </a:r>
            <a:r>
              <a:rPr lang="zh-CN" altLang="en-US" dirty="0" smtClean="0"/>
              <a:t>的阶乘以及对应的逆元</a:t>
            </a:r>
            <a:r>
              <a:rPr lang="en-US" altLang="zh-CN" dirty="0" smtClean="0"/>
              <a:t/>
            </a:r>
            <a:br>
              <a:rPr lang="en-US" altLang="zh-CN" dirty="0" smtClean="0"/>
            </a:br>
            <a:r>
              <a:rPr lang="en-US" altLang="zh-CN" dirty="0" err="1" smtClean="0"/>
              <a:t>frac</a:t>
            </a:r>
            <a:r>
              <a:rPr lang="en-US" altLang="zh-CN" dirty="0" smtClean="0"/>
              <a:t>[</a:t>
            </a:r>
            <a:r>
              <a:rPr lang="en-US" altLang="zh-CN" dirty="0" err="1" smtClean="0"/>
              <a:t>i</a:t>
            </a:r>
            <a:r>
              <a:rPr lang="en-US" altLang="zh-CN" dirty="0" smtClean="0"/>
              <a:t>]=</a:t>
            </a:r>
            <a:r>
              <a:rPr lang="en-US" altLang="zh-CN" dirty="0" err="1" smtClean="0"/>
              <a:t>frac</a:t>
            </a:r>
            <a:r>
              <a:rPr lang="en-US" altLang="zh-CN" dirty="0" smtClean="0"/>
              <a:t>[i-1]*</a:t>
            </a:r>
            <a:r>
              <a:rPr lang="en-US" altLang="zh-CN" dirty="0" err="1" smtClean="0"/>
              <a:t>i%M</a:t>
            </a:r>
            <a:r>
              <a:rPr lang="en-US" altLang="zh-CN" dirty="0" smtClean="0"/>
              <a:t>;//</a:t>
            </a:r>
            <a:r>
              <a:rPr lang="zh-CN" altLang="en-US" dirty="0" smtClean="0"/>
              <a:t>阶乘递推</a:t>
            </a:r>
            <a:r>
              <a:rPr lang="en-US" altLang="zh-CN" dirty="0" smtClean="0"/>
              <a:t/>
            </a:r>
            <a:br>
              <a:rPr lang="en-US" altLang="zh-CN" dirty="0" smtClean="0"/>
            </a:br>
            <a:r>
              <a:rPr lang="en-US" altLang="zh-CN" dirty="0" smtClean="0"/>
              <a:t>inv[n]=</a:t>
            </a:r>
            <a:r>
              <a:rPr lang="en-US" altLang="zh-CN" dirty="0" err="1" smtClean="0"/>
              <a:t>invmod</a:t>
            </a:r>
            <a:r>
              <a:rPr lang="en-US" altLang="zh-CN" dirty="0" smtClean="0"/>
              <a:t>(</a:t>
            </a:r>
            <a:r>
              <a:rPr lang="en-US" altLang="zh-CN" dirty="0" err="1" smtClean="0"/>
              <a:t>frac</a:t>
            </a:r>
            <a:r>
              <a:rPr lang="en-US" altLang="zh-CN" dirty="0" smtClean="0"/>
              <a:t>[n])//</a:t>
            </a:r>
            <a:r>
              <a:rPr lang="zh-CN" altLang="en-US" dirty="0" smtClean="0"/>
              <a:t>逆元，</a:t>
            </a:r>
            <a:r>
              <a:rPr lang="en-US" altLang="zh-CN" dirty="0" smtClean="0"/>
              <a:t/>
            </a:r>
            <a:br>
              <a:rPr lang="en-US" altLang="zh-CN" dirty="0" smtClean="0"/>
            </a:br>
            <a:r>
              <a:rPr lang="en-US" altLang="zh-CN" dirty="0" smtClean="0"/>
              <a:t>inv[</a:t>
            </a:r>
            <a:r>
              <a:rPr lang="en-US" altLang="zh-CN" dirty="0" err="1" smtClean="0"/>
              <a:t>i</a:t>
            </a:r>
            <a:r>
              <a:rPr lang="en-US" altLang="zh-CN" dirty="0" smtClean="0"/>
              <a:t>]=inv[i+1]*(i+1)%M//</a:t>
            </a:r>
            <a:r>
              <a:rPr lang="zh-CN" altLang="en-US" dirty="0" smtClean="0"/>
              <a:t>逆元递推</a:t>
            </a:r>
            <a:r>
              <a:rPr lang="en-US" altLang="zh-CN" dirty="0" smtClean="0"/>
              <a:t/>
            </a:r>
            <a:br>
              <a:rPr lang="en-US" altLang="zh-CN" dirty="0" smtClean="0"/>
            </a:br>
            <a:r>
              <a:rPr lang="zh-CN" altLang="en-US" dirty="0" smtClean="0"/>
              <a:t>计算</a:t>
            </a:r>
            <a:r>
              <a:rPr lang="en-US" altLang="zh-CN" dirty="0" smtClean="0"/>
              <a:t>C(</a:t>
            </a:r>
            <a:r>
              <a:rPr lang="en-US" altLang="zh-CN" dirty="0" err="1" smtClean="0"/>
              <a:t>m,n</a:t>
            </a:r>
            <a:r>
              <a:rPr lang="en-US" altLang="zh-CN" dirty="0" smtClean="0"/>
              <a:t>)</a:t>
            </a:r>
            <a:br>
              <a:rPr lang="en-US" altLang="zh-CN" dirty="0" smtClean="0"/>
            </a:br>
            <a:r>
              <a:rPr lang="en-US" altLang="zh-CN" dirty="0" err="1" smtClean="0"/>
              <a:t>frac</a:t>
            </a:r>
            <a:r>
              <a:rPr lang="en-US" altLang="zh-CN" dirty="0" smtClean="0"/>
              <a:t>[n]*inv[n-m]%M*inv[m]%M;</a:t>
            </a:r>
            <a:br>
              <a:rPr lang="en-US" altLang="zh-CN" dirty="0" smtClean="0"/>
            </a:br>
            <a:r>
              <a:rPr lang="en-US" altLang="zh-CN" dirty="0" smtClean="0"/>
              <a:t>O(n)</a:t>
            </a:r>
            <a:r>
              <a:rPr lang="zh-CN" altLang="en-US" dirty="0" smtClean="0"/>
              <a:t>预处理</a:t>
            </a:r>
            <a:r>
              <a:rPr lang="en-US" altLang="zh-CN" dirty="0" smtClean="0"/>
              <a:t>+O(1)</a:t>
            </a:r>
            <a:r>
              <a:rPr lang="zh-CN" altLang="en-US" dirty="0" smtClean="0"/>
              <a:t>调用</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en-US" altLang="zh-CN" dirty="0" err="1" smtClean="0"/>
              <a:t>lucas</a:t>
            </a:r>
            <a:r>
              <a:rPr lang="zh-CN" altLang="en-US" dirty="0" smtClean="0"/>
              <a:t>定理</a:t>
            </a:r>
            <a:endParaRPr lang="en-US" altLang="zh-CN" dirty="0" smtClean="0"/>
          </a:p>
          <a:p>
            <a:r>
              <a:rPr lang="en-US" altLang="zh-CN" dirty="0" smtClean="0"/>
              <a:t>Lucas(</a:t>
            </a:r>
            <a:r>
              <a:rPr lang="en-US" altLang="zh-CN" dirty="0" err="1" smtClean="0"/>
              <a:t>n,m,p</a:t>
            </a:r>
            <a:r>
              <a:rPr lang="en-US" altLang="zh-CN" dirty="0" smtClean="0"/>
              <a:t>)=C(</a:t>
            </a:r>
            <a:r>
              <a:rPr lang="en-US" altLang="zh-CN" dirty="0" err="1" smtClean="0"/>
              <a:t>n%p,m%p</a:t>
            </a:r>
            <a:r>
              <a:rPr lang="en-US" altLang="zh-CN" dirty="0" smtClean="0"/>
              <a:t>)*Lucas(n/</a:t>
            </a:r>
            <a:r>
              <a:rPr lang="en-US" altLang="zh-CN" dirty="0" err="1" smtClean="0"/>
              <a:t>p,m/p,p</a:t>
            </a:r>
            <a:r>
              <a:rPr lang="en-US" altLang="zh-CN" dirty="0" smtClean="0"/>
              <a:t>) </a:t>
            </a:r>
            <a:br>
              <a:rPr lang="en-US" altLang="zh-CN" dirty="0" smtClean="0"/>
            </a:br>
            <a:r>
              <a:rPr lang="en-US" altLang="zh-CN" dirty="0" smtClean="0"/>
              <a:t>(p</a:t>
            </a:r>
            <a:r>
              <a:rPr lang="zh-CN" altLang="en-US" dirty="0" smtClean="0"/>
              <a:t>是质数</a:t>
            </a:r>
            <a:r>
              <a:rPr lang="en-US" altLang="zh-CN" dirty="0" smtClean="0"/>
              <a:t>)</a:t>
            </a:r>
          </a:p>
          <a:p>
            <a:endParaRPr lang="zh-CN" altLang="en-US" dirty="0"/>
          </a:p>
        </p:txBody>
      </p:sp>
      <p:graphicFrame>
        <p:nvGraphicFramePr>
          <p:cNvPr id="4" name="对象 3"/>
          <p:cNvGraphicFramePr>
            <a:graphicFrameLocks noChangeAspect="1"/>
          </p:cNvGraphicFramePr>
          <p:nvPr/>
        </p:nvGraphicFramePr>
        <p:xfrm>
          <a:off x="1331640" y="3284984"/>
          <a:ext cx="6640405" cy="1135112"/>
        </p:xfrm>
        <a:graphic>
          <a:graphicData uri="http://schemas.openxmlformats.org/presentationml/2006/ole">
            <mc:AlternateContent xmlns:mc="http://schemas.openxmlformats.org/markup-compatibility/2006">
              <mc:Choice xmlns:v="urn:schemas-microsoft-com:vml" Requires="v">
                <p:oleObj spid="_x0000_s12309" name="Unknown" r:id="rId4" imgW="1485720" imgH="253800" progId="Equation.KSEE3">
                  <p:embed/>
                </p:oleObj>
              </mc:Choice>
              <mc:Fallback>
                <p:oleObj name="Unknown" r:id="rId4" imgW="1485720" imgH="2538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284984"/>
                        <a:ext cx="6640405" cy="113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形标注 4"/>
          <p:cNvSpPr/>
          <p:nvPr/>
        </p:nvSpPr>
        <p:spPr>
          <a:xfrm>
            <a:off x="4932040" y="4869160"/>
            <a:ext cx="2304256" cy="1296144"/>
          </a:xfrm>
          <a:prstGeom prst="wedgeEllipseCallout">
            <a:avLst>
              <a:gd name="adj1" fmla="val 4796"/>
              <a:gd name="adj2" fmla="val -771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rPr>
              <a:t>继续递归</a:t>
            </a:r>
            <a:endParaRPr lang="zh-CN" altLang="en-US" sz="25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取余不是质数</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进行分解质因数，然后分别求解，最后用中国剩余定理合成。</a:t>
            </a:r>
            <a:r>
              <a:rPr lang="en-US" altLang="zh-CN" dirty="0" smtClean="0"/>
              <a:t/>
            </a:r>
            <a:br>
              <a:rPr lang="en-US" altLang="zh-CN" dirty="0" smtClean="0"/>
            </a:br>
            <a:r>
              <a:rPr lang="zh-CN" altLang="en-US" dirty="0" smtClean="0"/>
              <a:t>遇到取余是</a:t>
            </a:r>
            <a:r>
              <a:rPr lang="en-US" altLang="zh-CN" dirty="0" err="1" smtClean="0"/>
              <a:t>p^t</a:t>
            </a:r>
            <a:r>
              <a:rPr lang="zh-CN" altLang="en-US" dirty="0" smtClean="0"/>
              <a:t>形式怎么办？</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C(</a:t>
            </a:r>
            <a:r>
              <a:rPr lang="en-US" altLang="zh-CN" dirty="0" err="1" smtClean="0"/>
              <a:t>n,m</a:t>
            </a:r>
            <a:r>
              <a:rPr lang="en-US" altLang="zh-CN" dirty="0" smtClean="0"/>
              <a:t>)%</a:t>
            </a:r>
            <a:r>
              <a:rPr lang="en-US" altLang="zh-CN" dirty="0" err="1" smtClean="0"/>
              <a:t>p^t</a:t>
            </a:r>
            <a:r>
              <a:rPr lang="en-US" altLang="zh-CN" dirty="0" smtClean="0"/>
              <a:t/>
            </a:r>
            <a:br>
              <a:rPr lang="en-US" altLang="zh-CN" dirty="0" smtClean="0"/>
            </a:br>
            <a:r>
              <a:rPr lang="zh-CN" altLang="en-US" dirty="0" smtClean="0"/>
              <a:t>等价于求解</a:t>
            </a:r>
            <a:r>
              <a:rPr lang="en-US" altLang="zh-CN" dirty="0" err="1" smtClean="0"/>
              <a:t>n!%p^t</a:t>
            </a:r>
            <a:endParaRPr lang="zh-CN" altLang="en-US" dirty="0"/>
          </a:p>
        </p:txBody>
      </p:sp>
      <p:graphicFrame>
        <p:nvGraphicFramePr>
          <p:cNvPr id="4" name="对象 3"/>
          <p:cNvGraphicFramePr>
            <a:graphicFrameLocks noChangeAspect="1"/>
          </p:cNvGraphicFramePr>
          <p:nvPr/>
        </p:nvGraphicFramePr>
        <p:xfrm>
          <a:off x="6780213" y="765175"/>
          <a:ext cx="1625600" cy="2390775"/>
        </p:xfrm>
        <a:graphic>
          <a:graphicData uri="http://schemas.openxmlformats.org/presentationml/2006/ole">
            <mc:AlternateContent xmlns:mc="http://schemas.openxmlformats.org/markup-compatibility/2006">
              <mc:Choice xmlns:v="urn:schemas-microsoft-com:vml" Requires="v">
                <p:oleObj spid="_x0000_s13352" name="Unknown" r:id="rId4" imgW="431640" imgH="634680" progId="Equation.KSEE3">
                  <p:embed/>
                </p:oleObj>
              </mc:Choice>
              <mc:Fallback>
                <p:oleObj name="Unknown" r:id="rId4" imgW="431640" imgH="63468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213" y="765175"/>
                        <a:ext cx="1625600" cy="239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4763" y="3213100"/>
          <a:ext cx="9151937" cy="1728788"/>
        </p:xfrm>
        <a:graphic>
          <a:graphicData uri="http://schemas.openxmlformats.org/presentationml/2006/ole">
            <mc:AlternateContent xmlns:mc="http://schemas.openxmlformats.org/markup-compatibility/2006">
              <mc:Choice xmlns:v="urn:schemas-microsoft-com:vml" Requires="v">
                <p:oleObj spid="_x0000_s13353" name="Unknown" r:id="rId6" imgW="3632040" imgH="685800" progId="Equation.KSEE3">
                  <p:embed/>
                </p:oleObj>
              </mc:Choice>
              <mc:Fallback>
                <p:oleObj name="Unknown" r:id="rId6" imgW="3632040" imgH="6858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3213100"/>
                        <a:ext cx="9151937"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箭头标注 5"/>
          <p:cNvSpPr/>
          <p:nvPr/>
        </p:nvSpPr>
        <p:spPr>
          <a:xfrm rot="19210073">
            <a:off x="5436096" y="5229200"/>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递归</a:t>
            </a:r>
            <a:endParaRPr lang="zh-CN" altLang="en-US" sz="3200" dirty="0">
              <a:solidFill>
                <a:schemeClr val="tx1"/>
              </a:solidFill>
            </a:endParaRPr>
          </a:p>
        </p:txBody>
      </p:sp>
      <p:sp>
        <p:nvSpPr>
          <p:cNvPr id="7" name="右箭头标注 6"/>
          <p:cNvSpPr/>
          <p:nvPr/>
        </p:nvSpPr>
        <p:spPr>
          <a:xfrm rot="19210073">
            <a:off x="1366071" y="5221667"/>
            <a:ext cx="2088232" cy="864096"/>
          </a:xfrm>
          <a:prstGeom prst="rightArrowCallout">
            <a:avLst>
              <a:gd name="adj1" fmla="val 25000"/>
              <a:gd name="adj2" fmla="val 26997"/>
              <a:gd name="adj3" fmla="val 25000"/>
              <a:gd name="adj4" fmla="val 649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tx1"/>
                </a:solidFill>
              </a:rPr>
              <a:t>以</a:t>
            </a:r>
            <a:r>
              <a:rPr lang="en-US" altLang="zh-CN" sz="2600" dirty="0" err="1" smtClean="0">
                <a:solidFill>
                  <a:schemeClr val="tx1"/>
                </a:solidFill>
              </a:rPr>
              <a:t>p^t</a:t>
            </a:r>
            <a:r>
              <a:rPr lang="zh-CN" altLang="en-US" sz="2600" dirty="0" smtClean="0">
                <a:solidFill>
                  <a:schemeClr val="tx1"/>
                </a:solidFill>
              </a:rPr>
              <a:t>为循环节</a:t>
            </a:r>
            <a:endParaRPr lang="zh-CN" altLang="en-US" sz="26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err="1" smtClean="0"/>
              <a:t>lucas</a:t>
            </a:r>
            <a:r>
              <a:rPr lang="zh-CN" altLang="en-US" dirty="0" smtClean="0"/>
              <a:t>定理</a:t>
            </a:r>
            <a:endParaRPr lang="zh-CN" altLang="en-US" dirty="0"/>
          </a:p>
        </p:txBody>
      </p:sp>
      <p:graphicFrame>
        <p:nvGraphicFramePr>
          <p:cNvPr id="44034" name="Object 2"/>
          <p:cNvGraphicFramePr>
            <a:graphicFrameLocks noGrp="1" noChangeAspect="1"/>
          </p:cNvGraphicFramePr>
          <p:nvPr>
            <p:ph idx="1"/>
          </p:nvPr>
        </p:nvGraphicFramePr>
        <p:xfrm>
          <a:off x="271813" y="1556792"/>
          <a:ext cx="8620667" cy="2808312"/>
        </p:xfrm>
        <a:graphic>
          <a:graphicData uri="http://schemas.openxmlformats.org/presentationml/2006/ole">
            <mc:AlternateContent xmlns:mc="http://schemas.openxmlformats.org/markup-compatibility/2006">
              <mc:Choice xmlns:v="urn:schemas-microsoft-com:vml" Requires="v">
                <p:oleObj spid="_x0000_s14357" name="Unknown" r:id="rId3" imgW="2882880" imgH="939600" progId="Equation.KSEE3">
                  <p:embed/>
                </p:oleObj>
              </mc:Choice>
              <mc:Fallback>
                <p:oleObj name="Unknown" r:id="rId3" imgW="2882880" imgH="939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13" y="1556792"/>
                        <a:ext cx="8620667"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HDU3439 (2010</a:t>
            </a:r>
            <a:r>
              <a:rPr lang="zh-CN" altLang="en-US" dirty="0" smtClean="0"/>
              <a:t>年多校</a:t>
            </a:r>
            <a:r>
              <a:rPr lang="en-US" altLang="zh-CN" dirty="0" smtClean="0"/>
              <a:t>1)</a:t>
            </a:r>
            <a:br>
              <a:rPr lang="en-US" altLang="zh-CN" dirty="0" smtClean="0"/>
            </a:br>
            <a:r>
              <a:rPr lang="en-US" altLang="zh-CN" dirty="0" smtClean="0"/>
              <a:t>1~n</a:t>
            </a:r>
            <a:r>
              <a:rPr lang="zh-CN" altLang="en-US" dirty="0" smtClean="0"/>
              <a:t>的排列有</a:t>
            </a:r>
            <a:r>
              <a:rPr lang="en-US" altLang="zh-CN" dirty="0" smtClean="0"/>
              <a:t>n!</a:t>
            </a:r>
            <a:r>
              <a:rPr lang="zh-CN" altLang="en-US" dirty="0" smtClean="0"/>
              <a:t>种，定义</a:t>
            </a:r>
            <a:r>
              <a:rPr lang="en-US" altLang="zh-CN" dirty="0" smtClean="0"/>
              <a:t>D(</a:t>
            </a:r>
            <a:r>
              <a:rPr lang="zh-CN" altLang="en-US" dirty="0" smtClean="0"/>
              <a:t>某个排列</a:t>
            </a:r>
            <a:r>
              <a:rPr lang="en-US" altLang="zh-CN" dirty="0" smtClean="0"/>
              <a:t>)</a:t>
            </a:r>
            <a:r>
              <a:rPr lang="zh-CN" altLang="en-US" dirty="0" smtClean="0"/>
              <a:t>表示为排列中不动点的个数。例如</a:t>
            </a:r>
            <a:r>
              <a:rPr lang="en-US" altLang="zh-CN" dirty="0" smtClean="0"/>
              <a:t>D({1,2,3})=3,D({1,3,2})=1</a:t>
            </a:r>
            <a:r>
              <a:rPr lang="zh-CN" altLang="en-US" dirty="0" smtClean="0"/>
              <a:t>。问</a:t>
            </a:r>
            <a:r>
              <a:rPr lang="en-US" altLang="zh-CN" dirty="0" smtClean="0"/>
              <a:t>1~n</a:t>
            </a:r>
            <a:r>
              <a:rPr lang="zh-CN" altLang="en-US" dirty="0" smtClean="0"/>
              <a:t>的排列中，不动点个数为</a:t>
            </a:r>
            <a:r>
              <a:rPr lang="en-US" altLang="zh-CN" dirty="0" smtClean="0"/>
              <a:t>k</a:t>
            </a:r>
            <a:r>
              <a:rPr lang="zh-CN" altLang="en-US" dirty="0" smtClean="0"/>
              <a:t>的有多少个，对</a:t>
            </a:r>
            <a:r>
              <a:rPr lang="en-US" altLang="zh-CN" dirty="0" smtClean="0"/>
              <a:t>m</a:t>
            </a:r>
            <a:r>
              <a:rPr lang="zh-CN" altLang="en-US" dirty="0" smtClean="0"/>
              <a:t>取余</a:t>
            </a:r>
            <a:r>
              <a:rPr lang="en-US" altLang="zh-CN" dirty="0" smtClean="0"/>
              <a:t/>
            </a:r>
            <a:br>
              <a:rPr lang="en-US" altLang="zh-CN" dirty="0" smtClean="0"/>
            </a:br>
            <a:r>
              <a:rPr lang="en-US" altLang="zh-CN" dirty="0" smtClean="0"/>
              <a:t>(T&lt;=500 0&lt;=k&lt;=n&lt;=1e9 1&lt;=m&lt;=1e5, n!=0)</a:t>
            </a:r>
          </a:p>
        </p:txBody>
      </p:sp>
      <p:graphicFrame>
        <p:nvGraphicFramePr>
          <p:cNvPr id="4" name="对象 3"/>
          <p:cNvGraphicFramePr>
            <a:graphicFrameLocks noChangeAspect="1"/>
          </p:cNvGraphicFramePr>
          <p:nvPr/>
        </p:nvGraphicFramePr>
        <p:xfrm>
          <a:off x="2195735" y="5229200"/>
          <a:ext cx="2114761" cy="648072"/>
        </p:xfrm>
        <a:graphic>
          <a:graphicData uri="http://schemas.openxmlformats.org/presentationml/2006/ole">
            <mc:AlternateContent xmlns:mc="http://schemas.openxmlformats.org/markup-compatibility/2006">
              <mc:Choice xmlns:v="urn:schemas-microsoft-com:vml" Requires="v">
                <p:oleObj spid="_x0000_s122900" name="Unknown" r:id="rId4" imgW="787320" imgH="241200" progId="Equation.KSEE3">
                  <p:embed/>
                </p:oleObj>
              </mc:Choice>
              <mc:Fallback>
                <p:oleObj name="Unknown" r:id="rId4" imgW="787320" imgH="241200" progId="Equation.KSEE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5" y="5229200"/>
                        <a:ext cx="2114761"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形标注 4"/>
          <p:cNvSpPr/>
          <p:nvPr/>
        </p:nvSpPr>
        <p:spPr>
          <a:xfrm>
            <a:off x="4644008" y="4725144"/>
            <a:ext cx="2088232" cy="1656184"/>
          </a:xfrm>
          <a:prstGeom prst="wedgeEllipseCallout">
            <a:avLst>
              <a:gd name="adj1" fmla="val -61994"/>
              <a:gd name="adj2" fmla="val -15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错位排列</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分解质因数法</a:t>
            </a:r>
            <a:r>
              <a:rPr lang="en-US" altLang="zh-CN" dirty="0" smtClean="0"/>
              <a:t>(</a:t>
            </a:r>
            <a:r>
              <a:rPr lang="zh-CN" altLang="en-US" dirty="0" smtClean="0"/>
              <a:t>取余的模不是质数</a:t>
            </a:r>
            <a:r>
              <a:rPr lang="en-US" altLang="zh-CN" dirty="0" smtClean="0"/>
              <a:t>)</a:t>
            </a:r>
            <a:br>
              <a:rPr lang="en-US" altLang="zh-CN" dirty="0" smtClean="0"/>
            </a:br>
            <a:r>
              <a:rPr lang="zh-CN" altLang="en-US" dirty="0" smtClean="0"/>
              <a:t>利用素数筛预处理</a:t>
            </a:r>
            <a:r>
              <a:rPr lang="en-US" altLang="zh-CN" dirty="0" smtClean="0"/>
              <a:t>1~n</a:t>
            </a:r>
            <a:r>
              <a:rPr lang="zh-CN" altLang="en-US" dirty="0" smtClean="0"/>
              <a:t>的质数以及每一个合数的最小质因子</a:t>
            </a:r>
            <a:r>
              <a:rPr lang="en-US" altLang="zh-CN" dirty="0" smtClean="0"/>
              <a:t/>
            </a:r>
            <a:br>
              <a:rPr lang="en-US" altLang="zh-CN" dirty="0" smtClean="0"/>
            </a:br>
            <a:r>
              <a:rPr lang="zh-CN" altLang="en-US" dirty="0" smtClean="0"/>
              <a:t>使用组合数对分子和分母分别分解质因数，分子的质因数的指数对应减去分母质因数的指数，然后最后快速幂合成。</a:t>
            </a:r>
            <a:r>
              <a:rPr lang="en-US" altLang="zh-CN" dirty="0" smtClean="0"/>
              <a:t/>
            </a:r>
            <a:br>
              <a:rPr lang="en-US" altLang="zh-CN" dirty="0" smtClean="0"/>
            </a:b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常见组合计数问题</a:t>
            </a:r>
            <a:endParaRPr lang="zh-CN" altLang="en-US" dirty="0"/>
          </a:p>
        </p:txBody>
      </p:sp>
      <p:sp>
        <p:nvSpPr>
          <p:cNvPr id="3" name="内容占位符 2"/>
          <p:cNvSpPr>
            <a:spLocks noGrp="1"/>
          </p:cNvSpPr>
          <p:nvPr>
            <p:ph idx="1"/>
          </p:nvPr>
        </p:nvSpPr>
        <p:spPr/>
        <p:txBody>
          <a:bodyPr/>
          <a:lstStyle/>
          <a:p>
            <a:r>
              <a:rPr lang="zh-CN" altLang="en-US" dirty="0" smtClean="0"/>
              <a:t>球与盒子的问题</a:t>
            </a:r>
            <a:endParaRPr lang="en-US" altLang="zh-CN" dirty="0" smtClean="0"/>
          </a:p>
          <a:p>
            <a:r>
              <a:rPr lang="zh-CN" altLang="en-US" dirty="0" smtClean="0"/>
              <a:t>错位排列问题</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求组合数的方法</a:t>
            </a:r>
            <a:endParaRPr lang="zh-CN" altLang="en-US" dirty="0"/>
          </a:p>
        </p:txBody>
      </p:sp>
      <p:sp>
        <p:nvSpPr>
          <p:cNvPr id="3" name="内容占位符 2"/>
          <p:cNvSpPr>
            <a:spLocks noGrp="1"/>
          </p:cNvSpPr>
          <p:nvPr>
            <p:ph idx="1"/>
          </p:nvPr>
        </p:nvSpPr>
        <p:spPr/>
        <p:txBody>
          <a:bodyPr/>
          <a:lstStyle/>
          <a:p>
            <a:r>
              <a:rPr lang="zh-CN" altLang="en-US" dirty="0" smtClean="0"/>
              <a:t>浮点数取对数法，通常用在概率题</a:t>
            </a:r>
            <a:r>
              <a:rPr lang="en-US" altLang="zh-CN" dirty="0" smtClean="0"/>
              <a:t/>
            </a:r>
            <a:br>
              <a:rPr lang="en-US" altLang="zh-CN" dirty="0" smtClean="0"/>
            </a:br>
            <a:r>
              <a:rPr lang="zh-CN" altLang="en-US" dirty="0" smtClean="0"/>
              <a:t>预处理</a:t>
            </a:r>
            <a:r>
              <a:rPr lang="en-US" altLang="zh-CN" dirty="0" err="1" smtClean="0"/>
              <a:t>ln</a:t>
            </a:r>
            <a:r>
              <a:rPr lang="en-US" altLang="zh-CN" dirty="0" smtClean="0"/>
              <a:t>(</a:t>
            </a:r>
            <a:r>
              <a:rPr lang="en-US" altLang="zh-CN" dirty="0" err="1" smtClean="0"/>
              <a:t>i</a:t>
            </a:r>
            <a:r>
              <a:rPr lang="en-US" altLang="zh-CN" dirty="0" smtClean="0"/>
              <a:t>)</a:t>
            </a:r>
            <a:r>
              <a:rPr lang="zh-CN" altLang="en-US" dirty="0" smtClean="0"/>
              <a:t>的前缀和</a:t>
            </a:r>
            <a:r>
              <a:rPr lang="en-US" altLang="zh-CN" dirty="0" smtClean="0"/>
              <a:t>(</a:t>
            </a:r>
            <a:r>
              <a:rPr lang="en-US" altLang="zh-CN" dirty="0" err="1" smtClean="0"/>
              <a:t>i</a:t>
            </a:r>
            <a:r>
              <a:rPr lang="en-US" altLang="zh-CN" dirty="0" smtClean="0"/>
              <a:t>=1,2,…,n)</a:t>
            </a:r>
            <a:br>
              <a:rPr lang="en-US" altLang="zh-CN" dirty="0" smtClean="0"/>
            </a:br>
            <a:endParaRPr lang="zh-CN" altLang="en-US" dirty="0"/>
          </a:p>
        </p:txBody>
      </p:sp>
      <p:graphicFrame>
        <p:nvGraphicFramePr>
          <p:cNvPr id="5" name="对象 4"/>
          <p:cNvGraphicFramePr>
            <a:graphicFrameLocks noChangeAspect="1"/>
          </p:cNvGraphicFramePr>
          <p:nvPr/>
        </p:nvGraphicFramePr>
        <p:xfrm>
          <a:off x="1619672" y="3212976"/>
          <a:ext cx="5247704" cy="1499344"/>
        </p:xfrm>
        <a:graphic>
          <a:graphicData uri="http://schemas.openxmlformats.org/presentationml/2006/ole">
            <mc:AlternateContent xmlns:mc="http://schemas.openxmlformats.org/markup-compatibility/2006">
              <mc:Choice xmlns:v="urn:schemas-microsoft-com:vml" Requires="v">
                <p:oleObj spid="_x0000_s15381" name="Unknown" r:id="rId4" imgW="1422360" imgH="406080" progId="Equation.KSEE3">
                  <p:embed/>
                </p:oleObj>
              </mc:Choice>
              <mc:Fallback>
                <p:oleObj name="Unknown" r:id="rId4" imgW="1422360" imgH="40608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3212976"/>
                        <a:ext cx="5247704" cy="1499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代数系统</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前置技能</a:t>
            </a:r>
            <a:endParaRPr lang="zh-CN" altLang="en-US" dirty="0"/>
          </a:p>
        </p:txBody>
      </p:sp>
      <p:sp>
        <p:nvSpPr>
          <p:cNvPr id="3" name="内容占位符 2"/>
          <p:cNvSpPr>
            <a:spLocks noGrp="1"/>
          </p:cNvSpPr>
          <p:nvPr>
            <p:ph idx="1"/>
          </p:nvPr>
        </p:nvSpPr>
        <p:spPr/>
        <p:txBody>
          <a:bodyPr/>
          <a:lstStyle/>
          <a:p>
            <a:r>
              <a:rPr lang="zh-CN" altLang="en-US" dirty="0" smtClean="0"/>
              <a:t>集合</a:t>
            </a:r>
            <a:endParaRPr lang="en-US" altLang="zh-CN" dirty="0" smtClean="0"/>
          </a:p>
          <a:p>
            <a:r>
              <a:rPr lang="zh-CN" altLang="en-US" dirty="0" smtClean="0"/>
              <a:t>映射</a:t>
            </a:r>
            <a:r>
              <a:rPr lang="en-US" altLang="zh-CN" dirty="0" smtClean="0"/>
              <a:t>(</a:t>
            </a:r>
            <a:r>
              <a:rPr lang="zh-CN" altLang="en-US" dirty="0" smtClean="0"/>
              <a:t>函数</a:t>
            </a:r>
            <a:r>
              <a:rPr lang="en-US" altLang="zh-CN" dirty="0" smtClean="0"/>
              <a:t>)</a:t>
            </a: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en-US" altLang="zh-CN" dirty="0" err="1" smtClean="0"/>
              <a:t>Eg</a:t>
            </a:r>
            <a:r>
              <a:rPr lang="en-US" altLang="zh-CN" dirty="0" smtClean="0"/>
              <a:t>.</a:t>
            </a:r>
          </a:p>
          <a:p>
            <a:r>
              <a:rPr lang="zh-CN" altLang="en-US" dirty="0" smtClean="0"/>
              <a:t>自然数加法乘法：</a:t>
            </a:r>
            <a:r>
              <a:rPr lang="en-US" altLang="zh-CN" dirty="0" smtClean="0"/>
              <a:t>&lt;N,+&gt;</a:t>
            </a:r>
          </a:p>
          <a:p>
            <a:r>
              <a:rPr lang="zh-CN" altLang="en-US" dirty="0" smtClean="0"/>
              <a:t>实数乘法：</a:t>
            </a:r>
            <a:r>
              <a:rPr lang="en-US" altLang="zh-CN" dirty="0" smtClean="0"/>
              <a:t>&lt;R,*&gt;</a:t>
            </a:r>
          </a:p>
          <a:p>
            <a:r>
              <a:rPr lang="zh-CN" altLang="en-US" dirty="0" smtClean="0"/>
              <a:t>复数除法：</a:t>
            </a:r>
            <a:r>
              <a:rPr lang="en-US" altLang="zh-CN" dirty="0" smtClean="0"/>
              <a:t>&lt;C,/&gt;</a:t>
            </a:r>
          </a:p>
          <a:p>
            <a:r>
              <a:rPr lang="zh-CN" altLang="en-US" dirty="0" smtClean="0"/>
              <a:t>积性函数狄利克雷卷积：</a:t>
            </a:r>
            <a:r>
              <a:rPr lang="en-US" altLang="zh-CN" dirty="0" smtClean="0"/>
              <a:t>&lt;{f(n)},*&gt;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半群</a:t>
            </a:r>
            <a:endParaRPr lang="zh-CN" altLang="en-US" dirty="0"/>
          </a:p>
        </p:txBody>
      </p:sp>
      <p:sp>
        <p:nvSpPr>
          <p:cNvPr id="3" name="内容占位符 2"/>
          <p:cNvSpPr>
            <a:spLocks noGrp="1"/>
          </p:cNvSpPr>
          <p:nvPr>
            <p:ph idx="1"/>
          </p:nvPr>
        </p:nvSpPr>
        <p:spPr/>
        <p:txBody>
          <a:bodyPr/>
          <a:lstStyle/>
          <a:p>
            <a:r>
              <a:rPr lang="zh-CN" altLang="en-US" dirty="0" smtClean="0"/>
              <a:t>半群是一种满足结合律的代数系统</a:t>
            </a:r>
            <a:r>
              <a:rPr lang="en-US" altLang="zh-CN" dirty="0" smtClean="0"/>
              <a:t/>
            </a:r>
            <a:br>
              <a:rPr lang="en-US" altLang="zh-CN" dirty="0" smtClean="0"/>
            </a:br>
            <a:r>
              <a:rPr lang="en-US" altLang="zh-CN" dirty="0" smtClean="0"/>
              <a:t>&lt;</a:t>
            </a:r>
            <a:r>
              <a:rPr lang="en-US" altLang="zh-CN" dirty="0" err="1" smtClean="0"/>
              <a:t>A,f</a:t>
            </a:r>
            <a:r>
              <a:rPr lang="en-US" altLang="zh-CN" dirty="0" smtClean="0"/>
              <a:t>(</a:t>
            </a:r>
            <a:r>
              <a:rPr lang="en-US" altLang="zh-CN" dirty="0" err="1" smtClean="0"/>
              <a:t>a,b</a:t>
            </a:r>
            <a:r>
              <a:rPr lang="en-US" altLang="zh-CN" dirty="0" smtClean="0"/>
              <a:t>)&gt;:f(f(</a:t>
            </a:r>
            <a:r>
              <a:rPr lang="en-US" altLang="zh-CN" dirty="0" err="1" smtClean="0"/>
              <a:t>a,b</a:t>
            </a:r>
            <a:r>
              <a:rPr lang="en-US" altLang="zh-CN" dirty="0" smtClean="0"/>
              <a:t>),c)=f(</a:t>
            </a:r>
            <a:r>
              <a:rPr lang="en-US" altLang="zh-CN" dirty="0" err="1" smtClean="0"/>
              <a:t>a,f</a:t>
            </a:r>
            <a:r>
              <a:rPr lang="en-US" altLang="zh-CN" dirty="0" smtClean="0"/>
              <a:t>(</a:t>
            </a:r>
            <a:r>
              <a:rPr lang="en-US" altLang="zh-CN" dirty="0" err="1" smtClean="0"/>
              <a:t>b,c</a:t>
            </a:r>
            <a:r>
              <a:rPr lang="en-US" altLang="zh-CN" dirty="0" smtClean="0"/>
              <a:t>))</a:t>
            </a:r>
          </a:p>
          <a:p>
            <a:r>
              <a:rPr lang="zh-CN" altLang="en-US" dirty="0" smtClean="0"/>
              <a:t>若满足交换律，则为交换半群</a:t>
            </a:r>
            <a:r>
              <a:rPr lang="en-US" altLang="zh-CN" dirty="0" smtClean="0"/>
              <a:t/>
            </a:r>
            <a:br>
              <a:rPr lang="en-US" altLang="zh-CN" dirty="0" smtClean="0"/>
            </a:br>
            <a:r>
              <a:rPr lang="en-US" altLang="zh-CN" dirty="0" smtClean="0"/>
              <a:t>f(</a:t>
            </a:r>
            <a:r>
              <a:rPr lang="en-US" altLang="zh-CN" dirty="0" err="1" smtClean="0"/>
              <a:t>a,b</a:t>
            </a:r>
            <a:r>
              <a:rPr lang="en-US" altLang="zh-CN" dirty="0" smtClean="0"/>
              <a:t>)=f(</a:t>
            </a:r>
            <a:r>
              <a:rPr lang="en-US" altLang="zh-CN" dirty="0" err="1" smtClean="0"/>
              <a:t>b,a</a:t>
            </a:r>
            <a:r>
              <a:rPr lang="en-US" altLang="zh-CN" dirty="0" smtClean="0"/>
              <a:t>)</a:t>
            </a:r>
          </a:p>
          <a:p>
            <a:r>
              <a:rPr lang="zh-CN" altLang="en-US" dirty="0" smtClean="0"/>
              <a:t>若存在唯一单位元</a:t>
            </a:r>
            <a:r>
              <a:rPr lang="en-US" altLang="zh-CN" dirty="0" smtClean="0"/>
              <a:t>e</a:t>
            </a:r>
            <a:r>
              <a:rPr lang="zh-CN" altLang="en-US" dirty="0" smtClean="0"/>
              <a:t>，使得</a:t>
            </a:r>
            <a:r>
              <a:rPr lang="en-US" altLang="zh-CN" dirty="0" smtClean="0"/>
              <a:t>f(</a:t>
            </a:r>
            <a:r>
              <a:rPr lang="en-US" altLang="zh-CN" dirty="0" err="1" smtClean="0"/>
              <a:t>a,e</a:t>
            </a:r>
            <a:r>
              <a:rPr lang="en-US" altLang="zh-CN" dirty="0" smtClean="0"/>
              <a:t>)=a</a:t>
            </a:r>
            <a:r>
              <a:rPr lang="zh-CN" altLang="en-US" dirty="0" smtClean="0"/>
              <a:t>，则为含幺半群</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群</a:t>
            </a:r>
            <a:endParaRPr lang="zh-CN" altLang="en-US" dirty="0"/>
          </a:p>
        </p:txBody>
      </p:sp>
      <p:sp>
        <p:nvSpPr>
          <p:cNvPr id="3" name="内容占位符 2"/>
          <p:cNvSpPr>
            <a:spLocks noGrp="1"/>
          </p:cNvSpPr>
          <p:nvPr>
            <p:ph idx="1"/>
          </p:nvPr>
        </p:nvSpPr>
        <p:spPr/>
        <p:txBody>
          <a:bodyPr/>
          <a:lstStyle/>
          <a:p>
            <a:r>
              <a:rPr lang="zh-CN" altLang="en-US" dirty="0" smtClean="0"/>
              <a:t>逆元：对于任意</a:t>
            </a:r>
            <a:r>
              <a:rPr lang="en-US" altLang="zh-CN" dirty="0" smtClean="0"/>
              <a:t>x</a:t>
            </a:r>
            <a:r>
              <a:rPr lang="zh-CN" altLang="en-US" dirty="0" smtClean="0"/>
              <a:t>属于</a:t>
            </a:r>
            <a:r>
              <a:rPr lang="en-US" altLang="zh-CN" dirty="0" smtClean="0"/>
              <a:t>A,</a:t>
            </a:r>
            <a:r>
              <a:rPr lang="zh-CN" altLang="en-US" dirty="0" smtClean="0"/>
              <a:t>存在唯一的</a:t>
            </a:r>
            <a:r>
              <a:rPr lang="en-US" altLang="zh-CN" dirty="0" smtClean="0"/>
              <a:t>y</a:t>
            </a:r>
            <a:r>
              <a:rPr lang="zh-CN" altLang="en-US" dirty="0" smtClean="0"/>
              <a:t>，使得</a:t>
            </a:r>
            <a:r>
              <a:rPr lang="en-US" altLang="zh-CN" dirty="0" smtClean="0"/>
              <a:t>f(</a:t>
            </a:r>
            <a:r>
              <a:rPr lang="en-US" altLang="zh-CN" dirty="0" err="1" smtClean="0"/>
              <a:t>x,y</a:t>
            </a:r>
            <a:r>
              <a:rPr lang="en-US" altLang="zh-CN" dirty="0" smtClean="0"/>
              <a:t>)=e (</a:t>
            </a:r>
            <a:r>
              <a:rPr lang="zh-CN" altLang="en-US" dirty="0" smtClean="0"/>
              <a:t>单位元</a:t>
            </a:r>
            <a:r>
              <a:rPr lang="en-US" altLang="zh-CN" dirty="0" smtClean="0"/>
              <a:t>) </a:t>
            </a:r>
            <a:r>
              <a:rPr lang="zh-CN" altLang="en-US" dirty="0" smtClean="0"/>
              <a:t>记作</a:t>
            </a:r>
            <a:r>
              <a:rPr lang="en-US" altLang="zh-CN" dirty="0" smtClean="0"/>
              <a:t>x^-1</a:t>
            </a:r>
          </a:p>
          <a:p>
            <a:r>
              <a:rPr lang="zh-CN" altLang="en-US" dirty="0" smtClean="0"/>
              <a:t>含幺半群的每一个元素都存在逆元，则为群</a:t>
            </a:r>
            <a:endParaRPr lang="en-US" altLang="zh-CN" dirty="0" smtClean="0"/>
          </a:p>
          <a:p>
            <a:r>
              <a:rPr lang="zh-CN" altLang="en-US" dirty="0" smtClean="0"/>
              <a:t>满足交换律的群为交换群</a:t>
            </a:r>
            <a:r>
              <a:rPr lang="en-US" altLang="zh-CN" dirty="0" smtClean="0"/>
              <a:t>/</a:t>
            </a:r>
            <a:r>
              <a:rPr lang="zh-CN" altLang="en-US" dirty="0" smtClean="0"/>
              <a:t>阿贝尔群。</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概念总结</a:t>
            </a:r>
            <a:endParaRPr lang="zh-CN" altLang="en-US" dirty="0"/>
          </a:p>
        </p:txBody>
      </p:sp>
      <p:sp>
        <p:nvSpPr>
          <p:cNvPr id="3" name="内容占位符 2"/>
          <p:cNvSpPr>
            <a:spLocks noGrp="1"/>
          </p:cNvSpPr>
          <p:nvPr>
            <p:ph idx="1"/>
          </p:nvPr>
        </p:nvSpPr>
        <p:spPr/>
        <p:txBody>
          <a:bodyPr/>
          <a:lstStyle/>
          <a:p>
            <a:r>
              <a:rPr lang="zh-CN" altLang="en-US" dirty="0" smtClean="0"/>
              <a:t>代数系统</a:t>
            </a:r>
            <a:r>
              <a:rPr lang="en-US" altLang="zh-CN" dirty="0" smtClean="0"/>
              <a:t>=</a:t>
            </a:r>
            <a:r>
              <a:rPr lang="zh-CN" altLang="en-US" dirty="0" smtClean="0"/>
              <a:t>集合</a:t>
            </a:r>
            <a:r>
              <a:rPr lang="en-US" altLang="zh-CN" dirty="0" smtClean="0"/>
              <a:t>+</a:t>
            </a:r>
            <a:r>
              <a:rPr lang="zh-CN" altLang="en-US" dirty="0" smtClean="0"/>
              <a:t>运算</a:t>
            </a:r>
            <a:endParaRPr lang="en-US" altLang="zh-CN" dirty="0" smtClean="0"/>
          </a:p>
          <a:p>
            <a:r>
              <a:rPr lang="zh-CN" altLang="en-US" dirty="0" smtClean="0"/>
              <a:t>半群</a:t>
            </a:r>
            <a:r>
              <a:rPr lang="en-US" altLang="zh-CN" dirty="0" smtClean="0"/>
              <a:t>=</a:t>
            </a:r>
            <a:r>
              <a:rPr lang="zh-CN" altLang="en-US" dirty="0" smtClean="0"/>
              <a:t>代数系统</a:t>
            </a:r>
            <a:r>
              <a:rPr lang="en-US" altLang="zh-CN" dirty="0" smtClean="0"/>
              <a:t>+</a:t>
            </a:r>
            <a:r>
              <a:rPr lang="zh-CN" altLang="en-US" dirty="0" smtClean="0"/>
              <a:t>结合律</a:t>
            </a:r>
            <a:endParaRPr lang="en-US" altLang="zh-CN" dirty="0" smtClean="0"/>
          </a:p>
          <a:p>
            <a:r>
              <a:rPr lang="zh-CN" altLang="en-US" dirty="0" smtClean="0"/>
              <a:t>含幺半群</a:t>
            </a:r>
            <a:r>
              <a:rPr lang="en-US" altLang="zh-CN" dirty="0" smtClean="0"/>
              <a:t>=</a:t>
            </a:r>
            <a:r>
              <a:rPr lang="zh-CN" altLang="en-US" dirty="0" smtClean="0"/>
              <a:t>半群</a:t>
            </a:r>
            <a:r>
              <a:rPr lang="en-US" altLang="zh-CN" dirty="0" smtClean="0"/>
              <a:t>+</a:t>
            </a:r>
            <a:r>
              <a:rPr lang="zh-CN" altLang="en-US" dirty="0" smtClean="0"/>
              <a:t>单位元</a:t>
            </a:r>
            <a:endParaRPr lang="en-US" altLang="zh-CN" dirty="0" smtClean="0"/>
          </a:p>
          <a:p>
            <a:r>
              <a:rPr lang="zh-CN" altLang="en-US" dirty="0" smtClean="0"/>
              <a:t>交换半群</a:t>
            </a:r>
            <a:r>
              <a:rPr lang="en-US" altLang="zh-CN" dirty="0" smtClean="0"/>
              <a:t>=</a:t>
            </a:r>
            <a:r>
              <a:rPr lang="zh-CN" altLang="en-US" dirty="0" smtClean="0"/>
              <a:t>半群</a:t>
            </a:r>
            <a:r>
              <a:rPr lang="en-US" altLang="zh-CN" dirty="0" smtClean="0"/>
              <a:t>+</a:t>
            </a:r>
            <a:r>
              <a:rPr lang="zh-CN" altLang="en-US" dirty="0" smtClean="0"/>
              <a:t>交换律</a:t>
            </a:r>
            <a:endParaRPr lang="en-US" altLang="zh-CN" dirty="0" smtClean="0"/>
          </a:p>
          <a:p>
            <a:r>
              <a:rPr lang="zh-CN" altLang="en-US" dirty="0" smtClean="0"/>
              <a:t>含幺交换半群</a:t>
            </a:r>
            <a:r>
              <a:rPr lang="en-US" altLang="zh-CN" dirty="0" smtClean="0"/>
              <a:t>=</a:t>
            </a:r>
            <a:r>
              <a:rPr lang="zh-CN" altLang="en-US" dirty="0" smtClean="0"/>
              <a:t>半群</a:t>
            </a:r>
            <a:r>
              <a:rPr lang="en-US" altLang="zh-CN" dirty="0" smtClean="0"/>
              <a:t>+</a:t>
            </a:r>
            <a:r>
              <a:rPr lang="zh-CN" altLang="en-US" dirty="0" smtClean="0"/>
              <a:t>单位元</a:t>
            </a:r>
            <a:r>
              <a:rPr lang="en-US" altLang="zh-CN" dirty="0" smtClean="0"/>
              <a:t>+</a:t>
            </a:r>
            <a:r>
              <a:rPr lang="zh-CN" altLang="en-US" dirty="0" smtClean="0"/>
              <a:t>交换律</a:t>
            </a:r>
            <a:endParaRPr lang="en-US" altLang="zh-CN" dirty="0" smtClean="0"/>
          </a:p>
          <a:p>
            <a:r>
              <a:rPr lang="zh-CN" altLang="en-US" dirty="0" smtClean="0"/>
              <a:t>群</a:t>
            </a:r>
            <a:r>
              <a:rPr lang="en-US" altLang="zh-CN" dirty="0" smtClean="0"/>
              <a:t>=</a:t>
            </a:r>
            <a:r>
              <a:rPr lang="zh-CN" altLang="en-US" dirty="0" smtClean="0"/>
              <a:t>含幺半群</a:t>
            </a:r>
            <a:r>
              <a:rPr lang="en-US" altLang="zh-CN" dirty="0" smtClean="0"/>
              <a:t>+</a:t>
            </a:r>
            <a:r>
              <a:rPr lang="zh-CN" altLang="en-US" dirty="0" smtClean="0"/>
              <a:t>逆元</a:t>
            </a:r>
            <a:endParaRPr lang="en-US" altLang="zh-CN" dirty="0" smtClean="0"/>
          </a:p>
          <a:p>
            <a:r>
              <a:rPr lang="zh-CN" altLang="en-US" dirty="0" smtClean="0"/>
              <a:t>阿贝尔群</a:t>
            </a:r>
            <a:r>
              <a:rPr lang="en-US" altLang="zh-CN" dirty="0" smtClean="0"/>
              <a:t>=</a:t>
            </a:r>
            <a:r>
              <a:rPr lang="zh-CN" altLang="en-US" dirty="0" smtClean="0"/>
              <a:t>群</a:t>
            </a:r>
            <a:r>
              <a:rPr lang="en-US" altLang="zh-CN" dirty="0" smtClean="0"/>
              <a:t>+</a:t>
            </a:r>
            <a:r>
              <a:rPr lang="zh-CN" altLang="en-US" dirty="0" smtClean="0"/>
              <a:t>交换律</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自然数集</a:t>
            </a:r>
            <a:r>
              <a:rPr lang="en-US" altLang="zh-CN" dirty="0" smtClean="0"/>
              <a:t>N({0,1,2,…})</a:t>
            </a:r>
            <a:r>
              <a:rPr lang="zh-CN" altLang="en-US" dirty="0" smtClean="0"/>
              <a:t>上的加法</a:t>
            </a:r>
            <a:r>
              <a:rPr lang="en-US" altLang="zh-CN" dirty="0" smtClean="0"/>
              <a:t>&lt;N,+&gt;</a:t>
            </a:r>
            <a:r>
              <a:rPr lang="zh-CN" altLang="en-US" dirty="0" smtClean="0"/>
              <a:t>是含幺交换半群，但不是群</a:t>
            </a:r>
            <a:endParaRPr lang="en-US" altLang="zh-CN" dirty="0" smtClean="0"/>
          </a:p>
          <a:p>
            <a:r>
              <a:rPr lang="en-US" altLang="zh-CN" dirty="0" smtClean="0"/>
              <a:t>&lt;Z,+&gt;</a:t>
            </a:r>
            <a:r>
              <a:rPr lang="zh-CN" altLang="en-US" dirty="0" smtClean="0"/>
              <a:t>、</a:t>
            </a:r>
            <a:r>
              <a:rPr lang="en-US" altLang="zh-CN" dirty="0" smtClean="0"/>
              <a:t>&lt;Q,+&gt;</a:t>
            </a:r>
            <a:r>
              <a:rPr lang="zh-CN" altLang="en-US" dirty="0" smtClean="0"/>
              <a:t>、</a:t>
            </a:r>
            <a:r>
              <a:rPr lang="en-US" altLang="zh-CN" dirty="0" smtClean="0"/>
              <a:t>&lt;R,+&gt;</a:t>
            </a:r>
            <a:r>
              <a:rPr lang="zh-CN" altLang="en-US" dirty="0" smtClean="0"/>
              <a:t>、</a:t>
            </a:r>
            <a:r>
              <a:rPr lang="en-US" altLang="zh-CN" dirty="0" smtClean="0"/>
              <a:t>&lt;C,+&gt;</a:t>
            </a:r>
            <a:r>
              <a:rPr lang="zh-CN" altLang="en-US" dirty="0" smtClean="0"/>
              <a:t>都是阿贝尔群</a:t>
            </a:r>
            <a:endParaRPr lang="en-US" altLang="zh-CN" dirty="0" smtClean="0"/>
          </a:p>
          <a:p>
            <a:r>
              <a:rPr lang="zh-CN" altLang="en-US" dirty="0" smtClean="0"/>
              <a:t>自然数集上的乘法</a:t>
            </a:r>
            <a:r>
              <a:rPr lang="en-US" altLang="zh-CN" dirty="0" smtClean="0"/>
              <a:t>&lt;N,*&gt;</a:t>
            </a:r>
            <a:r>
              <a:rPr lang="zh-CN" altLang="en-US" dirty="0" smtClean="0"/>
              <a:t>是含幺交换半群，但不是群</a:t>
            </a:r>
            <a:endParaRPr lang="en-US" altLang="zh-CN" dirty="0" smtClean="0"/>
          </a:p>
          <a:p>
            <a:r>
              <a:rPr lang="en-US" altLang="zh-CN" dirty="0" smtClean="0"/>
              <a:t>&lt;Q+,*&gt;</a:t>
            </a:r>
            <a:r>
              <a:rPr lang="zh-CN" altLang="en-US" dirty="0" smtClean="0"/>
              <a:t>是群，</a:t>
            </a:r>
            <a:r>
              <a:rPr lang="en-US" altLang="zh-CN" dirty="0" smtClean="0"/>
              <a:t>&lt;Q,*&gt;</a:t>
            </a:r>
            <a:r>
              <a:rPr lang="zh-CN" altLang="en-US" dirty="0" smtClean="0"/>
              <a:t>不是群</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子群</a:t>
            </a:r>
            <a:endParaRPr lang="zh-CN" altLang="en-US" dirty="0"/>
          </a:p>
        </p:txBody>
      </p:sp>
      <p:sp>
        <p:nvSpPr>
          <p:cNvPr id="3" name="内容占位符 2"/>
          <p:cNvSpPr>
            <a:spLocks noGrp="1"/>
          </p:cNvSpPr>
          <p:nvPr>
            <p:ph idx="1"/>
          </p:nvPr>
        </p:nvSpPr>
        <p:spPr/>
        <p:txBody>
          <a:bodyPr/>
          <a:lstStyle/>
          <a:p>
            <a:r>
              <a:rPr lang="zh-CN" altLang="en-US" dirty="0" smtClean="0"/>
              <a:t>定义在集合</a:t>
            </a:r>
            <a:r>
              <a:rPr lang="en-US" altLang="zh-CN" dirty="0" smtClean="0"/>
              <a:t>G</a:t>
            </a:r>
            <a:r>
              <a:rPr lang="zh-CN" altLang="en-US" dirty="0" smtClean="0"/>
              <a:t>上的运算</a:t>
            </a:r>
            <a:r>
              <a:rPr lang="en-US" altLang="zh-CN" dirty="0" smtClean="0"/>
              <a:t>+</a:t>
            </a:r>
            <a:r>
              <a:rPr lang="zh-CN" altLang="en-US" dirty="0" smtClean="0"/>
              <a:t>：</a:t>
            </a:r>
            <a:r>
              <a:rPr lang="en-US" altLang="zh-CN" dirty="0" smtClean="0"/>
              <a:t>&lt;G,+&gt;</a:t>
            </a:r>
            <a:r>
              <a:rPr lang="zh-CN" altLang="en-US" dirty="0" smtClean="0"/>
              <a:t>是群</a:t>
            </a:r>
            <a:r>
              <a:rPr lang="en-US" altLang="zh-CN" dirty="0" smtClean="0"/>
              <a:t/>
            </a:r>
            <a:br>
              <a:rPr lang="en-US" altLang="zh-CN" dirty="0" smtClean="0"/>
            </a:br>
            <a:r>
              <a:rPr lang="en-US" altLang="zh-CN" dirty="0" smtClean="0"/>
              <a:t>A</a:t>
            </a:r>
            <a:r>
              <a:rPr lang="zh-CN" altLang="en-US" dirty="0" smtClean="0"/>
              <a:t>是</a:t>
            </a:r>
            <a:r>
              <a:rPr lang="en-US" altLang="zh-CN" dirty="0" smtClean="0"/>
              <a:t>G</a:t>
            </a:r>
            <a:r>
              <a:rPr lang="zh-CN" altLang="en-US" dirty="0" smtClean="0"/>
              <a:t>的子集</a:t>
            </a:r>
            <a:endParaRPr lang="en-US" altLang="zh-CN" dirty="0" smtClean="0"/>
          </a:p>
          <a:p>
            <a:r>
              <a:rPr lang="zh-CN" altLang="en-US" dirty="0" smtClean="0"/>
              <a:t>定义在集合</a:t>
            </a:r>
            <a:r>
              <a:rPr lang="en-US" altLang="zh-CN" dirty="0" smtClean="0"/>
              <a:t>A</a:t>
            </a:r>
            <a:r>
              <a:rPr lang="zh-CN" altLang="en-US" dirty="0" smtClean="0"/>
              <a:t>上的运算</a:t>
            </a:r>
            <a:r>
              <a:rPr lang="en-US" altLang="zh-CN" dirty="0" smtClean="0"/>
              <a:t>+</a:t>
            </a:r>
            <a:r>
              <a:rPr lang="zh-CN" altLang="en-US" dirty="0" smtClean="0"/>
              <a:t>：</a:t>
            </a:r>
            <a:r>
              <a:rPr lang="en-US" altLang="zh-CN" dirty="0" smtClean="0"/>
              <a:t>&lt;A,+&gt;</a:t>
            </a:r>
            <a:r>
              <a:rPr lang="zh-CN" altLang="en-US" dirty="0" smtClean="0"/>
              <a:t>是</a:t>
            </a:r>
            <a:r>
              <a:rPr lang="en-US" altLang="zh-CN" dirty="0" smtClean="0"/>
              <a:t>&lt;G,+&gt;</a:t>
            </a:r>
            <a:r>
              <a:rPr lang="zh-CN" altLang="en-US" dirty="0" smtClean="0"/>
              <a:t>的子群</a:t>
            </a:r>
            <a:r>
              <a:rPr lang="en-US" altLang="zh-CN" dirty="0" smtClean="0"/>
              <a:t/>
            </a:r>
            <a:br>
              <a:rPr lang="en-US" altLang="zh-CN" dirty="0" smtClean="0"/>
            </a:br>
            <a:r>
              <a:rPr lang="zh-CN" altLang="en-US" dirty="0" smtClean="0"/>
              <a:t>记作</a:t>
            </a:r>
            <a:r>
              <a:rPr lang="en-US" altLang="zh-CN" dirty="0" smtClean="0"/>
              <a:t>A&lt;=G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是群，</a:t>
            </a:r>
            <a:r>
              <a:rPr lang="en-US" altLang="zh-CN" dirty="0" smtClean="0"/>
              <a:t>G</a:t>
            </a:r>
            <a:r>
              <a:rPr lang="zh-CN" altLang="en-US" dirty="0" smtClean="0"/>
              <a:t>的集合的元素个数</a:t>
            </a:r>
            <a:r>
              <a:rPr lang="en-US" altLang="zh-CN" dirty="0" smtClean="0"/>
              <a:t>n</a:t>
            </a:r>
            <a:r>
              <a:rPr lang="zh-CN" altLang="en-US" dirty="0" smtClean="0"/>
              <a:t>称为阶</a:t>
            </a:r>
            <a:endParaRPr lang="en-US" altLang="zh-CN" dirty="0" smtClean="0"/>
          </a:p>
          <a:p>
            <a:r>
              <a:rPr lang="zh-CN" altLang="en-US" dirty="0" smtClean="0"/>
              <a:t>有限群</a:t>
            </a:r>
            <a:r>
              <a:rPr lang="en-US" altLang="zh-CN" dirty="0" smtClean="0"/>
              <a:t>/</a:t>
            </a:r>
            <a:r>
              <a:rPr lang="zh-CN" altLang="en-US" dirty="0" smtClean="0"/>
              <a:t>无限群</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t>
            </a:r>
            <a:r>
              <a:rPr lang="zh-CN" altLang="en-US" dirty="0" smtClean="0"/>
              <a:t>球</a:t>
            </a:r>
            <a:r>
              <a:rPr lang="en-US" altLang="zh-CN" dirty="0" smtClean="0"/>
              <a:t>m</a:t>
            </a:r>
            <a:r>
              <a:rPr lang="zh-CN" altLang="en-US" dirty="0" smtClean="0"/>
              <a:t>盒分配问题</a:t>
            </a:r>
            <a:endParaRPr lang="zh-CN" altLang="en-US" dirty="0"/>
          </a:p>
        </p:txBody>
      </p:sp>
      <p:graphicFrame>
        <p:nvGraphicFramePr>
          <p:cNvPr id="4" name="表格 3"/>
          <p:cNvGraphicFramePr>
            <a:graphicFrameLocks noGrp="1"/>
          </p:cNvGraphicFramePr>
          <p:nvPr/>
        </p:nvGraphicFramePr>
        <p:xfrm>
          <a:off x="539552" y="1196752"/>
          <a:ext cx="8280920" cy="5425959"/>
        </p:xfrm>
        <a:graphic>
          <a:graphicData uri="http://schemas.openxmlformats.org/drawingml/2006/table">
            <a:tbl>
              <a:tblPr firstRow="1" bandRow="1">
                <a:tableStyleId>{2D5ABB26-0587-4C30-8999-92F81FD0307C}</a:tableStyleId>
              </a:tblPr>
              <a:tblGrid>
                <a:gridCol w="2070230">
                  <a:extLst>
                    <a:ext uri="{9D8B030D-6E8A-4147-A177-3AD203B41FA5}">
                      <a16:colId xmlns:a16="http://schemas.microsoft.com/office/drawing/2014/main" val="20000"/>
                    </a:ext>
                  </a:extLst>
                </a:gridCol>
                <a:gridCol w="2070230">
                  <a:extLst>
                    <a:ext uri="{9D8B030D-6E8A-4147-A177-3AD203B41FA5}">
                      <a16:colId xmlns:a16="http://schemas.microsoft.com/office/drawing/2014/main" val="20001"/>
                    </a:ext>
                  </a:extLst>
                </a:gridCol>
                <a:gridCol w="1404156">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484322">
                <a:tc>
                  <a:txBody>
                    <a:bodyPr/>
                    <a:lstStyle/>
                    <a:p>
                      <a:pPr algn="ctr"/>
                      <a:r>
                        <a:rPr lang="zh-CN" altLang="en-US" sz="2200" dirty="0" smtClean="0"/>
                        <a:t>球可分辨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盒子可分辨</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盒可空</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方案数</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98721">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322">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4322">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59306">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是</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分拆数</a:t>
                      </a:r>
                      <a:r>
                        <a:rPr lang="en-US" altLang="zh-CN" sz="2200" dirty="0" smtClean="0"/>
                        <a:t>(</a:t>
                      </a:r>
                      <a:r>
                        <a:rPr lang="en-US" altLang="zh-CN" sz="2200" dirty="0" err="1" smtClean="0"/>
                        <a:t>n+m,m</a:t>
                      </a:r>
                      <a:r>
                        <a:rPr lang="en-US" altLang="zh-CN" sz="2200" dirty="0" smtClean="0"/>
                        <a:t>)</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736638">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dirty="0" smtClean="0"/>
                        <a:t>否</a:t>
                      </a: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dirty="0" smtClean="0"/>
                        <a:t>分拆数</a:t>
                      </a:r>
                      <a:r>
                        <a:rPr lang="en-US" altLang="zh-CN" sz="2200" dirty="0" smtClean="0"/>
                        <a:t>(</a:t>
                      </a:r>
                      <a:r>
                        <a:rPr lang="en-US" altLang="zh-CN" sz="2200" dirty="0" err="1" smtClean="0"/>
                        <a:t>n,m</a:t>
                      </a:r>
                      <a:r>
                        <a:rPr lang="en-US" altLang="zh-CN" sz="2200" dirty="0" smtClean="0"/>
                        <a:t>)</a:t>
                      </a:r>
                      <a:endParaRPr lang="zh-CN" altLang="en-US" sz="2200" dirty="0" smtClean="0"/>
                    </a:p>
                    <a:p>
                      <a:pPr algn="ctr"/>
                      <a:endParaRPr lang="zh-CN"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25602" name="Object 4"/>
          <p:cNvGraphicFramePr>
            <a:graphicFrameLocks noChangeAspect="1"/>
          </p:cNvGraphicFramePr>
          <p:nvPr/>
        </p:nvGraphicFramePr>
        <p:xfrm>
          <a:off x="6372200" y="2096145"/>
          <a:ext cx="2114550" cy="612775"/>
        </p:xfrm>
        <a:graphic>
          <a:graphicData uri="http://schemas.openxmlformats.org/presentationml/2006/ole">
            <mc:AlternateContent xmlns:mc="http://schemas.openxmlformats.org/markup-compatibility/2006">
              <mc:Choice xmlns:v="urn:schemas-microsoft-com:vml" Requires="v">
                <p:oleObj spid="_x0000_s1140" name="Unknown" r:id="rId4" imgW="685800" imgH="215640" progId="Equation.KSEE3">
                  <p:embed/>
                </p:oleObj>
              </mc:Choice>
              <mc:Fallback>
                <p:oleObj name="Unknown" r:id="rId4" imgW="685800" imgH="215640" progId="Equation.KSEE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2096145"/>
                        <a:ext cx="211455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7024688" y="1628601"/>
          <a:ext cx="665162" cy="576263"/>
        </p:xfrm>
        <a:graphic>
          <a:graphicData uri="http://schemas.openxmlformats.org/presentationml/2006/ole">
            <mc:AlternateContent xmlns:mc="http://schemas.openxmlformats.org/markup-compatibility/2006">
              <mc:Choice xmlns:v="urn:schemas-microsoft-com:vml" Requires="v">
                <p:oleObj spid="_x0000_s1141" name="Unknown" r:id="rId6" imgW="215640" imgH="203040" progId="Equation.KSEE3">
                  <p:embed/>
                </p:oleObj>
              </mc:Choice>
              <mc:Fallback>
                <p:oleObj name="Unknown" r:id="rId6" imgW="215640" imgH="20304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4688" y="1628601"/>
                        <a:ext cx="6651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6359525" y="2564904"/>
          <a:ext cx="1997075" cy="1225550"/>
        </p:xfrm>
        <a:graphic>
          <a:graphicData uri="http://schemas.openxmlformats.org/presentationml/2006/ole">
            <mc:AlternateContent xmlns:mc="http://schemas.openxmlformats.org/markup-compatibility/2006">
              <mc:Choice xmlns:v="urn:schemas-microsoft-com:vml" Requires="v">
                <p:oleObj spid="_x0000_s1142" name="Unknown" r:id="rId8" imgW="647640" imgH="431640" progId="Equation.KSEE3">
                  <p:embed/>
                </p:oleObj>
              </mc:Choice>
              <mc:Fallback>
                <p:oleObj name="Unknown" r:id="rId8" imgW="647640" imgH="431640" progId="Equation.KSEE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9525" y="2564904"/>
                        <a:ext cx="1997075"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4"/>
          <p:cNvGraphicFramePr>
            <a:graphicFrameLocks noChangeAspect="1"/>
          </p:cNvGraphicFramePr>
          <p:nvPr/>
        </p:nvGraphicFramePr>
        <p:xfrm>
          <a:off x="6671766" y="3645024"/>
          <a:ext cx="1644650" cy="612775"/>
        </p:xfrm>
        <a:graphic>
          <a:graphicData uri="http://schemas.openxmlformats.org/presentationml/2006/ole">
            <mc:AlternateContent xmlns:mc="http://schemas.openxmlformats.org/markup-compatibility/2006">
              <mc:Choice xmlns:v="urn:schemas-microsoft-com:vml" Requires="v">
                <p:oleObj spid="_x0000_s1143" name="Unknown" r:id="rId10" imgW="533160" imgH="215640" progId="Equation.KSEE3">
                  <p:embed/>
                </p:oleObj>
              </mc:Choice>
              <mc:Fallback>
                <p:oleObj name="Unknown" r:id="rId10" imgW="533160" imgH="215640" progId="Equation.KSEE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1766" y="3645024"/>
                        <a:ext cx="164465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4"/>
          <p:cNvGraphicFramePr>
            <a:graphicFrameLocks noChangeAspect="1"/>
          </p:cNvGraphicFramePr>
          <p:nvPr/>
        </p:nvGraphicFramePr>
        <p:xfrm>
          <a:off x="6802438" y="4149080"/>
          <a:ext cx="1252537" cy="685800"/>
        </p:xfrm>
        <a:graphic>
          <a:graphicData uri="http://schemas.openxmlformats.org/presentationml/2006/ole">
            <mc:AlternateContent xmlns:mc="http://schemas.openxmlformats.org/markup-compatibility/2006">
              <mc:Choice xmlns:v="urn:schemas-microsoft-com:vml" Requires="v">
                <p:oleObj spid="_x0000_s1144" name="Unknown" r:id="rId12" imgW="406080" imgH="241200" progId="Equation.KSEE3">
                  <p:embed/>
                </p:oleObj>
              </mc:Choice>
              <mc:Fallback>
                <p:oleObj name="Unknown" r:id="rId12" imgW="406080" imgH="241200" progId="Equation.KSEE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2438" y="4149080"/>
                        <a:ext cx="12525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4"/>
          <p:cNvGraphicFramePr>
            <a:graphicFrameLocks noChangeAspect="1"/>
          </p:cNvGraphicFramePr>
          <p:nvPr/>
        </p:nvGraphicFramePr>
        <p:xfrm>
          <a:off x="6869113" y="4615408"/>
          <a:ext cx="979487" cy="685800"/>
        </p:xfrm>
        <a:graphic>
          <a:graphicData uri="http://schemas.openxmlformats.org/presentationml/2006/ole">
            <mc:AlternateContent xmlns:mc="http://schemas.openxmlformats.org/markup-compatibility/2006">
              <mc:Choice xmlns:v="urn:schemas-microsoft-com:vml" Requires="v">
                <p:oleObj spid="_x0000_s1145" name="Unknown" r:id="rId14" imgW="317160" imgH="241200" progId="Equation.KSEE3">
                  <p:embed/>
                </p:oleObj>
              </mc:Choice>
              <mc:Fallback>
                <p:oleObj name="Unknown" r:id="rId14" imgW="317160" imgH="241200" progId="Equation.KSEE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9113" y="4615408"/>
                        <a:ext cx="9794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置换群</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a:t>
            </a:r>
            <a:r>
              <a:rPr lang="zh-CN" altLang="en-US" dirty="0" smtClean="0"/>
              <a:t>是一个集合，</a:t>
            </a:r>
            <a:r>
              <a:rPr lang="en-US" altLang="zh-CN" dirty="0" smtClean="0"/>
              <a:t>σ(A):A-&gt;A</a:t>
            </a:r>
            <a:r>
              <a:rPr lang="zh-CN" altLang="en-US" dirty="0" smtClean="0"/>
              <a:t>是在</a:t>
            </a:r>
            <a:r>
              <a:rPr lang="en-US" altLang="zh-CN" dirty="0" smtClean="0"/>
              <a:t>A</a:t>
            </a:r>
            <a:r>
              <a:rPr lang="zh-CN" altLang="en-US" dirty="0" smtClean="0"/>
              <a:t>上的一一映射，称为置换</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这也是一种代数系统</a:t>
            </a:r>
            <a:endParaRPr lang="en-US" altLang="zh-CN" dirty="0" smtClean="0"/>
          </a:p>
          <a:p>
            <a:r>
              <a:rPr lang="zh-CN" altLang="en-US" dirty="0" smtClean="0"/>
              <a:t>元素是置换，运算是合成</a:t>
            </a:r>
            <a:r>
              <a:rPr lang="en-US" altLang="zh-CN" dirty="0" smtClean="0"/>
              <a:t>*</a:t>
            </a:r>
          </a:p>
          <a:p>
            <a:r>
              <a:rPr lang="zh-CN" altLang="en-US" dirty="0" smtClean="0"/>
              <a:t>置换群：</a:t>
            </a:r>
            <a:r>
              <a:rPr lang="en-US" altLang="zh-CN" dirty="0" smtClean="0"/>
              <a:t>&lt;{σ},*&gt;</a:t>
            </a:r>
            <a:endParaRPr lang="zh-CN" altLang="en-US" dirty="0"/>
          </a:p>
        </p:txBody>
      </p:sp>
      <p:graphicFrame>
        <p:nvGraphicFramePr>
          <p:cNvPr id="4" name="对象 3"/>
          <p:cNvGraphicFramePr>
            <a:graphicFrameLocks noChangeAspect="1"/>
          </p:cNvGraphicFramePr>
          <p:nvPr/>
        </p:nvGraphicFramePr>
        <p:xfrm>
          <a:off x="1069975" y="2708275"/>
          <a:ext cx="6327775" cy="1322388"/>
        </p:xfrm>
        <a:graphic>
          <a:graphicData uri="http://schemas.openxmlformats.org/presentationml/2006/ole">
            <mc:AlternateContent xmlns:mc="http://schemas.openxmlformats.org/markup-compatibility/2006">
              <mc:Choice xmlns:v="urn:schemas-microsoft-com:vml" Requires="v">
                <p:oleObj spid="_x0000_s16424" name="Unknown" r:id="rId3" imgW="2311200" imgH="482400" progId="Equation.KSEE3">
                  <p:embed/>
                </p:oleObj>
              </mc:Choice>
              <mc:Fallback>
                <p:oleObj name="Unknown" r:id="rId3" imgW="2311200" imgH="4824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708275"/>
                        <a:ext cx="6327775" cy="132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323528" y="1052736"/>
          <a:ext cx="2164246" cy="618356"/>
        </p:xfrm>
        <a:graphic>
          <a:graphicData uri="http://schemas.openxmlformats.org/presentationml/2006/ole">
            <mc:AlternateContent xmlns:mc="http://schemas.openxmlformats.org/markup-compatibility/2006">
              <mc:Choice xmlns:v="urn:schemas-microsoft-com:vml" Requires="v">
                <p:oleObj spid="_x0000_s16425" name="Unknown" r:id="rId5" imgW="799920" imgH="228600" progId="Equation.KSEE3">
                  <p:embed/>
                </p:oleObj>
              </mc:Choice>
              <mc:Fallback>
                <p:oleObj name="Unknown" r:id="rId5" imgW="799920" imgH="2286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1052736"/>
                        <a:ext cx="2164246" cy="618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置换的合成</a:t>
            </a:r>
            <a:endParaRPr lang="zh-CN" altLang="en-US" dirty="0"/>
          </a:p>
        </p:txBody>
      </p:sp>
      <p:graphicFrame>
        <p:nvGraphicFramePr>
          <p:cNvPr id="4098" name="Object 2"/>
          <p:cNvGraphicFramePr>
            <a:graphicFrameLocks noChangeAspect="1"/>
          </p:cNvGraphicFramePr>
          <p:nvPr/>
        </p:nvGraphicFramePr>
        <p:xfrm>
          <a:off x="899592" y="1484784"/>
          <a:ext cx="5111750" cy="1252537"/>
        </p:xfrm>
        <a:graphic>
          <a:graphicData uri="http://schemas.openxmlformats.org/presentationml/2006/ole">
            <mc:AlternateContent xmlns:mc="http://schemas.openxmlformats.org/markup-compatibility/2006">
              <mc:Choice xmlns:v="urn:schemas-microsoft-com:vml" Requires="v">
                <p:oleObj spid="_x0000_s17467" name="Unknown" r:id="rId3" imgW="1866600" imgH="457200" progId="Equation.KSEE3">
                  <p:embed/>
                </p:oleObj>
              </mc:Choice>
              <mc:Fallback>
                <p:oleObj name="Unknown" r:id="rId3" imgW="1866600" imgH="4572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484784"/>
                        <a:ext cx="5111750"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2"/>
          <p:cNvGraphicFramePr>
            <a:graphicFrameLocks noChangeAspect="1"/>
          </p:cNvGraphicFramePr>
          <p:nvPr/>
        </p:nvGraphicFramePr>
        <p:xfrm>
          <a:off x="1085850" y="2959100"/>
          <a:ext cx="5041900" cy="1252538"/>
        </p:xfrm>
        <a:graphic>
          <a:graphicData uri="http://schemas.openxmlformats.org/presentationml/2006/ole">
            <mc:AlternateContent xmlns:mc="http://schemas.openxmlformats.org/markup-compatibility/2006">
              <mc:Choice xmlns:v="urn:schemas-microsoft-com:vml" Requires="v">
                <p:oleObj spid="_x0000_s17468" name="Unknown" r:id="rId5" imgW="1841400" imgH="457200" progId="Equation.KSEE3">
                  <p:embed/>
                </p:oleObj>
              </mc:Choice>
              <mc:Fallback>
                <p:oleObj name="Unknown" r:id="rId5" imgW="1841400" imgH="457200" progId="Equation.KSEE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850" y="2959100"/>
                        <a:ext cx="5041900"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
          <p:cNvGraphicFramePr>
            <a:graphicFrameLocks noChangeAspect="1"/>
          </p:cNvGraphicFramePr>
          <p:nvPr/>
        </p:nvGraphicFramePr>
        <p:xfrm>
          <a:off x="1336675" y="4095750"/>
          <a:ext cx="6180138" cy="2651125"/>
        </p:xfrm>
        <a:graphic>
          <a:graphicData uri="http://schemas.openxmlformats.org/presentationml/2006/ole">
            <mc:AlternateContent xmlns:mc="http://schemas.openxmlformats.org/markup-compatibility/2006">
              <mc:Choice xmlns:v="urn:schemas-microsoft-com:vml" Requires="v">
                <p:oleObj spid="_x0000_s17469" name="Unknown" r:id="rId7" imgW="2755800" imgH="1180800" progId="Equation.KSEE3">
                  <p:embed/>
                </p:oleObj>
              </mc:Choice>
              <mc:Fallback>
                <p:oleObj name="Unknown" r:id="rId7" imgW="2755800" imgH="11808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675" y="4095750"/>
                        <a:ext cx="6180138"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交换律？</a:t>
            </a:r>
            <a:endParaRPr lang="zh-CN" altLang="en-US" dirty="0"/>
          </a:p>
        </p:txBody>
      </p:sp>
      <p:graphicFrame>
        <p:nvGraphicFramePr>
          <p:cNvPr id="2054" name="Object 6"/>
          <p:cNvGraphicFramePr>
            <a:graphicFrameLocks noGrp="1" noChangeAspect="1"/>
          </p:cNvGraphicFramePr>
          <p:nvPr>
            <p:ph idx="1"/>
          </p:nvPr>
        </p:nvGraphicFramePr>
        <p:xfrm>
          <a:off x="395535" y="1556792"/>
          <a:ext cx="6888765" cy="2952328"/>
        </p:xfrm>
        <a:graphic>
          <a:graphicData uri="http://schemas.openxmlformats.org/presentationml/2006/ole">
            <mc:AlternateContent xmlns:mc="http://schemas.openxmlformats.org/markup-compatibility/2006">
              <mc:Choice xmlns:v="urn:schemas-microsoft-com:vml" Requires="v">
                <p:oleObj spid="_x0000_s18453" name="Unknown" r:id="rId3" imgW="2755800" imgH="1180800" progId="Equation.KSEE3">
                  <p:embed/>
                </p:oleObj>
              </mc:Choice>
              <mc:Fallback>
                <p:oleObj name="Unknown" r:id="rId3" imgW="2755800" imgH="11808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1556792"/>
                        <a:ext cx="6888765" cy="2952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单位元</a:t>
            </a:r>
            <a:endParaRPr lang="zh-CN" altLang="en-US" dirty="0"/>
          </a:p>
        </p:txBody>
      </p:sp>
      <p:sp>
        <p:nvSpPr>
          <p:cNvPr id="3" name="内容占位符 2"/>
          <p:cNvSpPr>
            <a:spLocks noGrp="1"/>
          </p:cNvSpPr>
          <p:nvPr>
            <p:ph idx="1"/>
          </p:nvPr>
        </p:nvSpPr>
        <p:spPr/>
        <p:txBody>
          <a:bodyPr/>
          <a:lstStyle/>
          <a:p>
            <a:r>
              <a:rPr lang="en-US" altLang="zh-CN" dirty="0" smtClean="0"/>
              <a:t>e(A)</a:t>
            </a:r>
            <a:r>
              <a:rPr lang="zh-CN" altLang="en-US" dirty="0" smtClean="0"/>
              <a:t>恒等置换为单位元</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1017588" y="2420938"/>
          <a:ext cx="4175125" cy="1249362"/>
        </p:xfrm>
        <a:graphic>
          <a:graphicData uri="http://schemas.openxmlformats.org/presentationml/2006/ole">
            <mc:AlternateContent xmlns:mc="http://schemas.openxmlformats.org/markup-compatibility/2006">
              <mc:Choice xmlns:v="urn:schemas-microsoft-com:vml" Requires="v">
                <p:oleObj spid="_x0000_s19477" name="Unknown" r:id="rId3" imgW="1612800" imgH="482400" progId="Equation.KSEE3">
                  <p:embed/>
                </p:oleObj>
              </mc:Choice>
              <mc:Fallback>
                <p:oleObj name="Unknown" r:id="rId3" imgW="1612800" imgH="4824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2420938"/>
                        <a:ext cx="4175125" cy="124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逆元</a:t>
            </a:r>
            <a:endParaRPr lang="zh-CN" altLang="en-US" dirty="0"/>
          </a:p>
        </p:txBody>
      </p:sp>
      <p:sp>
        <p:nvSpPr>
          <p:cNvPr id="3" name="内容占位符 2"/>
          <p:cNvSpPr>
            <a:spLocks noGrp="1"/>
          </p:cNvSpPr>
          <p:nvPr>
            <p:ph idx="1"/>
          </p:nvPr>
        </p:nvSpPr>
        <p:spPr/>
        <p:txBody>
          <a:bodyPr/>
          <a:lstStyle/>
          <a:p>
            <a:r>
              <a:rPr lang="zh-CN" altLang="en-US" dirty="0" smtClean="0"/>
              <a:t>逆置换</a:t>
            </a:r>
            <a:r>
              <a:rPr lang="en-US" altLang="zh-CN" dirty="0" smtClean="0"/>
              <a:t>σ^-1</a:t>
            </a:r>
            <a:r>
              <a:rPr lang="zh-CN" altLang="en-US" dirty="0" smtClean="0"/>
              <a:t>为</a:t>
            </a:r>
            <a:r>
              <a:rPr lang="en-US" altLang="zh-CN" dirty="0" smtClean="0"/>
              <a:t>σ</a:t>
            </a:r>
            <a:r>
              <a:rPr lang="zh-CN" altLang="en-US" dirty="0" smtClean="0"/>
              <a:t>的逆元</a:t>
            </a:r>
            <a:endParaRPr lang="zh-CN" altLang="en-US" dirty="0"/>
          </a:p>
        </p:txBody>
      </p:sp>
      <p:graphicFrame>
        <p:nvGraphicFramePr>
          <p:cNvPr id="6147" name="Object 3"/>
          <p:cNvGraphicFramePr>
            <a:graphicFrameLocks noChangeAspect="1"/>
          </p:cNvGraphicFramePr>
          <p:nvPr/>
        </p:nvGraphicFramePr>
        <p:xfrm>
          <a:off x="33338" y="3357563"/>
          <a:ext cx="9220200" cy="2960687"/>
        </p:xfrm>
        <a:graphic>
          <a:graphicData uri="http://schemas.openxmlformats.org/presentationml/2006/ole">
            <mc:AlternateContent xmlns:mc="http://schemas.openxmlformats.org/markup-compatibility/2006">
              <mc:Choice xmlns:v="urn:schemas-microsoft-com:vml" Requires="v">
                <p:oleObj spid="_x0000_s20520" name="Unknown" r:id="rId3" imgW="3759120" imgH="1206360" progId="Equation.KSEE3">
                  <p:embed/>
                </p:oleObj>
              </mc:Choice>
              <mc:Fallback>
                <p:oleObj name="Unknown" r:id="rId3" imgW="3759120" imgH="120636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8" y="3357563"/>
                        <a:ext cx="9220200" cy="296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3465513" y="2205038"/>
          <a:ext cx="4176712" cy="1249362"/>
        </p:xfrm>
        <a:graphic>
          <a:graphicData uri="http://schemas.openxmlformats.org/presentationml/2006/ole">
            <mc:AlternateContent xmlns:mc="http://schemas.openxmlformats.org/markup-compatibility/2006">
              <mc:Choice xmlns:v="urn:schemas-microsoft-com:vml" Requires="v">
                <p:oleObj spid="_x0000_s20521" name="Unknown" r:id="rId5" imgW="1612800" imgH="482400" progId="Equation.KSEE3">
                  <p:embed/>
                </p:oleObj>
              </mc:Choice>
              <mc:Fallback>
                <p:oleObj name="Unknown" r:id="rId5" imgW="1612800" imgH="4824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5513" y="2205038"/>
                        <a:ext cx="4176712" cy="124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置换的全集</a:t>
            </a:r>
            <a:endParaRPr lang="zh-CN" altLang="en-US" dirty="0"/>
          </a:p>
        </p:txBody>
      </p:sp>
      <p:graphicFrame>
        <p:nvGraphicFramePr>
          <p:cNvPr id="4" name="内容占位符 3"/>
          <p:cNvGraphicFramePr>
            <a:graphicFrameLocks noGrp="1" noChangeAspect="1"/>
          </p:cNvGraphicFramePr>
          <p:nvPr>
            <p:ph idx="1"/>
          </p:nvPr>
        </p:nvGraphicFramePr>
        <p:xfrm>
          <a:off x="611560" y="1700808"/>
          <a:ext cx="2471738" cy="777875"/>
        </p:xfrm>
        <a:graphic>
          <a:graphicData uri="http://schemas.openxmlformats.org/presentationml/2006/ole">
            <mc:AlternateContent xmlns:mc="http://schemas.openxmlformats.org/markup-compatibility/2006">
              <mc:Choice xmlns:v="urn:schemas-microsoft-com:vml" Requires="v">
                <p:oleObj spid="_x0000_s21544" name="Unknown" r:id="rId3" imgW="685800" imgH="215640" progId="Equation.KSEE3">
                  <p:embed/>
                </p:oleObj>
              </mc:Choice>
              <mc:Fallback>
                <p:oleObj name="Unknown" r:id="rId3" imgW="685800" imgH="2156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00808"/>
                        <a:ext cx="247173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内容占位符 3"/>
          <p:cNvGraphicFramePr>
            <a:graphicFrameLocks noChangeAspect="1"/>
          </p:cNvGraphicFramePr>
          <p:nvPr/>
        </p:nvGraphicFramePr>
        <p:xfrm>
          <a:off x="611560" y="2708920"/>
          <a:ext cx="1693862" cy="1555750"/>
        </p:xfrm>
        <a:graphic>
          <a:graphicData uri="http://schemas.openxmlformats.org/presentationml/2006/ole">
            <mc:AlternateContent xmlns:mc="http://schemas.openxmlformats.org/markup-compatibility/2006">
              <mc:Choice xmlns:v="urn:schemas-microsoft-com:vml" Requires="v">
                <p:oleObj spid="_x0000_s21545" name="Unknown" r:id="rId5" imgW="469800" imgH="431640" progId="Equation.KSEE3">
                  <p:embed/>
                </p:oleObj>
              </mc:Choice>
              <mc:Fallback>
                <p:oleObj name="Unknown" r:id="rId5" imgW="469800" imgH="43164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708920"/>
                        <a:ext cx="1693862"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131840" y="1772816"/>
            <a:ext cx="3704860" cy="584775"/>
          </a:xfrm>
          <a:prstGeom prst="rect">
            <a:avLst/>
          </a:prstGeom>
          <a:noFill/>
        </p:spPr>
        <p:txBody>
          <a:bodyPr wrap="none" rtlCol="0">
            <a:spAutoFit/>
          </a:bodyPr>
          <a:lstStyle/>
          <a:p>
            <a:r>
              <a:rPr lang="zh-CN" altLang="en-US" sz="3200" dirty="0" smtClean="0"/>
              <a:t>是集合</a:t>
            </a:r>
            <a:r>
              <a:rPr lang="en-US" altLang="zh-CN" sz="3200" dirty="0" smtClean="0"/>
              <a:t>A</a:t>
            </a:r>
            <a:r>
              <a:rPr lang="zh-CN" altLang="en-US" sz="3200" dirty="0" smtClean="0"/>
              <a:t>上的对称群</a:t>
            </a:r>
            <a:endParaRPr lang="zh-CN" altLang="en-US" sz="3200" dirty="0"/>
          </a:p>
        </p:txBody>
      </p:sp>
      <p:sp>
        <p:nvSpPr>
          <p:cNvPr id="7" name="TextBox 6"/>
          <p:cNvSpPr txBox="1"/>
          <p:nvPr/>
        </p:nvSpPr>
        <p:spPr>
          <a:xfrm>
            <a:off x="899592" y="4869160"/>
            <a:ext cx="6766596" cy="584775"/>
          </a:xfrm>
          <a:prstGeom prst="rect">
            <a:avLst/>
          </a:prstGeom>
          <a:noFill/>
        </p:spPr>
        <p:txBody>
          <a:bodyPr wrap="none" rtlCol="0">
            <a:spAutoFit/>
          </a:bodyPr>
          <a:lstStyle/>
          <a:p>
            <a:r>
              <a:rPr lang="en-US" altLang="zh-CN" sz="3200" dirty="0" smtClean="0"/>
              <a:t>S</a:t>
            </a:r>
            <a:r>
              <a:rPr lang="zh-CN" altLang="en-US" sz="3200" dirty="0" smtClean="0"/>
              <a:t>的每一个子群都叫集合</a:t>
            </a:r>
            <a:r>
              <a:rPr lang="en-US" altLang="zh-CN" sz="3200" dirty="0" smtClean="0"/>
              <a:t>A</a:t>
            </a:r>
            <a:r>
              <a:rPr lang="zh-CN" altLang="en-US" sz="3200" dirty="0" smtClean="0"/>
              <a:t>上的置换群</a:t>
            </a:r>
            <a:endParaRPr lang="zh-CN" altLang="en-US"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a:t>
            </a:r>
            <a:endParaRPr lang="zh-CN" altLang="en-US" dirty="0"/>
          </a:p>
        </p:txBody>
      </p:sp>
      <p:graphicFrame>
        <p:nvGraphicFramePr>
          <p:cNvPr id="3075" name="Object 3"/>
          <p:cNvGraphicFramePr>
            <a:graphicFrameLocks noChangeAspect="1"/>
          </p:cNvGraphicFramePr>
          <p:nvPr/>
        </p:nvGraphicFramePr>
        <p:xfrm>
          <a:off x="839788" y="1628775"/>
          <a:ext cx="7200900" cy="1249363"/>
        </p:xfrm>
        <a:graphic>
          <a:graphicData uri="http://schemas.openxmlformats.org/presentationml/2006/ole">
            <mc:AlternateContent xmlns:mc="http://schemas.openxmlformats.org/markup-compatibility/2006">
              <mc:Choice xmlns:v="urn:schemas-microsoft-com:vml" Requires="v">
                <p:oleObj spid="_x0000_s22606" name="Unknown" r:id="rId3" imgW="2781000" imgH="482400" progId="Equation.KSEE3">
                  <p:embed/>
                </p:oleObj>
              </mc:Choice>
              <mc:Fallback>
                <p:oleObj name="Unknown" r:id="rId3" imgW="2781000" imgH="4824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628775"/>
                        <a:ext cx="720090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827584" y="3356992"/>
            <a:ext cx="1635384" cy="584775"/>
          </a:xfrm>
          <a:prstGeom prst="rect">
            <a:avLst/>
          </a:prstGeom>
          <a:noFill/>
        </p:spPr>
        <p:txBody>
          <a:bodyPr wrap="none" rtlCol="0">
            <a:spAutoFit/>
          </a:bodyPr>
          <a:lstStyle/>
          <a:p>
            <a:r>
              <a:rPr lang="zh-CN" altLang="en-US" sz="3200" dirty="0" smtClean="0"/>
              <a:t>当</a:t>
            </a:r>
            <a:r>
              <a:rPr lang="en-US" altLang="zh-CN" sz="3200" dirty="0" smtClean="0"/>
              <a:t>n=2</a:t>
            </a:r>
            <a:r>
              <a:rPr lang="zh-CN" altLang="en-US" sz="3200" dirty="0" smtClean="0"/>
              <a:t>时</a:t>
            </a:r>
            <a:endParaRPr lang="zh-CN" altLang="en-US" sz="3200" dirty="0"/>
          </a:p>
        </p:txBody>
      </p:sp>
      <p:graphicFrame>
        <p:nvGraphicFramePr>
          <p:cNvPr id="3076" name="Object 4"/>
          <p:cNvGraphicFramePr>
            <a:graphicFrameLocks noChangeAspect="1"/>
          </p:cNvGraphicFramePr>
          <p:nvPr/>
        </p:nvGraphicFramePr>
        <p:xfrm>
          <a:off x="3707904" y="3284984"/>
          <a:ext cx="3057525" cy="590550"/>
        </p:xfrm>
        <a:graphic>
          <a:graphicData uri="http://schemas.openxmlformats.org/presentationml/2006/ole">
            <mc:AlternateContent xmlns:mc="http://schemas.openxmlformats.org/markup-compatibility/2006">
              <mc:Choice xmlns:v="urn:schemas-microsoft-com:vml" Requires="v">
                <p:oleObj spid="_x0000_s22607" name="Unknown" r:id="rId5" imgW="1180800" imgH="228600" progId="Equation.KSEE3">
                  <p:embed/>
                </p:oleObj>
              </mc:Choice>
              <mc:Fallback>
                <p:oleObj name="Unknown" r:id="rId5" imgW="1180800" imgH="2286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284984"/>
                        <a:ext cx="30575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2699792" y="3284984"/>
            <a:ext cx="1005403" cy="584775"/>
          </a:xfrm>
          <a:prstGeom prst="rect">
            <a:avLst/>
          </a:prstGeom>
          <a:noFill/>
        </p:spPr>
        <p:txBody>
          <a:bodyPr wrap="none" rtlCol="0">
            <a:spAutoFit/>
          </a:bodyPr>
          <a:lstStyle/>
          <a:p>
            <a:r>
              <a:rPr lang="zh-CN" altLang="en-US" sz="3200" dirty="0" smtClean="0"/>
              <a:t>对换</a:t>
            </a:r>
            <a:endParaRPr lang="zh-CN" altLang="en-US" sz="3200" dirty="0"/>
          </a:p>
        </p:txBody>
      </p:sp>
      <p:graphicFrame>
        <p:nvGraphicFramePr>
          <p:cNvPr id="3078" name="Object 6"/>
          <p:cNvGraphicFramePr>
            <a:graphicFrameLocks noChangeAspect="1"/>
          </p:cNvGraphicFramePr>
          <p:nvPr/>
        </p:nvGraphicFramePr>
        <p:xfrm>
          <a:off x="311149" y="4077072"/>
          <a:ext cx="8832851" cy="1252538"/>
        </p:xfrm>
        <a:graphic>
          <a:graphicData uri="http://schemas.openxmlformats.org/presentationml/2006/ole">
            <mc:AlternateContent xmlns:mc="http://schemas.openxmlformats.org/markup-compatibility/2006">
              <mc:Choice xmlns:v="urn:schemas-microsoft-com:vml" Requires="v">
                <p:oleObj spid="_x0000_s22608" name="Unknown" r:id="rId7" imgW="3225600" imgH="457200" progId="Equation.KSEE3">
                  <p:embed/>
                </p:oleObj>
              </mc:Choice>
              <mc:Fallback>
                <p:oleObj name="Unknown" r:id="rId7" imgW="3225600" imgH="4572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49" y="4077072"/>
                        <a:ext cx="8832851"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2"/>
          <p:cNvGraphicFramePr>
            <a:graphicFrameLocks noChangeAspect="1"/>
          </p:cNvGraphicFramePr>
          <p:nvPr/>
        </p:nvGraphicFramePr>
        <p:xfrm>
          <a:off x="323528" y="5301208"/>
          <a:ext cx="8553451" cy="1252538"/>
        </p:xfrm>
        <a:graphic>
          <a:graphicData uri="http://schemas.openxmlformats.org/presentationml/2006/ole">
            <mc:AlternateContent xmlns:mc="http://schemas.openxmlformats.org/markup-compatibility/2006">
              <mc:Choice xmlns:v="urn:schemas-microsoft-com:vml" Requires="v">
                <p:oleObj spid="_x0000_s22609" name="Unknown" r:id="rId9" imgW="3124080" imgH="457200" progId="Equation.KSEE3">
                  <p:embed/>
                </p:oleObj>
              </mc:Choice>
              <mc:Fallback>
                <p:oleObj name="Unknown" r:id="rId9" imgW="3124080" imgH="457200" progId="Equation.KSEE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5301208"/>
                        <a:ext cx="8553451"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不动置换类</a:t>
            </a:r>
            <a:r>
              <a:rPr lang="en-US" altLang="zh-CN" dirty="0" err="1" smtClean="0"/>
              <a:t>Z_k</a:t>
            </a:r>
            <a:endParaRPr lang="zh-CN" altLang="en-US" dirty="0"/>
          </a:p>
        </p:txBody>
      </p:sp>
      <p:sp>
        <p:nvSpPr>
          <p:cNvPr id="3" name="内容占位符 2"/>
          <p:cNvSpPr>
            <a:spLocks noGrp="1"/>
          </p:cNvSpPr>
          <p:nvPr>
            <p:ph idx="1"/>
          </p:nvPr>
        </p:nvSpPr>
        <p:spPr/>
        <p:txBody>
          <a:bodyPr/>
          <a:lstStyle/>
          <a:p>
            <a:r>
              <a:rPr lang="en-US" altLang="zh-CN" dirty="0" smtClean="0"/>
              <a:t>k</a:t>
            </a:r>
            <a:r>
              <a:rPr lang="zh-CN" altLang="en-US" dirty="0" smtClean="0"/>
              <a:t>不动置换类</a:t>
            </a:r>
            <a:endParaRPr lang="en-US" altLang="zh-CN" dirty="0" smtClean="0"/>
          </a:p>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p>
          <a:p>
            <a:r>
              <a:rPr lang="en-US" altLang="zh-CN" dirty="0" smtClean="0"/>
              <a:t>G</a:t>
            </a:r>
            <a:r>
              <a:rPr lang="zh-CN" altLang="en-US" dirty="0" smtClean="0"/>
              <a:t>中使得</a:t>
            </a:r>
            <a:r>
              <a:rPr lang="en-US" altLang="zh-CN" dirty="0" smtClean="0"/>
              <a:t>k</a:t>
            </a:r>
            <a:r>
              <a:rPr lang="zh-CN" altLang="en-US" dirty="0" smtClean="0"/>
              <a:t>保持不变的置换全体，叫做</a:t>
            </a:r>
            <a:r>
              <a:rPr lang="en-US" altLang="zh-CN" dirty="0" smtClean="0"/>
              <a:t>k-</a:t>
            </a:r>
            <a:r>
              <a:rPr lang="zh-CN" altLang="en-US" dirty="0" smtClean="0"/>
              <a:t>不动置换类，记作</a:t>
            </a:r>
            <a:endParaRPr lang="zh-CN" altLang="en-US" dirty="0"/>
          </a:p>
        </p:txBody>
      </p:sp>
      <p:graphicFrame>
        <p:nvGraphicFramePr>
          <p:cNvPr id="4" name="对象 3"/>
          <p:cNvGraphicFramePr>
            <a:graphicFrameLocks noChangeAspect="1"/>
          </p:cNvGraphicFramePr>
          <p:nvPr/>
        </p:nvGraphicFramePr>
        <p:xfrm>
          <a:off x="3347864" y="3861048"/>
          <a:ext cx="599306" cy="719167"/>
        </p:xfrm>
        <a:graphic>
          <a:graphicData uri="http://schemas.openxmlformats.org/presentationml/2006/ole">
            <mc:AlternateContent xmlns:mc="http://schemas.openxmlformats.org/markup-compatibility/2006">
              <mc:Choice xmlns:v="urn:schemas-microsoft-com:vml" Requires="v">
                <p:oleObj spid="_x0000_s23630" name="Unknown" r:id="rId3" imgW="190440" imgH="228600" progId="Equation.KSEE3">
                  <p:embed/>
                </p:oleObj>
              </mc:Choice>
              <mc:Fallback>
                <p:oleObj name="Unknown" r:id="rId3" imgW="190440" imgH="2286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861048"/>
                        <a:ext cx="599306" cy="719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683568" y="4725144"/>
          <a:ext cx="4192926" cy="539998"/>
        </p:xfrm>
        <a:graphic>
          <a:graphicData uri="http://schemas.openxmlformats.org/presentationml/2006/ole">
            <mc:AlternateContent xmlns:mc="http://schemas.openxmlformats.org/markup-compatibility/2006">
              <mc:Choice xmlns:v="urn:schemas-microsoft-com:vml" Requires="v">
                <p:oleObj spid="_x0000_s23631" name="Unknown" r:id="rId5" imgW="1676160" imgH="215640" progId="Equation.KSEE3">
                  <p:embed/>
                </p:oleObj>
              </mc:Choice>
              <mc:Fallback>
                <p:oleObj name="Unknown" r:id="rId5" imgW="1676160" imgH="21564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725144"/>
                        <a:ext cx="4192926" cy="539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350963" y="5445125"/>
          <a:ext cx="2859087" cy="539750"/>
        </p:xfrm>
        <a:graphic>
          <a:graphicData uri="http://schemas.openxmlformats.org/presentationml/2006/ole">
            <mc:AlternateContent xmlns:mc="http://schemas.openxmlformats.org/markup-compatibility/2006">
              <mc:Choice xmlns:v="urn:schemas-microsoft-com:vml" Requires="v">
                <p:oleObj spid="_x0000_s23632" name="Unknown" r:id="rId7" imgW="1143000" imgH="215640" progId="Equation.KSEE3">
                  <p:embed/>
                </p:oleObj>
              </mc:Choice>
              <mc:Fallback>
                <p:oleObj name="Unknown" r:id="rId7" imgW="1143000" imgH="215640" progId="Equation.KSEE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0963" y="5445125"/>
                        <a:ext cx="28590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1384623" y="6076950"/>
          <a:ext cx="2827337" cy="571500"/>
        </p:xfrm>
        <a:graphic>
          <a:graphicData uri="http://schemas.openxmlformats.org/presentationml/2006/ole">
            <mc:AlternateContent xmlns:mc="http://schemas.openxmlformats.org/markup-compatibility/2006">
              <mc:Choice xmlns:v="urn:schemas-microsoft-com:vml" Requires="v">
                <p:oleObj spid="_x0000_s23633" name="Unknown" r:id="rId9" imgW="1130040" imgH="228600" progId="Equation.KSEE3">
                  <p:embed/>
                </p:oleObj>
              </mc:Choice>
              <mc:Fallback>
                <p:oleObj name="Unknown" r:id="rId9" imgW="1130040" imgH="228600" progId="Equation.KSEE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623" y="6076950"/>
                        <a:ext cx="282733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t>
            </a:r>
            <a:r>
              <a:rPr lang="zh-CN" altLang="en-US" dirty="0" smtClean="0"/>
              <a:t>等价类</a:t>
            </a:r>
            <a:endParaRPr lang="zh-CN" altLang="en-US" dirty="0"/>
          </a:p>
        </p:txBody>
      </p:sp>
      <p:sp>
        <p:nvSpPr>
          <p:cNvPr id="4"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en-US" altLang="zh-CN" dirty="0" smtClean="0"/>
              <a:t>1&lt;=k&lt;=n</a:t>
            </a:r>
          </a:p>
          <a:p>
            <a:r>
              <a:rPr lang="en-US" altLang="zh-CN" dirty="0" smtClean="0"/>
              <a:t>G</a:t>
            </a:r>
            <a:r>
              <a:rPr lang="zh-CN" altLang="en-US" dirty="0" smtClean="0"/>
              <a:t>中使得</a:t>
            </a:r>
            <a:r>
              <a:rPr lang="en-US" altLang="zh-CN" dirty="0" smtClean="0"/>
              <a:t>k</a:t>
            </a:r>
            <a:r>
              <a:rPr lang="zh-CN" altLang="en-US" dirty="0" smtClean="0"/>
              <a:t>所能到达的轨迹，即</a:t>
            </a:r>
            <a:r>
              <a:rPr lang="en-US" altLang="zh-CN" dirty="0" smtClean="0"/>
              <a:t>k</a:t>
            </a:r>
            <a:r>
              <a:rPr lang="zh-CN" altLang="en-US" dirty="0" smtClean="0"/>
              <a:t>在</a:t>
            </a:r>
            <a:r>
              <a:rPr lang="en-US" altLang="zh-CN" dirty="0" smtClean="0"/>
              <a:t>G</a:t>
            </a:r>
            <a:r>
              <a:rPr lang="zh-CN" altLang="en-US" dirty="0" smtClean="0"/>
              <a:t>的作用下所能置换而成的元素的集合，称为</a:t>
            </a:r>
            <a:r>
              <a:rPr lang="en-US" altLang="zh-CN" dirty="0" smtClean="0"/>
              <a:t>k</a:t>
            </a:r>
            <a:r>
              <a:rPr lang="zh-CN" altLang="en-US" dirty="0" smtClean="0"/>
              <a:t>等价类，记做</a:t>
            </a:r>
            <a:r>
              <a:rPr lang="en-US" altLang="zh-CN" dirty="0" err="1" smtClean="0"/>
              <a:t>E_k</a:t>
            </a:r>
            <a:endParaRPr lang="zh-CN" altLang="en-US" dirty="0"/>
          </a:p>
        </p:txBody>
      </p:sp>
      <p:graphicFrame>
        <p:nvGraphicFramePr>
          <p:cNvPr id="9218" name="Object 2"/>
          <p:cNvGraphicFramePr>
            <a:graphicFrameLocks noChangeAspect="1"/>
          </p:cNvGraphicFramePr>
          <p:nvPr/>
        </p:nvGraphicFramePr>
        <p:xfrm>
          <a:off x="684213" y="4724400"/>
          <a:ext cx="4192587" cy="541338"/>
        </p:xfrm>
        <a:graphic>
          <a:graphicData uri="http://schemas.openxmlformats.org/presentationml/2006/ole">
            <mc:AlternateContent xmlns:mc="http://schemas.openxmlformats.org/markup-compatibility/2006">
              <mc:Choice xmlns:v="urn:schemas-microsoft-com:vml" Requires="v">
                <p:oleObj spid="_x0000_s24616" name="Unknown" r:id="rId3" imgW="1676160" imgH="215640" progId="Equation.KSEE3">
                  <p:embed/>
                </p:oleObj>
              </mc:Choice>
              <mc:Fallback>
                <p:oleObj name="Unknown" r:id="rId3" imgW="1676160" imgH="21564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24400"/>
                        <a:ext cx="419258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827584" y="5589240"/>
          <a:ext cx="4540251" cy="576262"/>
        </p:xfrm>
        <a:graphic>
          <a:graphicData uri="http://schemas.openxmlformats.org/presentationml/2006/ole">
            <mc:AlternateContent xmlns:mc="http://schemas.openxmlformats.org/markup-compatibility/2006">
              <mc:Choice xmlns:v="urn:schemas-microsoft-com:vml" Requires="v">
                <p:oleObj spid="_x0000_s24617" name="Unknown" r:id="rId5" imgW="1815840" imgH="228600" progId="Equation.KSEE3">
                  <p:embed/>
                </p:oleObj>
              </mc:Choice>
              <mc:Fallback>
                <p:oleObj name="Unknown" r:id="rId5" imgW="1815840" imgH="2286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5589240"/>
                        <a:ext cx="4540251"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3" name="Object 3"/>
          <p:cNvGraphicFramePr>
            <a:graphicFrameLocks noChangeAspect="1"/>
          </p:cNvGraphicFramePr>
          <p:nvPr/>
        </p:nvGraphicFramePr>
        <p:xfrm>
          <a:off x="2771800" y="404664"/>
          <a:ext cx="2835275" cy="931863"/>
        </p:xfrm>
        <a:graphic>
          <a:graphicData uri="http://schemas.openxmlformats.org/presentationml/2006/ole">
            <mc:AlternateContent xmlns:mc="http://schemas.openxmlformats.org/markup-compatibility/2006">
              <mc:Choice xmlns:v="urn:schemas-microsoft-com:vml" Requires="v">
                <p:oleObj spid="_x0000_s25697" name="Unknown" r:id="rId3" imgW="774360" imgH="253800" progId="Equation.KSEE3">
                  <p:embed/>
                </p:oleObj>
              </mc:Choice>
              <mc:Fallback>
                <p:oleObj name="Unknown" r:id="rId3" imgW="774360" imgH="2538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04664"/>
                        <a:ext cx="28352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Grp="1" noChangeAspect="1"/>
          </p:cNvGraphicFramePr>
          <p:nvPr>
            <p:ph idx="1"/>
          </p:nvPr>
        </p:nvGraphicFramePr>
        <p:xfrm>
          <a:off x="1187624" y="1772816"/>
          <a:ext cx="6292699" cy="792088"/>
        </p:xfrm>
        <a:graphic>
          <a:graphicData uri="http://schemas.openxmlformats.org/presentationml/2006/ole">
            <mc:AlternateContent xmlns:mc="http://schemas.openxmlformats.org/markup-compatibility/2006">
              <mc:Choice xmlns:v="urn:schemas-microsoft-com:vml" Requires="v">
                <p:oleObj spid="_x0000_s25698" name="Unknown" r:id="rId5" imgW="1815840" imgH="228600" progId="Equation.KSEE3">
                  <p:embed/>
                </p:oleObj>
              </mc:Choice>
              <mc:Fallback>
                <p:oleObj name="Unknown" r:id="rId5" imgW="1815840" imgH="22860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1772816"/>
                        <a:ext cx="6292699"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3"/>
          <p:cNvGraphicFramePr>
            <a:graphicFrameLocks noChangeAspect="1"/>
          </p:cNvGraphicFramePr>
          <p:nvPr/>
        </p:nvGraphicFramePr>
        <p:xfrm>
          <a:off x="1115616" y="2636912"/>
          <a:ext cx="3051444" cy="576064"/>
        </p:xfrm>
        <a:graphic>
          <a:graphicData uri="http://schemas.openxmlformats.org/presentationml/2006/ole">
            <mc:AlternateContent xmlns:mc="http://schemas.openxmlformats.org/markup-compatibility/2006">
              <mc:Choice xmlns:v="urn:schemas-microsoft-com:vml" Requires="v">
                <p:oleObj spid="_x0000_s25699" name="Unknown" r:id="rId7" imgW="1143000" imgH="215640" progId="Equation.KSEE3">
                  <p:embed/>
                </p:oleObj>
              </mc:Choice>
              <mc:Fallback>
                <p:oleObj name="Unknown" r:id="rId7" imgW="1143000" imgH="215640" progId="Equation.KSEE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2636912"/>
                        <a:ext cx="305144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4283968" y="2708920"/>
          <a:ext cx="3562396" cy="720080"/>
        </p:xfrm>
        <a:graphic>
          <a:graphicData uri="http://schemas.openxmlformats.org/presentationml/2006/ole">
            <mc:AlternateContent xmlns:mc="http://schemas.openxmlformats.org/markup-compatibility/2006">
              <mc:Choice xmlns:v="urn:schemas-microsoft-com:vml" Requires="v">
                <p:oleObj spid="_x0000_s25700" name="Unknown" r:id="rId9" imgW="1130040" imgH="228600" progId="Equation.KSEE3">
                  <p:embed/>
                </p:oleObj>
              </mc:Choice>
              <mc:Fallback>
                <p:oleObj name="Unknown" r:id="rId9" imgW="1130040" imgH="228600" progId="Equation.KSEE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3968" y="2708920"/>
                        <a:ext cx="356239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nvGraphicFramePr>
        <p:xfrm>
          <a:off x="1043608" y="3789040"/>
          <a:ext cx="4192587" cy="541338"/>
        </p:xfrm>
        <a:graphic>
          <a:graphicData uri="http://schemas.openxmlformats.org/presentationml/2006/ole">
            <mc:AlternateContent xmlns:mc="http://schemas.openxmlformats.org/markup-compatibility/2006">
              <mc:Choice xmlns:v="urn:schemas-microsoft-com:vml" Requires="v">
                <p:oleObj spid="_x0000_s25701" name="Unknown" r:id="rId11" imgW="1676160" imgH="215640" progId="Equation.KSEE3">
                  <p:embed/>
                </p:oleObj>
              </mc:Choice>
              <mc:Fallback>
                <p:oleObj name="Unknown" r:id="rId11" imgW="1676160" imgH="215640" progId="Equation.KSEE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3608" y="3789040"/>
                        <a:ext cx="419258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最简单的情况</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名同学，有</a:t>
            </a:r>
            <a:r>
              <a:rPr lang="en-US" altLang="zh-CN" dirty="0" smtClean="0"/>
              <a:t>m</a:t>
            </a:r>
            <a:r>
              <a:rPr lang="zh-CN" altLang="en-US" dirty="0" smtClean="0"/>
              <a:t>个兴趣班，每个同学可以任意选择一个兴趣班报名，问有多少种方案。</a:t>
            </a:r>
            <a:endParaRPr lang="zh-CN" altLang="en-US" dirty="0"/>
          </a:p>
        </p:txBody>
      </p:sp>
      <p:graphicFrame>
        <p:nvGraphicFramePr>
          <p:cNvPr id="4" name="对象 3"/>
          <p:cNvGraphicFramePr>
            <a:graphicFrameLocks noChangeAspect="1"/>
          </p:cNvGraphicFramePr>
          <p:nvPr/>
        </p:nvGraphicFramePr>
        <p:xfrm>
          <a:off x="3851920" y="4293096"/>
          <a:ext cx="796527" cy="749672"/>
        </p:xfrm>
        <a:graphic>
          <a:graphicData uri="http://schemas.openxmlformats.org/presentationml/2006/ole">
            <mc:AlternateContent xmlns:mc="http://schemas.openxmlformats.org/markup-compatibility/2006">
              <mc:Choice xmlns:v="urn:schemas-microsoft-com:vml" Requires="v">
                <p:oleObj spid="_x0000_s83989" name="Unknown" r:id="rId4" imgW="215640" imgH="203040" progId="Equation.KSEE3">
                  <p:embed/>
                </p:oleObj>
              </mc:Choice>
              <mc:Fallback>
                <p:oleObj name="Unknown" r:id="rId4" imgW="215640" imgH="2030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4293096"/>
                        <a:ext cx="796527" cy="749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不变元</a:t>
            </a:r>
            <a:endParaRPr lang="zh-CN" altLang="en-US" dirty="0"/>
          </a:p>
        </p:txBody>
      </p:sp>
      <p:graphicFrame>
        <p:nvGraphicFramePr>
          <p:cNvPr id="4" name="内容占位符 3"/>
          <p:cNvGraphicFramePr>
            <a:graphicFrameLocks noGrp="1" noChangeAspect="1"/>
          </p:cNvGraphicFramePr>
          <p:nvPr>
            <p:ph idx="1"/>
          </p:nvPr>
        </p:nvGraphicFramePr>
        <p:xfrm>
          <a:off x="683568" y="1412776"/>
          <a:ext cx="1391816" cy="718380"/>
        </p:xfrm>
        <a:graphic>
          <a:graphicData uri="http://schemas.openxmlformats.org/presentationml/2006/ole">
            <mc:AlternateContent xmlns:mc="http://schemas.openxmlformats.org/markup-compatibility/2006">
              <mc:Choice xmlns:v="urn:schemas-microsoft-com:vml" Requires="v">
                <p:oleObj spid="_x0000_s26683" name="Unknown" r:id="rId3" imgW="393480" imgH="203040" progId="Equation.KSEE3">
                  <p:embed/>
                </p:oleObj>
              </mc:Choice>
              <mc:Fallback>
                <p:oleObj name="Unknown" r:id="rId3" imgW="393480" imgH="203040" progId="Equation.KSEE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412776"/>
                        <a:ext cx="1391816" cy="718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051720" y="1412776"/>
            <a:ext cx="3057247" cy="584775"/>
          </a:xfrm>
          <a:prstGeom prst="rect">
            <a:avLst/>
          </a:prstGeom>
          <a:noFill/>
        </p:spPr>
        <p:txBody>
          <a:bodyPr wrap="none" rtlCol="0">
            <a:spAutoFit/>
          </a:bodyPr>
          <a:lstStyle/>
          <a:p>
            <a:r>
              <a:rPr lang="zh-CN" altLang="en-US" sz="3200" dirty="0" smtClean="0"/>
              <a:t>为任意一个置换</a:t>
            </a:r>
            <a:endParaRPr lang="zh-CN" altLang="en-US" sz="3200" dirty="0"/>
          </a:p>
        </p:txBody>
      </p:sp>
      <p:graphicFrame>
        <p:nvGraphicFramePr>
          <p:cNvPr id="6" name="对象 5"/>
          <p:cNvGraphicFramePr>
            <a:graphicFrameLocks noChangeAspect="1"/>
          </p:cNvGraphicFramePr>
          <p:nvPr/>
        </p:nvGraphicFramePr>
        <p:xfrm>
          <a:off x="827584" y="2636912"/>
          <a:ext cx="1008010" cy="612006"/>
        </p:xfrm>
        <a:graphic>
          <a:graphicData uri="http://schemas.openxmlformats.org/presentationml/2006/ole">
            <mc:AlternateContent xmlns:mc="http://schemas.openxmlformats.org/markup-compatibility/2006">
              <mc:Choice xmlns:v="urn:schemas-microsoft-com:vml" Requires="v">
                <p:oleObj spid="_x0000_s26684" name="Unknown" r:id="rId5" imgW="355320" imgH="215640" progId="Equation.KSEE3">
                  <p:embed/>
                </p:oleObj>
              </mc:Choice>
              <mc:Fallback>
                <p:oleObj name="Unknown" r:id="rId5" imgW="355320" imgH="215640" progId="Equation.KSEE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636912"/>
                        <a:ext cx="1008010" cy="612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907704" y="2636912"/>
            <a:ext cx="6534161" cy="584775"/>
          </a:xfrm>
          <a:prstGeom prst="rect">
            <a:avLst/>
          </a:prstGeom>
          <a:noFill/>
        </p:spPr>
        <p:txBody>
          <a:bodyPr wrap="none" rtlCol="0">
            <a:spAutoFit/>
          </a:bodyPr>
          <a:lstStyle/>
          <a:p>
            <a:r>
              <a:rPr lang="zh-CN" altLang="en-US" sz="3200" dirty="0" smtClean="0"/>
              <a:t>表示在置换</a:t>
            </a:r>
            <a:r>
              <a:rPr lang="en-US" altLang="zh-CN" sz="3200" dirty="0" smtClean="0"/>
              <a:t>g</a:t>
            </a:r>
            <a:r>
              <a:rPr lang="zh-CN" altLang="en-US" sz="3200" dirty="0" smtClean="0"/>
              <a:t>下位置不变的元素个数</a:t>
            </a:r>
            <a:endParaRPr lang="zh-CN" altLang="en-US" sz="3200" dirty="0"/>
          </a:p>
        </p:txBody>
      </p:sp>
      <p:graphicFrame>
        <p:nvGraphicFramePr>
          <p:cNvPr id="11268" name="Object 4"/>
          <p:cNvGraphicFramePr>
            <a:graphicFrameLocks noChangeAspect="1"/>
          </p:cNvGraphicFramePr>
          <p:nvPr/>
        </p:nvGraphicFramePr>
        <p:xfrm>
          <a:off x="1187624" y="3429000"/>
          <a:ext cx="4500563" cy="1368425"/>
        </p:xfrm>
        <a:graphic>
          <a:graphicData uri="http://schemas.openxmlformats.org/presentationml/2006/ole">
            <mc:AlternateContent xmlns:mc="http://schemas.openxmlformats.org/markup-compatibility/2006">
              <mc:Choice xmlns:v="urn:schemas-microsoft-com:vml" Requires="v">
                <p:oleObj spid="_x0000_s26685" name="Unknown" r:id="rId7" imgW="1587240" imgH="482400" progId="Equation.KSEE3">
                  <p:embed/>
                </p:oleObj>
              </mc:Choice>
              <mc:Fallback>
                <p:oleObj name="Unknown" r:id="rId7" imgW="1587240" imgH="4824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3429000"/>
                        <a:ext cx="4500563"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椭圆 8"/>
          <p:cNvSpPr/>
          <p:nvPr/>
        </p:nvSpPr>
        <p:spPr>
          <a:xfrm>
            <a:off x="2987824" y="3429000"/>
            <a:ext cx="576064" cy="136815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burnside</a:t>
            </a:r>
            <a:r>
              <a:rPr lang="zh-CN" altLang="en-US" dirty="0" smtClean="0"/>
              <a:t>引理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其中本质不同的等价类的个数为</a:t>
            </a:r>
            <a:endParaRPr lang="zh-CN" altLang="en-US" dirty="0"/>
          </a:p>
        </p:txBody>
      </p:sp>
      <p:graphicFrame>
        <p:nvGraphicFramePr>
          <p:cNvPr id="4" name="对象 3"/>
          <p:cNvGraphicFramePr>
            <a:graphicFrameLocks noChangeAspect="1"/>
          </p:cNvGraphicFramePr>
          <p:nvPr/>
        </p:nvGraphicFramePr>
        <p:xfrm>
          <a:off x="3689350" y="3284538"/>
          <a:ext cx="1693863" cy="1731962"/>
        </p:xfrm>
        <a:graphic>
          <a:graphicData uri="http://schemas.openxmlformats.org/presentationml/2006/ole">
            <mc:AlternateContent xmlns:mc="http://schemas.openxmlformats.org/markup-compatibility/2006">
              <mc:Choice xmlns:v="urn:schemas-microsoft-com:vml" Requires="v">
                <p:oleObj spid="_x0000_s27669" name="Unknown" r:id="rId4" imgW="571320" imgH="583920" progId="Equation.KSEE3">
                  <p:embed/>
                </p:oleObj>
              </mc:Choice>
              <mc:Fallback>
                <p:oleObj name="Unknown" r:id="rId4" imgW="571320" imgH="58392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9350" y="3284538"/>
                        <a:ext cx="1693863" cy="173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举个例子</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2</a:t>
            </a:r>
            <a:r>
              <a:rPr lang="zh-CN" altLang="en-US" dirty="0" smtClean="0"/>
              <a:t>*</a:t>
            </a:r>
            <a:r>
              <a:rPr lang="en-US" altLang="zh-CN" dirty="0" smtClean="0"/>
              <a:t>2</a:t>
            </a:r>
            <a:r>
              <a:rPr lang="zh-CN" altLang="en-US" dirty="0" smtClean="0"/>
              <a:t>的方阵，用黑白两种颜色进行染色，通过旋转重合的方案算是同一种方案，问有多少种不同的方案。</a:t>
            </a:r>
            <a:endParaRPr lang="zh-CN" altLang="en-US" dirty="0"/>
          </a:p>
        </p:txBody>
      </p:sp>
      <p:pic>
        <p:nvPicPr>
          <p:cNvPr id="13314" name="Picture 2"/>
          <p:cNvPicPr>
            <a:picLocks noChangeAspect="1" noChangeArrowheads="1"/>
          </p:cNvPicPr>
          <p:nvPr/>
        </p:nvPicPr>
        <p:blipFill>
          <a:blip r:embed="rId2" cstate="print"/>
          <a:srcRect/>
          <a:stretch>
            <a:fillRect/>
          </a:stretch>
        </p:blipFill>
        <p:spPr bwMode="auto">
          <a:xfrm>
            <a:off x="467544" y="3284984"/>
            <a:ext cx="8382285"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置换</a:t>
            </a:r>
            <a:endParaRPr lang="zh-CN" altLang="en-US" dirty="0"/>
          </a:p>
        </p:txBody>
      </p:sp>
      <p:graphicFrame>
        <p:nvGraphicFramePr>
          <p:cNvPr id="4" name="对象 3"/>
          <p:cNvGraphicFramePr>
            <a:graphicFrameLocks noChangeAspect="1"/>
          </p:cNvGraphicFramePr>
          <p:nvPr/>
        </p:nvGraphicFramePr>
        <p:xfrm>
          <a:off x="623888" y="1700213"/>
          <a:ext cx="8010525" cy="877887"/>
        </p:xfrm>
        <a:graphic>
          <a:graphicData uri="http://schemas.openxmlformats.org/presentationml/2006/ole">
            <mc:AlternateContent xmlns:mc="http://schemas.openxmlformats.org/markup-compatibility/2006">
              <mc:Choice xmlns:v="urn:schemas-microsoft-com:vml" Requires="v">
                <p:oleObj spid="_x0000_s28750" name="Unknown" r:id="rId3" imgW="4178160" imgH="457200" progId="Equation.KSEE3">
                  <p:embed/>
                </p:oleObj>
              </mc:Choice>
              <mc:Fallback>
                <p:oleObj name="Unknown" r:id="rId3" imgW="4178160" imgH="4572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1700213"/>
                        <a:ext cx="8010525"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85788" y="2852738"/>
          <a:ext cx="8231187" cy="876300"/>
        </p:xfrm>
        <a:graphic>
          <a:graphicData uri="http://schemas.openxmlformats.org/presentationml/2006/ole">
            <mc:AlternateContent xmlns:mc="http://schemas.openxmlformats.org/markup-compatibility/2006">
              <mc:Choice xmlns:v="urn:schemas-microsoft-com:vml" Requires="v">
                <p:oleObj spid="_x0000_s28751" name="Unknown" r:id="rId5" imgW="4292280" imgH="457200" progId="Equation.KSEE3">
                  <p:embed/>
                </p:oleObj>
              </mc:Choice>
              <mc:Fallback>
                <p:oleObj name="Unknown" r:id="rId5" imgW="4292280" imgH="457200" progId="Equation.KSEE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2852738"/>
                        <a:ext cx="823118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574675" y="4005263"/>
          <a:ext cx="8181975" cy="876300"/>
        </p:xfrm>
        <a:graphic>
          <a:graphicData uri="http://schemas.openxmlformats.org/presentationml/2006/ole">
            <mc:AlternateContent xmlns:mc="http://schemas.openxmlformats.org/markup-compatibility/2006">
              <mc:Choice xmlns:v="urn:schemas-microsoft-com:vml" Requires="v">
                <p:oleObj spid="_x0000_s28752" name="Unknown" r:id="rId7" imgW="4267080" imgH="457200" progId="Equation.KSEE3">
                  <p:embed/>
                </p:oleObj>
              </mc:Choice>
              <mc:Fallback>
                <p:oleObj name="Unknown" r:id="rId7" imgW="4267080" imgH="4572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675" y="4005263"/>
                        <a:ext cx="818197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27050" y="5229225"/>
          <a:ext cx="8231188" cy="876300"/>
        </p:xfrm>
        <a:graphic>
          <a:graphicData uri="http://schemas.openxmlformats.org/presentationml/2006/ole">
            <mc:AlternateContent xmlns:mc="http://schemas.openxmlformats.org/markup-compatibility/2006">
              <mc:Choice xmlns:v="urn:schemas-microsoft-com:vml" Requires="v">
                <p:oleObj spid="_x0000_s28753" name="Unknown" r:id="rId9" imgW="4292280" imgH="457200" progId="Equation.KSEE3">
                  <p:embed/>
                </p:oleObj>
              </mc:Choice>
              <mc:Fallback>
                <p:oleObj name="Unknown" r:id="rId9" imgW="4292280" imgH="457200" progId="Equation.KSEE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050" y="5229225"/>
                        <a:ext cx="823118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 7"/>
          <p:cNvSpPr/>
          <p:nvPr/>
        </p:nvSpPr>
        <p:spPr>
          <a:xfrm>
            <a:off x="1115616"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47664" y="2708920"/>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5616" y="3933056"/>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547664"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80112"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84168" y="3861048"/>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15616"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547664" y="5085184"/>
            <a:ext cx="454787" cy="108012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15362" name="Object 2"/>
          <p:cNvGraphicFramePr>
            <a:graphicFrameLocks noGrp="1" noChangeAspect="1"/>
          </p:cNvGraphicFramePr>
          <p:nvPr>
            <p:ph idx="1"/>
          </p:nvPr>
        </p:nvGraphicFramePr>
        <p:xfrm>
          <a:off x="2339752" y="3212976"/>
          <a:ext cx="4396335" cy="1475655"/>
        </p:xfrm>
        <a:graphic>
          <a:graphicData uri="http://schemas.openxmlformats.org/presentationml/2006/ole">
            <mc:AlternateContent xmlns:mc="http://schemas.openxmlformats.org/markup-compatibility/2006">
              <mc:Choice xmlns:v="urn:schemas-microsoft-com:vml" Requires="v">
                <p:oleObj spid="_x0000_s29717" name="Unknown" r:id="rId3" imgW="1739880" imgH="583920" progId="Equation.KSEE3">
                  <p:embed/>
                </p:oleObj>
              </mc:Choice>
              <mc:Fallback>
                <p:oleObj name="Unknown" r:id="rId3" imgW="1739880" imgH="58392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212976"/>
                        <a:ext cx="4396335" cy="1475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smtClean="0"/>
              <a:t>G</a:t>
            </a:r>
            <a:r>
              <a:rPr lang="zh-CN" altLang="en-US" dirty="0" smtClean="0"/>
              <a:t>是</a:t>
            </a:r>
            <a:r>
              <a:rPr lang="en-US" altLang="zh-CN" dirty="0" smtClean="0"/>
              <a:t>{1,2,…,n}</a:t>
            </a:r>
            <a:r>
              <a:rPr lang="zh-CN" altLang="en-US" dirty="0" smtClean="0"/>
              <a:t>的一个置换群</a:t>
            </a:r>
            <a:endParaRPr lang="en-US" altLang="zh-CN" dirty="0" smtClean="0"/>
          </a:p>
          <a:p>
            <a:r>
              <a:rPr lang="zh-CN" altLang="en-US" dirty="0" smtClean="0"/>
              <a:t>用</a:t>
            </a:r>
            <a:r>
              <a:rPr lang="en-US" altLang="zh-CN" dirty="0" smtClean="0"/>
              <a:t>m</a:t>
            </a:r>
            <a:r>
              <a:rPr lang="zh-CN" altLang="en-US" dirty="0" smtClean="0"/>
              <a:t>种颜色给</a:t>
            </a:r>
            <a:r>
              <a:rPr lang="en-US" altLang="zh-CN" dirty="0" smtClean="0"/>
              <a:t>1~n</a:t>
            </a:r>
            <a:r>
              <a:rPr lang="zh-CN" altLang="en-US" dirty="0" smtClean="0"/>
              <a:t>进行染色，不同染色方案数为</a:t>
            </a:r>
            <a:endParaRPr lang="zh-CN" altLang="en-US" dirty="0"/>
          </a:p>
        </p:txBody>
      </p:sp>
      <p:graphicFrame>
        <p:nvGraphicFramePr>
          <p:cNvPr id="16386" name="Object 2"/>
          <p:cNvGraphicFramePr>
            <a:graphicFrameLocks noChangeAspect="1"/>
          </p:cNvGraphicFramePr>
          <p:nvPr/>
        </p:nvGraphicFramePr>
        <p:xfrm>
          <a:off x="1187624" y="4005064"/>
          <a:ext cx="1973263" cy="2106613"/>
        </p:xfrm>
        <a:graphic>
          <a:graphicData uri="http://schemas.openxmlformats.org/presentationml/2006/ole">
            <mc:AlternateContent xmlns:mc="http://schemas.openxmlformats.org/markup-compatibility/2006">
              <mc:Choice xmlns:v="urn:schemas-microsoft-com:vml" Requires="v">
                <p:oleObj spid="_x0000_s30798" name="Unknown" r:id="rId4" imgW="558720" imgH="596880" progId="Equation.KSEE3">
                  <p:embed/>
                </p:oleObj>
              </mc:Choice>
              <mc:Fallback>
                <p:oleObj name="Unknown" r:id="rId4" imgW="558720" imgH="59688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005064"/>
                        <a:ext cx="1973263" cy="210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3851920" y="3429000"/>
            <a:ext cx="4691092" cy="584775"/>
          </a:xfrm>
          <a:prstGeom prst="rect">
            <a:avLst/>
          </a:prstGeom>
          <a:noFill/>
        </p:spPr>
        <p:txBody>
          <a:bodyPr wrap="none" rtlCol="0">
            <a:spAutoFit/>
          </a:bodyPr>
          <a:lstStyle/>
          <a:p>
            <a:r>
              <a:rPr lang="en-US" altLang="zh-CN" sz="3200" dirty="0" smtClean="0"/>
              <a:t>c(g)</a:t>
            </a:r>
            <a:r>
              <a:rPr lang="zh-CN" altLang="en-US" sz="3200" dirty="0" smtClean="0"/>
              <a:t>为置换</a:t>
            </a:r>
            <a:r>
              <a:rPr lang="en-US" altLang="zh-CN" sz="3200" dirty="0" smtClean="0"/>
              <a:t>g</a:t>
            </a:r>
            <a:r>
              <a:rPr lang="zh-CN" altLang="en-US" sz="3200" dirty="0" smtClean="0"/>
              <a:t>中的循环节数</a:t>
            </a:r>
            <a:endParaRPr lang="zh-CN" altLang="en-US" sz="3200" dirty="0"/>
          </a:p>
        </p:txBody>
      </p:sp>
      <p:graphicFrame>
        <p:nvGraphicFramePr>
          <p:cNvPr id="6" name="对象 5"/>
          <p:cNvGraphicFramePr>
            <a:graphicFrameLocks noChangeAspect="1"/>
          </p:cNvGraphicFramePr>
          <p:nvPr/>
        </p:nvGraphicFramePr>
        <p:xfrm>
          <a:off x="3923928" y="4293096"/>
          <a:ext cx="2387634" cy="864096"/>
        </p:xfrm>
        <a:graphic>
          <a:graphicData uri="http://schemas.openxmlformats.org/presentationml/2006/ole">
            <mc:AlternateContent xmlns:mc="http://schemas.openxmlformats.org/markup-compatibility/2006">
              <mc:Choice xmlns:v="urn:schemas-microsoft-com:vml" Requires="v">
                <p:oleObj spid="_x0000_s30799" name="Unknown" r:id="rId6" imgW="1333440" imgH="482400" progId="Equation.KSEE3">
                  <p:embed/>
                </p:oleObj>
              </mc:Choice>
              <mc:Fallback>
                <p:oleObj name="Unknown" r:id="rId6" imgW="1333440" imgH="48240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4293096"/>
                        <a:ext cx="2387634"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890963" y="5445125"/>
          <a:ext cx="2455862" cy="863600"/>
        </p:xfrm>
        <a:graphic>
          <a:graphicData uri="http://schemas.openxmlformats.org/presentationml/2006/ole">
            <mc:AlternateContent xmlns:mc="http://schemas.openxmlformats.org/markup-compatibility/2006">
              <mc:Choice xmlns:v="urn:schemas-microsoft-com:vml" Requires="v">
                <p:oleObj spid="_x0000_s30800" name="Unknown" r:id="rId8" imgW="1371600" imgH="482400" progId="Equation.KSEE3">
                  <p:embed/>
                </p:oleObj>
              </mc:Choice>
              <mc:Fallback>
                <p:oleObj name="Unknown" r:id="rId8" imgW="1371600" imgH="482400" progId="Equation.KSEE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0963" y="5445125"/>
                        <a:ext cx="24558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6477000" y="5445125"/>
          <a:ext cx="2387600" cy="863600"/>
        </p:xfrm>
        <a:graphic>
          <a:graphicData uri="http://schemas.openxmlformats.org/presentationml/2006/ole">
            <mc:AlternateContent xmlns:mc="http://schemas.openxmlformats.org/markup-compatibility/2006">
              <mc:Choice xmlns:v="urn:schemas-microsoft-com:vml" Requires="v">
                <p:oleObj spid="_x0000_s30801" name="Unknown" r:id="rId10" imgW="1333440" imgH="482400" progId="Equation.KSEE3">
                  <p:embed/>
                </p:oleObj>
              </mc:Choice>
              <mc:Fallback>
                <p:oleObj name="Unknown" r:id="rId10" imgW="1333440" imgH="482400" progId="Equation.KSEE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5445125"/>
                        <a:ext cx="23876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刚刚的问题</a:t>
            </a:r>
            <a:r>
              <a:rPr lang="en-US" altLang="zh-CN" dirty="0" smtClean="0"/>
              <a:t>…</a:t>
            </a:r>
            <a:endParaRPr lang="zh-CN" altLang="en-US" dirty="0"/>
          </a:p>
        </p:txBody>
      </p:sp>
      <p:graphicFrame>
        <p:nvGraphicFramePr>
          <p:cNvPr id="17410" name="Object 2"/>
          <p:cNvGraphicFramePr>
            <a:graphicFrameLocks noChangeAspect="1"/>
          </p:cNvGraphicFramePr>
          <p:nvPr/>
        </p:nvGraphicFramePr>
        <p:xfrm>
          <a:off x="1709340" y="1700213"/>
          <a:ext cx="3748088" cy="877887"/>
        </p:xfrm>
        <a:graphic>
          <a:graphicData uri="http://schemas.openxmlformats.org/presentationml/2006/ole">
            <mc:AlternateContent xmlns:mc="http://schemas.openxmlformats.org/markup-compatibility/2006">
              <mc:Choice xmlns:v="urn:schemas-microsoft-com:vml" Requires="v">
                <p:oleObj spid="_x0000_s31898" name="Unknown" r:id="rId3" imgW="1955520" imgH="457200" progId="Equation.KSEE3">
                  <p:embed/>
                </p:oleObj>
              </mc:Choice>
              <mc:Fallback>
                <p:oleObj name="Unknown" r:id="rId3" imgW="1955520" imgH="45720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340" y="1700213"/>
                        <a:ext cx="3748088"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2"/>
          <p:cNvGraphicFramePr>
            <a:graphicFrameLocks noChangeAspect="1"/>
          </p:cNvGraphicFramePr>
          <p:nvPr/>
        </p:nvGraphicFramePr>
        <p:xfrm>
          <a:off x="1580753" y="2852738"/>
          <a:ext cx="4143375" cy="876300"/>
        </p:xfrm>
        <a:graphic>
          <a:graphicData uri="http://schemas.openxmlformats.org/presentationml/2006/ole">
            <mc:AlternateContent xmlns:mc="http://schemas.openxmlformats.org/markup-compatibility/2006">
              <mc:Choice xmlns:v="urn:schemas-microsoft-com:vml" Requires="v">
                <p:oleObj spid="_x0000_s31899" name="Unknown" r:id="rId5" imgW="2158920" imgH="457200" progId="Equation.KSEE3">
                  <p:embed/>
                </p:oleObj>
              </mc:Choice>
              <mc:Fallback>
                <p:oleObj name="Unknown" r:id="rId5" imgW="2158920" imgH="457200" progId="Equation.KSEE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0753" y="2852738"/>
                        <a:ext cx="414337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p:cNvGraphicFramePr>
            <a:graphicFrameLocks noChangeAspect="1"/>
          </p:cNvGraphicFramePr>
          <p:nvPr/>
        </p:nvGraphicFramePr>
        <p:xfrm>
          <a:off x="1596628" y="4005263"/>
          <a:ext cx="4046537" cy="876300"/>
        </p:xfrm>
        <a:graphic>
          <a:graphicData uri="http://schemas.openxmlformats.org/presentationml/2006/ole">
            <mc:AlternateContent xmlns:mc="http://schemas.openxmlformats.org/markup-compatibility/2006">
              <mc:Choice xmlns:v="urn:schemas-microsoft-com:vml" Requires="v">
                <p:oleObj spid="_x0000_s31900" name="Unknown" r:id="rId7" imgW="2108160" imgH="457200" progId="Equation.KSEE3">
                  <p:embed/>
                </p:oleObj>
              </mc:Choice>
              <mc:Fallback>
                <p:oleObj name="Unknown" r:id="rId7" imgW="2108160" imgH="457200" progId="Equation.KSEE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6628" y="4005263"/>
                        <a:ext cx="404653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5"/>
          <p:cNvGraphicFramePr>
            <a:graphicFrameLocks noChangeAspect="1"/>
          </p:cNvGraphicFramePr>
          <p:nvPr/>
        </p:nvGraphicFramePr>
        <p:xfrm>
          <a:off x="1526778" y="5229225"/>
          <a:ext cx="4140200" cy="876300"/>
        </p:xfrm>
        <a:graphic>
          <a:graphicData uri="http://schemas.openxmlformats.org/presentationml/2006/ole">
            <mc:AlternateContent xmlns:mc="http://schemas.openxmlformats.org/markup-compatibility/2006">
              <mc:Choice xmlns:v="urn:schemas-microsoft-com:vml" Requires="v">
                <p:oleObj spid="_x0000_s31901" name="Unknown" r:id="rId9" imgW="2158920" imgH="457200" progId="Equation.KSEE3">
                  <p:embed/>
                </p:oleObj>
              </mc:Choice>
              <mc:Fallback>
                <p:oleObj name="Unknown" r:id="rId9" imgW="2158920" imgH="457200" progId="Equation.KSEE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6778" y="5229225"/>
                        <a:ext cx="41402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表格 7"/>
          <p:cNvGraphicFramePr>
            <a:graphicFrameLocks noGrp="1"/>
          </p:cNvGraphicFramePr>
          <p:nvPr/>
        </p:nvGraphicFramePr>
        <p:xfrm>
          <a:off x="395536" y="1556792"/>
          <a:ext cx="972924" cy="1122208"/>
        </p:xfrm>
        <a:graphic>
          <a:graphicData uri="http://schemas.openxmlformats.org/drawingml/2006/table">
            <a:tbl>
              <a:tblPr firstRow="1" bandRow="1">
                <a:tableStyleId>{5C22544A-7EE6-4342-B048-85BDC9FD1C3A}</a:tableStyleId>
              </a:tblPr>
              <a:tblGrid>
                <a:gridCol w="486462">
                  <a:extLst>
                    <a:ext uri="{9D8B030D-6E8A-4147-A177-3AD203B41FA5}">
                      <a16:colId xmlns:a16="http://schemas.microsoft.com/office/drawing/2014/main" val="20000"/>
                    </a:ext>
                  </a:extLst>
                </a:gridCol>
                <a:gridCol w="486462">
                  <a:extLst>
                    <a:ext uri="{9D8B030D-6E8A-4147-A177-3AD203B41FA5}">
                      <a16:colId xmlns:a16="http://schemas.microsoft.com/office/drawing/2014/main" val="20001"/>
                    </a:ext>
                  </a:extLst>
                </a:gridCol>
              </a:tblGrid>
              <a:tr h="403932">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3932">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395536" y="2852936"/>
          <a:ext cx="972924" cy="1122208"/>
        </p:xfrm>
        <a:graphic>
          <a:graphicData uri="http://schemas.openxmlformats.org/drawingml/2006/table">
            <a:tbl>
              <a:tblPr firstRow="1" bandRow="1">
                <a:tableStyleId>{5C22544A-7EE6-4342-B048-85BDC9FD1C3A}</a:tableStyleId>
              </a:tblPr>
              <a:tblGrid>
                <a:gridCol w="486462">
                  <a:extLst>
                    <a:ext uri="{9D8B030D-6E8A-4147-A177-3AD203B41FA5}">
                      <a16:colId xmlns:a16="http://schemas.microsoft.com/office/drawing/2014/main" val="20000"/>
                    </a:ext>
                  </a:extLst>
                </a:gridCol>
                <a:gridCol w="486462">
                  <a:extLst>
                    <a:ext uri="{9D8B030D-6E8A-4147-A177-3AD203B41FA5}">
                      <a16:colId xmlns:a16="http://schemas.microsoft.com/office/drawing/2014/main" val="20001"/>
                    </a:ext>
                  </a:extLst>
                </a:gridCol>
              </a:tblGrid>
              <a:tr h="403932">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1</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3932">
                <a:tc>
                  <a:txBody>
                    <a:bodyPr/>
                    <a:lstStyle/>
                    <a:p>
                      <a:r>
                        <a:rPr lang="en-US" altLang="zh-CN" sz="3200" dirty="0" smtClean="0"/>
                        <a:t>4</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395536" y="4149080"/>
          <a:ext cx="972924" cy="1122208"/>
        </p:xfrm>
        <a:graphic>
          <a:graphicData uri="http://schemas.openxmlformats.org/drawingml/2006/table">
            <a:tbl>
              <a:tblPr firstRow="1" bandRow="1">
                <a:tableStyleId>{5C22544A-7EE6-4342-B048-85BDC9FD1C3A}</a:tableStyleId>
              </a:tblPr>
              <a:tblGrid>
                <a:gridCol w="486462">
                  <a:extLst>
                    <a:ext uri="{9D8B030D-6E8A-4147-A177-3AD203B41FA5}">
                      <a16:colId xmlns:a16="http://schemas.microsoft.com/office/drawing/2014/main" val="20000"/>
                    </a:ext>
                  </a:extLst>
                </a:gridCol>
                <a:gridCol w="486462">
                  <a:extLst>
                    <a:ext uri="{9D8B030D-6E8A-4147-A177-3AD203B41FA5}">
                      <a16:colId xmlns:a16="http://schemas.microsoft.com/office/drawing/2014/main" val="20001"/>
                    </a:ext>
                  </a:extLst>
                </a:gridCol>
              </a:tblGrid>
              <a:tr h="403932">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3</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3932">
                <a:tc>
                  <a:txBody>
                    <a:bodyPr/>
                    <a:lstStyle/>
                    <a:p>
                      <a:r>
                        <a:rPr lang="en-US" altLang="zh-CN" sz="3200" dirty="0" smtClean="0"/>
                        <a:t>2</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1" name="表格 10"/>
          <p:cNvGraphicFramePr>
            <a:graphicFrameLocks noGrp="1"/>
          </p:cNvGraphicFramePr>
          <p:nvPr/>
        </p:nvGraphicFramePr>
        <p:xfrm>
          <a:off x="395536" y="5445224"/>
          <a:ext cx="972924" cy="1122208"/>
        </p:xfrm>
        <a:graphic>
          <a:graphicData uri="http://schemas.openxmlformats.org/drawingml/2006/table">
            <a:tbl>
              <a:tblPr firstRow="1" bandRow="1">
                <a:tableStyleId>{5C22544A-7EE6-4342-B048-85BDC9FD1C3A}</a:tableStyleId>
              </a:tblPr>
              <a:tblGrid>
                <a:gridCol w="486462">
                  <a:extLst>
                    <a:ext uri="{9D8B030D-6E8A-4147-A177-3AD203B41FA5}">
                      <a16:colId xmlns:a16="http://schemas.microsoft.com/office/drawing/2014/main" val="20000"/>
                    </a:ext>
                  </a:extLst>
                </a:gridCol>
                <a:gridCol w="486462">
                  <a:extLst>
                    <a:ext uri="{9D8B030D-6E8A-4147-A177-3AD203B41FA5}">
                      <a16:colId xmlns:a16="http://schemas.microsoft.com/office/drawing/2014/main" val="20001"/>
                    </a:ext>
                  </a:extLst>
                </a:gridCol>
              </a:tblGrid>
              <a:tr h="403932">
                <a:tc>
                  <a:txBody>
                    <a:bodyPr/>
                    <a:lstStyle/>
                    <a:p>
                      <a:r>
                        <a:rPr lang="en-US" altLang="zh-CN" sz="3200" b="0" dirty="0" smtClean="0">
                          <a:solidFill>
                            <a:sysClr val="windowText" lastClr="000000"/>
                          </a:solidFill>
                        </a:rPr>
                        <a:t>2</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b="0" dirty="0" smtClean="0">
                          <a:solidFill>
                            <a:sysClr val="windowText" lastClr="000000"/>
                          </a:solidFill>
                        </a:rPr>
                        <a:t>4</a:t>
                      </a:r>
                      <a:endParaRPr lang="zh-CN" altLang="en-US" sz="3200" b="0" dirty="0">
                        <a:solidFill>
                          <a:sysClr val="windowText" lastClr="000000"/>
                        </a:solidFill>
                      </a:endParaRPr>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03932">
                <a:tc>
                  <a:txBody>
                    <a:bodyPr/>
                    <a:lstStyle/>
                    <a:p>
                      <a:r>
                        <a:rPr lang="en-US" altLang="zh-CN" sz="3200" dirty="0" smtClean="0"/>
                        <a:t>1</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3200" dirty="0" smtClean="0"/>
                        <a:t>3</a:t>
                      </a:r>
                      <a:endParaRPr lang="zh-CN" altLang="en-US" sz="3200" dirty="0"/>
                    </a:p>
                  </a:txBody>
                  <a:tcPr marL="73422" marR="73422" marT="36712" marB="36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2" name="对象 11"/>
          <p:cNvGraphicFramePr>
            <a:graphicFrameLocks noChangeAspect="1"/>
          </p:cNvGraphicFramePr>
          <p:nvPr/>
        </p:nvGraphicFramePr>
        <p:xfrm>
          <a:off x="6228184" y="1844824"/>
          <a:ext cx="1334266" cy="504056"/>
        </p:xfrm>
        <a:graphic>
          <a:graphicData uri="http://schemas.openxmlformats.org/presentationml/2006/ole">
            <mc:AlternateContent xmlns:mc="http://schemas.openxmlformats.org/markup-compatibility/2006">
              <mc:Choice xmlns:v="urn:schemas-microsoft-com:vml" Requires="v">
                <p:oleObj spid="_x0000_s31902" name="Unknown" r:id="rId11" imgW="571320" imgH="215640" progId="Equation.KSEE3">
                  <p:embed/>
                </p:oleObj>
              </mc:Choice>
              <mc:Fallback>
                <p:oleObj name="Unknown" r:id="rId11" imgW="571320" imgH="215640" progId="Equation.KSEE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8184" y="1844824"/>
                        <a:ext cx="133426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6242050" y="2997200"/>
          <a:ext cx="1304925" cy="503238"/>
        </p:xfrm>
        <a:graphic>
          <a:graphicData uri="http://schemas.openxmlformats.org/presentationml/2006/ole">
            <mc:AlternateContent xmlns:mc="http://schemas.openxmlformats.org/markup-compatibility/2006">
              <mc:Choice xmlns:v="urn:schemas-microsoft-com:vml" Requires="v">
                <p:oleObj spid="_x0000_s31903" name="Unknown" r:id="rId13" imgW="558720" imgH="215640" progId="Equation.KSEE3">
                  <p:embed/>
                </p:oleObj>
              </mc:Choice>
              <mc:Fallback>
                <p:oleObj name="Unknown" r:id="rId13" imgW="558720" imgH="215640" progId="Equation.KSEE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2050" y="2997200"/>
                        <a:ext cx="13049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6231086" y="4135438"/>
          <a:ext cx="1365250" cy="531812"/>
        </p:xfrm>
        <a:graphic>
          <a:graphicData uri="http://schemas.openxmlformats.org/presentationml/2006/ole">
            <mc:AlternateContent xmlns:mc="http://schemas.openxmlformats.org/markup-compatibility/2006">
              <mc:Choice xmlns:v="urn:schemas-microsoft-com:vml" Requires="v">
                <p:oleObj spid="_x0000_s31904" name="Unknown" r:id="rId15" imgW="583920" imgH="228600" progId="Equation.KSEE3">
                  <p:embed/>
                </p:oleObj>
              </mc:Choice>
              <mc:Fallback>
                <p:oleObj name="Unknown" r:id="rId15" imgW="583920" imgH="228600" progId="Equation.KSEE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1086" y="4135438"/>
                        <a:ext cx="1365250"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6228184" y="5373216"/>
          <a:ext cx="1306512" cy="501650"/>
        </p:xfrm>
        <a:graphic>
          <a:graphicData uri="http://schemas.openxmlformats.org/presentationml/2006/ole">
            <mc:AlternateContent xmlns:mc="http://schemas.openxmlformats.org/markup-compatibility/2006">
              <mc:Choice xmlns:v="urn:schemas-microsoft-com:vml" Requires="v">
                <p:oleObj spid="_x0000_s31905" name="Unknown" r:id="rId17" imgW="558720" imgH="215640" progId="Equation.KSEE3">
                  <p:embed/>
                </p:oleObj>
              </mc:Choice>
              <mc:Fallback>
                <p:oleObj name="Unknown" r:id="rId17" imgW="558720" imgH="215640" progId="Equation.KSEE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8184" y="5373216"/>
                        <a:ext cx="130651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8435" name="Object 3"/>
          <p:cNvGraphicFramePr>
            <a:graphicFrameLocks noChangeAspect="1"/>
          </p:cNvGraphicFramePr>
          <p:nvPr/>
        </p:nvGraphicFramePr>
        <p:xfrm>
          <a:off x="1043608" y="1988840"/>
          <a:ext cx="6772275" cy="2106613"/>
        </p:xfrm>
        <a:graphic>
          <a:graphicData uri="http://schemas.openxmlformats.org/presentationml/2006/ole">
            <mc:AlternateContent xmlns:mc="http://schemas.openxmlformats.org/markup-compatibility/2006">
              <mc:Choice xmlns:v="urn:schemas-microsoft-com:vml" Requires="v">
                <p:oleObj spid="_x0000_s32789" name="Unknown" r:id="rId3" imgW="1917360" imgH="596880" progId="Equation.KSEE3">
                  <p:embed/>
                </p:oleObj>
              </mc:Choice>
              <mc:Fallback>
                <p:oleObj name="Unknown" r:id="rId3" imgW="1917360" imgH="59688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988840"/>
                        <a:ext cx="6772275" cy="210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牛刀小试</a:t>
            </a:r>
            <a:endParaRPr lang="zh-CN" altLang="en-US" dirty="0"/>
          </a:p>
        </p:txBody>
      </p:sp>
      <p:sp>
        <p:nvSpPr>
          <p:cNvPr id="3" name="内容占位符 2"/>
          <p:cNvSpPr>
            <a:spLocks noGrp="1"/>
          </p:cNvSpPr>
          <p:nvPr>
            <p:ph idx="1"/>
          </p:nvPr>
        </p:nvSpPr>
        <p:spPr/>
        <p:txBody>
          <a:bodyPr/>
          <a:lstStyle/>
          <a:p>
            <a:r>
              <a:rPr lang="en-US" altLang="zh-CN" dirty="0" smtClean="0"/>
              <a:t>POJ2409 Let it Bead</a:t>
            </a:r>
          </a:p>
          <a:p>
            <a:r>
              <a:rPr lang="zh-CN" altLang="en-US" dirty="0" smtClean="0"/>
              <a:t>有一个由</a:t>
            </a:r>
            <a:r>
              <a:rPr lang="en-US" altLang="zh-CN" dirty="0" smtClean="0"/>
              <a:t>N</a:t>
            </a:r>
            <a:r>
              <a:rPr lang="zh-CN" altLang="en-US" dirty="0" smtClean="0"/>
              <a:t>个珠子组成的项链，每个珠子有</a:t>
            </a:r>
            <a:r>
              <a:rPr lang="en-US" altLang="zh-CN" dirty="0" smtClean="0"/>
              <a:t>M</a:t>
            </a:r>
            <a:r>
              <a:rPr lang="zh-CN" altLang="en-US" dirty="0" smtClean="0"/>
              <a:t>种颜色，珠子只能靠颜色区分，两个项链相同当且仅当通过旋转以及翻转重合，问有多少种不同的项链。</a:t>
            </a:r>
            <a:endParaRPr lang="zh-CN" altLang="en-US" dirty="0"/>
          </a:p>
        </p:txBody>
      </p:sp>
      <p:pic>
        <p:nvPicPr>
          <p:cNvPr id="19460" name="Picture 4" descr="https://odzkskevi.qnssl.com/d7fedfc9cfc7b0452c2168c09b64f88e?v=1494394739"/>
          <p:cNvPicPr>
            <a:picLocks noChangeAspect="1" noChangeArrowheads="1"/>
          </p:cNvPicPr>
          <p:nvPr/>
        </p:nvPicPr>
        <p:blipFill>
          <a:blip r:embed="rId2" cstate="print"/>
          <a:srcRect/>
          <a:stretch>
            <a:fillRect/>
          </a:stretch>
        </p:blipFill>
        <p:spPr bwMode="auto">
          <a:xfrm>
            <a:off x="971600" y="4581128"/>
            <a:ext cx="3581400" cy="1790701"/>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旋转置换</a:t>
            </a:r>
            <a:endParaRPr lang="zh-CN" altLang="en-US" dirty="0"/>
          </a:p>
        </p:txBody>
      </p:sp>
      <p:sp>
        <p:nvSpPr>
          <p:cNvPr id="3" name="内容占位符 2"/>
          <p:cNvSpPr>
            <a:spLocks noGrp="1"/>
          </p:cNvSpPr>
          <p:nvPr>
            <p:ph idx="1"/>
          </p:nvPr>
        </p:nvSpPr>
        <p:spPr/>
        <p:txBody>
          <a:bodyPr/>
          <a:lstStyle/>
          <a:p>
            <a:r>
              <a:rPr lang="zh-CN" altLang="en-US" dirty="0" smtClean="0"/>
              <a:t>旋转</a:t>
            </a:r>
            <a:r>
              <a:rPr lang="en-US" altLang="zh-CN" dirty="0" err="1" smtClean="0"/>
              <a:t>i</a:t>
            </a:r>
            <a:r>
              <a:rPr lang="zh-CN" altLang="en-US" dirty="0" smtClean="0"/>
              <a:t>个珠子</a:t>
            </a:r>
            <a:endParaRPr lang="en-US" altLang="zh-CN" dirty="0" smtClean="0"/>
          </a:p>
          <a:p>
            <a:r>
              <a:rPr lang="zh-CN" altLang="en-US" dirty="0" smtClean="0"/>
              <a:t>设循环</a:t>
            </a:r>
            <a:r>
              <a:rPr lang="en-US" altLang="zh-CN" dirty="0" smtClean="0"/>
              <a:t>t</a:t>
            </a:r>
            <a:r>
              <a:rPr lang="zh-CN" altLang="en-US" dirty="0" smtClean="0"/>
              <a:t>次后重合</a:t>
            </a:r>
            <a:r>
              <a:rPr lang="en-US" altLang="zh-CN" dirty="0" smtClean="0"/>
              <a:t>:</a:t>
            </a:r>
            <a:br>
              <a:rPr lang="en-US" altLang="zh-CN" dirty="0" smtClean="0"/>
            </a:br>
            <a:r>
              <a:rPr lang="en-US" altLang="zh-CN" dirty="0" smtClean="0"/>
              <a:t>x=(</a:t>
            </a:r>
            <a:r>
              <a:rPr lang="en-US" altLang="zh-CN" dirty="0" err="1" smtClean="0"/>
              <a:t>x+t</a:t>
            </a:r>
            <a:r>
              <a:rPr lang="en-US" altLang="zh-CN" dirty="0" smtClean="0"/>
              <a:t>*</a:t>
            </a:r>
            <a:r>
              <a:rPr lang="en-US" altLang="zh-CN" dirty="0" err="1" smtClean="0"/>
              <a:t>i</a:t>
            </a:r>
            <a:r>
              <a:rPr lang="en-US" altLang="zh-CN" dirty="0" smtClean="0"/>
              <a:t>)%n =&gt; t*</a:t>
            </a:r>
            <a:r>
              <a:rPr lang="en-US" altLang="zh-CN" dirty="0" err="1" smtClean="0"/>
              <a:t>i%n</a:t>
            </a:r>
            <a:r>
              <a:rPr lang="en-US" altLang="zh-CN" dirty="0" smtClean="0"/>
              <a:t>=0 =&gt; t*</a:t>
            </a:r>
            <a:r>
              <a:rPr lang="en-US" altLang="zh-CN" dirty="0" err="1" smtClean="0"/>
              <a:t>i</a:t>
            </a:r>
            <a:r>
              <a:rPr lang="en-US" altLang="zh-CN" dirty="0" smtClean="0"/>
              <a:t>=lcm(</a:t>
            </a:r>
            <a:r>
              <a:rPr lang="en-US" altLang="zh-CN" dirty="0" err="1" smtClean="0"/>
              <a:t>n,i</a:t>
            </a:r>
            <a:r>
              <a:rPr lang="en-US" altLang="zh-CN" dirty="0" smtClean="0"/>
              <a:t>) =&gt; t=lcm(</a:t>
            </a:r>
            <a:r>
              <a:rPr lang="en-US" altLang="zh-CN" dirty="0" err="1" smtClean="0"/>
              <a:t>n,i</a:t>
            </a:r>
            <a:r>
              <a:rPr lang="en-US" altLang="zh-CN" dirty="0" smtClean="0"/>
              <a:t>)/</a:t>
            </a:r>
            <a:r>
              <a:rPr lang="en-US" altLang="zh-CN" dirty="0" err="1" smtClean="0"/>
              <a:t>i</a:t>
            </a:r>
            <a:r>
              <a:rPr lang="en-US" altLang="zh-CN" dirty="0" smtClean="0"/>
              <a:t> =&gt; t= n/</a:t>
            </a:r>
            <a:r>
              <a:rPr lang="en-US" altLang="zh-CN" dirty="0" err="1" smtClean="0"/>
              <a:t>gcd</a:t>
            </a:r>
            <a:r>
              <a:rPr lang="en-US" altLang="zh-CN" dirty="0" smtClean="0"/>
              <a:t>(</a:t>
            </a:r>
            <a:r>
              <a:rPr lang="en-US" altLang="zh-CN" dirty="0" err="1" smtClean="0"/>
              <a:t>n,i</a:t>
            </a:r>
            <a:r>
              <a:rPr lang="en-US" altLang="zh-CN" dirty="0" smtClean="0"/>
              <a:t>)</a:t>
            </a:r>
            <a:br>
              <a:rPr lang="en-US" altLang="zh-CN" dirty="0" smtClean="0"/>
            </a:br>
            <a:r>
              <a:rPr lang="zh-CN" altLang="en-US" dirty="0" smtClean="0"/>
              <a:t>循环节数</a:t>
            </a:r>
            <a:r>
              <a:rPr lang="en-US" altLang="zh-CN" dirty="0" smtClean="0"/>
              <a:t>: n/t=</a:t>
            </a:r>
            <a:r>
              <a:rPr lang="en-US" altLang="zh-CN" dirty="0" err="1" smtClean="0"/>
              <a:t>gcd</a:t>
            </a:r>
            <a:r>
              <a:rPr lang="en-US" altLang="zh-CN" dirty="0" smtClean="0"/>
              <a:t>(</a:t>
            </a:r>
            <a:r>
              <a:rPr lang="en-US" altLang="zh-CN" dirty="0" err="1" smtClean="0"/>
              <a:t>n,i</a:t>
            </a:r>
            <a:r>
              <a:rPr lang="en-US" altLang="zh-CN" dirty="0" smtClean="0"/>
              <a:t>)</a:t>
            </a:r>
          </a:p>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块吮指原味鸡，保证每一块都一样大，一样多肉，有</a:t>
            </a:r>
            <a:r>
              <a:rPr lang="en-US" altLang="zh-CN" dirty="0" smtClean="0"/>
              <a:t>m</a:t>
            </a:r>
            <a:r>
              <a:rPr lang="zh-CN" altLang="en-US" dirty="0" smtClean="0"/>
              <a:t>个同学，每个同学至少分得一块，问分配方案数。</a:t>
            </a:r>
            <a:endParaRPr lang="zh-CN" altLang="en-US" dirty="0"/>
          </a:p>
        </p:txBody>
      </p:sp>
      <p:graphicFrame>
        <p:nvGraphicFramePr>
          <p:cNvPr id="4" name="对象 3"/>
          <p:cNvGraphicFramePr>
            <a:graphicFrameLocks noChangeAspect="1"/>
          </p:cNvGraphicFramePr>
          <p:nvPr/>
        </p:nvGraphicFramePr>
        <p:xfrm>
          <a:off x="1763688" y="4005064"/>
          <a:ext cx="1326463" cy="1008112"/>
        </p:xfrm>
        <a:graphic>
          <a:graphicData uri="http://schemas.openxmlformats.org/presentationml/2006/ole">
            <mc:AlternateContent xmlns:mc="http://schemas.openxmlformats.org/markup-compatibility/2006">
              <mc:Choice xmlns:v="urn:schemas-microsoft-com:vml" Requires="v">
                <p:oleObj spid="_x0000_s85032" name="Unknown" r:id="rId4" imgW="317160" imgH="241200" progId="Equation.KSEE3">
                  <p:embed/>
                </p:oleObj>
              </mc:Choice>
              <mc:Fallback>
                <p:oleObj name="Unknown" r:id="rId4" imgW="317160" imgH="24120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4005064"/>
                        <a:ext cx="1326463"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324475" y="4005263"/>
          <a:ext cx="1695450" cy="1008062"/>
        </p:xfrm>
        <a:graphic>
          <a:graphicData uri="http://schemas.openxmlformats.org/presentationml/2006/ole">
            <mc:AlternateContent xmlns:mc="http://schemas.openxmlformats.org/markup-compatibility/2006">
              <mc:Choice xmlns:v="urn:schemas-microsoft-com:vml" Requires="v">
                <p:oleObj spid="_x0000_s85033" name="Unknown" r:id="rId6" imgW="406080" imgH="241200" progId="Equation.KSEE3">
                  <p:embed/>
                </p:oleObj>
              </mc:Choice>
              <mc:Fallback>
                <p:oleObj name="Unknown" r:id="rId6" imgW="406080" imgH="241200" progId="Equation.KSEE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4475" y="4005263"/>
                        <a:ext cx="16954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5148064" y="2132856"/>
            <a:ext cx="33843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99592" y="263691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翻转置换</a:t>
            </a:r>
            <a:endParaRPr lang="zh-CN" altLang="en-US" dirty="0"/>
          </a:p>
        </p:txBody>
      </p:sp>
      <p:sp>
        <p:nvSpPr>
          <p:cNvPr id="3" name="内容占位符 2"/>
          <p:cNvSpPr>
            <a:spLocks noGrp="1"/>
          </p:cNvSpPr>
          <p:nvPr>
            <p:ph idx="1"/>
          </p:nvPr>
        </p:nvSpPr>
        <p:spPr/>
        <p:txBody>
          <a:bodyPr/>
          <a:lstStyle/>
          <a:p>
            <a:r>
              <a:rPr lang="zh-CN" altLang="en-US" dirty="0" smtClean="0"/>
              <a:t>第</a:t>
            </a:r>
            <a:r>
              <a:rPr lang="en-US" altLang="zh-CN" dirty="0" err="1" smtClean="0"/>
              <a:t>i</a:t>
            </a:r>
            <a:r>
              <a:rPr lang="zh-CN" altLang="en-US" dirty="0" smtClean="0"/>
              <a:t>个珠子与几何中心的连线作为对称轴翻转</a:t>
            </a:r>
            <a:endParaRPr lang="en-US" altLang="zh-CN" dirty="0" smtClean="0"/>
          </a:p>
          <a:p>
            <a:r>
              <a:rPr lang="en-US" altLang="zh-CN" dirty="0" smtClean="0"/>
              <a:t>n</a:t>
            </a:r>
            <a:r>
              <a:rPr lang="zh-CN" altLang="en-US" dirty="0" smtClean="0"/>
              <a:t>为奇数，第</a:t>
            </a:r>
            <a:r>
              <a:rPr lang="en-US" altLang="zh-CN" dirty="0" err="1" smtClean="0"/>
              <a:t>i</a:t>
            </a:r>
            <a:r>
              <a:rPr lang="zh-CN" altLang="en-US" dirty="0" smtClean="0"/>
              <a:t>个珠子不变，其余两两交换</a:t>
            </a:r>
            <a:r>
              <a:rPr lang="en-US" altLang="zh-CN" dirty="0" smtClean="0"/>
              <a:t/>
            </a:r>
            <a:br>
              <a:rPr lang="en-US" altLang="zh-CN" dirty="0" smtClean="0"/>
            </a:br>
            <a:r>
              <a:rPr lang="zh-CN" altLang="en-US" dirty="0" smtClean="0"/>
              <a:t>循环节数</a:t>
            </a:r>
            <a:r>
              <a:rPr lang="en-US" altLang="zh-CN" dirty="0" smtClean="0">
                <a:sym typeface="Wingdings" pitchFamily="2" charset="2"/>
              </a:rPr>
              <a:t>: (</a:t>
            </a:r>
            <a:r>
              <a:rPr lang="en-US" altLang="zh-CN" dirty="0" smtClean="0"/>
              <a:t>n-1)/2+1=(n+1)/2</a:t>
            </a:r>
          </a:p>
          <a:p>
            <a:r>
              <a:rPr lang="en-US" altLang="zh-CN" dirty="0" smtClean="0"/>
              <a:t>n</a:t>
            </a:r>
            <a:r>
              <a:rPr lang="zh-CN" altLang="en-US" dirty="0" smtClean="0"/>
              <a:t>为偶数</a:t>
            </a:r>
            <a:r>
              <a:rPr lang="en-US" altLang="zh-CN" dirty="0" smtClean="0"/>
              <a:t/>
            </a:r>
            <a:br>
              <a:rPr lang="en-US" altLang="zh-CN" dirty="0" smtClean="0"/>
            </a:br>
            <a:r>
              <a:rPr lang="zh-CN" altLang="en-US" dirty="0" smtClean="0"/>
              <a:t>若对称轴穿过珠子</a:t>
            </a:r>
            <a:r>
              <a:rPr lang="en-US" altLang="zh-CN" dirty="0" smtClean="0"/>
              <a:t>: (n-2)/2+2=(n+2)/2</a:t>
            </a:r>
            <a:br>
              <a:rPr lang="en-US" altLang="zh-CN" dirty="0" smtClean="0"/>
            </a:br>
            <a:r>
              <a:rPr lang="zh-CN" altLang="en-US" dirty="0" smtClean="0"/>
              <a:t>若对称轴没穿过珠子</a:t>
            </a:r>
            <a:r>
              <a:rPr lang="en-US" altLang="zh-CN" dirty="0" smtClean="0"/>
              <a:t>: n/2</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err="1" smtClean="0"/>
              <a:t>polya</a:t>
            </a:r>
            <a:r>
              <a:rPr lang="zh-CN" altLang="en-US" dirty="0" smtClean="0"/>
              <a:t>定理</a:t>
            </a:r>
            <a:endParaRPr lang="zh-CN" altLang="en-US" dirty="0"/>
          </a:p>
        </p:txBody>
      </p:sp>
      <p:sp>
        <p:nvSpPr>
          <p:cNvPr id="3" name="内容占位符 2"/>
          <p:cNvSpPr>
            <a:spLocks noGrp="1"/>
          </p:cNvSpPr>
          <p:nvPr>
            <p:ph idx="1"/>
          </p:nvPr>
        </p:nvSpPr>
        <p:spPr/>
        <p:txBody>
          <a:bodyPr/>
          <a:lstStyle/>
          <a:p>
            <a:r>
              <a:rPr lang="zh-CN" altLang="en-US" dirty="0" smtClean="0"/>
              <a:t>两种置换加起来正好</a:t>
            </a:r>
            <a:r>
              <a:rPr lang="en-US" altLang="zh-CN" dirty="0" smtClean="0"/>
              <a:t>2N</a:t>
            </a:r>
            <a:r>
              <a:rPr lang="zh-CN" altLang="en-US" dirty="0" smtClean="0"/>
              <a:t>个置换</a:t>
            </a:r>
            <a:endParaRPr lang="en-US" altLang="zh-CN" dirty="0" smtClean="0"/>
          </a:p>
          <a:p>
            <a:r>
              <a:rPr lang="en-US" altLang="zh-CN" dirty="0" smtClean="0"/>
              <a:t>|G|=2N</a:t>
            </a:r>
            <a:endParaRPr lang="zh-CN" altLang="en-US" dirty="0"/>
          </a:p>
        </p:txBody>
      </p:sp>
      <p:graphicFrame>
        <p:nvGraphicFramePr>
          <p:cNvPr id="41986" name="Object 2"/>
          <p:cNvGraphicFramePr>
            <a:graphicFrameLocks noChangeAspect="1"/>
          </p:cNvGraphicFramePr>
          <p:nvPr/>
        </p:nvGraphicFramePr>
        <p:xfrm>
          <a:off x="203201" y="3295650"/>
          <a:ext cx="5232896" cy="1669171"/>
        </p:xfrm>
        <a:graphic>
          <a:graphicData uri="http://schemas.openxmlformats.org/presentationml/2006/ole">
            <mc:AlternateContent xmlns:mc="http://schemas.openxmlformats.org/markup-compatibility/2006">
              <mc:Choice xmlns:v="urn:schemas-microsoft-com:vml" Requires="v">
                <p:oleObj spid="_x0000_s33832" name="Unknown" r:id="rId3" imgW="2108160" imgH="672840" progId="Equation.KSEE3">
                  <p:embed/>
                </p:oleObj>
              </mc:Choice>
              <mc:Fallback>
                <p:oleObj name="Unknown" r:id="rId3" imgW="2108160" imgH="672840" progId="Equation.KSEE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1" y="3295650"/>
                        <a:ext cx="5232896" cy="1669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
          <p:cNvGraphicFramePr>
            <a:graphicFrameLocks noChangeAspect="1"/>
          </p:cNvGraphicFramePr>
          <p:nvPr/>
        </p:nvGraphicFramePr>
        <p:xfrm>
          <a:off x="107504" y="5157192"/>
          <a:ext cx="6902451" cy="1668462"/>
        </p:xfrm>
        <a:graphic>
          <a:graphicData uri="http://schemas.openxmlformats.org/presentationml/2006/ole">
            <mc:AlternateContent xmlns:mc="http://schemas.openxmlformats.org/markup-compatibility/2006">
              <mc:Choice xmlns:v="urn:schemas-microsoft-com:vml" Requires="v">
                <p:oleObj spid="_x0000_s33833" name="Unknown" r:id="rId5" imgW="2781000" imgH="672840" progId="Equation.KSEE3">
                  <p:embed/>
                </p:oleObj>
              </mc:Choice>
              <mc:Fallback>
                <p:oleObj name="Unknown" r:id="rId5" imgW="2781000" imgH="672840" progId="Equation.KSEE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5157192"/>
                        <a:ext cx="6902451" cy="166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类似的题目</a:t>
            </a:r>
            <a:endParaRPr lang="zh-CN" altLang="en-US" dirty="0"/>
          </a:p>
        </p:txBody>
      </p:sp>
      <p:sp>
        <p:nvSpPr>
          <p:cNvPr id="3" name="内容占位符 2"/>
          <p:cNvSpPr>
            <a:spLocks noGrp="1"/>
          </p:cNvSpPr>
          <p:nvPr>
            <p:ph idx="1"/>
          </p:nvPr>
        </p:nvSpPr>
        <p:spPr/>
        <p:txBody>
          <a:bodyPr>
            <a:normAutofit/>
          </a:bodyPr>
          <a:lstStyle/>
          <a:p>
            <a:r>
              <a:rPr lang="en-US" altLang="zh-CN" dirty="0" smtClean="0"/>
              <a:t>HDU1812 Count the Tetris </a:t>
            </a:r>
          </a:p>
          <a:p>
            <a:r>
              <a:rPr lang="zh-CN" altLang="en-US" dirty="0" smtClean="0"/>
              <a:t>用</a:t>
            </a:r>
            <a:r>
              <a:rPr lang="en-US" altLang="zh-CN" dirty="0" smtClean="0"/>
              <a:t>C</a:t>
            </a:r>
            <a:r>
              <a:rPr lang="zh-CN" altLang="en-US" dirty="0" smtClean="0"/>
              <a:t>种颜色去染一个</a:t>
            </a:r>
            <a:r>
              <a:rPr lang="en-US" altLang="zh-CN" dirty="0" smtClean="0"/>
              <a:t>N*</a:t>
            </a:r>
            <a:r>
              <a:rPr lang="en-US" altLang="zh-CN" dirty="0" err="1" smtClean="0"/>
              <a:t>N</a:t>
            </a:r>
            <a:r>
              <a:rPr lang="zh-CN" altLang="en-US" dirty="0" smtClean="0"/>
              <a:t>的正方形</a:t>
            </a:r>
            <a:endParaRPr lang="en-US" altLang="zh-CN" dirty="0" smtClean="0"/>
          </a:p>
          <a:p>
            <a:r>
              <a:rPr lang="en-US" altLang="zh-CN" dirty="0" smtClean="0"/>
              <a:t>UVA10733 The Colored Cubes</a:t>
            </a:r>
          </a:p>
          <a:p>
            <a:r>
              <a:rPr lang="en-US" altLang="zh-CN" dirty="0" smtClean="0"/>
              <a:t>N</a:t>
            </a:r>
            <a:r>
              <a:rPr lang="zh-CN" altLang="en-US" dirty="0" smtClean="0"/>
              <a:t>种颜色去染一个立方体的六个面</a:t>
            </a:r>
            <a:endParaRPr lang="en-US" altLang="zh-CN" dirty="0" smtClean="0"/>
          </a:p>
          <a:p>
            <a:r>
              <a:rPr lang="en-US" altLang="zh-CN" dirty="0" smtClean="0"/>
              <a:t>HITOJ2647 </a:t>
            </a:r>
            <a:r>
              <a:rPr lang="en-US" altLang="zh-CN" dirty="0" err="1" smtClean="0"/>
              <a:t>Megaminx</a:t>
            </a:r>
            <a:endParaRPr lang="en-US" altLang="zh-CN" dirty="0" smtClean="0"/>
          </a:p>
          <a:p>
            <a:r>
              <a:rPr lang="en-US" altLang="zh-CN" dirty="0" smtClean="0"/>
              <a:t>N</a:t>
            </a:r>
            <a:r>
              <a:rPr lang="zh-CN" altLang="en-US" dirty="0" smtClean="0"/>
              <a:t>种颜色去染一个正十二面体</a:t>
            </a:r>
            <a:endParaRPr lang="en-US" altLang="zh-CN" dirty="0" smtClean="0"/>
          </a:p>
          <a:p>
            <a:endParaRPr lang="zh-CN" altLang="en-US" dirty="0"/>
          </a:p>
        </p:txBody>
      </p:sp>
      <p:pic>
        <p:nvPicPr>
          <p:cNvPr id="44034" name="Picture 2" descr="http://acm.hit.edu.cn/hoj/static/img/pic/26471.bmp"/>
          <p:cNvPicPr>
            <a:picLocks noChangeAspect="1" noChangeArrowheads="1"/>
          </p:cNvPicPr>
          <p:nvPr/>
        </p:nvPicPr>
        <p:blipFill>
          <a:blip r:embed="rId3" cstate="print"/>
          <a:srcRect/>
          <a:stretch>
            <a:fillRect/>
          </a:stretch>
        </p:blipFill>
        <p:spPr bwMode="auto">
          <a:xfrm>
            <a:off x="6372200" y="5229200"/>
            <a:ext cx="2088232" cy="1218135"/>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 4633 Who‘s Aunt Zhang (2013</a:t>
            </a:r>
            <a:r>
              <a:rPr lang="zh-CN" altLang="en-US" dirty="0" smtClean="0"/>
              <a:t>多校</a:t>
            </a:r>
            <a:r>
              <a:rPr lang="en-US" altLang="zh-CN" dirty="0" smtClean="0"/>
              <a:t>4)</a:t>
            </a:r>
            <a:br>
              <a:rPr lang="en-US" altLang="zh-CN" dirty="0" smtClean="0"/>
            </a:br>
            <a:r>
              <a:rPr lang="zh-CN" altLang="en-US" dirty="0" smtClean="0"/>
              <a:t>你要用</a:t>
            </a:r>
            <a:r>
              <a:rPr lang="en-US" altLang="zh-CN" dirty="0" smtClean="0"/>
              <a:t>K</a:t>
            </a:r>
            <a:r>
              <a:rPr lang="zh-CN" altLang="en-US" dirty="0" smtClean="0"/>
              <a:t>种颜色对一个</a:t>
            </a:r>
            <a:r>
              <a:rPr lang="en-US" altLang="zh-CN" dirty="0" smtClean="0"/>
              <a:t>3</a:t>
            </a:r>
            <a:r>
              <a:rPr lang="zh-CN" altLang="en-US" dirty="0" smtClean="0"/>
              <a:t>阶魔方的</a:t>
            </a:r>
            <a:r>
              <a:rPr lang="en-US" altLang="zh-CN" dirty="0" smtClean="0"/>
              <a:t>74</a:t>
            </a:r>
            <a:r>
              <a:rPr lang="zh-CN" altLang="en-US" dirty="0" smtClean="0"/>
              <a:t>个元素</a:t>
            </a:r>
            <a:r>
              <a:rPr lang="en-US" altLang="zh-CN" dirty="0" smtClean="0"/>
              <a:t>(8</a:t>
            </a:r>
            <a:r>
              <a:rPr lang="zh-CN" altLang="en-US" dirty="0" smtClean="0"/>
              <a:t>个顶点，</a:t>
            </a:r>
            <a:r>
              <a:rPr lang="en-US" altLang="zh-CN" dirty="0" smtClean="0"/>
              <a:t>12</a:t>
            </a:r>
            <a:r>
              <a:rPr lang="zh-CN" altLang="en-US" dirty="0" smtClean="0"/>
              <a:t>条边，</a:t>
            </a:r>
            <a:r>
              <a:rPr lang="en-US" altLang="zh-CN" dirty="0" smtClean="0"/>
              <a:t>6</a:t>
            </a:r>
            <a:r>
              <a:rPr lang="zh-CN" altLang="en-US" dirty="0" smtClean="0"/>
              <a:t>个面，每个面上的</a:t>
            </a:r>
            <a:r>
              <a:rPr lang="en-US" altLang="zh-CN" dirty="0" smtClean="0"/>
              <a:t>9</a:t>
            </a:r>
            <a:r>
              <a:rPr lang="zh-CN" altLang="en-US" dirty="0" smtClean="0"/>
              <a:t>个块</a:t>
            </a:r>
            <a:r>
              <a:rPr lang="en-US" altLang="zh-CN" dirty="0" smtClean="0"/>
              <a:t>)</a:t>
            </a:r>
            <a:r>
              <a:rPr lang="zh-CN" altLang="en-US" dirty="0" smtClean="0"/>
              <a:t>进行染色，两个染色方案视为相同当且仅当通过旋转</a:t>
            </a:r>
            <a:r>
              <a:rPr lang="zh-CN" altLang="en-US" b="1" dirty="0" smtClean="0"/>
              <a:t>整个</a:t>
            </a:r>
            <a:r>
              <a:rPr lang="zh-CN" altLang="en-US" dirty="0" smtClean="0"/>
              <a:t>魔方后是一模一样的。问方案数，对</a:t>
            </a:r>
            <a:r>
              <a:rPr lang="en-US" altLang="zh-CN" dirty="0" smtClean="0"/>
              <a:t>10007</a:t>
            </a:r>
            <a:r>
              <a:rPr lang="zh-CN" altLang="en-US" dirty="0" smtClean="0"/>
              <a:t>取余。</a:t>
            </a:r>
            <a:r>
              <a:rPr lang="en-US" altLang="zh-CN" dirty="0" smtClean="0"/>
              <a:t/>
            </a:r>
            <a:br>
              <a:rPr lang="en-US" altLang="zh-CN" dirty="0" smtClean="0"/>
            </a:br>
            <a:r>
              <a:rPr lang="en-US" altLang="zh-CN" dirty="0" smtClean="0"/>
              <a:t>T&lt;=100 K&lt;=100</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竞赛题</a:t>
            </a:r>
            <a:endParaRPr lang="zh-CN" altLang="en-US" dirty="0"/>
          </a:p>
        </p:txBody>
      </p:sp>
      <p:sp>
        <p:nvSpPr>
          <p:cNvPr id="3" name="内容占位符 2"/>
          <p:cNvSpPr>
            <a:spLocks noGrp="1"/>
          </p:cNvSpPr>
          <p:nvPr>
            <p:ph idx="1"/>
          </p:nvPr>
        </p:nvSpPr>
        <p:spPr/>
        <p:txBody>
          <a:bodyPr/>
          <a:lstStyle/>
          <a:p>
            <a:r>
              <a:rPr lang="en-US" altLang="zh-CN" dirty="0" smtClean="0"/>
              <a:t>HDU5080 Colorful Toy(2014</a:t>
            </a:r>
            <a:r>
              <a:rPr lang="zh-CN" altLang="en-US" dirty="0" smtClean="0"/>
              <a:t>年鞍山区域赛</a:t>
            </a:r>
            <a:r>
              <a:rPr lang="en-US" altLang="zh-CN" dirty="0" smtClean="0"/>
              <a:t>K)</a:t>
            </a:r>
            <a:br>
              <a:rPr lang="en-US" altLang="zh-CN" dirty="0" smtClean="0"/>
            </a:br>
            <a:r>
              <a:rPr lang="zh-CN" altLang="en-US" dirty="0" smtClean="0"/>
              <a:t>有</a:t>
            </a:r>
            <a:r>
              <a:rPr lang="en-US" altLang="zh-CN" dirty="0" smtClean="0"/>
              <a:t>n</a:t>
            </a:r>
            <a:r>
              <a:rPr lang="zh-CN" altLang="en-US" dirty="0" smtClean="0"/>
              <a:t>个二维坐标轴上的整点，有</a:t>
            </a:r>
            <a:r>
              <a:rPr lang="en-US" altLang="zh-CN" dirty="0" smtClean="0"/>
              <a:t>m</a:t>
            </a:r>
            <a:r>
              <a:rPr lang="zh-CN" altLang="en-US" dirty="0" smtClean="0"/>
              <a:t>条线段连接这些点，用</a:t>
            </a:r>
            <a:r>
              <a:rPr lang="en-US" altLang="zh-CN" dirty="0" smtClean="0"/>
              <a:t>c</a:t>
            </a:r>
            <a:r>
              <a:rPr lang="zh-CN" altLang="en-US" dirty="0" smtClean="0"/>
              <a:t>种颜色染这些点，通过旋转能完全重合的方案算同一种方案。问方案数。结果模</a:t>
            </a:r>
            <a:r>
              <a:rPr lang="en-US" altLang="zh-CN" dirty="0" smtClean="0"/>
              <a:t>1e9+7</a:t>
            </a:r>
            <a:br>
              <a:rPr lang="en-US" altLang="zh-CN" dirty="0" smtClean="0"/>
            </a:br>
            <a:r>
              <a:rPr lang="en-US" altLang="zh-CN" dirty="0" smtClean="0"/>
              <a:t>1&lt;=T&lt;=20 1&lt;=n&lt;=50 0&lt;=m&lt;=n*(n-1)/2 1&lt;=c&lt;=100</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圆</a:t>
            </a:r>
            <a:r>
              <a:rPr lang="en-US" altLang="zh-CN" dirty="0" smtClean="0"/>
              <a:t>(</a:t>
            </a:r>
            <a:r>
              <a:rPr lang="zh-CN" altLang="en-US" dirty="0" smtClean="0"/>
              <a:t>环</a:t>
            </a:r>
            <a:r>
              <a:rPr lang="en-US" altLang="zh-CN" dirty="0" smtClean="0"/>
              <a:t>)</a:t>
            </a:r>
            <a:r>
              <a:rPr lang="zh-CN" altLang="en-US" dirty="0" smtClean="0"/>
              <a:t>排列</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位同学，围成一圈玩狼人杀，问分配座位的方案。</a:t>
            </a:r>
            <a:endParaRPr lang="zh-CN" altLang="en-US" dirty="0"/>
          </a:p>
        </p:txBody>
      </p:sp>
      <p:graphicFrame>
        <p:nvGraphicFramePr>
          <p:cNvPr id="4" name="对象 3"/>
          <p:cNvGraphicFramePr>
            <a:graphicFrameLocks noChangeAspect="1"/>
          </p:cNvGraphicFramePr>
          <p:nvPr/>
        </p:nvGraphicFramePr>
        <p:xfrm>
          <a:off x="3419872" y="4005064"/>
          <a:ext cx="2166473" cy="1116062"/>
        </p:xfrm>
        <a:graphic>
          <a:graphicData uri="http://schemas.openxmlformats.org/presentationml/2006/ole">
            <mc:AlternateContent xmlns:mc="http://schemas.openxmlformats.org/markup-compatibility/2006">
              <mc:Choice xmlns:v="urn:schemas-microsoft-com:vml" Requires="v">
                <p:oleObj spid="_x0000_s86037" name="Unknown" r:id="rId4" imgW="419040" imgH="215640" progId="Equation.KSEE3">
                  <p:embed/>
                </p:oleObj>
              </mc:Choice>
              <mc:Fallback>
                <p:oleObj name="Unknown" r:id="rId4" imgW="419040" imgH="215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005064"/>
                        <a:ext cx="2166473" cy="1116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第一类斯特灵数</a:t>
            </a:r>
            <a:endParaRPr lang="zh-CN" altLang="en-US" dirty="0"/>
          </a:p>
        </p:txBody>
      </p:sp>
      <p:graphicFrame>
        <p:nvGraphicFramePr>
          <p:cNvPr id="4" name="对象 3"/>
          <p:cNvGraphicFramePr>
            <a:graphicFrameLocks noChangeAspect="1"/>
          </p:cNvGraphicFramePr>
          <p:nvPr/>
        </p:nvGraphicFramePr>
        <p:xfrm>
          <a:off x="755576" y="1772816"/>
          <a:ext cx="7703618" cy="461640"/>
        </p:xfrm>
        <a:graphic>
          <a:graphicData uri="http://schemas.openxmlformats.org/presentationml/2006/ole">
            <mc:AlternateContent xmlns:mc="http://schemas.openxmlformats.org/markup-compatibility/2006">
              <mc:Choice xmlns:v="urn:schemas-microsoft-com:vml" Requires="v">
                <p:oleObj spid="_x0000_s2107" name="Unknown" r:id="rId4" imgW="3390840" imgH="203040" progId="Equation.KSEE3">
                  <p:embed/>
                </p:oleObj>
              </mc:Choice>
              <mc:Fallback>
                <p:oleObj name="Unknown" r:id="rId4" imgW="3390840" imgH="2030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772816"/>
                        <a:ext cx="7703618" cy="46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1020763" y="2636838"/>
          <a:ext cx="4797425" cy="566737"/>
        </p:xfrm>
        <a:graphic>
          <a:graphicData uri="http://schemas.openxmlformats.org/presentationml/2006/ole">
            <mc:AlternateContent xmlns:mc="http://schemas.openxmlformats.org/markup-compatibility/2006">
              <mc:Choice xmlns:v="urn:schemas-microsoft-com:vml" Requires="v">
                <p:oleObj spid="_x0000_s2108" name="Unknown" r:id="rId6" imgW="1828800" imgH="215640" progId="Equation.KSEE3">
                  <p:embed/>
                </p:oleObj>
              </mc:Choice>
              <mc:Fallback>
                <p:oleObj name="Unknown" r:id="rId6" imgW="1828800" imgH="215640" progId="Equation.KSEE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763" y="2636838"/>
                        <a:ext cx="4797425"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617538" y="3573463"/>
          <a:ext cx="5464175" cy="566737"/>
        </p:xfrm>
        <a:graphic>
          <a:graphicData uri="http://schemas.openxmlformats.org/presentationml/2006/ole">
            <mc:AlternateContent xmlns:mc="http://schemas.openxmlformats.org/markup-compatibility/2006">
              <mc:Choice xmlns:v="urn:schemas-microsoft-com:vml" Requires="v">
                <p:oleObj spid="_x0000_s2109" name="Unknown" r:id="rId8" imgW="2082600" imgH="215640" progId="Equation.KSEE3">
                  <p:embed/>
                </p:oleObj>
              </mc:Choice>
              <mc:Fallback>
                <p:oleObj name="Unknown" r:id="rId8" imgW="2082600" imgH="215640" progId="Equation.KSEE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538" y="3573463"/>
                        <a:ext cx="5464175"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HDU3625 Examining the Rooms</a:t>
            </a:r>
            <a:br>
              <a:rPr lang="en-US" altLang="zh-CN" dirty="0" smtClean="0"/>
            </a:br>
            <a:r>
              <a:rPr lang="zh-CN" altLang="en-US" dirty="0" smtClean="0"/>
              <a:t>有</a:t>
            </a:r>
            <a:r>
              <a:rPr lang="en-US" altLang="zh-CN" dirty="0" smtClean="0"/>
              <a:t>N</a:t>
            </a:r>
            <a:r>
              <a:rPr lang="zh-CN" altLang="en-US" dirty="0" smtClean="0"/>
              <a:t>个房间，每个房间里有一把钥匙，钥匙随机分配。如果手中有对应的钥匙，就可以开门，如果没有钥匙就只能选择破门而入拿钥匙，第一个房间不允许破门，给定最多破门次数</a:t>
            </a:r>
            <a:r>
              <a:rPr lang="en-US" altLang="zh-CN" dirty="0" smtClean="0"/>
              <a:t>K</a:t>
            </a:r>
            <a:r>
              <a:rPr lang="zh-CN" altLang="en-US" dirty="0" smtClean="0"/>
              <a:t>，求能进入所有房间的概率。</a:t>
            </a:r>
            <a:endParaRPr lang="en-US" altLang="zh-CN" dirty="0" smtClean="0"/>
          </a:p>
        </p:txBody>
      </p:sp>
      <p:graphicFrame>
        <p:nvGraphicFramePr>
          <p:cNvPr id="4" name="对象 3"/>
          <p:cNvGraphicFramePr>
            <a:graphicFrameLocks noChangeAspect="1"/>
          </p:cNvGraphicFramePr>
          <p:nvPr/>
        </p:nvGraphicFramePr>
        <p:xfrm>
          <a:off x="1403647" y="4653136"/>
          <a:ext cx="6461271" cy="1800200"/>
        </p:xfrm>
        <a:graphic>
          <a:graphicData uri="http://schemas.openxmlformats.org/presentationml/2006/ole">
            <mc:AlternateContent xmlns:mc="http://schemas.openxmlformats.org/markup-compatibility/2006">
              <mc:Choice xmlns:v="urn:schemas-microsoft-com:vml" Requires="v">
                <p:oleObj spid="_x0000_s3093" name="Unknown" r:id="rId4" imgW="1549080" imgH="431640" progId="Equation.KSEE3">
                  <p:embed/>
                </p:oleObj>
              </mc:Choice>
              <mc:Fallback>
                <p:oleObj name="Unknown" r:id="rId4" imgW="1549080" imgH="431640" progId="Equation.KSEE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7" y="4653136"/>
                        <a:ext cx="6461271"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2782</TotalTime>
  <Words>2887</Words>
  <Application>Microsoft Office PowerPoint</Application>
  <PresentationFormat>全屏显示(4:3)</PresentationFormat>
  <Paragraphs>299</Paragraphs>
  <Slides>64</Slides>
  <Notes>30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1" baseType="lpstr">
      <vt:lpstr>宋体</vt:lpstr>
      <vt:lpstr>Arial</vt:lpstr>
      <vt:lpstr>Calibri</vt:lpstr>
      <vt:lpstr>Cambria Math</vt:lpstr>
      <vt:lpstr>Wingdings</vt:lpstr>
      <vt:lpstr>Office 主题</vt:lpstr>
      <vt:lpstr>Unknown</vt:lpstr>
      <vt:lpstr>组合数学</vt:lpstr>
      <vt:lpstr>PowerPoint 演示文稿</vt:lpstr>
      <vt:lpstr>常见组合计数问题</vt:lpstr>
      <vt:lpstr>n球m盒分配问题</vt:lpstr>
      <vt:lpstr>最简单的情况</vt:lpstr>
      <vt:lpstr>PowerPoint 演示文稿</vt:lpstr>
      <vt:lpstr>圆(环)排列</vt:lpstr>
      <vt:lpstr>第一类斯特灵数</vt:lpstr>
      <vt:lpstr>PowerPoint 演示文稿</vt:lpstr>
      <vt:lpstr>PowerPoint 演示文稿</vt:lpstr>
      <vt:lpstr>第二类斯特林数</vt:lpstr>
      <vt:lpstr>PowerPoint 演示文稿</vt:lpstr>
      <vt:lpstr>PowerPoint 演示文稿</vt:lpstr>
      <vt:lpstr>分拆数</vt:lpstr>
      <vt:lpstr>两个问题</vt:lpstr>
      <vt:lpstr>Ferrers图</vt:lpstr>
      <vt:lpstr>把n表示成不超过m的正整数之和的方案数</vt:lpstr>
      <vt:lpstr>错位排列</vt:lpstr>
      <vt:lpstr>卡特兰数(OEIS108)</vt:lpstr>
      <vt:lpstr>递推式</vt:lpstr>
      <vt:lpstr>PowerPoint 演示文稿</vt:lpstr>
      <vt:lpstr>求组合数的方法</vt:lpstr>
      <vt:lpstr>求组合数的方法</vt:lpstr>
      <vt:lpstr>求组合数的方法</vt:lpstr>
      <vt:lpstr>取余不是质数</vt:lpstr>
      <vt:lpstr>扩展lucas定理</vt:lpstr>
      <vt:lpstr>扩展lucas定理</vt:lpstr>
      <vt:lpstr>例题</vt:lpstr>
      <vt:lpstr>求组合数的方法</vt:lpstr>
      <vt:lpstr>求组合数的方法</vt:lpstr>
      <vt:lpstr>代数系统</vt:lpstr>
      <vt:lpstr>前置技能</vt:lpstr>
      <vt:lpstr>PowerPoint 演示文稿</vt:lpstr>
      <vt:lpstr>半群</vt:lpstr>
      <vt:lpstr>群</vt:lpstr>
      <vt:lpstr>概念总结</vt:lpstr>
      <vt:lpstr>例子</vt:lpstr>
      <vt:lpstr>子群</vt:lpstr>
      <vt:lpstr>阶</vt:lpstr>
      <vt:lpstr>置换群</vt:lpstr>
      <vt:lpstr>置换的合成</vt:lpstr>
      <vt:lpstr>交换律？</vt:lpstr>
      <vt:lpstr>单位元</vt:lpstr>
      <vt:lpstr>逆元</vt:lpstr>
      <vt:lpstr>置换的全集</vt:lpstr>
      <vt:lpstr>循环</vt:lpstr>
      <vt:lpstr>不动置换类Z_k</vt:lpstr>
      <vt:lpstr>k等价类</vt:lpstr>
      <vt:lpstr>PowerPoint 演示文稿</vt:lpstr>
      <vt:lpstr>不变元</vt:lpstr>
      <vt:lpstr>burnside引理</vt:lpstr>
      <vt:lpstr>举个例子</vt:lpstr>
      <vt:lpstr>置换</vt:lpstr>
      <vt:lpstr>PowerPoint 演示文稿</vt:lpstr>
      <vt:lpstr>Polya定理</vt:lpstr>
      <vt:lpstr>刚刚的问题…</vt:lpstr>
      <vt:lpstr>PowerPoint 演示文稿</vt:lpstr>
      <vt:lpstr>牛刀小试</vt:lpstr>
      <vt:lpstr>旋转置换</vt:lpstr>
      <vt:lpstr>翻转置换</vt:lpstr>
      <vt:lpstr>利用polya定理</vt:lpstr>
      <vt:lpstr>类似的题目</vt:lpstr>
      <vt:lpstr>PowerPoint 演示文稿</vt:lpstr>
      <vt:lpstr>竞赛题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田宝林</cp:lastModifiedBy>
  <cp:revision>182</cp:revision>
  <dcterms:modified xsi:type="dcterms:W3CDTF">2018-03-20T10:07:29Z</dcterms:modified>
</cp:coreProperties>
</file>