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91" r:id="rId4"/>
    <p:sldId id="262" r:id="rId5"/>
    <p:sldId id="263" r:id="rId6"/>
    <p:sldId id="284" r:id="rId7"/>
    <p:sldId id="285" r:id="rId8"/>
    <p:sldId id="286" r:id="rId9"/>
    <p:sldId id="293" r:id="rId10"/>
    <p:sldId id="275" r:id="rId11"/>
    <p:sldId id="273" r:id="rId12"/>
    <p:sldId id="274" r:id="rId13"/>
    <p:sldId id="276" r:id="rId14"/>
    <p:sldId id="258" r:id="rId15"/>
    <p:sldId id="257" r:id="rId16"/>
    <p:sldId id="264" r:id="rId17"/>
    <p:sldId id="265" r:id="rId18"/>
    <p:sldId id="266" r:id="rId19"/>
    <p:sldId id="267" r:id="rId20"/>
    <p:sldId id="269" r:id="rId21"/>
    <p:sldId id="268" r:id="rId22"/>
    <p:sldId id="270" r:id="rId23"/>
    <p:sldId id="271" r:id="rId24"/>
    <p:sldId id="294" r:id="rId25"/>
    <p:sldId id="278" r:id="rId26"/>
    <p:sldId id="272" r:id="rId27"/>
    <p:sldId id="280" r:id="rId28"/>
    <p:sldId id="281" r:id="rId29"/>
    <p:sldId id="279" r:id="rId30"/>
    <p:sldId id="300" r:id="rId31"/>
    <p:sldId id="282" r:id="rId32"/>
    <p:sldId id="287" r:id="rId33"/>
    <p:sldId id="288" r:id="rId34"/>
    <p:sldId id="283" r:id="rId35"/>
    <p:sldId id="289" r:id="rId36"/>
    <p:sldId id="290" r:id="rId37"/>
    <p:sldId id="295" r:id="rId38"/>
    <p:sldId id="296" r:id="rId39"/>
    <p:sldId id="297" r:id="rId40"/>
    <p:sldId id="298" r:id="rId41"/>
    <p:sldId id="299" r:id="rId42"/>
    <p:sldId id="292" r:id="rId43"/>
    <p:sldId id="26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dirty="0" smtClean="0"/>
              <a:t>岂因祸福避趋之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垂死病中惊坐起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 smtClean="0"/>
              <a:t>谈笑风生又一年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岂因祸福避趋之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xlightgod.com/" TargetMode="External"/><Relationship Id="rId2" Type="http://schemas.openxmlformats.org/officeDocument/2006/relationships/hyperlink" Target="https://ruanx.p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nblogs.com/mlystdcall/" TargetMode="External"/><Relationship Id="rId4" Type="http://schemas.openxmlformats.org/officeDocument/2006/relationships/hyperlink" Target="http://jszyxw.leanote.com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uanx.pw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调试导论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湖南师大附中</a:t>
            </a:r>
          </a:p>
          <a:p>
            <a:r>
              <a:rPr lang="en-US" altLang="zh-CN" dirty="0" err="1" smtClean="0"/>
              <a:t>ruanxingzhi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747" y="5365191"/>
            <a:ext cx="652932" cy="65293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758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算计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天算不如人算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61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程序复杂度各位都会算。</a:t>
            </a:r>
            <a:endParaRPr lang="en-US" altLang="zh-CN" dirty="0" smtClean="0"/>
          </a:p>
          <a:p>
            <a:r>
              <a:rPr lang="zh-CN" altLang="en-US" dirty="0" smtClean="0"/>
              <a:t>一般情况下，每秒钟足够计算数千万次（基本运算）。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写出复杂度的柿子，然后看是否在</a:t>
            </a:r>
            <a:r>
              <a:rPr lang="en-US" altLang="zh-CN" dirty="0" smtClean="0"/>
              <a:t>2000w</a:t>
            </a:r>
            <a:r>
              <a:rPr lang="zh-CN" altLang="en-US" dirty="0" smtClean="0"/>
              <a:t>以内。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果是，也许能过。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91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815" y="1958198"/>
            <a:ext cx="9474697" cy="437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1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以下三种数据类型所占字节数：</a:t>
            </a:r>
            <a:endParaRPr lang="en-US" altLang="zh-CN" dirty="0" smtClean="0"/>
          </a:p>
          <a:p>
            <a:r>
              <a:rPr lang="en-US" altLang="zh-CN" dirty="0" smtClean="0"/>
              <a:t>char:		1 b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:			4 b</a:t>
            </a:r>
          </a:p>
          <a:p>
            <a:r>
              <a:rPr lang="en-US" altLang="zh-CN" dirty="0" smtClean="0"/>
              <a:t>long </a:t>
            </a:r>
            <a:r>
              <a:rPr lang="en-US" altLang="zh-CN" dirty="0" err="1" smtClean="0"/>
              <a:t>long</a:t>
            </a:r>
            <a:r>
              <a:rPr lang="en-US" altLang="zh-CN" dirty="0" smtClean="0"/>
              <a:t>:	8 b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128MB=</a:t>
            </a:r>
            <a:r>
              <a:rPr lang="zh-CN" altLang="en-US" dirty="0"/>
              <a:t> </a:t>
            </a:r>
            <a:r>
              <a:rPr lang="en-US" altLang="zh-CN" dirty="0" smtClean="0"/>
              <a:t>134217728</a:t>
            </a:r>
            <a:r>
              <a:rPr lang="en-US" altLang="zh-CN" dirty="0" smtClean="0"/>
              <a:t>b </a:t>
            </a:r>
            <a:r>
              <a:rPr lang="en-US" altLang="zh-CN" smtClean="0"/>
              <a:t>= </a:t>
            </a:r>
            <a:r>
              <a:rPr lang="en-US" altLang="zh-CN" smtClean="0"/>
              <a:t>33554432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int.</a:t>
            </a:r>
          </a:p>
          <a:p>
            <a:r>
              <a:rPr lang="zh-CN" altLang="en-US" dirty="0" smtClean="0"/>
              <a:t>即：</a:t>
            </a:r>
            <a:r>
              <a:rPr lang="en-US" altLang="zh-CN" dirty="0" smtClean="0"/>
              <a:t>128MB</a:t>
            </a:r>
            <a:r>
              <a:rPr lang="zh-CN" altLang="en-US" dirty="0" smtClean="0"/>
              <a:t>大约够开</a:t>
            </a:r>
            <a:r>
              <a:rPr lang="en-US" altLang="zh-CN" dirty="0" smtClean="0"/>
              <a:t>3200w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int.</a:t>
            </a:r>
          </a:p>
        </p:txBody>
      </p:sp>
    </p:spTree>
    <p:extLst>
      <p:ext uri="{BB962C8B-B14F-4D97-AF65-F5344CB8AC3E}">
        <p14:creationId xmlns:p14="http://schemas.microsoft.com/office/powerpoint/2010/main" val="371167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DEBUG;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3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死循环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死循环（或死递归），一般表现为程序一万年跑不出结果。</a:t>
            </a:r>
            <a:endParaRPr lang="en-US" altLang="zh-CN" dirty="0"/>
          </a:p>
          <a:p>
            <a:r>
              <a:rPr lang="zh-CN" altLang="en-US" dirty="0" smtClean="0"/>
              <a:t>可能是无止境的递归引起，也可能是循环条件炸了。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调死循环，一般可以输出中间变量，很容易发现问题所在。</a:t>
            </a:r>
            <a:endParaRPr lang="en-US" altLang="zh-CN" dirty="0" smtClean="0"/>
          </a:p>
          <a:p>
            <a:r>
              <a:rPr lang="zh-CN" altLang="en-US" dirty="0"/>
              <a:t>看一个例</a:t>
            </a:r>
            <a:r>
              <a:rPr lang="zh-CN" altLang="en-US" dirty="0" smtClean="0"/>
              <a:t>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12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复杂程序调试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当您面对着</a:t>
            </a:r>
            <a:r>
              <a:rPr lang="en-US" altLang="zh-CN" dirty="0" smtClean="0"/>
              <a:t>200</a:t>
            </a:r>
            <a:r>
              <a:rPr lang="zh-CN" altLang="en-US" dirty="0" smtClean="0"/>
              <a:t>行的代码，</a:t>
            </a:r>
            <a:endParaRPr lang="en-US" altLang="zh-CN" dirty="0" smtClean="0"/>
          </a:p>
          <a:p>
            <a:r>
              <a:rPr lang="zh-CN" altLang="en-US" dirty="0" smtClean="0"/>
              <a:t>它出了问题，您当然如丧考妣。</a:t>
            </a:r>
            <a:endParaRPr lang="en-US" altLang="zh-CN" dirty="0" smtClean="0"/>
          </a:p>
          <a:p>
            <a:r>
              <a:rPr lang="zh-CN" altLang="en-US" dirty="0" smtClean="0"/>
              <a:t>如果要从头到尾检查代码</a:t>
            </a:r>
            <a:r>
              <a:rPr lang="en-US" altLang="zh-CN" dirty="0" smtClean="0"/>
              <a:t>————</a:t>
            </a:r>
            <a:r>
              <a:rPr lang="zh-CN" altLang="en-US" dirty="0" smtClean="0"/>
              <a:t>这是作死的节奏。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这时候我们需要一种理念：</a:t>
            </a:r>
            <a:r>
              <a:rPr lang="zh-CN" altLang="en-US" dirty="0" smtClean="0">
                <a:solidFill>
                  <a:srgbClr val="FF0000"/>
                </a:solidFill>
              </a:rPr>
              <a:t>黑盒思想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507" y="2084832"/>
            <a:ext cx="1393317" cy="139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黑盒思想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一个程序由很多个步骤组成。</a:t>
            </a:r>
            <a:r>
              <a:rPr lang="zh-CN" altLang="en-US" dirty="0"/>
              <a:t>例</a:t>
            </a:r>
            <a:r>
              <a:rPr lang="zh-CN" altLang="en-US" dirty="0" smtClean="0"/>
              <a:t>如：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{input();work();out();}</a:t>
            </a:r>
          </a:p>
          <a:p>
            <a:endParaRPr lang="en-US" altLang="zh-CN" dirty="0"/>
          </a:p>
          <a:p>
            <a:r>
              <a:rPr lang="zh-CN" altLang="en-US" dirty="0" smtClean="0"/>
              <a:t>我们可以分别检验这三个函数是否出了事，而不需要一行一行看代码。</a:t>
            </a:r>
            <a:endParaRPr lang="en-US" altLang="zh-CN" dirty="0" smtClean="0"/>
          </a:p>
          <a:p>
            <a:r>
              <a:rPr lang="zh-CN" altLang="en-US" dirty="0"/>
              <a:t>当我</a:t>
            </a:r>
            <a:r>
              <a:rPr lang="zh-CN" altLang="en-US" dirty="0" smtClean="0"/>
              <a:t>们确认问题出在</a:t>
            </a:r>
            <a:r>
              <a:rPr lang="en-US" altLang="zh-CN" dirty="0" smtClean="0"/>
              <a:t>work()</a:t>
            </a:r>
            <a:r>
              <a:rPr lang="zh-CN" altLang="en-US" dirty="0" smtClean="0"/>
              <a:t>之后，对</a:t>
            </a:r>
            <a:r>
              <a:rPr lang="en-US" altLang="zh-CN" dirty="0" smtClean="0"/>
              <a:t>work()</a:t>
            </a:r>
            <a:r>
              <a:rPr lang="zh-CN" altLang="en-US" dirty="0" smtClean="0"/>
              <a:t>的子过程采取刚刚的操作。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4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</a:t>
            </a:r>
            <a:r>
              <a:rPr lang="zh-CN" altLang="en-US" dirty="0" smtClean="0"/>
              <a:t>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这里可以用到一个调试利器：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1800" dirty="0"/>
              <a:t>#define DEBUG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("Passing [%s] in LINE %d...\</a:t>
            </a:r>
            <a:r>
              <a:rPr lang="en-US" altLang="zh-CN" sz="1800" dirty="0" err="1"/>
              <a:t>n",__FUNCTION__,__LINE</a:t>
            </a:r>
            <a:r>
              <a:rPr lang="en-US" altLang="zh-CN" sz="1800" dirty="0" smtClean="0"/>
              <a:t>__)</a:t>
            </a:r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4890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我们现在来自己操作一个实例。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fun_()</a:t>
            </a:r>
            <a:r>
              <a:rPr lang="zh-CN" altLang="en-US" dirty="0" smtClean="0"/>
              <a:t>都是很复杂的函数，我们懒得一个一个看。</a:t>
            </a:r>
            <a:endParaRPr lang="en-US" altLang="zh-CN" dirty="0" smtClean="0"/>
          </a:p>
          <a:p>
            <a:r>
              <a:rPr lang="zh-CN" altLang="en-US" dirty="0" smtClean="0"/>
              <a:t>现在只需要知道是哪个</a:t>
            </a:r>
            <a:r>
              <a:rPr lang="en-US" altLang="zh-CN" dirty="0" smtClean="0"/>
              <a:t>fun</a:t>
            </a:r>
            <a:r>
              <a:rPr lang="zh-CN" altLang="en-US" dirty="0" smtClean="0"/>
              <a:t>出了问题。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39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讲在</a:t>
            </a:r>
            <a:r>
              <a:rPr lang="en-US" altLang="zh-CN" dirty="0" err="1" smtClean="0"/>
              <a:t>noip</a:t>
            </a:r>
            <a:r>
              <a:rPr lang="zh-CN" altLang="en-US" dirty="0" smtClean="0"/>
              <a:t>之前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您是否有过这样的经历：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“</a:t>
            </a:r>
            <a:r>
              <a:rPr lang="en-US" altLang="zh-CN" dirty="0" err="1" smtClean="0"/>
              <a:t>wori</a:t>
            </a:r>
            <a:r>
              <a:rPr lang="zh-CN" altLang="en-US" dirty="0" smtClean="0"/>
              <a:t>这题怎么总是调不出来”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err="1" smtClean="0"/>
              <a:t>wori</a:t>
            </a:r>
            <a:r>
              <a:rPr lang="zh-CN" altLang="en-US" dirty="0" smtClean="0"/>
              <a:t>我明明写了正解怎么爆零了”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err="1" smtClean="0"/>
              <a:t>wori</a:t>
            </a:r>
            <a:r>
              <a:rPr lang="zh-CN" altLang="en-US" dirty="0"/>
              <a:t>好好的程序</a:t>
            </a:r>
            <a:r>
              <a:rPr lang="zh-CN" altLang="en-US" dirty="0" smtClean="0"/>
              <a:t>的怎么</a:t>
            </a:r>
            <a:r>
              <a:rPr lang="en-US" altLang="zh-CN" dirty="0" smtClean="0"/>
              <a:t>RE</a:t>
            </a:r>
            <a:r>
              <a:rPr lang="zh-CN" altLang="en-US" dirty="0" smtClean="0"/>
              <a:t>了”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……</a:t>
            </a:r>
            <a:r>
              <a:rPr lang="zh-CN" altLang="en-US" dirty="0"/>
              <a:t>面</a:t>
            </a:r>
            <a:r>
              <a:rPr lang="zh-CN" altLang="en-US" dirty="0" smtClean="0"/>
              <a:t>对这种情况，教练唆使我讲讲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调试导论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134" y="2050085"/>
            <a:ext cx="4332457" cy="257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造数据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./maker 50 &gt;in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73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随机数发生器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/>
              <a:t>自</a:t>
            </a:r>
            <a:r>
              <a:rPr lang="zh-CN" altLang="en-US" dirty="0" smtClean="0"/>
              <a:t>带了随机数生成器：</a:t>
            </a:r>
            <a:r>
              <a:rPr lang="en-US" altLang="zh-CN" dirty="0" smtClean="0"/>
              <a:t>rand()</a:t>
            </a:r>
          </a:p>
          <a:p>
            <a:endParaRPr lang="en-US" altLang="zh-CN" dirty="0"/>
          </a:p>
          <a:p>
            <a:r>
              <a:rPr lang="zh-CN" altLang="en-US" dirty="0" smtClean="0"/>
              <a:t>使用时，我们需要</a:t>
            </a:r>
            <a:endParaRPr lang="en-US" altLang="zh-CN" dirty="0" smtClean="0"/>
          </a:p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ctime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 smtClean="0"/>
              <a:t>srand</a:t>
            </a:r>
            <a:r>
              <a:rPr lang="en-US" altLang="zh-CN" dirty="0" smtClean="0"/>
              <a:t>(time(0));</a:t>
            </a:r>
          </a:p>
          <a:p>
            <a:r>
              <a:rPr lang="zh-CN" altLang="en-US" dirty="0" smtClean="0"/>
              <a:t>然后调用</a:t>
            </a:r>
            <a:r>
              <a:rPr lang="en-US" altLang="zh-CN" dirty="0" smtClean="0"/>
              <a:t>rand()</a:t>
            </a:r>
            <a:r>
              <a:rPr lang="zh-CN" altLang="en-US" dirty="0" smtClean="0"/>
              <a:t>获取随机自然数。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85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</a:t>
            </a:r>
            <a:r>
              <a:rPr lang="zh-CN" altLang="en-US" dirty="0" smtClean="0"/>
              <a:t>成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以内的正整数。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325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造数据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命令行传参：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argc,char</a:t>
            </a:r>
            <a:r>
              <a:rPr lang="en-US" altLang="zh-CN" dirty="0" smtClean="0"/>
              <a:t>** 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n=</a:t>
            </a:r>
            <a:r>
              <a:rPr lang="en-US" altLang="zh-CN" dirty="0" err="1" smtClean="0"/>
              <a:t>atoi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[1]);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17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造数据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生成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范围内的随机数，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由命令行指定。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&gt; </a:t>
                </a:r>
                <a:r>
                  <a:rPr lang="zh-CN" altLang="en-US" dirty="0" smtClean="0"/>
                  <a:t>常用技巧：</a:t>
                </a:r>
                <a:r>
                  <a:rPr lang="en-US" altLang="zh-CN" dirty="0" smtClean="0"/>
                  <a:t>rand()%m+1 </a:t>
                </a:r>
                <a:r>
                  <a:rPr lang="zh-CN" altLang="en-US" dirty="0" smtClean="0"/>
                  <a:t>即可生成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的随机数。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47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树状数据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先令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号节点为根；</a:t>
                </a:r>
                <a:endParaRPr lang="en-US" altLang="zh-CN" dirty="0" smtClean="0"/>
              </a:p>
              <a:p>
                <a:r>
                  <a:rPr lang="zh-CN" altLang="en-US" dirty="0"/>
                  <a:t>考</a:t>
                </a:r>
                <a:r>
                  <a:rPr lang="zh-CN" altLang="en-US" dirty="0" smtClean="0"/>
                  <a:t>虑第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个节点的时候，随机认一个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zh-CN" altLang="en-US" dirty="0" smtClean="0"/>
                  <a:t>的点做父亲。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31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图状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生成一些边：随机指定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然后在它俩之间连边。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&gt; </a:t>
                </a:r>
                <a:r>
                  <a:rPr lang="zh-CN" altLang="en-US" dirty="0" smtClean="0"/>
                  <a:t>判重 可以用邻接矩阵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6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对拍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Pi~~Pa!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34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什么是对拍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您写了一个暴力，然后写了一个正解。</a:t>
            </a:r>
            <a:endParaRPr lang="en-US" altLang="zh-CN" dirty="0" smtClean="0"/>
          </a:p>
          <a:p>
            <a:r>
              <a:rPr lang="zh-CN" altLang="en-US" dirty="0" smtClean="0"/>
              <a:t>您确信您的暴力没问题，但是您怀疑您的正解不听使唤。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这时候，我们可以生成一组数据，</a:t>
            </a:r>
            <a:r>
              <a:rPr lang="zh-CN" altLang="en-US" dirty="0" smtClean="0">
                <a:solidFill>
                  <a:srgbClr val="FF0000"/>
                </a:solidFill>
              </a:rPr>
              <a:t>分别用暴力和正解去跑</a:t>
            </a:r>
            <a:r>
              <a:rPr lang="zh-CN" altLang="en-US" dirty="0" smtClean="0"/>
              <a:t>；如果跑出来结果一致，我们就认为您的正解没问题。</a:t>
            </a:r>
            <a:endParaRPr lang="en-US" altLang="zh-CN" dirty="0" smtClean="0"/>
          </a:p>
          <a:p>
            <a:r>
              <a:rPr lang="zh-CN" altLang="en-US" dirty="0" smtClean="0"/>
              <a:t>大量、自动地重复上述过程，称为“对拍”。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3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拍子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86000"/>
            <a:ext cx="79343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6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不需要做笔记，这个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在讲完之后会发下来；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以吃东西但是要分享；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如果我讲错了，可以把我赶下去。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09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食用方法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写一个正解，写一个暴力，写一个生成器。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然后：</a:t>
            </a:r>
            <a:r>
              <a:rPr lang="en-US" altLang="zh-CN" dirty="0" smtClean="0"/>
              <a:t>python pai.py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34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拍的重要性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拍</a:t>
            </a:r>
            <a:r>
              <a:rPr lang="zh-CN" altLang="en-US" dirty="0" smtClean="0"/>
              <a:t>过之后，您可以很有底气地说：这题我</a:t>
            </a:r>
            <a:r>
              <a:rPr lang="en-US" altLang="zh-CN" dirty="0" smtClean="0"/>
              <a:t>A</a:t>
            </a:r>
            <a:r>
              <a:rPr lang="zh-CN" altLang="en-US" dirty="0"/>
              <a:t>了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（当然也有极小的几率</a:t>
            </a:r>
            <a:r>
              <a:rPr lang="en-US" altLang="zh-CN" dirty="0" smtClean="0"/>
              <a:t>A</a:t>
            </a:r>
            <a:r>
              <a:rPr lang="zh-CN" altLang="en-US" dirty="0" smtClean="0"/>
              <a:t>不掉。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882" y="3818382"/>
            <a:ext cx="47625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4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考试策略及心态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人生的经验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3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我只是来玩一玩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“不要</a:t>
            </a:r>
            <a:r>
              <a:rPr lang="zh-CN" altLang="en-US" sz="3600" dirty="0"/>
              <a:t>为明天而忧虑，因为明天自有明天的忧虑；一天的难处一天当就够了</a:t>
            </a:r>
            <a:r>
              <a:rPr lang="zh-CN" altLang="en-US" sz="3600" dirty="0" smtClean="0"/>
              <a:t>。”</a:t>
            </a:r>
            <a:endParaRPr lang="en-US" altLang="zh-CN" sz="3600" dirty="0"/>
          </a:p>
          <a:p>
            <a:pPr algn="r"/>
            <a:r>
              <a:rPr lang="en-US" altLang="zh-CN" dirty="0" smtClean="0"/>
              <a:t>[</a:t>
            </a:r>
            <a:r>
              <a:rPr lang="zh-CN" altLang="en-US" dirty="0" smtClean="0"/>
              <a:t>太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en-US" altLang="zh-CN" dirty="0" smtClean="0"/>
              <a:t>34]</a:t>
            </a:r>
          </a:p>
          <a:p>
            <a:endParaRPr lang="en-US" altLang="zh-CN" sz="3600" dirty="0" smtClean="0"/>
          </a:p>
          <a:p>
            <a:r>
              <a:rPr lang="zh-CN" altLang="en-US" sz="3600" dirty="0" smtClean="0"/>
              <a:t>高一的</a:t>
            </a:r>
            <a:r>
              <a:rPr lang="en-US" altLang="zh-CN" sz="3600" dirty="0" err="1" smtClean="0"/>
              <a:t>noip</a:t>
            </a:r>
            <a:r>
              <a:rPr lang="zh-CN" altLang="en-US" sz="3600" dirty="0"/>
              <a:t>无非是</a:t>
            </a:r>
            <a:r>
              <a:rPr lang="zh-CN" altLang="en-US" sz="3600" dirty="0" smtClean="0"/>
              <a:t>去玩一玩，</a:t>
            </a:r>
            <a:r>
              <a:rPr lang="zh-CN" altLang="en-US" sz="3600" dirty="0" smtClean="0">
                <a:solidFill>
                  <a:srgbClr val="FF0000"/>
                </a:solidFill>
              </a:rPr>
              <a:t>不必考前焦虑</a:t>
            </a:r>
            <a:r>
              <a:rPr lang="zh-CN" altLang="en-US" sz="3600" dirty="0" smtClean="0"/>
              <a:t>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860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智慧人</a:t>
            </a:r>
            <a:r>
              <a:rPr lang="zh-CN" altLang="en-US" dirty="0" smtClean="0"/>
              <a:t>生，品</a:t>
            </a:r>
            <a:r>
              <a:rPr lang="zh-CN" altLang="en-US" dirty="0"/>
              <a:t>味舍得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考场上，需要舍弃的东西，一定要毫不犹豫地舍弃。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譬如：您可以写一题正解，或者写三题暴力。此时一般选择写三题暴力，因为不知道正解能不能写对。</a:t>
            </a:r>
            <a:endParaRPr lang="en-US" altLang="zh-CN" dirty="0" smtClean="0"/>
          </a:p>
          <a:p>
            <a:r>
              <a:rPr lang="zh-CN" altLang="en-US" dirty="0"/>
              <a:t>又</a:t>
            </a:r>
            <a:r>
              <a:rPr lang="zh-CN" altLang="en-US" dirty="0" smtClean="0"/>
              <a:t>如：您可以拍一题正解，或者写另一题正解但是两题都不能拍。此时一般选择拍一题，因为没准两题正解都挂了。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总</a:t>
            </a:r>
            <a:r>
              <a:rPr lang="zh-CN" altLang="en-US" dirty="0" smtClean="0">
                <a:solidFill>
                  <a:srgbClr val="FF0000"/>
                </a:solidFill>
              </a:rPr>
              <a:t>之，求稳。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67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Oi</a:t>
            </a:r>
            <a:r>
              <a:rPr lang="zh-CN" altLang="en-US" dirty="0" smtClean="0"/>
              <a:t>的目的是拿分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OI</a:t>
            </a:r>
            <a:r>
              <a:rPr lang="zh-CN" altLang="en-US" dirty="0" smtClean="0"/>
              <a:t>圈有这样一种情况：因为某题正解不会，就索性连暴力都不屑于打。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这种人搞</a:t>
            </a:r>
            <a:r>
              <a:rPr lang="en-US" altLang="zh-CN" dirty="0" smtClean="0"/>
              <a:t>oi</a:t>
            </a:r>
            <a:r>
              <a:rPr lang="zh-CN" altLang="en-US" dirty="0" smtClean="0"/>
              <a:t>干什么呢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一肚子的不合时宜。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12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学好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操作，平时的程序也不要在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下写。</a:t>
            </a:r>
            <a:endParaRPr lang="en-US" altLang="zh-CN" dirty="0" smtClean="0"/>
          </a:p>
          <a:p>
            <a:r>
              <a:rPr lang="zh-CN" altLang="en-US" dirty="0"/>
              <a:t>最</a:t>
            </a:r>
            <a:r>
              <a:rPr lang="zh-CN" altLang="en-US" dirty="0" smtClean="0"/>
              <a:t>好直接日常用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系统算了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我们这届</a:t>
            </a:r>
            <a:r>
              <a:rPr lang="en-US" altLang="zh-CN" dirty="0" smtClean="0"/>
              <a:t>4</a:t>
            </a:r>
            <a:r>
              <a:rPr lang="zh-CN" altLang="en-US" dirty="0" smtClean="0"/>
              <a:t>人中有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人日常用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zh-CN" altLang="en-US" dirty="0" smtClean="0"/>
              <a:t>不是一定要用</a:t>
            </a:r>
            <a:r>
              <a:rPr lang="en-US" altLang="zh-CN" dirty="0" err="1" smtClean="0"/>
              <a:t>noi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.</a:t>
            </a:r>
            <a:r>
              <a:rPr lang="zh-CN" altLang="en-US" dirty="0" smtClean="0"/>
              <a:t>其他的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发行版更好用。</a:t>
            </a:r>
            <a:endParaRPr lang="en-US" altLang="zh-CN" dirty="0" smtClean="0"/>
          </a:p>
          <a:p>
            <a:r>
              <a:rPr lang="zh-CN" altLang="en-US" dirty="0" smtClean="0"/>
              <a:t>我喜欢用</a:t>
            </a:r>
            <a:r>
              <a:rPr lang="en-US" altLang="zh-CN" dirty="0" smtClean="0"/>
              <a:t>Ubuntu.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47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何保持时尚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OI</a:t>
            </a:r>
            <a:r>
              <a:rPr lang="zh-CN" altLang="en-US" dirty="0" smtClean="0"/>
              <a:t>是时效性很强的竞赛。</a:t>
            </a:r>
            <a:endParaRPr lang="en-US" altLang="zh-CN" dirty="0" smtClean="0"/>
          </a:p>
          <a:p>
            <a:r>
              <a:rPr lang="zh-CN" altLang="en-US" dirty="0"/>
              <a:t>各</a:t>
            </a:r>
            <a:r>
              <a:rPr lang="zh-CN" altLang="en-US" dirty="0" smtClean="0"/>
              <a:t>位常常学一些以后再也不会用的过时算法。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两条建议：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加群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交朋友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/>
              <a:t>逛博客</a:t>
            </a:r>
          </a:p>
        </p:txBody>
      </p:sp>
    </p:spTree>
    <p:extLst>
      <p:ext uri="{BB962C8B-B14F-4D97-AF65-F5344CB8AC3E}">
        <p14:creationId xmlns:p14="http://schemas.microsoft.com/office/powerpoint/2010/main" val="1444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社交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请加入这两个群：</a:t>
            </a:r>
            <a:endParaRPr lang="en-US" altLang="zh-CN" dirty="0" smtClean="0"/>
          </a:p>
          <a:p>
            <a:r>
              <a:rPr lang="en-US" altLang="zh-CN" dirty="0" smtClean="0"/>
              <a:t>UOJ</a:t>
            </a:r>
            <a:r>
              <a:rPr lang="zh-CN" altLang="en-US" dirty="0" smtClean="0"/>
              <a:t>用户群 </a:t>
            </a:r>
            <a:r>
              <a:rPr lang="en-US" altLang="zh-CN" dirty="0" smtClean="0"/>
              <a:t>		197293072</a:t>
            </a:r>
          </a:p>
          <a:p>
            <a:r>
              <a:rPr lang="en-US" altLang="zh-CN" dirty="0" err="1" smtClean="0"/>
              <a:t>LibreOJ</a:t>
            </a:r>
            <a:r>
              <a:rPr lang="zh-CN" altLang="en-US" dirty="0" smtClean="0"/>
              <a:t>用户群</a:t>
            </a:r>
            <a:r>
              <a:rPr lang="en-US" altLang="zh-CN" dirty="0"/>
              <a:t>		</a:t>
            </a:r>
            <a:r>
              <a:rPr lang="en-US" altLang="zh-CN" dirty="0" smtClean="0"/>
              <a:t>631401747</a:t>
            </a:r>
          </a:p>
          <a:p>
            <a:endParaRPr lang="en-US" altLang="zh-CN" dirty="0" smtClean="0"/>
          </a:p>
          <a:p>
            <a:r>
              <a:rPr lang="zh-CN" altLang="en-US" dirty="0"/>
              <a:t>群</a:t>
            </a:r>
            <a:r>
              <a:rPr lang="zh-CN" altLang="en-US" dirty="0" smtClean="0"/>
              <a:t>里讨论的东西，如果自己看得懂几个词，就去查查资料；</a:t>
            </a:r>
            <a:endParaRPr lang="en-US" altLang="zh-CN" dirty="0" smtClean="0"/>
          </a:p>
          <a:p>
            <a:r>
              <a:rPr lang="zh-CN" altLang="en-US" dirty="0"/>
              <a:t>自己会</a:t>
            </a:r>
            <a:r>
              <a:rPr lang="zh-CN" altLang="en-US" dirty="0" smtClean="0"/>
              <a:t>的，就参与讨论。</a:t>
            </a:r>
            <a:endParaRPr lang="en-US" altLang="zh-CN" dirty="0" smtClean="0"/>
          </a:p>
          <a:p>
            <a:r>
              <a:rPr lang="zh-CN" altLang="en-US" dirty="0" smtClean="0"/>
              <a:t>群里</a:t>
            </a:r>
            <a:r>
              <a:rPr lang="en-US" altLang="zh-CN" dirty="0" smtClean="0"/>
              <a:t>D</a:t>
            </a:r>
            <a:r>
              <a:rPr lang="zh-CN" altLang="en-US" dirty="0" smtClean="0"/>
              <a:t>人的时候，</a:t>
            </a:r>
            <a:r>
              <a:rPr lang="zh-CN" altLang="en-US" dirty="0"/>
              <a:t>喜欢看热</a:t>
            </a:r>
            <a:r>
              <a:rPr lang="zh-CN" altLang="en-US" dirty="0" smtClean="0"/>
              <a:t>闹的就看看热闹？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419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社交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我自己在社交方面做得还算好吧。</a:t>
            </a:r>
            <a:endParaRPr lang="en-US" altLang="zh-CN" dirty="0"/>
          </a:p>
          <a:p>
            <a:r>
              <a:rPr lang="zh-CN" altLang="en-US" dirty="0" smtClean="0"/>
              <a:t>至少“阮行止”算是个知名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交一些朋友，可以获取更多的信息，可以教你一些算法，可以让你掌握出题人的一些动向（误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在群里找些活跃的人交朋友吧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3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Self-intro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我是</a:t>
            </a:r>
            <a:r>
              <a:rPr lang="en-US" altLang="zh-CN" dirty="0" smtClean="0"/>
              <a:t>blue</a:t>
            </a:r>
            <a:r>
              <a:rPr lang="zh-CN" altLang="en-US" dirty="0" smtClean="0"/>
              <a:t>，在网上一般用“</a:t>
            </a:r>
            <a:r>
              <a:rPr lang="en-US" altLang="zh-CN" dirty="0" err="1" smtClean="0"/>
              <a:t>ruanxingzhi</a:t>
            </a:r>
            <a:r>
              <a:rPr lang="zh-CN" altLang="en-US" dirty="0" smtClean="0"/>
              <a:t>”这个</a:t>
            </a:r>
            <a:r>
              <a:rPr lang="en-US" altLang="zh-CN" dirty="0" smtClean="0"/>
              <a:t>id.</a:t>
            </a:r>
          </a:p>
          <a:p>
            <a:r>
              <a:rPr lang="zh-CN" altLang="en-US" dirty="0"/>
              <a:t>荣</a:t>
            </a:r>
            <a:r>
              <a:rPr lang="zh-CN" altLang="en-US" dirty="0" smtClean="0"/>
              <a:t>获：</a:t>
            </a:r>
            <a:endParaRPr lang="en-US" altLang="zh-CN" dirty="0" smtClean="0"/>
          </a:p>
          <a:p>
            <a:r>
              <a:rPr lang="en-US" altLang="zh-CN" dirty="0"/>
              <a:t>NOIP2012</a:t>
            </a:r>
            <a:r>
              <a:rPr lang="zh-CN" altLang="en-US" dirty="0"/>
              <a:t>普及组三等</a:t>
            </a:r>
            <a:r>
              <a:rPr lang="zh-CN" altLang="en-US" dirty="0" smtClean="0"/>
              <a:t>奖</a:t>
            </a:r>
            <a:endParaRPr lang="en-US" altLang="zh-CN" dirty="0" smtClean="0"/>
          </a:p>
          <a:p>
            <a:r>
              <a:rPr lang="en-US" altLang="zh-CN" dirty="0"/>
              <a:t>NOIP2015</a:t>
            </a:r>
            <a:r>
              <a:rPr lang="zh-CN" altLang="en-US" dirty="0"/>
              <a:t>提高组二等</a:t>
            </a:r>
            <a:r>
              <a:rPr lang="zh-CN" altLang="en-US" dirty="0" smtClean="0"/>
              <a:t>奖</a:t>
            </a:r>
            <a:endParaRPr lang="en-US" altLang="zh-CN" dirty="0" smtClean="0"/>
          </a:p>
          <a:p>
            <a:r>
              <a:rPr lang="en-US" altLang="zh-CN" dirty="0"/>
              <a:t>CCF NOI2016</a:t>
            </a:r>
            <a:r>
              <a:rPr lang="zh-CN" altLang="en-US" dirty="0"/>
              <a:t>同步赛零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en-US" altLang="zh-CN" dirty="0"/>
              <a:t>CCF WC2017</a:t>
            </a:r>
            <a:r>
              <a:rPr lang="zh-CN" altLang="en-US" dirty="0"/>
              <a:t>胸牌</a:t>
            </a:r>
            <a:endParaRPr lang="en-US" altLang="zh-CN" dirty="0"/>
          </a:p>
          <a:p>
            <a:r>
              <a:rPr lang="en-US" altLang="zh-CN" dirty="0"/>
              <a:t>HNOI2017</a:t>
            </a:r>
            <a:r>
              <a:rPr lang="zh-CN" altLang="en-US" dirty="0"/>
              <a:t>未进省队</a:t>
            </a:r>
            <a:r>
              <a:rPr lang="zh-CN" altLang="en-US" dirty="0" smtClean="0"/>
              <a:t>，没买到</a:t>
            </a:r>
            <a:r>
              <a:rPr lang="en-US" altLang="zh-CN" dirty="0" smtClean="0"/>
              <a:t>D</a:t>
            </a:r>
            <a:r>
              <a:rPr lang="zh-CN" altLang="en-US" smtClean="0"/>
              <a:t>，退</a:t>
            </a:r>
            <a:r>
              <a:rPr lang="zh-CN" altLang="en-US" dirty="0"/>
              <a:t>役。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284" y="3741467"/>
            <a:ext cx="2342311" cy="219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7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逛博客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逛逛你朋友的博客，常常会学到一些东西。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在我们这一届，推荐这些博客：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zh-CN" altLang="en-US" dirty="0" smtClean="0"/>
              <a:t>附中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</a:t>
            </a:r>
            <a:r>
              <a:rPr lang="en-US" altLang="zh-CN" dirty="0" smtClean="0"/>
              <a:t>]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ruanx.pw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zh-CN" altLang="en-US" dirty="0" smtClean="0"/>
              <a:t>长郡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xyk</a:t>
            </a:r>
            <a:r>
              <a:rPr lang="en-US" altLang="zh-CN" dirty="0" smtClean="0"/>
              <a:t>] 	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://blog.xlightgod.com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zh-CN" altLang="en-US" dirty="0" smtClean="0"/>
              <a:t>雅礼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jszyxw</a:t>
            </a:r>
            <a:r>
              <a:rPr lang="en-US" altLang="zh-CN" dirty="0"/>
              <a:t>]</a:t>
            </a:r>
            <a:r>
              <a:rPr lang="en-US" altLang="zh-CN" dirty="0" smtClean="0"/>
              <a:t>	</a:t>
            </a: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jszyxw.leanote.com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zh-CN" altLang="en-US" dirty="0" smtClean="0"/>
              <a:t>河南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stdcall</a:t>
            </a:r>
            <a:r>
              <a:rPr lang="en-US" altLang="zh-CN" dirty="0" smtClean="0"/>
              <a:t>]</a:t>
            </a:r>
            <a:r>
              <a:rPr lang="en-US" altLang="zh-CN" dirty="0"/>
              <a:t>	</a:t>
            </a:r>
            <a:r>
              <a:rPr lang="en-US" altLang="zh-CN" dirty="0">
                <a:hlinkClick r:id="rId5"/>
              </a:rPr>
              <a:t>http://www.cnblogs.com/mlystdcall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193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如何获取资源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看你的人脉咯</a:t>
            </a:r>
            <a:r>
              <a:rPr lang="en-US" altLang="zh-CN" dirty="0" smtClean="0"/>
              <a:t>~</a:t>
            </a:r>
          </a:p>
          <a:p>
            <a:endParaRPr lang="en-US" altLang="zh-CN" dirty="0"/>
          </a:p>
          <a:p>
            <a:r>
              <a:rPr lang="zh-CN" altLang="en-US" dirty="0" smtClean="0"/>
              <a:t>内网有很多过时的资源，我们手上也有一些。</a:t>
            </a:r>
            <a:endParaRPr lang="en-US" altLang="zh-CN" dirty="0" smtClean="0"/>
          </a:p>
          <a:p>
            <a:r>
              <a:rPr lang="zh-CN" altLang="en-US" dirty="0"/>
              <a:t>陈年资</a:t>
            </a:r>
            <a:r>
              <a:rPr lang="zh-CN" altLang="en-US" dirty="0" smtClean="0"/>
              <a:t>源可以找我要，泥萌自己也要锻炼一下搜索能力呀。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要搞</a:t>
            </a:r>
            <a:r>
              <a:rPr lang="zh-CN" altLang="en-US" dirty="0" smtClean="0"/>
              <a:t>到最新的资源，还是要靠交朋友啊（</a:t>
            </a:r>
            <a:r>
              <a:rPr lang="zh-CN" altLang="en-US" dirty="0"/>
              <a:t>误</a:t>
            </a:r>
          </a:p>
        </p:txBody>
      </p:sp>
    </p:spTree>
    <p:extLst>
      <p:ext uri="{BB962C8B-B14F-4D97-AF65-F5344CB8AC3E}">
        <p14:creationId xmlns:p14="http://schemas.microsoft.com/office/powerpoint/2010/main" val="359719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今年题目会是怎样的画风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458528"/>
            <a:ext cx="9720073" cy="4023360"/>
          </a:xfrm>
        </p:spPr>
        <p:txBody>
          <a:bodyPr/>
          <a:lstStyle/>
          <a:p>
            <a:r>
              <a:rPr lang="zh-CN" altLang="en-US" dirty="0" smtClean="0"/>
              <a:t>如果真的是</a:t>
            </a:r>
            <a:r>
              <a:rPr lang="en-US" altLang="zh-CN" dirty="0" err="1" smtClean="0"/>
              <a:t>lzz</a:t>
            </a:r>
            <a:r>
              <a:rPr lang="zh-CN" altLang="en-US" dirty="0" smtClean="0"/>
              <a:t>出题</a:t>
            </a:r>
            <a:endParaRPr lang="en-US" altLang="zh-CN" dirty="0" smtClean="0"/>
          </a:p>
          <a:p>
            <a:r>
              <a:rPr lang="zh-CN" altLang="en-US" dirty="0"/>
              <a:t>题</a:t>
            </a:r>
            <a:r>
              <a:rPr lang="zh-CN" altLang="en-US" dirty="0" smtClean="0"/>
              <a:t>目可以难上天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lzz</a:t>
            </a:r>
            <a:r>
              <a:rPr lang="zh-CN" altLang="en-US" dirty="0" smtClean="0"/>
              <a:t>只是审了题</a:t>
            </a:r>
            <a:endParaRPr lang="en-US" altLang="zh-CN" dirty="0" smtClean="0"/>
          </a:p>
          <a:p>
            <a:r>
              <a:rPr lang="zh-CN" altLang="en-US" dirty="0"/>
              <a:t>题</a:t>
            </a:r>
            <a:r>
              <a:rPr lang="zh-CN" altLang="en-US" dirty="0" smtClean="0"/>
              <a:t>目怕也不会过分容易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50" y="2286000"/>
            <a:ext cx="7106818" cy="339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6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湖南师大附中</a:t>
            </a:r>
          </a:p>
          <a:p>
            <a:r>
              <a:rPr lang="en-US" altLang="zh-CN" dirty="0" err="1"/>
              <a:t>ruanxingzhi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747" y="5365191"/>
            <a:ext cx="652932" cy="65293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777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SELF-INTRO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我不擅长：数据结构、字符串、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、图论、网络流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我擅长：数学方向</a:t>
            </a:r>
            <a:endParaRPr lang="en-US" altLang="zh-CN" dirty="0"/>
          </a:p>
          <a:p>
            <a:r>
              <a:rPr lang="zh-CN" altLang="en-US" dirty="0" smtClean="0"/>
              <a:t>如果您有数学方面的问题（组合数学、数论等），可以来找我。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QQ	: 2609151725</a:t>
            </a:r>
          </a:p>
          <a:p>
            <a:r>
              <a:rPr lang="zh-CN" altLang="en-US" dirty="0"/>
              <a:t>博客</a:t>
            </a:r>
            <a:r>
              <a:rPr lang="en-US" altLang="zh-CN" dirty="0"/>
              <a:t>	: </a:t>
            </a:r>
            <a:r>
              <a:rPr lang="en-US" altLang="zh-CN" dirty="0">
                <a:hlinkClick r:id="rId2"/>
              </a:rPr>
              <a:t>https://ruanx.pw</a:t>
            </a:r>
            <a:endParaRPr lang="en-US" altLang="zh-CN" dirty="0"/>
          </a:p>
          <a:p>
            <a:r>
              <a:rPr lang="zh-CN" altLang="en-US" dirty="0"/>
              <a:t>知乎</a:t>
            </a:r>
            <a:r>
              <a:rPr lang="en-US" altLang="zh-CN" dirty="0"/>
              <a:t>	: </a:t>
            </a:r>
            <a:r>
              <a:rPr lang="zh-CN" altLang="en-US" dirty="0"/>
              <a:t>阮行止</a:t>
            </a:r>
          </a:p>
        </p:txBody>
      </p:sp>
    </p:spTree>
    <p:extLst>
      <p:ext uri="{BB962C8B-B14F-4D97-AF65-F5344CB8AC3E}">
        <p14:creationId xmlns:p14="http://schemas.microsoft.com/office/powerpoint/2010/main" val="163595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具有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特色的事故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Segment Fault!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36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浮点数例外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见到了这个错误，直接去检查您的除法和取膜。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如</a:t>
                </a:r>
                <a:r>
                  <a:rPr lang="zh-CN" altLang="en-US" dirty="0" smtClean="0"/>
                  <a:t>果</a:t>
                </a:r>
                <a:r>
                  <a:rPr lang="en-US" altLang="zh-CN" dirty="0" err="1" smtClean="0"/>
                  <a:t>int</a:t>
                </a:r>
                <a:r>
                  <a:rPr lang="zh-CN" altLang="en-US" dirty="0" smtClean="0"/>
                  <a:t>执行了除数为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的除法或取膜，将会出现“浮点数例外”。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e.g. </a:t>
                </a:r>
              </a:p>
              <a:p>
                <a:r>
                  <a:rPr lang="en-US" altLang="zh-CN" dirty="0"/>
                  <a:t>&gt;</a:t>
                </a:r>
                <a:r>
                  <a:rPr lang="en-US" altLang="zh-CN" dirty="0" err="1" smtClean="0"/>
                  <a:t>int</a:t>
                </a:r>
                <a:r>
                  <a:rPr lang="en-US" altLang="zh-CN" dirty="0" smtClean="0"/>
                  <a:t> a=3/0</a:t>
                </a:r>
              </a:p>
              <a:p>
                <a:r>
                  <a:rPr lang="en-US" altLang="zh-CN" dirty="0" smtClean="0"/>
                  <a:t>&gt;</a:t>
                </a:r>
                <a:r>
                  <a:rPr lang="en-US" altLang="zh-CN" dirty="0" err="1" smtClean="0"/>
                  <a:t>int</a:t>
                </a:r>
                <a:r>
                  <a:rPr lang="en-US" altLang="zh-CN" dirty="0" smtClean="0"/>
                  <a:t> a=3%0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4242" b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9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段错误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段错误是</a:t>
            </a:r>
            <a:r>
              <a:rPr lang="en-US" altLang="zh-CN" dirty="0" err="1"/>
              <a:t>oier</a:t>
            </a:r>
            <a:r>
              <a:rPr lang="zh-CN" altLang="en-US" dirty="0"/>
              <a:t>最讨厌的问题了吧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r>
              <a:rPr lang="zh-CN" altLang="en-US" dirty="0" smtClean="0"/>
              <a:t>一般有两种情况：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爆栈</a:t>
            </a:r>
            <a:r>
              <a:rPr lang="en-US" altLang="zh-CN" dirty="0" smtClean="0"/>
              <a:t>			e.g. </a:t>
            </a:r>
            <a:r>
              <a:rPr lang="zh-CN" altLang="en-US" dirty="0" smtClean="0"/>
              <a:t>递归一千万层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/>
              <a:t>访</a:t>
            </a:r>
            <a:r>
              <a:rPr lang="zh-CN" altLang="en-US" dirty="0" smtClean="0"/>
              <a:t>问非法内存</a:t>
            </a:r>
            <a:r>
              <a:rPr lang="en-US" altLang="zh-CN" dirty="0" smtClean="0"/>
              <a:t>		e.g. 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a[-10000]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0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关于爆栈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CCF</a:t>
            </a:r>
            <a:r>
              <a:rPr lang="zh-CN" altLang="en-US" dirty="0" smtClean="0"/>
              <a:t>在最终测试的时候，栈空间限制和内存限制相等。</a:t>
            </a:r>
            <a:endParaRPr lang="en-US" altLang="zh-CN" dirty="0" smtClean="0"/>
          </a:p>
          <a:p>
            <a:r>
              <a:rPr lang="zh-CN" altLang="en-US" dirty="0"/>
              <a:t>也就是</a:t>
            </a:r>
            <a:r>
              <a:rPr lang="zh-CN" altLang="en-US" dirty="0" smtClean="0"/>
              <a:t>说：在最终测试的时候，不用担心爆栈。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本机可以用以下命令开栈：</a:t>
            </a:r>
            <a:endParaRPr lang="en-US" altLang="zh-CN" dirty="0" smtClean="0"/>
          </a:p>
          <a:p>
            <a:r>
              <a:rPr lang="en-US" altLang="zh-CN" dirty="0" err="1"/>
              <a:t>u</a:t>
            </a:r>
            <a:r>
              <a:rPr lang="en-US" altLang="zh-CN" dirty="0" err="1" smtClean="0"/>
              <a:t>limit</a:t>
            </a:r>
            <a:r>
              <a:rPr lang="en-US" altLang="zh-CN" dirty="0" smtClean="0"/>
              <a:t> –s 233333  				#</a:t>
            </a:r>
            <a:r>
              <a:rPr lang="zh-CN" altLang="en-US" dirty="0" smtClean="0"/>
              <a:t>单位：</a:t>
            </a:r>
            <a:r>
              <a:rPr lang="en-US" altLang="zh-CN" dirty="0" smtClean="0"/>
              <a:t>KB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80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Ok">
      <a:dk1>
        <a:sysClr val="windowText" lastClr="000000"/>
      </a:dk1>
      <a:lt1>
        <a:sysClr val="window" lastClr="FFFFFF"/>
      </a:lt1>
      <a:dk2>
        <a:srgbClr val="44546A"/>
      </a:dk2>
      <a:lt2>
        <a:srgbClr val="00B050"/>
      </a:lt2>
      <a:accent1>
        <a:srgbClr val="5B9BD5"/>
      </a:accent1>
      <a:accent2>
        <a:srgbClr val="ED7D31"/>
      </a:accent2>
      <a:accent3>
        <a:srgbClr val="00B05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ow">
      <a:majorFont>
        <a:latin typeface="Consolas"/>
        <a:ea typeface="仿宋"/>
        <a:cs typeface=""/>
      </a:majorFont>
      <a:minorFont>
        <a:latin typeface="Consolas"/>
        <a:ea typeface="仿宋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199</TotalTime>
  <Words>1862</Words>
  <Application>Microsoft Office PowerPoint</Application>
  <PresentationFormat>宽屏</PresentationFormat>
  <Paragraphs>213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Tw Cen MT</vt:lpstr>
      <vt:lpstr>仿宋</vt:lpstr>
      <vt:lpstr>Cambria Math</vt:lpstr>
      <vt:lpstr>Consolas</vt:lpstr>
      <vt:lpstr>Wingdings 3</vt:lpstr>
      <vt:lpstr>积分</vt:lpstr>
      <vt:lpstr>调试导论</vt:lpstr>
      <vt:lpstr>讲在noip之前</vt:lpstr>
      <vt:lpstr>注意事项</vt:lpstr>
      <vt:lpstr>Self-intro</vt:lpstr>
      <vt:lpstr>SELF-INTRO </vt:lpstr>
      <vt:lpstr>具有Linux特色的事故</vt:lpstr>
      <vt:lpstr>浮点数例外</vt:lpstr>
      <vt:lpstr>段错误</vt:lpstr>
      <vt:lpstr>关于爆栈</vt:lpstr>
      <vt:lpstr>算计</vt:lpstr>
      <vt:lpstr>算时间</vt:lpstr>
      <vt:lpstr>例子</vt:lpstr>
      <vt:lpstr>算空间</vt:lpstr>
      <vt:lpstr>调试</vt:lpstr>
      <vt:lpstr>死循环</vt:lpstr>
      <vt:lpstr>复杂程序调试</vt:lpstr>
      <vt:lpstr>黑盒思想</vt:lpstr>
      <vt:lpstr>DEBUG宏</vt:lpstr>
      <vt:lpstr>实例</vt:lpstr>
      <vt:lpstr>造数据</vt:lpstr>
      <vt:lpstr>随机数发生器</vt:lpstr>
      <vt:lpstr>例子</vt:lpstr>
      <vt:lpstr>造数据</vt:lpstr>
      <vt:lpstr>造数据</vt:lpstr>
      <vt:lpstr>树状数据</vt:lpstr>
      <vt:lpstr>图状数据</vt:lpstr>
      <vt:lpstr>对拍</vt:lpstr>
      <vt:lpstr>什么是对拍</vt:lpstr>
      <vt:lpstr>拍子</vt:lpstr>
      <vt:lpstr>食用方法</vt:lpstr>
      <vt:lpstr>拍的重要性</vt:lpstr>
      <vt:lpstr>考试策略及心态</vt:lpstr>
      <vt:lpstr>我只是来玩一玩</vt:lpstr>
      <vt:lpstr>智慧人生，品味舍得</vt:lpstr>
      <vt:lpstr>Oi的目的是拿分</vt:lpstr>
      <vt:lpstr>linux</vt:lpstr>
      <vt:lpstr>如何保持时尚</vt:lpstr>
      <vt:lpstr>社交</vt:lpstr>
      <vt:lpstr>社交</vt:lpstr>
      <vt:lpstr>逛博客</vt:lpstr>
      <vt:lpstr>如何获取资源</vt:lpstr>
      <vt:lpstr>今年题目会是怎样的画风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 xingzhi</dc:creator>
  <cp:lastModifiedBy>ruan xingzhi</cp:lastModifiedBy>
  <cp:revision>309</cp:revision>
  <dcterms:created xsi:type="dcterms:W3CDTF">2016-12-04T04:07:19Z</dcterms:created>
  <dcterms:modified xsi:type="dcterms:W3CDTF">2017-10-27T04:59:28Z</dcterms:modified>
</cp:coreProperties>
</file>