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59" r:id="rId5"/>
    <p:sldId id="261" r:id="rId6"/>
    <p:sldId id="263" r:id="rId7"/>
    <p:sldId id="276" r:id="rId8"/>
    <p:sldId id="267" r:id="rId9"/>
    <p:sldId id="268" r:id="rId10"/>
    <p:sldId id="270" r:id="rId11"/>
    <p:sldId id="271" r:id="rId12"/>
    <p:sldId id="272" r:id="rId13"/>
    <p:sldId id="287" r:id="rId14"/>
    <p:sldId id="274" r:id="rId15"/>
    <p:sldId id="275" r:id="rId16"/>
    <p:sldId id="273" r:id="rId17"/>
    <p:sldId id="278" r:id="rId18"/>
    <p:sldId id="277" r:id="rId19"/>
    <p:sldId id="279" r:id="rId20"/>
    <p:sldId id="280" r:id="rId21"/>
    <p:sldId id="283" r:id="rId22"/>
    <p:sldId id="282" r:id="rId23"/>
    <p:sldId id="281" r:id="rId24"/>
    <p:sldId id="284" r:id="rId25"/>
    <p:sldId id="286" r:id="rId26"/>
    <p:sldId id="285" r:id="rId2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/>
    <p:restoredTop sz="94719"/>
  </p:normalViewPr>
  <p:slideViewPr>
    <p:cSldViewPr snapToGrid="0">
      <p:cViewPr varScale="1">
        <p:scale>
          <a:sx n="148" d="100"/>
          <a:sy n="148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DA0C3-AE50-214F-977B-F405C8DD8CB2}" type="datetimeFigureOut">
              <a:rPr lang="en-JP" smtClean="0"/>
              <a:t>2024/09/09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46255-E130-7541-BF0A-CC57E313388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45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D36F-C772-F687-1134-BC3B986ABA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12192000" cy="2387600"/>
          </a:xfrm>
        </p:spPr>
        <p:txBody>
          <a:bodyPr anchor="b">
            <a:normAutofit/>
          </a:bodyPr>
          <a:lstStyle>
            <a:lvl1pPr algn="ctr">
              <a:defRPr sz="4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(Calibri Bold 44pt.)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26A83-FEA5-5F68-AEA5-F0A969B463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68566"/>
            <a:ext cx="9144000" cy="1189234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(Calibri Light Italic 28pt)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9FCD-722C-D525-77E3-6DCAA5E7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B489FE1E-7C32-6545-AAEB-F0158177A7FD}" type="datetime4">
              <a:rPr lang="en-US" smtClean="0"/>
              <a:t>September 9, 2024</a:t>
            </a:fld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BE40-9BF6-5B45-7973-A9BBEC4B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3326695-227B-224D-B72B-0832D275055D}" type="slidenum">
              <a:rPr lang="en-JP" smtClean="0"/>
              <a:pPr/>
              <a:t>‹#›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40C6-DC80-CE15-5659-7E8C942E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3453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1E7B-4976-3A62-F558-EBDF70B658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(Calibri Bold 44pt.)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4E1A-85C9-2A23-94DA-1D99985DCA7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Content (Calibri Light Italic 28pt.)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B31D-114F-4D66-CB7D-CEDE7042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3175"/>
            <a:ext cx="2743200" cy="365125"/>
          </a:xfrm>
        </p:spPr>
        <p:txBody>
          <a:bodyPr/>
          <a:lstStyle>
            <a:lvl1pPr>
              <a:defRPr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3326695-227B-224D-B72B-0832D275055D}" type="slidenum">
              <a:rPr lang="en-JP" smtClean="0"/>
              <a:pPr/>
              <a:t>‹#›</a:t>
            </a:fld>
            <a:endParaRPr lang="en-JP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EA7AA2B-8D09-492E-1FC1-0BBB56C4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948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6DCC-7253-EDEE-A2F9-34AFC86A4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4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(Calibri Bold 44pt.)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D169-D3B4-AAF1-91D1-8D210440EF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 b="0" i="1">
                <a:solidFill>
                  <a:schemeClr val="tx1">
                    <a:tint val="82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(Calibri Light 28pt.)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7680-76A4-F341-5869-9BF6C428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3326695-227B-224D-B72B-0832D275055D}" type="slidenum">
              <a:rPr lang="en-JP" smtClean="0"/>
              <a:pPr/>
              <a:t>‹#›</a:t>
            </a:fld>
            <a:endParaRPr lang="en-JP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5A0884E-3B8A-EE0B-DF2E-7296B38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679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D616-94B2-77B8-AE99-4926A1D9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CC9BC-881F-7FCD-56FA-FA2C60FC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3326695-227B-224D-B72B-0832D275055D}" type="slidenum">
              <a:rPr lang="en-JP" smtClean="0"/>
              <a:pPr/>
              <a:t>‹#›</a:t>
            </a:fld>
            <a:endParaRPr lang="en-JP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D6C16F2-893C-E4DE-62B2-10EC1CC9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5551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15B5-112A-8D61-1FD4-1A2CFD3D0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Symbol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09743-546D-F818-E338-22ED0842A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‹#›</a:t>
            </a:fld>
            <a:endParaRPr lang="en-JP" dirty="0"/>
          </a:p>
        </p:txBody>
      </p:sp>
      <p:sp>
        <p:nvSpPr>
          <p:cNvPr id="5" name="Line 33">
            <a:extLst>
              <a:ext uri="{FF2B5EF4-FFF2-40B4-BE49-F238E27FC236}">
                <a16:creationId xmlns:a16="http://schemas.microsoft.com/office/drawing/2014/main" id="{E651D509-518A-0056-97DF-8687E1DD696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091563" y="4706833"/>
            <a:ext cx="609600" cy="0"/>
          </a:xfrm>
          <a:prstGeom prst="line">
            <a:avLst/>
          </a:prstGeom>
          <a:noFill/>
          <a:ln w="101600">
            <a:solidFill>
              <a:srgbClr val="99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正方形/長方形 19">
            <a:extLst>
              <a:ext uri="{FF2B5EF4-FFF2-40B4-BE49-F238E27FC236}">
                <a16:creationId xmlns:a16="http://schemas.microsoft.com/office/drawing/2014/main" id="{80649A6F-E782-A16F-569B-03CC3CA891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53412" y="3342065"/>
            <a:ext cx="1195388" cy="603250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" pitchFamily="2" charset="0"/>
            </a:endParaRPr>
          </a:p>
        </p:txBody>
      </p:sp>
      <p:cxnSp>
        <p:nvCxnSpPr>
          <p:cNvPr id="7" name="直線矢印コネクタ 20">
            <a:extLst>
              <a:ext uri="{FF2B5EF4-FFF2-40B4-BE49-F238E27FC236}">
                <a16:creationId xmlns:a16="http://schemas.microsoft.com/office/drawing/2014/main" id="{F39ACF36-5471-E0A6-01DE-F32D2031D0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>
            <a:off x="5756275" y="4832728"/>
            <a:ext cx="2406650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" name="直線矢印コネクタ 21">
            <a:extLst>
              <a:ext uri="{FF2B5EF4-FFF2-40B4-BE49-F238E27FC236}">
                <a16:creationId xmlns:a16="http://schemas.microsoft.com/office/drawing/2014/main" id="{4C74F0F5-5AE0-D933-12B6-6318F3F4DB5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 flipH="1">
            <a:off x="6929438" y="3645278"/>
            <a:ext cx="1330325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stealth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直線矢印コネクタ 23">
            <a:extLst>
              <a:ext uri="{FF2B5EF4-FFF2-40B4-BE49-F238E27FC236}">
                <a16:creationId xmlns:a16="http://schemas.microsoft.com/office/drawing/2014/main" id="{5F9DC11C-7311-D0FF-4F60-6D2CBECBE11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5400000" flipH="1">
            <a:off x="5938836" y="4881044"/>
            <a:ext cx="1330325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 type="stealth" w="med" len="lg"/>
            <a:tailEnd type="stealth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0" name="Line 33">
            <a:extLst>
              <a:ext uri="{FF2B5EF4-FFF2-40B4-BE49-F238E27FC236}">
                <a16:creationId xmlns:a16="http://schemas.microsoft.com/office/drawing/2014/main" id="{045895FF-928C-9900-2D6A-3FEC86E1257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253206" y="5226978"/>
            <a:ext cx="31282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C894869-3D62-5556-B082-C6A4948493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75090" y="2916688"/>
            <a:ext cx="591829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800" b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(</a:t>
            </a:r>
            <a:r>
              <a:rPr kumimoji="0" lang="en-US" altLang="ja-JP" sz="2800" b="1" i="1" dirty="0">
                <a:latin typeface="Times New Roman" panose="02020603050405020304" pitchFamily="18" charset="0"/>
                <a:ea typeface="ヒラギノ丸ゴ Pro W4" panose="020F0400000000000000" pitchFamily="34" charset="-128"/>
                <a:cs typeface="Times New Roman" panose="02020603050405020304" pitchFamily="18" charset="0"/>
              </a:rPr>
              <a:t>a</a:t>
            </a:r>
            <a:r>
              <a:rPr kumimoji="0" lang="en-US" altLang="ja-JP" sz="2800" b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)</a:t>
            </a:r>
            <a:endParaRPr kumimoji="0" lang="en-US" altLang="ja-JP" sz="2800" b="1" baseline="-25000" dirty="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C924CDD-ADAE-7FA2-2742-B92BB7622C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13333" y="2916688"/>
            <a:ext cx="591829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800" b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(</a:t>
            </a:r>
            <a:r>
              <a:rPr kumimoji="0" lang="en-US" altLang="ja-JP" sz="2800" b="1" i="1" dirty="0">
                <a:latin typeface="Times New Roman" panose="02020603050405020304" pitchFamily="18" charset="0"/>
                <a:ea typeface="ヒラギノ丸ゴ Pro W4" panose="020F0400000000000000" pitchFamily="34" charset="-128"/>
                <a:cs typeface="Times New Roman" panose="02020603050405020304" pitchFamily="18" charset="0"/>
              </a:rPr>
              <a:t>b</a:t>
            </a:r>
            <a:r>
              <a:rPr kumimoji="0" lang="en-US" altLang="ja-JP" sz="2800" b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)</a:t>
            </a:r>
            <a:endParaRPr kumimoji="0" lang="en-US" altLang="ja-JP" sz="2800" b="1" baseline="-25000" dirty="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BD898DE-E37A-B3FE-6155-E717EBC0A1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50968" y="2940054"/>
            <a:ext cx="57099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Osaka" panose="020B0600000000000000" pitchFamily="34" charset="-128"/>
                <a:ea typeface="Osaka" panose="020B06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800" b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(</a:t>
            </a:r>
            <a:r>
              <a:rPr kumimoji="0" lang="en-US" altLang="ja-JP" sz="2800" b="1" i="1" dirty="0">
                <a:latin typeface="Times New Roman" panose="02020603050405020304" pitchFamily="18" charset="0"/>
                <a:ea typeface="ヒラギノ丸ゴ Pro W4" panose="020F0400000000000000" pitchFamily="34" charset="-128"/>
                <a:cs typeface="Times New Roman" panose="02020603050405020304" pitchFamily="18" charset="0"/>
              </a:rPr>
              <a:t>c</a:t>
            </a:r>
            <a:r>
              <a:rPr kumimoji="0" lang="en-US" altLang="ja-JP" sz="2800" b="1" dirty="0">
                <a:latin typeface="Calibri Light" panose="020F0302020204030204" pitchFamily="34" charset="0"/>
                <a:ea typeface="ヒラギノ丸ゴ Pro W4" panose="020F0400000000000000" pitchFamily="34" charset="-128"/>
                <a:cs typeface="Calibri Light" panose="020F0302020204030204" pitchFamily="34" charset="0"/>
              </a:rPr>
              <a:t>)</a:t>
            </a:r>
            <a:endParaRPr kumimoji="0" lang="en-US" altLang="ja-JP" sz="2800" b="1" baseline="-25000" dirty="0">
              <a:latin typeface="Calibri Light" panose="020F0302020204030204" pitchFamily="34" charset="0"/>
              <a:ea typeface="ヒラギノ丸ゴ Pro W4" panose="020F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4" name="Line 61">
            <a:extLst>
              <a:ext uri="{FF2B5EF4-FFF2-40B4-BE49-F238E27FC236}">
                <a16:creationId xmlns:a16="http://schemas.microsoft.com/office/drawing/2014/main" id="{D5A5DFAB-62DD-448B-ACFD-34231EECA532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>
            <a:off x="8392036" y="3311207"/>
            <a:ext cx="0" cy="1827187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2400"/>
          </a:p>
        </p:txBody>
      </p:sp>
      <p:sp>
        <p:nvSpPr>
          <p:cNvPr id="15" name="フリーフォーム 2">
            <a:extLst>
              <a:ext uri="{FF2B5EF4-FFF2-40B4-BE49-F238E27FC236}">
                <a16:creationId xmlns:a16="http://schemas.microsoft.com/office/drawing/2014/main" id="{F586369C-3B34-0C36-3CB1-0FC1835C9E1D}"/>
              </a:ext>
            </a:extLst>
          </p:cNvPr>
          <p:cNvSpPr/>
          <p:nvPr userDrawn="1"/>
        </p:nvSpPr>
        <p:spPr>
          <a:xfrm>
            <a:off x="7574044" y="4080603"/>
            <a:ext cx="1524537" cy="270555"/>
          </a:xfrm>
          <a:custGeom>
            <a:avLst/>
            <a:gdLst>
              <a:gd name="connsiteX0" fmla="*/ 0 w 4784651"/>
              <a:gd name="connsiteY0" fmla="*/ 3 h 701752"/>
              <a:gd name="connsiteX1" fmla="*/ 659219 w 4784651"/>
              <a:gd name="connsiteY1" fmla="*/ 691119 h 701752"/>
              <a:gd name="connsiteX2" fmla="*/ 1350335 w 4784651"/>
              <a:gd name="connsiteY2" fmla="*/ 3 h 701752"/>
              <a:gd name="connsiteX3" fmla="*/ 2020186 w 4784651"/>
              <a:gd name="connsiteY3" fmla="*/ 691119 h 701752"/>
              <a:gd name="connsiteX4" fmla="*/ 2721935 w 4784651"/>
              <a:gd name="connsiteY4" fmla="*/ 10636 h 701752"/>
              <a:gd name="connsiteX5" fmla="*/ 3402419 w 4784651"/>
              <a:gd name="connsiteY5" fmla="*/ 691119 h 701752"/>
              <a:gd name="connsiteX6" fmla="*/ 4093535 w 4784651"/>
              <a:gd name="connsiteY6" fmla="*/ 3 h 701752"/>
              <a:gd name="connsiteX7" fmla="*/ 4784651 w 4784651"/>
              <a:gd name="connsiteY7" fmla="*/ 701752 h 7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4651" h="701752">
                <a:moveTo>
                  <a:pt x="0" y="3"/>
                </a:moveTo>
                <a:cubicBezTo>
                  <a:pt x="217081" y="345561"/>
                  <a:pt x="434163" y="691119"/>
                  <a:pt x="659219" y="691119"/>
                </a:cubicBezTo>
                <a:cubicBezTo>
                  <a:pt x="884275" y="691119"/>
                  <a:pt x="1123507" y="3"/>
                  <a:pt x="1350335" y="3"/>
                </a:cubicBezTo>
                <a:cubicBezTo>
                  <a:pt x="1577163" y="3"/>
                  <a:pt x="1791586" y="689347"/>
                  <a:pt x="2020186" y="691119"/>
                </a:cubicBezTo>
                <a:cubicBezTo>
                  <a:pt x="2248786" y="692891"/>
                  <a:pt x="2491563" y="10636"/>
                  <a:pt x="2721935" y="10636"/>
                </a:cubicBezTo>
                <a:cubicBezTo>
                  <a:pt x="2952307" y="10636"/>
                  <a:pt x="3173819" y="692891"/>
                  <a:pt x="3402419" y="691119"/>
                </a:cubicBezTo>
                <a:cubicBezTo>
                  <a:pt x="3631019" y="689347"/>
                  <a:pt x="3863163" y="-1769"/>
                  <a:pt x="4093535" y="3"/>
                </a:cubicBezTo>
                <a:cubicBezTo>
                  <a:pt x="4323907" y="1775"/>
                  <a:pt x="4554279" y="351763"/>
                  <a:pt x="4784651" y="7017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3">
            <a:extLst>
              <a:ext uri="{FF2B5EF4-FFF2-40B4-BE49-F238E27FC236}">
                <a16:creationId xmlns:a16="http://schemas.microsoft.com/office/drawing/2014/main" id="{09047302-5445-A202-426A-CB1C09E20929}"/>
              </a:ext>
            </a:extLst>
          </p:cNvPr>
          <p:cNvSpPr/>
          <p:nvPr userDrawn="1"/>
        </p:nvSpPr>
        <p:spPr>
          <a:xfrm>
            <a:off x="6764012" y="1739490"/>
            <a:ext cx="195588" cy="1858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5">
            <a:extLst>
              <a:ext uri="{FF2B5EF4-FFF2-40B4-BE49-F238E27FC236}">
                <a16:creationId xmlns:a16="http://schemas.microsoft.com/office/drawing/2014/main" id="{4B6C865E-A34A-E5C2-AC73-1A8B40C5121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 flipH="1">
            <a:off x="6004616" y="2521190"/>
            <a:ext cx="1330325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  <a:effectLst/>
        </p:spPr>
      </p:cxnSp>
      <p:cxnSp>
        <p:nvCxnSpPr>
          <p:cNvPr id="18" name="直線矢印コネクタ 6">
            <a:extLst>
              <a:ext uri="{FF2B5EF4-FFF2-40B4-BE49-F238E27FC236}">
                <a16:creationId xmlns:a16="http://schemas.microsoft.com/office/drawing/2014/main" id="{2BE97AD5-0BCC-163D-83AF-5903FFFF1A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 flipH="1">
            <a:off x="6603998" y="2842555"/>
            <a:ext cx="1330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</p:spPr>
      </p:cxnSp>
      <p:sp>
        <p:nvSpPr>
          <p:cNvPr id="19" name="円/楕円 15">
            <a:extLst>
              <a:ext uri="{FF2B5EF4-FFF2-40B4-BE49-F238E27FC236}">
                <a16:creationId xmlns:a16="http://schemas.microsoft.com/office/drawing/2014/main" id="{02E790AC-83B8-7A96-9356-72ED44F15D8D}"/>
              </a:ext>
            </a:extLst>
          </p:cNvPr>
          <p:cNvSpPr/>
          <p:nvPr userDrawn="1"/>
        </p:nvSpPr>
        <p:spPr>
          <a:xfrm>
            <a:off x="7125420" y="1891890"/>
            <a:ext cx="195588" cy="1858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6" descr="更新 枠線">
            <a:extLst>
              <a:ext uri="{FF2B5EF4-FFF2-40B4-BE49-F238E27FC236}">
                <a16:creationId xmlns:a16="http://schemas.microsoft.com/office/drawing/2014/main" id="{B996DBC9-BB7B-88F8-BA79-B57F0887C0E0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87704" y="4107808"/>
            <a:ext cx="367455" cy="811248"/>
          </a:xfrm>
          <a:prstGeom prst="rect">
            <a:avLst/>
          </a:prstGeom>
        </p:spPr>
      </p:pic>
      <p:cxnSp>
        <p:nvCxnSpPr>
          <p:cNvPr id="21" name="直線矢印コネクタ 2">
            <a:extLst>
              <a:ext uri="{FF2B5EF4-FFF2-40B4-BE49-F238E27FC236}">
                <a16:creationId xmlns:a16="http://schemas.microsoft.com/office/drawing/2014/main" id="{5F9CA322-A1FE-5ABB-EDF5-AB1947DD2E4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1002926" y="4525080"/>
            <a:ext cx="952754" cy="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prstDash val="dash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96854BD-EFE5-E993-8AF8-2F6B7AFFF1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4993249" cy="4369683"/>
          </a:xfrm>
        </p:spPr>
        <p:txBody>
          <a:bodyPr>
            <a:normAutofit/>
          </a:bodyPr>
          <a:lstStyle>
            <a:lvl1pPr>
              <a:defRPr sz="2800" b="0" i="1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8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Choose symbol by View &gt; Master &gt; Slide Master (Option + </a:t>
            </a:r>
            <a:r>
              <a:rPr lang="en-US" dirty="0" err="1"/>
              <a:t>Cmd</a:t>
            </a:r>
            <a:r>
              <a:rPr lang="en-US" dirty="0"/>
              <a:t> + 1);                             Choose the blue font by copy this box</a:t>
            </a:r>
          </a:p>
          <a:p>
            <a:pPr lvl="0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C9029A8-1E0E-1CF3-A519-E14A01DBE7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3444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A059F-D86C-E406-1991-4F4177A2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(Calibri Bold 44pt.)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3A298-0CF2-58DA-9EE5-D8B92A80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Content (Calibri Light Italic 28pt.)</a:t>
            </a:r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C0A1-C867-C991-AB58-E90D2EDFA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82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A75E-42EE-FDF0-1574-F0FA625FF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3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>
                <a:solidFill>
                  <a:schemeClr val="tx1">
                    <a:tint val="82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3326695-227B-224D-B72B-0832D275055D}" type="slidenum">
              <a:rPr lang="en-JP" smtClean="0"/>
              <a:pPr/>
              <a:t>‹#›</a:t>
            </a:fld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70662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1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1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1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1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1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65C5-D461-07C7-E0EA-126DAD106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Meta-learning in movement prediction problem of</a:t>
            </a:r>
            <a:br>
              <a:rPr lang="en-US" dirty="0"/>
            </a:br>
            <a:r>
              <a:rPr lang="en-US" dirty="0"/>
              <a:t>aperiodic time-series data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F65F-5071-3F81-E27A-F926E9A9A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Nguyen Bao Long – 2210434</a:t>
            </a:r>
          </a:p>
          <a:p>
            <a:r>
              <a:rPr lang="en-JP" dirty="0"/>
              <a:t>Supervisor: Ryo Maezono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0702-4DFB-15F1-F2DD-E12796C3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</a:t>
            </a:fld>
            <a:endParaRPr lang="en-JP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6A273F-D442-2A9D-7A92-01E1784E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JP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7E118-22AB-F017-A4F3-E7B68118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870A-5719-3342-9575-75751D9B8446}" type="datetime4">
              <a:rPr lang="en-US" smtClean="0"/>
              <a:t>September 9, 2024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245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1CDE-6F36-5951-BD30-C89D11F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Feature extraction using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DCC6-1940-74FD-19B9-D1409CEF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Capture local feature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 data by kernel-mechanism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9B0E8-1E3B-A829-9824-CEA22A7D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10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8FA3-8A79-1D99-428E-7D876EB9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99594768-9769-428D-86E4-994303B699B6}"/>
              </a:ext>
            </a:extLst>
          </p:cNvPr>
          <p:cNvSpPr txBox="1">
            <a:spLocks/>
          </p:cNvSpPr>
          <p:nvPr/>
        </p:nvSpPr>
        <p:spPr>
          <a:xfrm>
            <a:off x="7517715" y="5554509"/>
            <a:ext cx="2301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b="0" i="1" kern="1200">
                <a:solidFill>
                  <a:schemeClr val="tx1">
                    <a:tint val="82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P" sz="1800" dirty="0"/>
              <a:t>CNN extractor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74E86E-6488-3458-ACD0-18F86AF8976B}"/>
              </a:ext>
            </a:extLst>
          </p:cNvPr>
          <p:cNvGrpSpPr/>
          <p:nvPr/>
        </p:nvGrpSpPr>
        <p:grpSpPr>
          <a:xfrm>
            <a:off x="1709727" y="2827635"/>
            <a:ext cx="5480873" cy="3136906"/>
            <a:chOff x="1709727" y="2827635"/>
            <a:chExt cx="5480873" cy="3136906"/>
          </a:xfrm>
        </p:grpSpPr>
        <p:sp>
          <p:nvSpPr>
            <p:cNvPr id="18" name="Slide Number Placeholder 3">
              <a:extLst>
                <a:ext uri="{FF2B5EF4-FFF2-40B4-BE49-F238E27FC236}">
                  <a16:creationId xmlns:a16="http://schemas.microsoft.com/office/drawing/2014/main" id="{5D3448A5-4E7D-F784-E786-864B289336D0}"/>
                </a:ext>
              </a:extLst>
            </p:cNvPr>
            <p:cNvSpPr txBox="1">
              <a:spLocks/>
            </p:cNvSpPr>
            <p:nvPr/>
          </p:nvSpPr>
          <p:spPr>
            <a:xfrm>
              <a:off x="1709727" y="5599416"/>
              <a:ext cx="548087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dirty="0"/>
                <a:t>Convolution operator</a:t>
              </a:r>
            </a:p>
          </p:txBody>
        </p:sp>
        <p:pic>
          <p:nvPicPr>
            <p:cNvPr id="21" name="Picture 20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06196CD8-1F9C-A531-7DF0-DFDF0501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9727" y="2827635"/>
              <a:ext cx="5480873" cy="277267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5668231-9B37-F5EE-D1F2-24234124D7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087"/>
                  </p:ext>
                </p:extLst>
              </p:nvPr>
            </p:nvGraphicFramePr>
            <p:xfrm>
              <a:off x="7623628" y="3146313"/>
              <a:ext cx="1979284" cy="240819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94821">
                      <a:extLst>
                        <a:ext uri="{9D8B030D-6E8A-4147-A177-3AD203B41FA5}">
                          <a16:colId xmlns:a16="http://schemas.microsoft.com/office/drawing/2014/main" val="2195667594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3199985504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789664825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2951506747"/>
                        </a:ext>
                      </a:extLst>
                    </a:gridCol>
                  </a:tblGrid>
                  <a:tr h="510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760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0959792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2779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18136838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224343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4132391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2417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5668231-9B37-F5EE-D1F2-24234124D7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087"/>
                  </p:ext>
                </p:extLst>
              </p:nvPr>
            </p:nvGraphicFramePr>
            <p:xfrm>
              <a:off x="7623628" y="3146313"/>
              <a:ext cx="1979284" cy="240819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94821">
                      <a:extLst>
                        <a:ext uri="{9D8B030D-6E8A-4147-A177-3AD203B41FA5}">
                          <a16:colId xmlns:a16="http://schemas.microsoft.com/office/drawing/2014/main" val="2195667594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3199985504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789664825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2951506747"/>
                        </a:ext>
                      </a:extLst>
                    </a:gridCol>
                  </a:tblGrid>
                  <a:tr h="510609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r="-305128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197500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128" r="-102564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128" r="-2564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602834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0959792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121951" r="-305128" b="-2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21951" r="-197500" b="-2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128" t="-121951" r="-102564" b="-2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128" t="-121951" r="-2564" b="-2463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2277966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18136838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64" t="-243902" r="-305128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43902" r="-197500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128" t="-243902" r="-102564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5128" t="-243902" r="-2564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434385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4132391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377500" r="-305128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77500" r="-19750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128" t="-377500" r="-102564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128" t="-377500" r="-2564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417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C8743D1-B970-D218-9675-11C0C4D82304}"/>
              </a:ext>
            </a:extLst>
          </p:cNvPr>
          <p:cNvSpPr/>
          <p:nvPr/>
        </p:nvSpPr>
        <p:spPr>
          <a:xfrm>
            <a:off x="7517715" y="3030497"/>
            <a:ext cx="2191109" cy="1350672"/>
          </a:xfrm>
          <a:prstGeom prst="roundRect">
            <a:avLst/>
          </a:prstGeom>
          <a:noFill/>
          <a:ln w="190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08BD4C-C42F-12A2-9521-3E591C5A6E5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08824" y="3705833"/>
            <a:ext cx="273650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C3B34B-2209-97D0-BBDB-F935667E032F}"/>
                  </a:ext>
                </a:extLst>
              </p:cNvPr>
              <p:cNvSpPr txBox="1"/>
              <p:nvPr/>
            </p:nvSpPr>
            <p:spPr>
              <a:xfrm>
                <a:off x="9800790" y="4536561"/>
                <a:ext cx="363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C3B34B-2209-97D0-BBDB-F935667E0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790" y="4536561"/>
                <a:ext cx="3633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9F4FA2-648C-3621-AF6C-964290C07F9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982474" y="3705833"/>
            <a:ext cx="0" cy="830728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A8FD7E-547A-1DAC-74B0-C71282BE5A42}"/>
                  </a:ext>
                </a:extLst>
              </p:cNvPr>
              <p:cNvSpPr txBox="1"/>
              <p:nvPr/>
            </p:nvSpPr>
            <p:spPr>
              <a:xfrm>
                <a:off x="8159811" y="2689722"/>
                <a:ext cx="9069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𝑘𝑒𝑟𝑛𝑒𝑙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A8FD7E-547A-1DAC-74B0-C71282BE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1" y="2689722"/>
                <a:ext cx="9069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67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EFA1-D334-091E-D45F-C5F4033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Fast adapt using Meta-learning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5783A-2F7E-6492-8034-4835436F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11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8A1D-EC15-4E43-6E6E-04665695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baseline="30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DC5AF9-900D-4500-B903-5E13F8A7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2626"/>
            <a:ext cx="4963717" cy="557979"/>
          </a:xfrm>
        </p:spPr>
        <p:txBody>
          <a:bodyPr/>
          <a:lstStyle/>
          <a:p>
            <a:r>
              <a:rPr lang="en-JP" dirty="0"/>
              <a:t>Meta-train on a set of tasks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BD77D6-AD2B-74FE-D591-B053FFA6B8B0}"/>
              </a:ext>
            </a:extLst>
          </p:cNvPr>
          <p:cNvGrpSpPr/>
          <p:nvPr/>
        </p:nvGrpSpPr>
        <p:grpSpPr>
          <a:xfrm>
            <a:off x="4963716" y="1825626"/>
            <a:ext cx="7228284" cy="4254267"/>
            <a:chOff x="4963716" y="1825626"/>
            <a:chExt cx="7228284" cy="4254267"/>
          </a:xfrm>
        </p:grpSpPr>
        <p:pic>
          <p:nvPicPr>
            <p:cNvPr id="12" name="Content Placeholder 8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2AA8B78-A132-61B1-D5A4-5732B8A8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3716" y="1825626"/>
              <a:ext cx="7228284" cy="3889630"/>
            </a:xfrm>
            <a:prstGeom prst="rect">
              <a:avLst/>
            </a:prstGeom>
          </p:spPr>
        </p:pic>
        <p:sp>
          <p:nvSpPr>
            <p:cNvPr id="13" name="Slide Number Placeholder 3">
              <a:extLst>
                <a:ext uri="{FF2B5EF4-FFF2-40B4-BE49-F238E27FC236}">
                  <a16:creationId xmlns:a16="http://schemas.microsoft.com/office/drawing/2014/main" id="{DE3FE305-74B2-6052-304E-537E1BED7561}"/>
                </a:ext>
              </a:extLst>
            </p:cNvPr>
            <p:cNvSpPr txBox="1">
              <a:spLocks/>
            </p:cNvSpPr>
            <p:nvPr/>
          </p:nvSpPr>
          <p:spPr>
            <a:xfrm>
              <a:off x="4963716" y="5714768"/>
              <a:ext cx="722828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dirty="0"/>
                <a:t>Meta-learning objective </a:t>
              </a:r>
            </a:p>
          </p:txBody>
        </p:sp>
      </p:grp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45D5DC30-7F9A-ADB7-D273-53B34C3A7A0A}"/>
              </a:ext>
            </a:extLst>
          </p:cNvPr>
          <p:cNvSpPr txBox="1">
            <a:spLocks/>
          </p:cNvSpPr>
          <p:nvPr/>
        </p:nvSpPr>
        <p:spPr>
          <a:xfrm>
            <a:off x="-1" y="2935542"/>
            <a:ext cx="4963717" cy="132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After meta-training, model has the ability to </a:t>
            </a:r>
            <a:r>
              <a:rPr lang="en-JP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adapt to new task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A16EFFC-34A3-5E76-297C-49FE39ABF009}"/>
              </a:ext>
            </a:extLst>
          </p:cNvPr>
          <p:cNvSpPr txBox="1">
            <a:spLocks/>
          </p:cNvSpPr>
          <p:nvPr/>
        </p:nvSpPr>
        <p:spPr>
          <a:xfrm>
            <a:off x="-2" y="4392867"/>
            <a:ext cx="4963717" cy="132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Meta-test on a set of new tasks</a:t>
            </a:r>
            <a:endParaRPr lang="en-JP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3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B6CA-EAC9-7B37-82DC-F64F323D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Long horizon prediction using NHITS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04328-FFE9-DCA5-844E-4029FB30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12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CD76-7493-7746-B2D4-9D31DF93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7172"/>
            <a:ext cx="10515600" cy="365125"/>
          </a:xfrm>
        </p:spPr>
        <p:txBody>
          <a:bodyPr/>
          <a:lstStyle/>
          <a:p>
            <a:endParaRPr lang="en-JP" baseline="30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F3BFB-582D-7097-1487-0CD36DF8579C}"/>
              </a:ext>
            </a:extLst>
          </p:cNvPr>
          <p:cNvGrpSpPr/>
          <p:nvPr/>
        </p:nvGrpSpPr>
        <p:grpSpPr>
          <a:xfrm>
            <a:off x="2045106" y="1690688"/>
            <a:ext cx="8101788" cy="4664271"/>
            <a:chOff x="2045106" y="1690688"/>
            <a:chExt cx="8101788" cy="4664271"/>
          </a:xfrm>
        </p:grpSpPr>
        <p:pic>
          <p:nvPicPr>
            <p:cNvPr id="7" name="Picture 6" descr="A diagram of a stack diagram&#10;&#10;Description automatically generated">
              <a:extLst>
                <a:ext uri="{FF2B5EF4-FFF2-40B4-BE49-F238E27FC236}">
                  <a16:creationId xmlns:a16="http://schemas.microsoft.com/office/drawing/2014/main" id="{E443E259-EC81-9E59-B658-DDCBFCC6C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5106" y="1690688"/>
              <a:ext cx="8101788" cy="4299146"/>
            </a:xfrm>
            <a:prstGeom prst="rect">
              <a:avLst/>
            </a:prstGeom>
          </p:spPr>
        </p:pic>
        <p:sp>
          <p:nvSpPr>
            <p:cNvPr id="8" name="Slide Number Placeholder 3">
              <a:extLst>
                <a:ext uri="{FF2B5EF4-FFF2-40B4-BE49-F238E27FC236}">
                  <a16:creationId xmlns:a16="http://schemas.microsoft.com/office/drawing/2014/main" id="{70B3EC6A-A5A4-383E-B366-9BE0655972E5}"/>
                </a:ext>
              </a:extLst>
            </p:cNvPr>
            <p:cNvSpPr txBox="1">
              <a:spLocks/>
            </p:cNvSpPr>
            <p:nvPr/>
          </p:nvSpPr>
          <p:spPr>
            <a:xfrm>
              <a:off x="2045106" y="5989834"/>
              <a:ext cx="8101788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dirty="0"/>
                <a:t>NHITS architecture – </a:t>
              </a:r>
              <a:r>
                <a:rPr lang="en-JP" sz="1800" dirty="0">
                  <a:solidFill>
                    <a:srgbClr val="0432FF"/>
                  </a:solidFill>
                </a:rPr>
                <a:t>State of the art model in 2023 in forecast tasks </a:t>
              </a:r>
              <a:endParaRPr lang="en-JP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35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B6CA-EAC9-7B37-82DC-F64F323D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Long horizon prediction using NHITS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04328-FFE9-DCA5-844E-4029FB30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13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CD76-7493-7746-B2D4-9D31DF93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7172"/>
            <a:ext cx="10515600" cy="365125"/>
          </a:xfrm>
        </p:spPr>
        <p:txBody>
          <a:bodyPr/>
          <a:lstStyle/>
          <a:p>
            <a:endParaRPr lang="en-JP" baseline="300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0B3EC6A-A5A4-383E-B366-9BE0655972E5}"/>
              </a:ext>
            </a:extLst>
          </p:cNvPr>
          <p:cNvSpPr txBox="1">
            <a:spLocks/>
          </p:cNvSpPr>
          <p:nvPr/>
        </p:nvSpPr>
        <p:spPr>
          <a:xfrm>
            <a:off x="2045106" y="5577756"/>
            <a:ext cx="8101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b="0" i="1" kern="1200">
                <a:solidFill>
                  <a:schemeClr val="tx1">
                    <a:tint val="82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P" sz="1800" dirty="0"/>
              <a:t>NHITS goal: </a:t>
            </a:r>
            <a:r>
              <a:rPr lang="en-JP" sz="18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Decompose input signal into frequency bands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D50077-7203-45BF-8683-166CFFFB8066}"/>
              </a:ext>
            </a:extLst>
          </p:cNvPr>
          <p:cNvGrpSpPr/>
          <p:nvPr/>
        </p:nvGrpSpPr>
        <p:grpSpPr>
          <a:xfrm>
            <a:off x="1929045" y="2052638"/>
            <a:ext cx="8333909" cy="3528294"/>
            <a:chOff x="838200" y="1690688"/>
            <a:chExt cx="8333909" cy="3528294"/>
          </a:xfrm>
        </p:grpSpPr>
        <p:pic>
          <p:nvPicPr>
            <p:cNvPr id="7" name="Picture 6" descr="A diagram of a stack diagram&#10;&#10;Description automatically generated">
              <a:extLst>
                <a:ext uri="{FF2B5EF4-FFF2-40B4-BE49-F238E27FC236}">
                  <a16:creationId xmlns:a16="http://schemas.microsoft.com/office/drawing/2014/main" id="{E443E259-EC81-9E59-B658-DDCBFCC6C9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21" b="17931"/>
            <a:stretch/>
          </p:blipFill>
          <p:spPr>
            <a:xfrm>
              <a:off x="838200" y="1690688"/>
              <a:ext cx="3311898" cy="35282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7ACD88-29DB-5DBC-EAAF-8B52AC489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281"/>
            <a:stretch/>
          </p:blipFill>
          <p:spPr>
            <a:xfrm>
              <a:off x="4150098" y="2858880"/>
              <a:ext cx="5022011" cy="2360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88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25B8-5789-035E-B559-1C13256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Proposed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478AC-4F43-FFF7-D838-A113E0A81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JP" dirty="0"/>
              <a:t>What kind of features are extracted?</a:t>
            </a:r>
          </a:p>
          <a:p>
            <a:pPr algn="r"/>
            <a:r>
              <a:rPr lang="en-JP" dirty="0"/>
              <a:t>How do we aggregate these features?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FC47-90C2-ABC5-FED0-C46D0CA6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14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AFCF-09A4-AA85-7A11-5851226E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5793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6047-056E-B9A8-DA47-05E33645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E37E-4AC8-B85E-3CEB-689FD1BA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75786"/>
          </a:xfrm>
        </p:spPr>
        <p:txBody>
          <a:bodyPr/>
          <a:lstStyle/>
          <a:p>
            <a:pPr marL="0" indent="0" algn="ctr">
              <a:buNone/>
            </a:pPr>
            <a:r>
              <a:rPr lang="en-JP" b="1" i="0" u="sng" dirty="0"/>
              <a:t>Conventional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D5717-CCD0-704C-C61E-BDF5C17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15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EE56C-69E0-CDC9-CDA8-4BBE16F0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F8F86F-FFFA-493F-D6F5-F3887123857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7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JP" b="1" i="0" u="sng" dirty="0"/>
              <a:t>Meta-learning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B987E44-B6A8-D3B6-5176-11649104A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36348"/>
                <a:ext cx="5257800" cy="35740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JP" dirty="0"/>
              </a:p>
              <a:p>
                <a:pPr marL="0" indent="0">
                  <a:buNone/>
                </a:pPr>
                <a:r>
                  <a:rPr lang="en-JP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JP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JP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JP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p>
                      </m:sSup>
                    </m:oMath>
                  </m:oMathPara>
                </a14:m>
                <a:endParaRPr lang="en-JP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B987E44-B6A8-D3B6-5176-11649104A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6348"/>
                <a:ext cx="5257800" cy="3574034"/>
              </a:xfrm>
              <a:prstGeom prst="rect">
                <a:avLst/>
              </a:prstGeo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CB061FA-B877-0F51-4B46-5089009525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436347"/>
                <a:ext cx="5257800" cy="39200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JP" dirty="0"/>
              </a:p>
              <a:p>
                <a:pPr marL="0" indent="0">
                  <a:buNone/>
                </a:pPr>
                <a:endParaRPr lang="en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JP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P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𝑠𝑢𝑝𝑝𝑜𝑟𝑡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P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𝑞𝑢𝑒𝑟𝑦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JP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  <m:r>
                        <a:rPr lang="en-US" b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JP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</m:t>
                          </m:r>
                        </m:sup>
                      </m:sSup>
                      <m:r>
                        <a:rPr lang="en-US" b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JP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p>
                      </m:sSup>
                    </m:oMath>
                  </m:oMathPara>
                </a14:m>
                <a:endParaRPr lang="en-JP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CB061FA-B877-0F51-4B46-508900952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36347"/>
                <a:ext cx="5257800" cy="3920003"/>
              </a:xfrm>
              <a:prstGeom prst="rect">
                <a:avLst/>
              </a:prstGeom>
              <a:blipFill>
                <a:blip r:embed="rId3"/>
                <a:stretch>
                  <a:fillRect t="-32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4EF1-250D-E4A6-E6C4-8F8B166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kind of features are extracted?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D706-7FA2-2017-E2DC-E3F5BC38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0537" cy="886753"/>
          </a:xfrm>
        </p:spPr>
        <p:txBody>
          <a:bodyPr/>
          <a:lstStyle/>
          <a:p>
            <a:r>
              <a:rPr lang="en-JP" dirty="0"/>
              <a:t>We aggregate LSTM feature and CNN feature for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F653-9BD1-907A-8210-DCF47B0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16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0855-EEBC-8CA8-F70F-26A9960B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A076C9-55AA-CFD0-5039-9867F3357A18}"/>
              </a:ext>
            </a:extLst>
          </p:cNvPr>
          <p:cNvGrpSpPr/>
          <p:nvPr/>
        </p:nvGrpSpPr>
        <p:grpSpPr>
          <a:xfrm>
            <a:off x="5967572" y="1825625"/>
            <a:ext cx="5801475" cy="4351338"/>
            <a:chOff x="5967572" y="1825625"/>
            <a:chExt cx="5801475" cy="43513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F3078D-6EA1-A4D9-7280-0F6060D4A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825625"/>
              <a:ext cx="5544620" cy="3903773"/>
            </a:xfrm>
            <a:prstGeom prst="rect">
              <a:avLst/>
            </a:prstGeom>
          </p:spPr>
        </p:pic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9D2D7188-980A-96A1-C60D-1E52473CCA6A}"/>
                </a:ext>
              </a:extLst>
            </p:cNvPr>
            <p:cNvSpPr txBox="1">
              <a:spLocks/>
            </p:cNvSpPr>
            <p:nvPr/>
          </p:nvSpPr>
          <p:spPr>
            <a:xfrm>
              <a:off x="5967572" y="5729398"/>
              <a:ext cx="5801475" cy="44756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dirty="0"/>
                <a:t>Training process of </a:t>
              </a:r>
              <a:r>
                <a:rPr lang="en-JP" sz="1800" dirty="0">
                  <a:solidFill>
                    <a:srgbClr val="0432FF"/>
                  </a:solidFill>
                </a:rPr>
                <a:t>LSTM+CNN</a:t>
              </a:r>
              <a:r>
                <a:rPr lang="en-JP" sz="1800" dirty="0"/>
                <a:t>, LSTM, CNN on 2600 samples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3ABC2-7CE5-40D8-74B1-4D3C5DB28D2C}"/>
              </a:ext>
            </a:extLst>
          </p:cNvPr>
          <p:cNvSpPr txBox="1">
            <a:spLocks/>
          </p:cNvSpPr>
          <p:nvPr/>
        </p:nvSpPr>
        <p:spPr>
          <a:xfrm>
            <a:off x="838199" y="2847315"/>
            <a:ext cx="511053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Purpose: </a:t>
            </a:r>
            <a:r>
              <a:rPr lang="en-JP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long-term dependency </a:t>
            </a:r>
            <a:r>
              <a:rPr lang="en-JP" dirty="0"/>
              <a:t>+</a:t>
            </a:r>
            <a:r>
              <a:rPr lang="en-JP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highlight localized feature</a:t>
            </a:r>
          </a:p>
        </p:txBody>
      </p:sp>
    </p:spTree>
    <p:extLst>
      <p:ext uri="{BB962C8B-B14F-4D97-AF65-F5344CB8AC3E}">
        <p14:creationId xmlns:p14="http://schemas.microsoft.com/office/powerpoint/2010/main" val="354482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4EF1-250D-E4A6-E6C4-8F8B166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kind of features are extracted?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D706-7FA2-2017-E2DC-E3F5BC38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0537" cy="886753"/>
          </a:xfrm>
        </p:spPr>
        <p:txBody>
          <a:bodyPr/>
          <a:lstStyle/>
          <a:p>
            <a:r>
              <a:rPr lang="en-JP" dirty="0"/>
              <a:t>We aggregate LSTM feature and CNN feature for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F653-9BD1-907A-8210-DCF47B0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17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0855-EEBC-8CA8-F70F-26A9960B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420589-6870-3286-B2B6-37239BF60887}"/>
              </a:ext>
            </a:extLst>
          </p:cNvPr>
          <p:cNvGrpSpPr/>
          <p:nvPr/>
        </p:nvGrpSpPr>
        <p:grpSpPr>
          <a:xfrm>
            <a:off x="5860550" y="1847592"/>
            <a:ext cx="6015519" cy="4307404"/>
            <a:chOff x="5860550" y="1847592"/>
            <a:chExt cx="6015519" cy="43074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F3078D-6EA1-A4D9-7280-0F6060D4A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847592"/>
              <a:ext cx="5544620" cy="3859839"/>
            </a:xfrm>
            <a:prstGeom prst="rect">
              <a:avLst/>
            </a:prstGeom>
          </p:spPr>
        </p:pic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9D2D7188-980A-96A1-C60D-1E52473CCA6A}"/>
                </a:ext>
              </a:extLst>
            </p:cNvPr>
            <p:cNvSpPr txBox="1">
              <a:spLocks/>
            </p:cNvSpPr>
            <p:nvPr/>
          </p:nvSpPr>
          <p:spPr>
            <a:xfrm>
              <a:off x="5860550" y="5707431"/>
              <a:ext cx="6015519" cy="44756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dirty="0"/>
                <a:t>Validating process of </a:t>
              </a:r>
              <a:r>
                <a:rPr lang="en-JP" sz="1800" dirty="0">
                  <a:solidFill>
                    <a:srgbClr val="0432FF"/>
                  </a:solidFill>
                </a:rPr>
                <a:t>LSTM+CNN</a:t>
              </a:r>
              <a:r>
                <a:rPr lang="en-JP" sz="1800" dirty="0"/>
                <a:t>, LSTM, CNN on 2600 samples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3ABC2-7CE5-40D8-74B1-4D3C5DB28D2C}"/>
              </a:ext>
            </a:extLst>
          </p:cNvPr>
          <p:cNvSpPr txBox="1">
            <a:spLocks/>
          </p:cNvSpPr>
          <p:nvPr/>
        </p:nvSpPr>
        <p:spPr>
          <a:xfrm>
            <a:off x="838199" y="2847315"/>
            <a:ext cx="511053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Purpose: </a:t>
            </a:r>
            <a:r>
              <a:rPr lang="en-JP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long-term dependency </a:t>
            </a:r>
            <a:r>
              <a:rPr lang="en-JP" dirty="0"/>
              <a:t>+</a:t>
            </a:r>
            <a:r>
              <a:rPr lang="en-JP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highlight localized feature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5C97BD-12CA-9903-D976-4A4C044FE483}"/>
              </a:ext>
            </a:extLst>
          </p:cNvPr>
          <p:cNvSpPr txBox="1">
            <a:spLocks/>
          </p:cNvSpPr>
          <p:nvPr/>
        </p:nvSpPr>
        <p:spPr>
          <a:xfrm>
            <a:off x="838198" y="4307815"/>
            <a:ext cx="5110537" cy="1869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But even that …</a:t>
            </a:r>
          </a:p>
        </p:txBody>
      </p:sp>
    </p:spTree>
    <p:extLst>
      <p:ext uri="{BB962C8B-B14F-4D97-AF65-F5344CB8AC3E}">
        <p14:creationId xmlns:p14="http://schemas.microsoft.com/office/powerpoint/2010/main" val="159259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6021-8EEA-C769-AFAB-B05BC50A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That’s why we need to synthesize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AEAE0-4CEB-2DCC-C460-A53BF837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18</a:t>
            </a:fld>
            <a:endParaRPr lang="en-JP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E04C34-F735-01AB-48C2-2EF98B80E9C7}"/>
              </a:ext>
            </a:extLst>
          </p:cNvPr>
          <p:cNvGrpSpPr/>
          <p:nvPr/>
        </p:nvGrpSpPr>
        <p:grpSpPr>
          <a:xfrm>
            <a:off x="725456" y="1690688"/>
            <a:ext cx="10741087" cy="4746711"/>
            <a:chOff x="725456" y="1690688"/>
            <a:chExt cx="10741087" cy="4746711"/>
          </a:xfrm>
        </p:grpSpPr>
        <p:pic>
          <p:nvPicPr>
            <p:cNvPr id="7" name="Picture 6" descr="A black background with white rectangles and black text&#10;&#10;Description automatically generated">
              <a:extLst>
                <a:ext uri="{FF2B5EF4-FFF2-40B4-BE49-F238E27FC236}">
                  <a16:creationId xmlns:a16="http://schemas.microsoft.com/office/drawing/2014/main" id="{AB07A60D-128A-A389-F232-4B24D9BB9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456" y="1690688"/>
              <a:ext cx="10741087" cy="4299146"/>
            </a:xfrm>
            <a:prstGeom prst="rect">
              <a:avLst/>
            </a:prstGeom>
          </p:spPr>
        </p:pic>
        <p:sp>
          <p:nvSpPr>
            <p:cNvPr id="8" name="Slide Number Placeholder 3">
              <a:extLst>
                <a:ext uri="{FF2B5EF4-FFF2-40B4-BE49-F238E27FC236}">
                  <a16:creationId xmlns:a16="http://schemas.microsoft.com/office/drawing/2014/main" id="{C32B3581-18C6-671B-F89C-AD84024BD794}"/>
                </a:ext>
              </a:extLst>
            </p:cNvPr>
            <p:cNvSpPr txBox="1">
              <a:spLocks/>
            </p:cNvSpPr>
            <p:nvPr/>
          </p:nvSpPr>
          <p:spPr>
            <a:xfrm>
              <a:off x="725456" y="5989834"/>
              <a:ext cx="10628343" cy="44756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dirty="0"/>
                <a:t>Proposed method architecture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F5CA6-8492-2DDF-7B17-25C22CE1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2187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FA1-19E6-5694-2FDD-0DCBCD95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3302-DEBE-BBB1-171E-EBB1FEE67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JP" dirty="0"/>
              <a:t>How do we evaluate our method?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B775-9127-2C95-DA66-16709A8D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19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17AC-A82F-5733-7BA4-BB753892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5261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5ADA-4E6E-2852-BB3F-4D6AEC9A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3CE3-0896-4D00-BFB3-52D5DEBA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Introduction</a:t>
            </a:r>
          </a:p>
          <a:p>
            <a:r>
              <a:rPr lang="en-JP" dirty="0"/>
              <a:t>Related Work</a:t>
            </a:r>
          </a:p>
          <a:p>
            <a:r>
              <a:rPr lang="en-JP" dirty="0"/>
              <a:t>Proposed Method</a:t>
            </a:r>
          </a:p>
          <a:p>
            <a:r>
              <a:rPr lang="en-JP" dirty="0"/>
              <a:t>Experiment</a:t>
            </a:r>
          </a:p>
          <a:p>
            <a:r>
              <a:rPr lang="en-JP" dirty="0"/>
              <a:t>Result &amp;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5D8D0-20B8-4B95-511D-807A0CCE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2</a:t>
            </a:fld>
            <a:endParaRPr lang="en-JP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86FA26-8FBD-12FF-0FA0-1F984F1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97939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3F43-4B03-EA4B-9280-79A5964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do we evaluate our method?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F464-5597-31D0-3183-598E0AA0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20</a:t>
            </a:fld>
            <a:endParaRPr lang="en-JP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BE22F0-ADC3-8D22-1149-4F1406D2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75786"/>
          </a:xfrm>
        </p:spPr>
        <p:txBody>
          <a:bodyPr/>
          <a:lstStyle/>
          <a:p>
            <a:pPr marL="0" indent="0" algn="ctr">
              <a:buNone/>
            </a:pPr>
            <a:r>
              <a:rPr lang="en-JP" b="1" i="0" u="sng" dirty="0"/>
              <a:t>We use 2 FX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5FB78D-DB5D-1907-5575-D5B18AE3D3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36348"/>
                <a:ext cx="5257800" cy="8677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JP" dirty="0"/>
                  <a:t>Total: ~156.000 samples/dataset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JP" dirty="0"/>
                  <a:t> 60 tasks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5FB78D-DB5D-1907-5575-D5B18AE3D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6348"/>
                <a:ext cx="5257800" cy="867785"/>
              </a:xfrm>
              <a:prstGeom prst="rect">
                <a:avLst/>
              </a:prstGeom>
              <a:blipFill>
                <a:blip r:embed="rId2"/>
                <a:stretch>
                  <a:fillRect l="-1928" t="-14493" b="-1739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963BE0-C207-97B3-923E-86E6D5D92E6C}"/>
              </a:ext>
            </a:extLst>
          </p:cNvPr>
          <p:cNvSpPr txBox="1">
            <a:spLocks/>
          </p:cNvSpPr>
          <p:nvPr/>
        </p:nvSpPr>
        <p:spPr>
          <a:xfrm>
            <a:off x="6096000" y="1825623"/>
            <a:ext cx="5257800" cy="20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432FF"/>
                </a:solidFill>
              </a:rPr>
              <a:t>USD/JPY</a:t>
            </a:r>
          </a:p>
          <a:p>
            <a:pPr lvl="1"/>
            <a:r>
              <a:rPr lang="en-US" dirty="0"/>
              <a:t>2000 – 2024, hourly</a:t>
            </a:r>
          </a:p>
          <a:p>
            <a:pPr lvl="1"/>
            <a:r>
              <a:rPr lang="en-US" dirty="0"/>
              <a:t>This dataset is divided into 60 parts </a:t>
            </a:r>
            <a:endParaRPr lang="en-JP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A2A4DD-292A-16E7-E8FC-DC626AD0BD04}"/>
              </a:ext>
            </a:extLst>
          </p:cNvPr>
          <p:cNvSpPr txBox="1">
            <a:spLocks/>
          </p:cNvSpPr>
          <p:nvPr/>
        </p:nvSpPr>
        <p:spPr>
          <a:xfrm>
            <a:off x="838200" y="3439070"/>
            <a:ext cx="5257800" cy="15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30 tasks for meta-training</a:t>
            </a:r>
          </a:p>
          <a:p>
            <a:pPr marL="0" indent="0">
              <a:buNone/>
            </a:pPr>
            <a:r>
              <a:rPr lang="en-JP" dirty="0"/>
              <a:t>  15 tasks for meta-validating</a:t>
            </a:r>
          </a:p>
          <a:p>
            <a:pPr marL="0" indent="0">
              <a:buNone/>
            </a:pPr>
            <a:r>
              <a:rPr lang="en-JP" dirty="0"/>
              <a:t>  15 tasks for meta-testing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0EC53CB-BC2D-1BCA-A822-313CD67362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05848"/>
                <a:ext cx="5257800" cy="1173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JP" dirty="0"/>
                  <a:t>Each task: ~2600 samples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JP" dirty="0"/>
                  <a:t> 20% support set &amp; 80% query set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0EC53CB-BC2D-1BCA-A822-313CD673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5848"/>
                <a:ext cx="5257800" cy="1173245"/>
              </a:xfrm>
              <a:prstGeom prst="rect">
                <a:avLst/>
              </a:prstGeom>
              <a:blipFill>
                <a:blip r:embed="rId3"/>
                <a:stretch>
                  <a:fillRect l="-2169" t="-8602" r="-241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1F1742-E756-8EAE-DB3F-00B88EBD119B}"/>
              </a:ext>
            </a:extLst>
          </p:cNvPr>
          <p:cNvSpPr txBox="1">
            <a:spLocks/>
          </p:cNvSpPr>
          <p:nvPr/>
        </p:nvSpPr>
        <p:spPr>
          <a:xfrm>
            <a:off x="6096000" y="4315146"/>
            <a:ext cx="5257800" cy="20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432FF"/>
                </a:solidFill>
              </a:rPr>
              <a:t>multi-</a:t>
            </a:r>
            <a:r>
              <a:rPr lang="en-US" dirty="0" err="1">
                <a:solidFill>
                  <a:srgbClr val="0432FF"/>
                </a:solidFill>
              </a:rPr>
              <a:t>fx</a:t>
            </a:r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2014– 2024, daily</a:t>
            </a:r>
          </a:p>
          <a:p>
            <a:pPr lvl="1"/>
            <a:r>
              <a:rPr lang="en-US" dirty="0"/>
              <a:t>60 currency pairs, ~2600 samples/pair</a:t>
            </a:r>
          </a:p>
          <a:p>
            <a:pPr lvl="1"/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C5F5-8019-093A-A146-4F8EC1B6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1606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3F43-4B03-EA4B-9280-79A5964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do we evaluate our method?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F464-5597-31D0-3183-598E0AA0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21</a:t>
            </a:fld>
            <a:endParaRPr lang="en-JP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B34D09-5DAB-AF43-BE1E-E57F2EFB56FB}"/>
              </a:ext>
            </a:extLst>
          </p:cNvPr>
          <p:cNvSpPr txBox="1">
            <a:spLocks/>
          </p:cNvSpPr>
          <p:nvPr/>
        </p:nvSpPr>
        <p:spPr>
          <a:xfrm>
            <a:off x="838200" y="1842995"/>
            <a:ext cx="5257800" cy="47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JP" b="1" i="0" u="sng" dirty="0"/>
              <a:t>Macro Classification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8963BE0-C207-97B3-923E-86E6D5D92E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53718"/>
                <a:ext cx="5257800" cy="9825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JP" dirty="0"/>
                  <a:t>Compute metrics for each task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JP" dirty="0"/>
                  <a:t> Take the average value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8963BE0-C207-97B3-923E-86E6D5D9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53718"/>
                <a:ext cx="5257800" cy="982584"/>
              </a:xfrm>
              <a:prstGeom prst="rect">
                <a:avLst/>
              </a:prstGeom>
              <a:blipFill>
                <a:blip r:embed="rId2"/>
                <a:stretch>
                  <a:fillRect l="-2169" t="-15385" b="-897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1F1742-E756-8EAE-DB3F-00B88EBD119B}"/>
              </a:ext>
            </a:extLst>
          </p:cNvPr>
          <p:cNvSpPr txBox="1">
            <a:spLocks/>
          </p:cNvSpPr>
          <p:nvPr/>
        </p:nvSpPr>
        <p:spPr>
          <a:xfrm>
            <a:off x="838200" y="3571236"/>
            <a:ext cx="5257800" cy="284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2281A698-2565-6135-1F81-669A6FC87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42995"/>
                <a:ext cx="5257800" cy="4351338"/>
              </a:xfrm>
            </p:spPr>
            <p:txBody>
              <a:bodyPr anchor="ctr"/>
              <a:lstStyle/>
              <a:p>
                <a:r>
                  <a:rPr lang="en-US" dirty="0"/>
                  <a:t>Accuracy: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𝑐𝑜𝑟𝑟𝑒𝑐𝑡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Precision: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F1-score: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2281A698-2565-6135-1F81-669A6FC87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42995"/>
                <a:ext cx="5257800" cy="4351338"/>
              </a:xfr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146968F2-D67B-61BD-363E-4A38C06EA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71236"/>
                <a:ext cx="5257800" cy="9825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results look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𝒎𝒆𝒂𝒏</m:t>
                      </m:r>
                      <m:r>
                        <a:rPr lang="en-US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US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JP" b="1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146968F2-D67B-61BD-363E-4A38C06EA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71236"/>
                <a:ext cx="5257800" cy="982584"/>
              </a:xfrm>
              <a:prstGeom prst="rect">
                <a:avLst/>
              </a:prstGeom>
              <a:blipFill>
                <a:blip r:embed="rId4"/>
                <a:stretch>
                  <a:fillRect l="-2169" t="-1025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6C1C9-FD9F-9EE0-ADBC-B32EE899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74458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348C-662C-16B6-8D3B-5B16D6E4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Result &amp;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3156-3D63-81CB-5495-5FD6E32B3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JP" dirty="0"/>
              <a:t>Compare to state of the art model</a:t>
            </a:r>
          </a:p>
          <a:p>
            <a:pPr algn="r"/>
            <a:r>
              <a:rPr lang="en-JP" dirty="0"/>
              <a:t>Why it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A03C8-D1C1-8F05-A9BC-CD55C848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22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D563-BC05-A4D6-3B5C-71A6F3F9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7205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6712-B0E6-DB5F-AAB1-C19B189B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Outperform NHITS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246AE-BBA1-7883-8C3D-6192D318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23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C0AF-D9A0-B88C-D18A-BA871B36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0FBA9F-8872-55E8-573F-33F00805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35"/>
          </a:xfrm>
        </p:spPr>
        <p:txBody>
          <a:bodyPr/>
          <a:lstStyle/>
          <a:p>
            <a:r>
              <a:rPr lang="en-JP" dirty="0"/>
              <a:t>We use LSTM and LSTM+CNN as our feature extractors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23CD1B-CFC8-6E83-64D5-27227E8D9421}"/>
              </a:ext>
            </a:extLst>
          </p:cNvPr>
          <p:cNvSpPr txBox="1">
            <a:spLocks/>
          </p:cNvSpPr>
          <p:nvPr/>
        </p:nvSpPr>
        <p:spPr>
          <a:xfrm>
            <a:off x="838200" y="2307360"/>
            <a:ext cx="10515600" cy="55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Compare the result with NHITS – state of the art model in 2023</a:t>
            </a:r>
          </a:p>
        </p:txBody>
      </p:sp>
      <p:pic>
        <p:nvPicPr>
          <p:cNvPr id="9" name="Picture 8" descr="A table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CC14BD6E-AE57-B2B2-6F03-1D082C7E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35" y="2996412"/>
            <a:ext cx="9465330" cy="272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0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6570-797F-8816-2164-E9927BE5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Adaptability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48F0-0C59-8019-77EC-602D49C9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24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65F7-EA3C-6AA6-A9FD-5AE1F0B6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E45CD7-54D9-FCA3-07C2-DB3083CA5AD4}"/>
              </a:ext>
            </a:extLst>
          </p:cNvPr>
          <p:cNvGrpSpPr/>
          <p:nvPr/>
        </p:nvGrpSpPr>
        <p:grpSpPr>
          <a:xfrm>
            <a:off x="838199" y="1690688"/>
            <a:ext cx="5257801" cy="4397265"/>
            <a:chOff x="838199" y="1690688"/>
            <a:chExt cx="5257801" cy="43972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AB9860D-6D06-6D1E-47A5-E3967509A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5257800" cy="3949700"/>
            </a:xfrm>
            <a:prstGeom prst="rect">
              <a:avLst/>
            </a:prstGeom>
          </p:spPr>
        </p:pic>
        <p:sp>
          <p:nvSpPr>
            <p:cNvPr id="11" name="Slide Number Placeholder 3">
              <a:extLst>
                <a:ext uri="{FF2B5EF4-FFF2-40B4-BE49-F238E27FC236}">
                  <a16:creationId xmlns:a16="http://schemas.microsoft.com/office/drawing/2014/main" id="{02BC46EA-C263-91C1-8F44-B1ACD7FFC898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5640388"/>
              <a:ext cx="5257800" cy="44756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b="1" dirty="0">
                  <a:solidFill>
                    <a:srgbClr val="0432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Fast adaptability </a:t>
              </a:r>
              <a:r>
                <a:rPr lang="en-JP" sz="1800" dirty="0"/>
                <a:t>of LSTM+CNN</a:t>
              </a:r>
            </a:p>
          </p:txBody>
        </p:sp>
      </p:grp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2285B9A-926A-AB10-3544-73BE2C3A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503645"/>
          </a:xfrm>
        </p:spPr>
        <p:txBody>
          <a:bodyPr anchor="ctr"/>
          <a:lstStyle/>
          <a:p>
            <a:r>
              <a:rPr lang="en-JP" dirty="0"/>
              <a:t>Fast adaptability means</a:t>
            </a:r>
          </a:p>
          <a:p>
            <a:pPr lvl="1"/>
            <a:r>
              <a:rPr lang="en-JP" dirty="0"/>
              <a:t>Fast convergence</a:t>
            </a:r>
          </a:p>
          <a:p>
            <a:pPr lvl="1"/>
            <a:r>
              <a:rPr lang="en-JP" dirty="0"/>
              <a:t>High accuracy</a:t>
            </a:r>
          </a:p>
          <a:p>
            <a:r>
              <a:rPr lang="en-JP" dirty="0"/>
              <a:t>Meta-model using </a:t>
            </a:r>
            <a:r>
              <a:rPr lang="en-JP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LSTM+CNN have a fast adaptability</a:t>
            </a:r>
          </a:p>
        </p:txBody>
      </p:sp>
    </p:spTree>
    <p:extLst>
      <p:ext uri="{BB962C8B-B14F-4D97-AF65-F5344CB8AC3E}">
        <p14:creationId xmlns:p14="http://schemas.microsoft.com/office/powerpoint/2010/main" val="582746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6570-797F-8816-2164-E9927BE5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Hyper-parameter dependence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48F0-0C59-8019-77EC-602D49C9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25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65F7-EA3C-6AA6-A9FD-5AE1F0B6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C08744-50E5-C7A9-4BF3-20D1575B5A43}"/>
              </a:ext>
            </a:extLst>
          </p:cNvPr>
          <p:cNvGrpSpPr/>
          <p:nvPr/>
        </p:nvGrpSpPr>
        <p:grpSpPr>
          <a:xfrm>
            <a:off x="6096000" y="1690688"/>
            <a:ext cx="5257801" cy="4397265"/>
            <a:chOff x="6096000" y="1690688"/>
            <a:chExt cx="5257801" cy="43972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675743-3580-6AC3-5718-8823ADD5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690688"/>
              <a:ext cx="5257800" cy="3949700"/>
            </a:xfrm>
            <a:prstGeom prst="rect">
              <a:avLst/>
            </a:prstGeom>
          </p:spPr>
        </p:pic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74FF7D7F-C170-5A7B-586D-AF1775C55963}"/>
                </a:ext>
              </a:extLst>
            </p:cNvPr>
            <p:cNvSpPr txBox="1">
              <a:spLocks/>
            </p:cNvSpPr>
            <p:nvPr/>
          </p:nvSpPr>
          <p:spPr>
            <a:xfrm>
              <a:off x="6096001" y="5640388"/>
              <a:ext cx="5257800" cy="44756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dirty="0"/>
                <a:t>LSTM+CNN </a:t>
              </a:r>
              <a:r>
                <a:rPr lang="en-JP" sz="1800" b="1" dirty="0">
                  <a:solidFill>
                    <a:srgbClr val="0432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reduces hyper-parameters dependence</a:t>
              </a:r>
              <a:endParaRPr lang="en-JP" sz="1800" dirty="0">
                <a:solidFill>
                  <a:srgbClr val="0432FF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E3CA9F20-4FA6-43C9-9034-ED933911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5257800" cy="4503645"/>
              </a:xfrm>
            </p:spPr>
            <p:txBody>
              <a:bodyPr anchor="ctr"/>
              <a:lstStyle/>
              <a:p>
                <a:r>
                  <a:rPr lang="en-JP" dirty="0"/>
                  <a:t>We experiment on 32 models with fixed architecture (LSTM+CNN)</a:t>
                </a:r>
              </a:p>
              <a:p>
                <a:pPr lvl="1"/>
                <a:r>
                  <a:rPr lang="en-JP" dirty="0"/>
                  <a:t>Inner lr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0.001, 0.05</m:t>
                        </m:r>
                      </m:e>
                    </m:d>
                  </m:oMath>
                </a14:m>
                <a:endParaRPr lang="en-JP" dirty="0"/>
              </a:p>
              <a:p>
                <a:pPr lvl="1"/>
                <a:r>
                  <a:rPr lang="en-JP" dirty="0"/>
                  <a:t>Outer lr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0.001, 0.009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JP" b="1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More than 50% models have high accuracy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E3CA9F20-4FA6-43C9-9034-ED933911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5257800" cy="4503645"/>
              </a:xfrm>
              <a:blipFill>
                <a:blip r:embed="rId3"/>
                <a:stretch>
                  <a:fillRect l="-1923" r="-360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485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F25F-C4A8-FC43-00DB-B398D8C1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JP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you/Q&amp;A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EFFE6-CAEB-2FE7-F2BC-2485889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26</a:t>
            </a:fld>
            <a:endParaRPr lang="en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36724-6F3D-CE20-7BF0-E72AC51E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36567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8208-7360-07E7-1B98-84A37ADA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3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071C-42C0-66E1-44C6-66261A2B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EE4920-FDA4-57D6-1C20-649DE4A7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JP" dirty="0"/>
              <a:t>Introduction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D14A6A-55D6-757B-0249-A55D10F5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algn="r"/>
            <a:r>
              <a:rPr lang="en-JP" dirty="0"/>
              <a:t>What is our motivation?</a:t>
            </a:r>
          </a:p>
          <a:p>
            <a:pPr algn="r"/>
            <a:r>
              <a:rPr lang="en-JP" dirty="0"/>
              <a:t>What is the problem we are trying to solve?</a:t>
            </a:r>
          </a:p>
        </p:txBody>
      </p:sp>
    </p:spTree>
    <p:extLst>
      <p:ext uri="{BB962C8B-B14F-4D97-AF65-F5344CB8AC3E}">
        <p14:creationId xmlns:p14="http://schemas.microsoft.com/office/powerpoint/2010/main" val="269075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FE97-F9E1-D609-84F9-26343C3F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our 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3963-65AF-9F75-5234-1DF63B4C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8784"/>
            <a:ext cx="5346846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Periodic data</a:t>
            </a:r>
            <a:r>
              <a:rPr lang="en-US" dirty="0"/>
              <a:t>, such as Electricity Transformer Temperature, Air Passengers,...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65339-A5D5-1EA2-3D1A-2FE983C1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4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EA60-EF48-7267-928A-4E8A219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DE852B-1233-F9B0-BBB7-6B26ED4DA84A}"/>
              </a:ext>
            </a:extLst>
          </p:cNvPr>
          <p:cNvSpPr txBox="1">
            <a:spLocks/>
          </p:cNvSpPr>
          <p:nvPr/>
        </p:nvSpPr>
        <p:spPr>
          <a:xfrm>
            <a:off x="-1" y="3779284"/>
            <a:ext cx="5346845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forecast future</a:t>
            </a:r>
            <a:r>
              <a:rPr lang="en-US" dirty="0"/>
              <a:t>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even in long horizon forecasting</a:t>
            </a:r>
            <a:endParaRPr lang="en-JP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7EC440AF-9616-720D-8FBC-D0D2C676E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844" y="1757477"/>
            <a:ext cx="6653669" cy="334304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89A655F-29C5-AE7F-C388-B0B5648F423A}"/>
              </a:ext>
            </a:extLst>
          </p:cNvPr>
          <p:cNvSpPr txBox="1">
            <a:spLocks/>
          </p:cNvSpPr>
          <p:nvPr/>
        </p:nvSpPr>
        <p:spPr>
          <a:xfrm>
            <a:off x="5346844" y="5100522"/>
            <a:ext cx="6653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b="0" i="1" kern="1200">
                <a:solidFill>
                  <a:schemeClr val="tx1">
                    <a:tint val="82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P" sz="1800" dirty="0"/>
              <a:t>Air passenger forecast</a:t>
            </a:r>
            <a:r>
              <a:rPr lang="en-JP" sz="1800" baseline="30000" dirty="0"/>
              <a:t> 1</a:t>
            </a: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290334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FE97-F9E1-D609-84F9-26343C3F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our 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3963-65AF-9F75-5234-1DF63B4C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5" y="2318784"/>
            <a:ext cx="554205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Aperiodic data</a:t>
            </a:r>
            <a:r>
              <a:rPr lang="en-US" dirty="0"/>
              <a:t>, such as Foreign exchange (FX), stock price,...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65339-A5D5-1EA2-3D1A-2FE983C1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5</a:t>
            </a:fld>
            <a:endParaRPr lang="en-JP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DE852B-1233-F9B0-BBB7-6B26ED4DA84A}"/>
              </a:ext>
            </a:extLst>
          </p:cNvPr>
          <p:cNvSpPr txBox="1">
            <a:spLocks/>
          </p:cNvSpPr>
          <p:nvPr/>
        </p:nvSpPr>
        <p:spPr>
          <a:xfrm>
            <a:off x="410964" y="3779284"/>
            <a:ext cx="554205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432FF"/>
                </a:solidFill>
              </a:rPr>
              <a:t>Hard to forecast future</a:t>
            </a:r>
            <a:r>
              <a:rPr lang="en-US" dirty="0"/>
              <a:t>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even in movement prediction of the next timestamp.</a:t>
            </a:r>
            <a:endParaRPr lang="en-JP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156B47-F6B9-1528-B5EB-27D8CE43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endParaRPr lang="en-JP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BA24C1-1B32-18A9-693B-510EC2214611}"/>
              </a:ext>
            </a:extLst>
          </p:cNvPr>
          <p:cNvGrpSpPr/>
          <p:nvPr/>
        </p:nvGrpSpPr>
        <p:grpSpPr>
          <a:xfrm>
            <a:off x="5953014" y="1580812"/>
            <a:ext cx="6041990" cy="4762068"/>
            <a:chOff x="5953014" y="1580812"/>
            <a:chExt cx="6041990" cy="476206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578CB1-F9FD-E0D5-9EB2-06E85E47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015" y="1580812"/>
              <a:ext cx="6041989" cy="4396943"/>
            </a:xfrm>
            <a:prstGeom prst="rect">
              <a:avLst/>
            </a:prstGeom>
          </p:spPr>
        </p:pic>
        <p:sp>
          <p:nvSpPr>
            <p:cNvPr id="11" name="Slide Number Placeholder 3">
              <a:extLst>
                <a:ext uri="{FF2B5EF4-FFF2-40B4-BE49-F238E27FC236}">
                  <a16:creationId xmlns:a16="http://schemas.microsoft.com/office/drawing/2014/main" id="{C0874BF4-211B-6364-C80B-68AF44AD463B}"/>
                </a:ext>
              </a:extLst>
            </p:cNvPr>
            <p:cNvSpPr txBox="1">
              <a:spLocks/>
            </p:cNvSpPr>
            <p:nvPr/>
          </p:nvSpPr>
          <p:spPr>
            <a:xfrm>
              <a:off x="5953014" y="5977755"/>
              <a:ext cx="6041989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dirty="0"/>
                <a:t>Exchange rate between Swiss Franc and New Zealand Dollar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27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F4E6-5322-4D4B-F6A7-3969D7D2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the problem we are trying to solve?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15">
                <a:extLst>
                  <a:ext uri="{FF2B5EF4-FFF2-40B4-BE49-F238E27FC236}">
                    <a16:creationId xmlns:a16="http://schemas.microsoft.com/office/drawing/2014/main" id="{D6DE2054-385C-F524-3D7E-D3FD41DE57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1283401"/>
                  </p:ext>
                </p:extLst>
              </p:nvPr>
            </p:nvGraphicFramePr>
            <p:xfrm>
              <a:off x="838200" y="1690688"/>
              <a:ext cx="4410270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68175">
                      <a:extLst>
                        <a:ext uri="{9D8B030D-6E8A-4147-A177-3AD203B41FA5}">
                          <a16:colId xmlns:a16="http://schemas.microsoft.com/office/drawing/2014/main" val="1647216841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476167942"/>
                        </a:ext>
                      </a:extLst>
                    </a:gridCol>
                    <a:gridCol w="605600">
                      <a:extLst>
                        <a:ext uri="{9D8B030D-6E8A-4147-A177-3AD203B41FA5}">
                          <a16:colId xmlns:a16="http://schemas.microsoft.com/office/drawing/2014/main" val="933440307"/>
                        </a:ext>
                      </a:extLst>
                    </a:gridCol>
                    <a:gridCol w="659130">
                      <a:extLst>
                        <a:ext uri="{9D8B030D-6E8A-4147-A177-3AD203B41FA5}">
                          <a16:colId xmlns:a16="http://schemas.microsoft.com/office/drawing/2014/main" val="529024008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44953959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909353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Time-stamp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ow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High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Close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136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8109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831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b="1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b="1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2663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JP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b="1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442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15">
                <a:extLst>
                  <a:ext uri="{FF2B5EF4-FFF2-40B4-BE49-F238E27FC236}">
                    <a16:creationId xmlns:a16="http://schemas.microsoft.com/office/drawing/2014/main" id="{D6DE2054-385C-F524-3D7E-D3FD41DE57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1283401"/>
                  </p:ext>
                </p:extLst>
              </p:nvPr>
            </p:nvGraphicFramePr>
            <p:xfrm>
              <a:off x="838200" y="1690688"/>
              <a:ext cx="4410270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68175">
                      <a:extLst>
                        <a:ext uri="{9D8B030D-6E8A-4147-A177-3AD203B41FA5}">
                          <a16:colId xmlns:a16="http://schemas.microsoft.com/office/drawing/2014/main" val="1647216841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476167942"/>
                        </a:ext>
                      </a:extLst>
                    </a:gridCol>
                    <a:gridCol w="605600">
                      <a:extLst>
                        <a:ext uri="{9D8B030D-6E8A-4147-A177-3AD203B41FA5}">
                          <a16:colId xmlns:a16="http://schemas.microsoft.com/office/drawing/2014/main" val="933440307"/>
                        </a:ext>
                      </a:extLst>
                    </a:gridCol>
                    <a:gridCol w="659130">
                      <a:extLst>
                        <a:ext uri="{9D8B030D-6E8A-4147-A177-3AD203B41FA5}">
                          <a16:colId xmlns:a16="http://schemas.microsoft.com/office/drawing/2014/main" val="529024008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44953959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909353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Time-stamp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ow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High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Close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136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103333" r="-223148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8109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831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300000" r="-2231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300000" r="-4736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42308" t="-300000" r="-384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663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413793" r="-223148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413793" r="-47368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4422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C8703-E539-E44F-4C1F-2A0C6FFD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6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1682-75EB-856E-BF2C-BA6EB1A8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8C010F-E7D8-935E-C5C1-63FE489ED112}"/>
              </a:ext>
            </a:extLst>
          </p:cNvPr>
          <p:cNvGrpSpPr/>
          <p:nvPr/>
        </p:nvGrpSpPr>
        <p:grpSpPr>
          <a:xfrm>
            <a:off x="5953014" y="1580812"/>
            <a:ext cx="6041990" cy="4762068"/>
            <a:chOff x="5953014" y="1580812"/>
            <a:chExt cx="6041990" cy="47620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17A64-4594-7B39-15EF-0A3FF3F154C2}"/>
                </a:ext>
              </a:extLst>
            </p:cNvPr>
            <p:cNvGrpSpPr/>
            <p:nvPr/>
          </p:nvGrpSpPr>
          <p:grpSpPr>
            <a:xfrm>
              <a:off x="5953014" y="1580812"/>
              <a:ext cx="6041990" cy="4762068"/>
              <a:chOff x="5953014" y="1580812"/>
              <a:chExt cx="6041990" cy="476206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1B4C168-6697-8BD8-60B3-290EB7F7E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3015" y="1580812"/>
                <a:ext cx="6041989" cy="4396943"/>
              </a:xfrm>
              <a:prstGeom prst="rect">
                <a:avLst/>
              </a:prstGeom>
            </p:spPr>
          </p:pic>
          <p:sp>
            <p:nvSpPr>
              <p:cNvPr id="8" name="Slide Number Placeholder 3">
                <a:extLst>
                  <a:ext uri="{FF2B5EF4-FFF2-40B4-BE49-F238E27FC236}">
                    <a16:creationId xmlns:a16="http://schemas.microsoft.com/office/drawing/2014/main" id="{EA8452C9-BBFC-CD77-8CFB-CD4ECE271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3014" y="5977755"/>
                <a:ext cx="6041989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JP"/>
                </a:defPPr>
                <a:lvl1pPr marL="0" algn="r" defTabSz="914400" rtl="0" eaLnBrk="1" latinLnBrk="0" hangingPunct="1">
                  <a:defRPr sz="1200" b="0" i="1" kern="1200">
                    <a:solidFill>
                      <a:schemeClr val="tx1">
                        <a:tint val="82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JP" sz="1800" dirty="0"/>
                  <a:t>Exchange rate between Swiss Franc and New Zealand Dollar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39B3-8077-0F20-5407-62ADDFBD3926}"/>
                </a:ext>
              </a:extLst>
            </p:cNvPr>
            <p:cNvSpPr/>
            <p:nvPr/>
          </p:nvSpPr>
          <p:spPr>
            <a:xfrm>
              <a:off x="9585789" y="1690688"/>
              <a:ext cx="2301411" cy="388817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cxnSp>
          <p:nvCxnSpPr>
            <p:cNvPr id="10" name="直線矢印コネクタ 21">
              <a:extLst>
                <a:ext uri="{FF2B5EF4-FFF2-40B4-BE49-F238E27FC236}">
                  <a16:creationId xmlns:a16="http://schemas.microsoft.com/office/drawing/2014/main" id="{3825098B-4852-5E05-4899-EA98D60608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662363" y="2601136"/>
              <a:ext cx="447408" cy="604127"/>
            </a:xfrm>
            <a:prstGeom prst="straightConnector1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stealth" w="med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2" name="直線矢印コネクタ 21">
              <a:extLst>
                <a:ext uri="{FF2B5EF4-FFF2-40B4-BE49-F238E27FC236}">
                  <a16:creationId xmlns:a16="http://schemas.microsoft.com/office/drawing/2014/main" id="{50CC3EA1-9C68-672F-183D-BFE3AB9BE7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62363" y="3312962"/>
              <a:ext cx="447408" cy="550121"/>
            </a:xfrm>
            <a:prstGeom prst="straightConnector1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stealth" w="med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15">
                <a:extLst>
                  <a:ext uri="{FF2B5EF4-FFF2-40B4-BE49-F238E27FC236}">
                    <a16:creationId xmlns:a16="http://schemas.microsoft.com/office/drawing/2014/main" id="{4225135E-8CFF-B17C-8A77-B145B4CAD9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3544915"/>
                  </p:ext>
                </p:extLst>
              </p:nvPr>
            </p:nvGraphicFramePr>
            <p:xfrm>
              <a:off x="838200" y="4023519"/>
              <a:ext cx="4410270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68175">
                      <a:extLst>
                        <a:ext uri="{9D8B030D-6E8A-4147-A177-3AD203B41FA5}">
                          <a16:colId xmlns:a16="http://schemas.microsoft.com/office/drawing/2014/main" val="1647216841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476167942"/>
                        </a:ext>
                      </a:extLst>
                    </a:gridCol>
                    <a:gridCol w="605600">
                      <a:extLst>
                        <a:ext uri="{9D8B030D-6E8A-4147-A177-3AD203B41FA5}">
                          <a16:colId xmlns:a16="http://schemas.microsoft.com/office/drawing/2014/main" val="933440307"/>
                        </a:ext>
                      </a:extLst>
                    </a:gridCol>
                    <a:gridCol w="659130">
                      <a:extLst>
                        <a:ext uri="{9D8B030D-6E8A-4147-A177-3AD203B41FA5}">
                          <a16:colId xmlns:a16="http://schemas.microsoft.com/office/drawing/2014/main" val="529024008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44953959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909353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Time-stamp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ow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High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Close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136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8109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831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b="1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2663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JP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442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15">
                <a:extLst>
                  <a:ext uri="{FF2B5EF4-FFF2-40B4-BE49-F238E27FC236}">
                    <a16:creationId xmlns:a16="http://schemas.microsoft.com/office/drawing/2014/main" id="{4225135E-8CFF-B17C-8A77-B145B4CAD9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3544915"/>
                  </p:ext>
                </p:extLst>
              </p:nvPr>
            </p:nvGraphicFramePr>
            <p:xfrm>
              <a:off x="838200" y="4023519"/>
              <a:ext cx="4410270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68175">
                      <a:extLst>
                        <a:ext uri="{9D8B030D-6E8A-4147-A177-3AD203B41FA5}">
                          <a16:colId xmlns:a16="http://schemas.microsoft.com/office/drawing/2014/main" val="1647216841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476167942"/>
                        </a:ext>
                      </a:extLst>
                    </a:gridCol>
                    <a:gridCol w="605600">
                      <a:extLst>
                        <a:ext uri="{9D8B030D-6E8A-4147-A177-3AD203B41FA5}">
                          <a16:colId xmlns:a16="http://schemas.microsoft.com/office/drawing/2014/main" val="933440307"/>
                        </a:ext>
                      </a:extLst>
                    </a:gridCol>
                    <a:gridCol w="659130">
                      <a:extLst>
                        <a:ext uri="{9D8B030D-6E8A-4147-A177-3AD203B41FA5}">
                          <a16:colId xmlns:a16="http://schemas.microsoft.com/office/drawing/2014/main" val="529024008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44953959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909353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Time-stamp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ow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High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Close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136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03333" r="-2231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8109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831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300000" r="-22314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6667" t="-300000" r="-4736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42308" t="-300000" r="-3846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663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413793" r="-22314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6667" t="-413793" r="-4736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4422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016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F4E6-5322-4D4B-F6A7-3969D7D2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the problem we are trying to solve?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15">
                <a:extLst>
                  <a:ext uri="{FF2B5EF4-FFF2-40B4-BE49-F238E27FC236}">
                    <a16:creationId xmlns:a16="http://schemas.microsoft.com/office/drawing/2014/main" id="{D6DE2054-385C-F524-3D7E-D3FD41DE575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690688"/>
              <a:ext cx="4410270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68175">
                      <a:extLst>
                        <a:ext uri="{9D8B030D-6E8A-4147-A177-3AD203B41FA5}">
                          <a16:colId xmlns:a16="http://schemas.microsoft.com/office/drawing/2014/main" val="1647216841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476167942"/>
                        </a:ext>
                      </a:extLst>
                    </a:gridCol>
                    <a:gridCol w="605600">
                      <a:extLst>
                        <a:ext uri="{9D8B030D-6E8A-4147-A177-3AD203B41FA5}">
                          <a16:colId xmlns:a16="http://schemas.microsoft.com/office/drawing/2014/main" val="933440307"/>
                        </a:ext>
                      </a:extLst>
                    </a:gridCol>
                    <a:gridCol w="659130">
                      <a:extLst>
                        <a:ext uri="{9D8B030D-6E8A-4147-A177-3AD203B41FA5}">
                          <a16:colId xmlns:a16="http://schemas.microsoft.com/office/drawing/2014/main" val="529024008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44953959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909353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Time-stamp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ow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High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Close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136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8109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831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b="1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b="1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2663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JP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b="1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442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15">
                <a:extLst>
                  <a:ext uri="{FF2B5EF4-FFF2-40B4-BE49-F238E27FC236}">
                    <a16:creationId xmlns:a16="http://schemas.microsoft.com/office/drawing/2014/main" id="{D6DE2054-385C-F524-3D7E-D3FD41DE57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1283401"/>
                  </p:ext>
                </p:extLst>
              </p:nvPr>
            </p:nvGraphicFramePr>
            <p:xfrm>
              <a:off x="838200" y="1690688"/>
              <a:ext cx="4410270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68175">
                      <a:extLst>
                        <a:ext uri="{9D8B030D-6E8A-4147-A177-3AD203B41FA5}">
                          <a16:colId xmlns:a16="http://schemas.microsoft.com/office/drawing/2014/main" val="1647216841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476167942"/>
                        </a:ext>
                      </a:extLst>
                    </a:gridCol>
                    <a:gridCol w="605600">
                      <a:extLst>
                        <a:ext uri="{9D8B030D-6E8A-4147-A177-3AD203B41FA5}">
                          <a16:colId xmlns:a16="http://schemas.microsoft.com/office/drawing/2014/main" val="933440307"/>
                        </a:ext>
                      </a:extLst>
                    </a:gridCol>
                    <a:gridCol w="659130">
                      <a:extLst>
                        <a:ext uri="{9D8B030D-6E8A-4147-A177-3AD203B41FA5}">
                          <a16:colId xmlns:a16="http://schemas.microsoft.com/office/drawing/2014/main" val="529024008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44953959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909353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Time-stamp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ow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High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Close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136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103333" r="-223148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8109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831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300000" r="-2231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300000" r="-4736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42308" t="-300000" r="-384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663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413793" r="-223148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6667" t="-413793" r="-47368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4422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C8703-E539-E44F-4C1F-2A0C6FFD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7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1682-75EB-856E-BF2C-BA6EB1A8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15">
                <a:extLst>
                  <a:ext uri="{FF2B5EF4-FFF2-40B4-BE49-F238E27FC236}">
                    <a16:creationId xmlns:a16="http://schemas.microsoft.com/office/drawing/2014/main" id="{4225135E-8CFF-B17C-8A77-B145B4CAD92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4023519"/>
              <a:ext cx="4410270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68175">
                      <a:extLst>
                        <a:ext uri="{9D8B030D-6E8A-4147-A177-3AD203B41FA5}">
                          <a16:colId xmlns:a16="http://schemas.microsoft.com/office/drawing/2014/main" val="1647216841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476167942"/>
                        </a:ext>
                      </a:extLst>
                    </a:gridCol>
                    <a:gridCol w="605600">
                      <a:extLst>
                        <a:ext uri="{9D8B030D-6E8A-4147-A177-3AD203B41FA5}">
                          <a16:colId xmlns:a16="http://schemas.microsoft.com/office/drawing/2014/main" val="933440307"/>
                        </a:ext>
                      </a:extLst>
                    </a:gridCol>
                    <a:gridCol w="659130">
                      <a:extLst>
                        <a:ext uri="{9D8B030D-6E8A-4147-A177-3AD203B41FA5}">
                          <a16:colId xmlns:a16="http://schemas.microsoft.com/office/drawing/2014/main" val="529024008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44953959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909353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Time-stamp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ow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High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Close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136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8109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831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b="1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2663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𝑡</m:t>
                                </m:r>
                                <m:r>
                                  <a:rPr lang="en-JP" b="0" i="1" dirty="0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JP" b="1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442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15">
                <a:extLst>
                  <a:ext uri="{FF2B5EF4-FFF2-40B4-BE49-F238E27FC236}">
                    <a16:creationId xmlns:a16="http://schemas.microsoft.com/office/drawing/2014/main" id="{4225135E-8CFF-B17C-8A77-B145B4CAD9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3544915"/>
                  </p:ext>
                </p:extLst>
              </p:nvPr>
            </p:nvGraphicFramePr>
            <p:xfrm>
              <a:off x="838200" y="4023519"/>
              <a:ext cx="4410270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68175">
                      <a:extLst>
                        <a:ext uri="{9D8B030D-6E8A-4147-A177-3AD203B41FA5}">
                          <a16:colId xmlns:a16="http://schemas.microsoft.com/office/drawing/2014/main" val="1647216841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476167942"/>
                        </a:ext>
                      </a:extLst>
                    </a:gridCol>
                    <a:gridCol w="605600">
                      <a:extLst>
                        <a:ext uri="{9D8B030D-6E8A-4147-A177-3AD203B41FA5}">
                          <a16:colId xmlns:a16="http://schemas.microsoft.com/office/drawing/2014/main" val="933440307"/>
                        </a:ext>
                      </a:extLst>
                    </a:gridCol>
                    <a:gridCol w="659130">
                      <a:extLst>
                        <a:ext uri="{9D8B030D-6E8A-4147-A177-3AD203B41FA5}">
                          <a16:colId xmlns:a16="http://schemas.microsoft.com/office/drawing/2014/main" val="529024008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449539595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909353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Time-stamp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</a:t>
                          </a:r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ow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High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Close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1367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03333" r="-2231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8109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831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300000" r="-22314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6667" t="-300000" r="-4736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42308" t="-300000" r="-3846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663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413793" r="-22314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b="0" i="1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6667" t="-413793" r="-4736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P" b="0" i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4422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88CE4735-E9DF-484A-A24B-D3F7E264748D}"/>
              </a:ext>
            </a:extLst>
          </p:cNvPr>
          <p:cNvSpPr txBox="1">
            <a:spLocks/>
          </p:cNvSpPr>
          <p:nvPr/>
        </p:nvSpPr>
        <p:spPr>
          <a:xfrm>
            <a:off x="6096000" y="2169319"/>
            <a:ext cx="5114813" cy="88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/>
              <a:t>Movement prediction problem of aperiodic time-series data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BDE7F7-D2A5-76F6-A6E1-125FE50D402B}"/>
                  </a:ext>
                </a:extLst>
              </p:cNvPr>
              <p:cNvSpPr txBox="1"/>
              <p:nvPr/>
            </p:nvSpPr>
            <p:spPr>
              <a:xfrm>
                <a:off x="6832525" y="3108483"/>
                <a:ext cx="3641766" cy="88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JP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BDE7F7-D2A5-76F6-A6E1-125FE50D4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25" y="3108483"/>
                <a:ext cx="3641766" cy="880947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3">
                <a:extLst>
                  <a:ext uri="{FF2B5EF4-FFF2-40B4-BE49-F238E27FC236}">
                    <a16:creationId xmlns:a16="http://schemas.microsoft.com/office/drawing/2014/main" id="{7AC2C835-50D2-C8F1-0AD7-4731B862AA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122978"/>
                <a:ext cx="5114813" cy="1182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0" i="1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13" name="Content Placeholder 13">
                <a:extLst>
                  <a:ext uri="{FF2B5EF4-FFF2-40B4-BE49-F238E27FC236}">
                    <a16:creationId xmlns:a16="http://schemas.microsoft.com/office/drawing/2014/main" id="{7AC2C835-50D2-C8F1-0AD7-4731B862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22978"/>
                <a:ext cx="5114813" cy="1182588"/>
              </a:xfrm>
              <a:prstGeom prst="rect">
                <a:avLst/>
              </a:prstGeom>
              <a:blipFill>
                <a:blip r:embed="rId6"/>
                <a:stretch>
                  <a:fillRect l="-2233" t="-6383" b="-531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7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0215-4008-8509-A751-70FAADC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02F4-DB0E-C023-1E7A-02A46D1A4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JP" dirty="0"/>
              <a:t>How do researchers approach this problem?</a:t>
            </a:r>
          </a:p>
          <a:p>
            <a:pPr algn="r"/>
            <a:r>
              <a:rPr lang="en-JP" dirty="0"/>
              <a:t>Any advantages/disadvantages?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9FD6E-B42B-B478-0669-D8D09877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8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7DEB-8142-7BC5-C146-C31DBF81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53384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1CDE-6F36-5951-BD30-C89D11F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Feature extraction using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DCC6-1940-74FD-19B9-D1409CEF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540"/>
            <a:ext cx="10515600" cy="95090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Capture long short-dependencies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 data by forget-update mechanism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9B0E8-1E3B-A829-9824-CEA22A7D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6695-227B-224D-B72B-0832D275055D}" type="slidenum">
              <a:rPr lang="en-JP" smtClean="0"/>
              <a:pPr/>
              <a:t>9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8FA3-8A79-1D99-428E-7D876EB9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18E00DA-6DB3-3836-BAC9-235A499819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861196"/>
                  </p:ext>
                </p:extLst>
              </p:nvPr>
            </p:nvGraphicFramePr>
            <p:xfrm>
              <a:off x="7623628" y="2964717"/>
              <a:ext cx="1979284" cy="240819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94821">
                      <a:extLst>
                        <a:ext uri="{9D8B030D-6E8A-4147-A177-3AD203B41FA5}">
                          <a16:colId xmlns:a16="http://schemas.microsoft.com/office/drawing/2014/main" val="2195667594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3199985504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789664825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2951506747"/>
                        </a:ext>
                      </a:extLst>
                    </a:gridCol>
                  </a:tblGrid>
                  <a:tr h="510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760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0959792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2779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18136838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224343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4132391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2417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18E00DA-6DB3-3836-BAC9-235A499819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861196"/>
                  </p:ext>
                </p:extLst>
              </p:nvPr>
            </p:nvGraphicFramePr>
            <p:xfrm>
              <a:off x="7623628" y="2964717"/>
              <a:ext cx="1979284" cy="240819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94821">
                      <a:extLst>
                        <a:ext uri="{9D8B030D-6E8A-4147-A177-3AD203B41FA5}">
                          <a16:colId xmlns:a16="http://schemas.microsoft.com/office/drawing/2014/main" val="2195667594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3199985504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789664825"/>
                        </a:ext>
                      </a:extLst>
                    </a:gridCol>
                    <a:gridCol w="494821">
                      <a:extLst>
                        <a:ext uri="{9D8B030D-6E8A-4147-A177-3AD203B41FA5}">
                          <a16:colId xmlns:a16="http://schemas.microsoft.com/office/drawing/2014/main" val="2951506747"/>
                        </a:ext>
                      </a:extLst>
                    </a:gridCol>
                  </a:tblGrid>
                  <a:tr h="510609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2500" r="-305128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500" r="-197500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128" t="-2500" r="-102564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128" t="-2500" r="-2564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602834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0959792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124390" r="-305128" b="-2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24390" r="-197500" b="-2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128" t="-124390" r="-102564" b="-2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128" t="-124390" r="-2564" b="-2463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2277966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18136838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64" t="-246341" r="-305128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46341" r="-197500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128" t="-246341" r="-102564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5128" t="-246341" r="-2564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434385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JP" sz="2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4132391"/>
                      </a:ext>
                    </a:extLst>
                  </a:tr>
                  <a:tr h="510609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4" t="-380000" r="-305128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80000" r="-19750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128" t="-380000" r="-102564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128" t="-380000" r="-2564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417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F70367-3B1D-4661-EB66-29895C678E6B}"/>
              </a:ext>
            </a:extLst>
          </p:cNvPr>
          <p:cNvSpPr/>
          <p:nvPr/>
        </p:nvSpPr>
        <p:spPr>
          <a:xfrm>
            <a:off x="7517715" y="2909284"/>
            <a:ext cx="2191109" cy="612476"/>
          </a:xfrm>
          <a:prstGeom prst="roundRect">
            <a:avLst/>
          </a:prstGeom>
          <a:noFill/>
          <a:ln w="190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0B3B5C-B8DA-92A0-0436-E0B7DF5229D2}"/>
              </a:ext>
            </a:extLst>
          </p:cNvPr>
          <p:cNvSpPr/>
          <p:nvPr/>
        </p:nvSpPr>
        <p:spPr>
          <a:xfrm>
            <a:off x="7525864" y="3564253"/>
            <a:ext cx="2191109" cy="612476"/>
          </a:xfrm>
          <a:prstGeom prst="roundRect">
            <a:avLst/>
          </a:prstGeom>
          <a:noFill/>
          <a:ln w="190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204469-4013-C080-4A45-FF6DBCF4074A}"/>
              </a:ext>
            </a:extLst>
          </p:cNvPr>
          <p:cNvSpPr/>
          <p:nvPr/>
        </p:nvSpPr>
        <p:spPr>
          <a:xfrm>
            <a:off x="7525863" y="4811556"/>
            <a:ext cx="2191109" cy="612476"/>
          </a:xfrm>
          <a:prstGeom prst="roundRect">
            <a:avLst/>
          </a:prstGeom>
          <a:noFill/>
          <a:ln w="1905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90CA4F-CC47-AD34-8743-A0D7AF4F8D9F}"/>
              </a:ext>
            </a:extLst>
          </p:cNvPr>
          <p:cNvCxnSpPr>
            <a:stCxn id="10" idx="3"/>
          </p:cNvCxnSpPr>
          <p:nvPr/>
        </p:nvCxnSpPr>
        <p:spPr>
          <a:xfrm>
            <a:off x="9708824" y="3215522"/>
            <a:ext cx="118375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43E30-2AA0-671B-F128-1D6395B005B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716973" y="3870491"/>
            <a:ext cx="118374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7364AA-72FD-0695-29B7-556C8A95E76B}"/>
              </a:ext>
            </a:extLst>
          </p:cNvPr>
          <p:cNvCxnSpPr>
            <a:cxnSpLocks/>
          </p:cNvCxnSpPr>
          <p:nvPr/>
        </p:nvCxnSpPr>
        <p:spPr>
          <a:xfrm>
            <a:off x="9827199" y="3215522"/>
            <a:ext cx="3834" cy="1902272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96742C-AD1E-F812-609E-2F71922A3C4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16972" y="5117794"/>
            <a:ext cx="118375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BCB36F-0E05-47C8-855D-2D19046D7A31}"/>
                  </a:ext>
                </a:extLst>
              </p:cNvPr>
              <p:cNvSpPr txBox="1"/>
              <p:nvPr/>
            </p:nvSpPr>
            <p:spPr>
              <a:xfrm>
                <a:off x="9819102" y="4309477"/>
                <a:ext cx="363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BCB36F-0E05-47C8-855D-2D19046D7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102" y="4309477"/>
                <a:ext cx="3633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BF6DE42-5BAE-916C-A0FC-F792F2742ECE}"/>
              </a:ext>
            </a:extLst>
          </p:cNvPr>
          <p:cNvGrpSpPr/>
          <p:nvPr/>
        </p:nvGrpSpPr>
        <p:grpSpPr>
          <a:xfrm>
            <a:off x="1828800" y="2623006"/>
            <a:ext cx="5188450" cy="3341535"/>
            <a:chOff x="1828800" y="2623006"/>
            <a:chExt cx="5188450" cy="3341535"/>
          </a:xfrm>
        </p:grpSpPr>
        <p:pic>
          <p:nvPicPr>
            <p:cNvPr id="8" name="Picture 7" descr="A diagram of a gate&#10;&#10;Description automatically generated">
              <a:extLst>
                <a:ext uri="{FF2B5EF4-FFF2-40B4-BE49-F238E27FC236}">
                  <a16:creationId xmlns:a16="http://schemas.microsoft.com/office/drawing/2014/main" id="{2742D3B0-6CAB-E7AE-108C-BE774CC98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91" t="8380" r="6017" b="11503"/>
            <a:stretch/>
          </p:blipFill>
          <p:spPr>
            <a:xfrm>
              <a:off x="1828800" y="2623006"/>
              <a:ext cx="5188450" cy="2976410"/>
            </a:xfrm>
            <a:prstGeom prst="rect">
              <a:avLst/>
            </a:prstGeom>
          </p:spPr>
        </p:pic>
        <p:sp>
          <p:nvSpPr>
            <p:cNvPr id="18" name="Slide Number Placeholder 3">
              <a:extLst>
                <a:ext uri="{FF2B5EF4-FFF2-40B4-BE49-F238E27FC236}">
                  <a16:creationId xmlns:a16="http://schemas.microsoft.com/office/drawing/2014/main" id="{5D3448A5-4E7D-F784-E786-864B289336D0}"/>
                </a:ext>
              </a:extLst>
            </p:cNvPr>
            <p:cNvSpPr txBox="1">
              <a:spLocks/>
            </p:cNvSpPr>
            <p:nvPr/>
          </p:nvSpPr>
          <p:spPr>
            <a:xfrm>
              <a:off x="1828800" y="5599416"/>
              <a:ext cx="518845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JP"/>
              </a:defPPr>
              <a:lvl1pPr marL="0" algn="r" defTabSz="914400" rtl="0" eaLnBrk="1" latinLnBrk="0" hangingPunct="1">
                <a:defRPr sz="1200" b="0" i="1" kern="1200">
                  <a:solidFill>
                    <a:schemeClr val="tx1">
                      <a:tint val="82000"/>
                    </a:schemeClr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JP" sz="1800" dirty="0"/>
                <a:t>LSTM architecture</a:t>
              </a:r>
            </a:p>
          </p:txBody>
        </p:sp>
      </p:grp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99594768-9769-428D-86E4-994303B699B6}"/>
              </a:ext>
            </a:extLst>
          </p:cNvPr>
          <p:cNvSpPr txBox="1">
            <a:spLocks/>
          </p:cNvSpPr>
          <p:nvPr/>
        </p:nvSpPr>
        <p:spPr>
          <a:xfrm>
            <a:off x="7517715" y="5554509"/>
            <a:ext cx="2301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b="0" i="1" kern="1200">
                <a:solidFill>
                  <a:schemeClr val="tx1">
                    <a:tint val="82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P" sz="1800" dirty="0"/>
              <a:t>LSTM extractor</a:t>
            </a:r>
          </a:p>
        </p:txBody>
      </p:sp>
    </p:spTree>
    <p:extLst>
      <p:ext uri="{BB962C8B-B14F-4D97-AF65-F5344CB8AC3E}">
        <p14:creationId xmlns:p14="http://schemas.microsoft.com/office/powerpoint/2010/main" val="13337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" id="{A9B34FA1-5C39-2446-B3D5-BE8C4CBC2F57}" vid="{FEFE1FEA-EC49-0C4F-9746-086B0299A4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852</Words>
  <Application>Microsoft Macintosh PowerPoint</Application>
  <PresentationFormat>Widescreen</PresentationFormat>
  <Paragraphs>290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Meta-learning in movement prediction problem of aperiodic time-series data</vt:lpstr>
      <vt:lpstr>Table of Contents</vt:lpstr>
      <vt:lpstr>Introduction</vt:lpstr>
      <vt:lpstr>What is our motivation?</vt:lpstr>
      <vt:lpstr>What is our motivation?</vt:lpstr>
      <vt:lpstr>What is the problem we are trying to solve?</vt:lpstr>
      <vt:lpstr>What is the problem we are trying to solve?</vt:lpstr>
      <vt:lpstr>Related Work</vt:lpstr>
      <vt:lpstr>Feature extraction using LSTM</vt:lpstr>
      <vt:lpstr>Feature extraction using CNN</vt:lpstr>
      <vt:lpstr>Fast adapt using Meta-learning</vt:lpstr>
      <vt:lpstr>Long horizon prediction using NHITS</vt:lpstr>
      <vt:lpstr>Long horizon prediction using NHITS</vt:lpstr>
      <vt:lpstr>Proposed Method</vt:lpstr>
      <vt:lpstr>Data preparation</vt:lpstr>
      <vt:lpstr>What kind of features are extracted?</vt:lpstr>
      <vt:lpstr>What kind of features are extracted?</vt:lpstr>
      <vt:lpstr>That’s why we need to synthesize models</vt:lpstr>
      <vt:lpstr>Experiment</vt:lpstr>
      <vt:lpstr>How do we evaluate our method?</vt:lpstr>
      <vt:lpstr>How do we evaluate our method?</vt:lpstr>
      <vt:lpstr>Result &amp; Discussion</vt:lpstr>
      <vt:lpstr>Outperform NHITS</vt:lpstr>
      <vt:lpstr>Adaptability</vt:lpstr>
      <vt:lpstr>Hyper-parameter dependence</vt:lpstr>
      <vt:lpstr>Thank you/Q&amp;A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Bao Long</dc:creator>
  <cp:lastModifiedBy>NGUYEN, Bao Long</cp:lastModifiedBy>
  <cp:revision>17</cp:revision>
  <dcterms:created xsi:type="dcterms:W3CDTF">2024-09-04T03:32:05Z</dcterms:created>
  <dcterms:modified xsi:type="dcterms:W3CDTF">2024-09-09T03:46:28Z</dcterms:modified>
</cp:coreProperties>
</file>