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1385" r:id="rId2"/>
    <p:sldId id="1441" r:id="rId3"/>
    <p:sldId id="380" r:id="rId4"/>
    <p:sldId id="370" r:id="rId5"/>
    <p:sldId id="379" r:id="rId6"/>
    <p:sldId id="1516" r:id="rId7"/>
    <p:sldId id="367" r:id="rId8"/>
    <p:sldId id="1379" r:id="rId9"/>
    <p:sldId id="1527" r:id="rId10"/>
    <p:sldId id="1525" r:id="rId11"/>
    <p:sldId id="388" r:id="rId12"/>
    <p:sldId id="1528" r:id="rId13"/>
    <p:sldId id="1519" r:id="rId14"/>
    <p:sldId id="1522" r:id="rId15"/>
    <p:sldId id="1529" r:id="rId16"/>
    <p:sldId id="390" r:id="rId17"/>
    <p:sldId id="1530" r:id="rId18"/>
    <p:sldId id="391" r:id="rId19"/>
    <p:sldId id="1531" r:id="rId20"/>
    <p:sldId id="382" r:id="rId21"/>
    <p:sldId id="1532" r:id="rId22"/>
    <p:sldId id="383" r:id="rId23"/>
    <p:sldId id="381" r:id="rId24"/>
    <p:sldId id="384" r:id="rId25"/>
    <p:sldId id="387" r:id="rId26"/>
    <p:sldId id="389" r:id="rId27"/>
    <p:sldId id="1526" r:id="rId28"/>
    <p:sldId id="1503" r:id="rId29"/>
    <p:sldId id="1517" r:id="rId30"/>
    <p:sldId id="1518" r:id="rId31"/>
    <p:sldId id="341" r:id="rId32"/>
    <p:sldId id="1533" r:id="rId33"/>
    <p:sldId id="1521" r:id="rId34"/>
    <p:sldId id="990" r:id="rId35"/>
    <p:sldId id="1524" r:id="rId36"/>
    <p:sldId id="1534" r:id="rId37"/>
    <p:sldId id="1427" r:id="rId38"/>
    <p:sldId id="155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19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58C1B-8BB4-1F4E-978E-6CC0E6F77064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26BB7-AD68-6343-BAE1-92A54787D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3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47411182-B7F7-A642-B6CF-AE6523ECA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D590D5-1CBE-EF49-84E1-0A3C1D3C864C}" type="slidenum">
              <a:rPr lang="en-US" altLang="ja-JP" sz="1200" smtClean="0">
                <a:latin typeface="Calibri" panose="020F0502020204030204" pitchFamily="34" charset="0"/>
              </a:rPr>
              <a:pPr/>
              <a:t>1</a:t>
            </a:fld>
            <a:endParaRPr lang="en-US" altLang="ja-JP" sz="1200">
              <a:latin typeface="Calibri" panose="020F050202020403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932DD40-8860-D84B-BD7D-D13253D4B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86EE85E-E63A-4E4E-9A09-1FBAD018C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93809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スライド イメージ プレースホルダ 1">
            <a:extLst>
              <a:ext uri="{FF2B5EF4-FFF2-40B4-BE49-F238E27FC236}">
                <a16:creationId xmlns:a16="http://schemas.microsoft.com/office/drawing/2014/main" id="{605758C0-59E9-D040-AEB4-D711DAA1D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6" name="ノート プレースホルダ 2">
            <a:extLst>
              <a:ext uri="{FF2B5EF4-FFF2-40B4-BE49-F238E27FC236}">
                <a16:creationId xmlns:a16="http://schemas.microsoft.com/office/drawing/2014/main" id="{CCD3EBCA-E923-F146-BBD3-ECFFD55D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ja-JP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7" name="スライド番号プレースホルダ 3">
            <a:extLst>
              <a:ext uri="{FF2B5EF4-FFF2-40B4-BE49-F238E27FC236}">
                <a16:creationId xmlns:a16="http://schemas.microsoft.com/office/drawing/2014/main" id="{D5EC4E53-B113-9C42-9C7A-A2637C33D4A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pPr algn="r"/>
            <a:fld id="{66F19393-8FFD-4941-8787-FB07199FB829}" type="slidenum">
              <a:rPr kumimoji="1" lang="en-US" altLang="ja-JP" sz="1200">
                <a:latin typeface="Calibri" panose="020F0502020204030204" pitchFamily="34" charset="0"/>
                <a:ea typeface="ＭＳ Ｐゴシック" panose="020B0600070205080204" pitchFamily="34" charset="-128"/>
              </a:rPr>
              <a:pPr algn="r"/>
              <a:t>10</a:t>
            </a:fld>
            <a:endParaRPr kumimoji="1" lang="en-US" altLang="ja-JP" sz="1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726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69332DD-C1F1-6E40-AF57-BDEFD97AF3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04001E77-196F-1541-8913-F81F7F5989F0}" type="slidenum">
              <a:rPr lang="en-US" altLang="ja-JP" sz="1000" smtClean="0"/>
              <a:pPr/>
              <a:t>11</a:t>
            </a:fld>
            <a:endParaRPr lang="en-US" altLang="ja-JP" sz="10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04EF054-2895-3D4C-9C3D-BA1E7BD038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445DDD-9B75-444F-8E8B-D458254D4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327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69332DD-C1F1-6E40-AF57-BDEFD97AF3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04001E77-196F-1541-8913-F81F7F5989F0}" type="slidenum">
              <a:rPr lang="en-US" altLang="ja-JP" sz="1000" smtClean="0"/>
              <a:pPr/>
              <a:t>12</a:t>
            </a:fld>
            <a:endParaRPr lang="en-US" altLang="ja-JP" sz="10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04EF054-2895-3D4C-9C3D-BA1E7BD038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445DDD-9B75-444F-8E8B-D458254D4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38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69332DD-C1F1-6E40-AF57-BDEFD97AF3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04001E77-196F-1541-8913-F81F7F5989F0}" type="slidenum">
              <a:rPr lang="en-US" altLang="ja-JP" sz="1000" smtClean="0"/>
              <a:pPr/>
              <a:t>13</a:t>
            </a:fld>
            <a:endParaRPr lang="en-US" altLang="ja-JP" sz="10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04EF054-2895-3D4C-9C3D-BA1E7BD038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445DDD-9B75-444F-8E8B-D458254D4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132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570E60-22F5-004D-87FB-82A04B3D2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98825F88-0517-0C49-AE76-C1AB4188EA74}" type="slidenum">
              <a:rPr lang="en-US" altLang="ja-JP" sz="1000" smtClean="0"/>
              <a:pPr/>
              <a:t>14</a:t>
            </a:fld>
            <a:endParaRPr lang="en-US" altLang="ja-JP" sz="10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11FAB6D-8AC2-F243-89B6-F9C0CEAD8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FB728BD-D186-0341-B8AD-C8BA6248A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62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570E60-22F5-004D-87FB-82A04B3D2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98825F88-0517-0C49-AE76-C1AB4188EA74}" type="slidenum">
              <a:rPr lang="en-US" altLang="ja-JP" sz="1000" smtClean="0"/>
              <a:pPr/>
              <a:t>15</a:t>
            </a:fld>
            <a:endParaRPr lang="en-US" altLang="ja-JP" sz="10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11FAB6D-8AC2-F243-89B6-F9C0CEAD8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FB728BD-D186-0341-B8AD-C8BA6248A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8768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F538DF8A-1748-0947-8DD8-8031AD5EE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11ECA0D3-4955-4745-B66B-1EAC531C7095}" type="slidenum">
              <a:rPr lang="en-US" altLang="ja-JP" sz="1000" smtClean="0"/>
              <a:pPr/>
              <a:t>16</a:t>
            </a:fld>
            <a:endParaRPr lang="en-US" altLang="ja-JP" sz="10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48AA8C4-0DC4-DB4B-A8D4-B9E08AF76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9679D9B-C281-634F-ABED-443EBBD18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231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F538DF8A-1748-0947-8DD8-8031AD5EE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11ECA0D3-4955-4745-B66B-1EAC531C7095}" type="slidenum">
              <a:rPr lang="en-US" altLang="ja-JP" sz="1000" smtClean="0"/>
              <a:pPr/>
              <a:t>17</a:t>
            </a:fld>
            <a:endParaRPr lang="en-US" altLang="ja-JP" sz="10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48AA8C4-0DC4-DB4B-A8D4-B9E08AF76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9679D9B-C281-634F-ABED-443EBBD18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99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00BA193E-64BF-4F4D-8FB9-D1F31863C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952204F8-A1EF-7147-8DB1-4024E9E7CC2F}" type="slidenum">
              <a:rPr lang="en-US" altLang="ja-JP" sz="1000" smtClean="0"/>
              <a:pPr/>
              <a:t>18</a:t>
            </a:fld>
            <a:endParaRPr lang="en-US" altLang="ja-JP" sz="10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4DFC2E8-296D-D340-A95F-CF47CC22E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299062B-A77A-3243-A6C1-09548DEC3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202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00BA193E-64BF-4F4D-8FB9-D1F31863C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952204F8-A1EF-7147-8DB1-4024E9E7CC2F}" type="slidenum">
              <a:rPr lang="en-US" altLang="ja-JP" sz="1000" smtClean="0"/>
              <a:pPr/>
              <a:t>19</a:t>
            </a:fld>
            <a:endParaRPr lang="en-US" altLang="ja-JP" sz="10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4DFC2E8-296D-D340-A95F-CF47CC22E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299062B-A77A-3243-A6C1-09548DEC3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44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 イメージ プレースホルダ 1">
            <a:extLst>
              <a:ext uri="{FF2B5EF4-FFF2-40B4-BE49-F238E27FC236}">
                <a16:creationId xmlns:a16="http://schemas.microsoft.com/office/drawing/2014/main" id="{8EC344C3-5D8F-AA48-B92E-4180C561C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ノート プレースホルダ 2">
            <a:extLst>
              <a:ext uri="{FF2B5EF4-FFF2-40B4-BE49-F238E27FC236}">
                <a16:creationId xmlns:a16="http://schemas.microsoft.com/office/drawing/2014/main" id="{530BC8EB-2E52-204B-9D6F-745835E1B5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ja-JP"/>
          </a:p>
        </p:txBody>
      </p:sp>
      <p:sp>
        <p:nvSpPr>
          <p:cNvPr id="18435" name="スライド番号プレースホルダ 3">
            <a:extLst>
              <a:ext uri="{FF2B5EF4-FFF2-40B4-BE49-F238E27FC236}">
                <a16:creationId xmlns:a16="http://schemas.microsoft.com/office/drawing/2014/main" id="{13733B47-FD64-EB4F-9BF4-CCAD3A3070A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35A57C3-0E87-7543-A410-927673326025}" type="slidenum">
              <a:rPr lang="en-US" altLang="ja-JP" sz="1200">
                <a:latin typeface="Calibri" panose="020F0502020204030204" pitchFamily="34" charset="0"/>
              </a:rPr>
              <a:pPr algn="r" eaLnBrk="1" hangingPunct="1"/>
              <a:t>2</a:t>
            </a:fld>
            <a:endParaRPr lang="en-US" altLang="ja-JP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2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FAA809F7-A2AB-DC4D-A56F-380752594F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37470F9D-60FF-0C4A-B8FA-F60C0AE23A71}" type="slidenum">
              <a:rPr lang="en-US" altLang="ja-JP" sz="1000" smtClean="0"/>
              <a:pPr/>
              <a:t>20</a:t>
            </a:fld>
            <a:endParaRPr lang="en-US" altLang="ja-JP" sz="10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2CBB40C-CFF6-4949-ABCF-D01DACA90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F553183-83F1-734D-9364-03B9BE977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1090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FAA809F7-A2AB-DC4D-A56F-380752594F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37470F9D-60FF-0C4A-B8FA-F60C0AE23A71}" type="slidenum">
              <a:rPr lang="en-US" altLang="ja-JP" sz="1000" smtClean="0"/>
              <a:pPr/>
              <a:t>21</a:t>
            </a:fld>
            <a:endParaRPr lang="en-US" altLang="ja-JP" sz="10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2CBB40C-CFF6-4949-ABCF-D01DACA90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F553183-83F1-734D-9364-03B9BE977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970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D037046A-4066-034D-B5BD-4C8FFB2EB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4F6BC6AC-8E3D-734B-A5C9-F001EF17E364}" type="slidenum">
              <a:rPr lang="en-US" altLang="ja-JP" sz="1000" smtClean="0"/>
              <a:pPr/>
              <a:t>22</a:t>
            </a:fld>
            <a:endParaRPr lang="en-US" altLang="ja-JP" sz="10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8124B30-9DE8-F94A-8977-681B999D0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FBC0FB6-1140-D14D-8ED1-26C298365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1958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1C87D139-4C45-B547-9615-36998AE8A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F9424B8C-71DF-2648-8B25-8FB809F7670E}" type="slidenum">
              <a:rPr lang="en-US" altLang="ja-JP" sz="1000" smtClean="0"/>
              <a:pPr/>
              <a:t>23</a:t>
            </a:fld>
            <a:endParaRPr lang="en-US" altLang="ja-JP" sz="10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12BEB55-075A-D64D-8FCD-CB3103EAA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8BE7460-BE7B-7E4A-9819-B9F10E6CC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3287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3B3A9BFA-41D3-7642-8BA9-D1AE0829A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D4905FB7-D6AC-4249-A9B5-4851FE76FF7C}" type="slidenum">
              <a:rPr lang="en-US" altLang="ja-JP" sz="1000" smtClean="0"/>
              <a:pPr/>
              <a:t>24</a:t>
            </a:fld>
            <a:endParaRPr lang="en-US" altLang="ja-JP" sz="10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BC2A77C-CD76-EB4E-8637-50721EE3D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82101E8-3D94-1642-9B94-3C37B8466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1411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5CABC69-2946-5942-B425-487D097BB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B8C700B1-8581-AD4B-87DB-CE7FF2C93733}" type="slidenum">
              <a:rPr lang="en-US" altLang="ja-JP" sz="1000" smtClean="0"/>
              <a:pPr/>
              <a:t>25</a:t>
            </a:fld>
            <a:endParaRPr lang="en-US" altLang="ja-JP" sz="10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A7DD594-1446-6A49-A289-4E9FD8F8C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28F6883-A5CA-EF47-A9A1-33F1C52A0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128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570E60-22F5-004D-87FB-82A04B3D2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98825F88-0517-0C49-AE76-C1AB4188EA74}" type="slidenum">
              <a:rPr lang="en-US" altLang="ja-JP" sz="1000" smtClean="0"/>
              <a:pPr/>
              <a:t>26</a:t>
            </a:fld>
            <a:endParaRPr lang="en-US" altLang="ja-JP" sz="10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11FAB6D-8AC2-F243-89B6-F9C0CEAD8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FB728BD-D186-0341-B8AD-C8BA6248A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8602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570E60-22F5-004D-87FB-82A04B3D2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98825F88-0517-0C49-AE76-C1AB4188EA74}" type="slidenum">
              <a:rPr lang="en-US" altLang="ja-JP" sz="1000" smtClean="0"/>
              <a:pPr/>
              <a:t>27</a:t>
            </a:fld>
            <a:endParaRPr lang="en-US" altLang="ja-JP" sz="10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11FAB6D-8AC2-F243-89B6-F9C0CEAD8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FB728BD-D186-0341-B8AD-C8BA6248A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247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 イメージ プレースホルダ 1">
            <a:extLst>
              <a:ext uri="{FF2B5EF4-FFF2-40B4-BE49-F238E27FC236}">
                <a16:creationId xmlns:a16="http://schemas.microsoft.com/office/drawing/2014/main" id="{8EC344C3-5D8F-AA48-B92E-4180C561C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ノート プレースホルダ 2">
            <a:extLst>
              <a:ext uri="{FF2B5EF4-FFF2-40B4-BE49-F238E27FC236}">
                <a16:creationId xmlns:a16="http://schemas.microsoft.com/office/drawing/2014/main" id="{530BC8EB-2E52-204B-9D6F-745835E1B5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ja-JP"/>
          </a:p>
        </p:txBody>
      </p:sp>
      <p:sp>
        <p:nvSpPr>
          <p:cNvPr id="18435" name="スライド番号プレースホルダ 3">
            <a:extLst>
              <a:ext uri="{FF2B5EF4-FFF2-40B4-BE49-F238E27FC236}">
                <a16:creationId xmlns:a16="http://schemas.microsoft.com/office/drawing/2014/main" id="{13733B47-FD64-EB4F-9BF4-CCAD3A3070A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35A57C3-0E87-7543-A410-927673326025}" type="slidenum">
              <a:rPr lang="en-US" altLang="ja-JP" sz="1200">
                <a:latin typeface="Calibri" panose="020F0502020204030204" pitchFamily="34" charset="0"/>
              </a:rPr>
              <a:pPr algn="r" eaLnBrk="1" hangingPunct="1"/>
              <a:t>28</a:t>
            </a:fld>
            <a:endParaRPr lang="en-US" altLang="ja-JP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02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570E60-22F5-004D-87FB-82A04B3D2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98825F88-0517-0C49-AE76-C1AB4188EA74}" type="slidenum">
              <a:rPr lang="en-US" altLang="ja-JP" sz="1000" smtClean="0"/>
              <a:pPr/>
              <a:t>29</a:t>
            </a:fld>
            <a:endParaRPr lang="en-US" altLang="ja-JP" sz="10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11FAB6D-8AC2-F243-89B6-F9C0CEAD8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FB728BD-D186-0341-B8AD-C8BA6248A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86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スライド イメージ プレースホルダ 1">
            <a:extLst>
              <a:ext uri="{FF2B5EF4-FFF2-40B4-BE49-F238E27FC236}">
                <a16:creationId xmlns:a16="http://schemas.microsoft.com/office/drawing/2014/main" id="{86C2290C-6514-8342-8796-3FD11E436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2" name="ノート プレースホルダ 2">
            <a:extLst>
              <a:ext uri="{FF2B5EF4-FFF2-40B4-BE49-F238E27FC236}">
                <a16:creationId xmlns:a16="http://schemas.microsoft.com/office/drawing/2014/main" id="{67470DA2-D111-9D4D-B320-908746766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ja-JP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3" name="スライド番号プレースホルダ 3">
            <a:extLst>
              <a:ext uri="{FF2B5EF4-FFF2-40B4-BE49-F238E27FC236}">
                <a16:creationId xmlns:a16="http://schemas.microsoft.com/office/drawing/2014/main" id="{A07E0C57-93D3-374D-823D-BE8C85D25E7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pPr algn="r"/>
            <a:fld id="{A99796C3-12BB-564B-A49B-ED56881D903A}" type="slidenum">
              <a:rPr kumimoji="1" lang="en-US" altLang="ja-JP" sz="1200">
                <a:latin typeface="Calibri" panose="020F0502020204030204" pitchFamily="34" charset="0"/>
                <a:ea typeface="ＭＳ Ｐゴシック" panose="020B0600070205080204" pitchFamily="34" charset="-128"/>
              </a:rPr>
              <a:pPr algn="r"/>
              <a:t>3</a:t>
            </a:fld>
            <a:endParaRPr kumimoji="1" lang="en-US" altLang="ja-JP" sz="1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183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570E60-22F5-004D-87FB-82A04B3D2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98825F88-0517-0C49-AE76-C1AB4188EA74}" type="slidenum">
              <a:rPr lang="en-US" altLang="ja-JP" sz="1000" smtClean="0"/>
              <a:pPr/>
              <a:t>30</a:t>
            </a:fld>
            <a:endParaRPr lang="en-US" altLang="ja-JP" sz="10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11FAB6D-8AC2-F243-89B6-F9C0CEAD8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FB728BD-D186-0341-B8AD-C8BA6248A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8794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E845D-DB20-4DD3-AAFE-007B27A10440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17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570E60-22F5-004D-87FB-82A04B3D2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98825F88-0517-0C49-AE76-C1AB4188EA74}" type="slidenum">
              <a:rPr lang="en-US" altLang="ja-JP" sz="1000" smtClean="0"/>
              <a:pPr/>
              <a:t>32</a:t>
            </a:fld>
            <a:endParaRPr lang="en-US" altLang="ja-JP" sz="10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11FAB6D-8AC2-F243-89B6-F9C0CEAD8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FB728BD-D186-0341-B8AD-C8BA6248A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6756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570E60-22F5-004D-87FB-82A04B3D2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98825F88-0517-0C49-AE76-C1AB4188EA74}" type="slidenum">
              <a:rPr lang="en-US" altLang="ja-JP" sz="1000" smtClean="0"/>
              <a:pPr/>
              <a:t>33</a:t>
            </a:fld>
            <a:endParaRPr lang="en-US" altLang="ja-JP" sz="10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11FAB6D-8AC2-F243-89B6-F9C0CEAD8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FB728BD-D186-0341-B8AD-C8BA6248A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3547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570E60-22F5-004D-87FB-82A04B3D2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98825F88-0517-0C49-AE76-C1AB4188EA74}" type="slidenum">
              <a:rPr lang="en-US" altLang="ja-JP" sz="1000" smtClean="0"/>
              <a:pPr/>
              <a:t>35</a:t>
            </a:fld>
            <a:endParaRPr lang="en-US" altLang="ja-JP" sz="10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11FAB6D-8AC2-F243-89B6-F9C0CEAD8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FB728BD-D186-0341-B8AD-C8BA6248A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4608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fld id="{F5DF651A-BF6B-E046-91DF-1915EAC8EABD}" type="slidenum">
              <a:rPr lang="en-US" altLang="ja-JP" sz="1000"/>
              <a:pPr/>
              <a:t>37</a:t>
            </a:fld>
            <a:endParaRPr lang="en-US" altLang="ja-JP" sz="1000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7543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5044A7-26D3-B542-9179-4C9EF866D945}" type="slidenum">
              <a:rPr lang="en-US" altLang="ja-JP" sz="1200"/>
              <a:pPr/>
              <a:t>38</a:t>
            </a:fld>
            <a:endParaRPr lang="en-US" altLang="ja-JP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4983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B62B7BB3-72AF-E24D-9377-64E1D7EDE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994E87B0-35AA-9048-9423-CBF2C8002601}" type="slidenum">
              <a:rPr lang="en-US" altLang="ja-JP" sz="1000" smtClean="0"/>
              <a:pPr/>
              <a:t>4</a:t>
            </a:fld>
            <a:endParaRPr lang="en-US" altLang="ja-JP" sz="10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0C9CB2C-6D2E-7941-BB82-328330471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BBDDAB7-AB22-B044-9101-A577B1EC5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852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スライド イメージ プレースホルダ 1">
            <a:extLst>
              <a:ext uri="{FF2B5EF4-FFF2-40B4-BE49-F238E27FC236}">
                <a16:creationId xmlns:a16="http://schemas.microsoft.com/office/drawing/2014/main" id="{605758C0-59E9-D040-AEB4-D711DAA1D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6" name="ノート プレースホルダ 2">
            <a:extLst>
              <a:ext uri="{FF2B5EF4-FFF2-40B4-BE49-F238E27FC236}">
                <a16:creationId xmlns:a16="http://schemas.microsoft.com/office/drawing/2014/main" id="{CCD3EBCA-E923-F146-BBD3-ECFFD55D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ja-JP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7" name="スライド番号プレースホルダ 3">
            <a:extLst>
              <a:ext uri="{FF2B5EF4-FFF2-40B4-BE49-F238E27FC236}">
                <a16:creationId xmlns:a16="http://schemas.microsoft.com/office/drawing/2014/main" id="{D5EC4E53-B113-9C42-9C7A-A2637C33D4A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pPr algn="r"/>
            <a:fld id="{66F19393-8FFD-4941-8787-FB07199FB829}" type="slidenum">
              <a:rPr kumimoji="1" lang="en-US" altLang="ja-JP" sz="1200">
                <a:latin typeface="Calibri" panose="020F0502020204030204" pitchFamily="34" charset="0"/>
                <a:ea typeface="ＭＳ Ｐゴシック" panose="020B0600070205080204" pitchFamily="34" charset="-128"/>
              </a:rPr>
              <a:pPr algn="r"/>
              <a:t>5</a:t>
            </a:fld>
            <a:endParaRPr kumimoji="1" lang="en-US" altLang="ja-JP" sz="1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30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8BC9608E-293E-6843-8F93-CA2011F8F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B987B8F0-DA07-F141-8A80-ECC1E359709C}" type="slidenum">
              <a:rPr lang="en-US" altLang="ja-JP" sz="1000" smtClean="0"/>
              <a:pPr/>
              <a:t>6</a:t>
            </a:fld>
            <a:endParaRPr lang="en-US" altLang="ja-JP" sz="10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0095C28-94F1-1A44-B497-0A7BCDF1F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9899650-64F8-A940-AC12-28233176F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37C19EFD-47A9-1544-9178-7E1C01EBE2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Osaka" panose="020B0600000000000000" pitchFamily="34" charset="-128"/>
              </a:defRPr>
            </a:lvl9pPr>
          </a:lstStyle>
          <a:p>
            <a:fld id="{4DBA2BFD-C033-404D-AA34-B807AB0805D9}" type="slidenum">
              <a:rPr lang="en-US" altLang="ja-JP" sz="1000" smtClean="0"/>
              <a:pPr/>
              <a:t>7</a:t>
            </a:fld>
            <a:endParaRPr lang="en-US" altLang="ja-JP" sz="10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50BAB32-A87A-0A4C-A879-613D6AC8D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3B601F2-AC77-734D-B2B1-8F4A0EFA3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" pitchFamily="2" charset="0"/>
              <a:ea typeface="平成明朝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1554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スライド イメージ プレースホルダ 1">
            <a:extLst>
              <a:ext uri="{FF2B5EF4-FFF2-40B4-BE49-F238E27FC236}">
                <a16:creationId xmlns:a16="http://schemas.microsoft.com/office/drawing/2014/main" id="{999E1878-99CB-5943-BC95-9B9D05A7E6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ノート プレースホルダ 2">
            <a:extLst>
              <a:ext uri="{FF2B5EF4-FFF2-40B4-BE49-F238E27FC236}">
                <a16:creationId xmlns:a16="http://schemas.microsoft.com/office/drawing/2014/main" id="{1C19B251-4FEB-064C-A3DA-2C36728B87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ja-JP"/>
          </a:p>
        </p:txBody>
      </p:sp>
      <p:sp>
        <p:nvSpPr>
          <p:cNvPr id="20483" name="スライド番号プレースホルダ 3">
            <a:extLst>
              <a:ext uri="{FF2B5EF4-FFF2-40B4-BE49-F238E27FC236}">
                <a16:creationId xmlns:a16="http://schemas.microsoft.com/office/drawing/2014/main" id="{E535CB34-27C7-E242-9ED3-804C1901AD9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5388954-FD3D-B744-990C-E2ACB0C195EB}" type="slidenum">
              <a:rPr lang="en-US" altLang="ja-JP" sz="1200">
                <a:latin typeface="Calibri" panose="020F0502020204030204" pitchFamily="34" charset="0"/>
              </a:rPr>
              <a:pPr algn="r" eaLnBrk="1" hangingPunct="1"/>
              <a:t>8</a:t>
            </a:fld>
            <a:endParaRPr lang="en-US" altLang="ja-JP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5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スライド イメージ プレースホルダ 1">
            <a:extLst>
              <a:ext uri="{FF2B5EF4-FFF2-40B4-BE49-F238E27FC236}">
                <a16:creationId xmlns:a16="http://schemas.microsoft.com/office/drawing/2014/main" id="{999E1878-99CB-5943-BC95-9B9D05A7E6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ノート プレースホルダ 2">
            <a:extLst>
              <a:ext uri="{FF2B5EF4-FFF2-40B4-BE49-F238E27FC236}">
                <a16:creationId xmlns:a16="http://schemas.microsoft.com/office/drawing/2014/main" id="{1C19B251-4FEB-064C-A3DA-2C36728B87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ja-JP"/>
          </a:p>
        </p:txBody>
      </p:sp>
      <p:sp>
        <p:nvSpPr>
          <p:cNvPr id="20483" name="スライド番号プレースホルダ 3">
            <a:extLst>
              <a:ext uri="{FF2B5EF4-FFF2-40B4-BE49-F238E27FC236}">
                <a16:creationId xmlns:a16="http://schemas.microsoft.com/office/drawing/2014/main" id="{E535CB34-27C7-E242-9ED3-804C1901AD9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5388954-FD3D-B744-990C-E2ACB0C195EB}" type="slidenum">
              <a:rPr lang="en-US" altLang="ja-JP" sz="1200">
                <a:latin typeface="Calibri" panose="020F0502020204030204" pitchFamily="34" charset="0"/>
              </a:rPr>
              <a:pPr algn="r" eaLnBrk="1" hangingPunct="1"/>
              <a:t>9</a:t>
            </a:fld>
            <a:endParaRPr lang="en-US" altLang="ja-JP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09C2-188B-1C4E-9556-F9601042B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9464B-520C-4E42-8F59-9A8F99491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7803B-5CC7-F345-9C4E-48934559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B9BE-4835-CE4C-842B-A57CBA6DC01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F4A4-B258-8D4C-B983-57F9254A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8B457-2CEA-3249-8D5F-DEED193E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19E-3913-2241-A0A7-F68CF8DE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29F6-E239-404A-8A44-C5E5EE91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45C49-1A44-A44C-968F-EA16EC2E9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A5F2-EF62-C445-933A-41EC7A6C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B9BE-4835-CE4C-842B-A57CBA6DC01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90CFB-575C-6A46-B06F-7B780E8E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09C4-6348-7E4C-A1F9-62F2C64C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19E-3913-2241-A0A7-F68CF8DE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7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E04CC-F800-8B41-B003-FBB900C58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483FD-0BE5-EC43-830B-EE41C0F7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FED2-1204-C948-BBEE-A6A5A32D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B9BE-4835-CE4C-842B-A57CBA6DC01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03F1-69DC-0740-A02D-2203EAC2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0480-7156-8E4F-A29C-B10B55B8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19E-3913-2241-A0A7-F68CF8DE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70D8-86D0-624B-84C8-AADEB4A8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DF67-59EF-324F-A881-B2A36047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A420-181F-D44F-A0BA-7C3B59A9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B9BE-4835-CE4C-842B-A57CBA6DC01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70F6-1040-D448-B455-C11C3EAB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066D-8608-064F-9CE5-C256BC34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19E-3913-2241-A0A7-F68CF8DE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A8A2-D43B-AC4F-8C20-11CE52D5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923C2-89DD-5249-92DB-12147CAA6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B65FF-9ABC-3A45-A721-86C70C84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B9BE-4835-CE4C-842B-A57CBA6DC01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79CBE-786A-D34D-ABCD-9B650075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CAE2-E7C1-734E-AB37-11183F19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19E-3913-2241-A0A7-F68CF8DE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E55D-3965-F64F-9AE3-12BEEA7F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AFD6-BE67-4C4B-8A1C-2D6C75FDD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497F0-5D6A-8A40-949D-F0C53E5F2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A1A59-2F82-B849-8D1F-EEB740B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B9BE-4835-CE4C-842B-A57CBA6DC01E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514D-BCAC-404D-9A8C-5D3A8296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4117E-D156-AE43-AE21-4EE9C9E1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19E-3913-2241-A0A7-F68CF8DE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3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A105-0E57-CF42-BFBE-BF886CC5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5446B-D8DE-5043-B905-811C77FE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7DCE3-CAC8-B14F-A0B6-F9F0F7D6C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9F8A2-C7C9-474B-94F2-835667496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E3045-D739-A741-AC15-8ADDA992C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68798-832C-6C42-A224-904F22F3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B9BE-4835-CE4C-842B-A57CBA6DC01E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49B68-D8D9-4A4F-9A89-D82521E7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86D93-DC8A-E74C-B7C2-E0EDD9C1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19E-3913-2241-A0A7-F68CF8DE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9D3B-BB43-DA4C-BF26-97D86898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612A-3F6F-CF4D-AC65-7066398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B9BE-4835-CE4C-842B-A57CBA6DC01E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B3ADA-D4BF-1742-A6B1-6C8590A5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06294-7803-FE45-B061-E963D0FB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19E-3913-2241-A0A7-F68CF8DE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6CF78-D65A-6F43-81B2-389CDB92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B9BE-4835-CE4C-842B-A57CBA6DC01E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57F57-7D5D-7B47-B62E-9D72742E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4C8A2-8103-1841-89E0-F4C2894D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19E-3913-2241-A0A7-F68CF8DE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BB6E-EA1A-D14B-A1F4-3F3850A0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1E5A-1981-0542-96C9-1C6D04583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EB9CF-ABCE-5F4E-A66F-1BE48B911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B9440-7132-0541-8D21-04117062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B9BE-4835-CE4C-842B-A57CBA6DC01E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839B-6D73-2B40-B68F-3B0DCA3C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57856-CA7B-DD4E-9B27-967267C6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19E-3913-2241-A0A7-F68CF8DE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892A-9452-A64C-8A28-D0E5415D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712E1-F699-4145-B711-37ED1C6E3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18EDF-7E85-FD43-A1B3-B94A6676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A51C3-6425-BC40-B8B2-F2646878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B9BE-4835-CE4C-842B-A57CBA6DC01E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88A43-4C19-104F-B921-C1E1D5A7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479B-DF83-9146-A6DD-E097EB4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19E-3913-2241-A0A7-F68CF8DE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50118-AB91-7B4C-92B9-4D6AE338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660F0-9899-EF4C-B0CC-CA383A581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3DF5E-6ED9-354F-86C3-51B65259C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B9BE-4835-CE4C-842B-A57CBA6DC01E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5B15-5267-624F-A668-990D5F461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CA0E-9DE1-FE4D-B2CA-A0C952F05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919E-3913-2241-A0A7-F68CF8DE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E6B5D611-CF8E-634E-9B40-8B3EAAB25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05" y="1693763"/>
            <a:ext cx="10965210" cy="16402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ja-JP" altLang="en-US" sz="4400">
                <a:solidFill>
                  <a:srgbClr val="000000"/>
                </a:solidFill>
                <a:latin typeface="ＭＳ Ｐゴシック" panose="020B0600070205080204" pitchFamily="34" charset="-128"/>
                <a:ea typeface="ヒラギノ角ゴ Std W8" panose="020B0800000000000000" pitchFamily="34" charset="-128"/>
              </a:rPr>
              <a:t>パワポの体裁</a:t>
            </a:r>
            <a:endParaRPr lang="ja-JP" altLang="en-US" sz="4400">
              <a:latin typeface="ヒラギノ角ゴ Std W8" panose="020B0800000000000000" pitchFamily="34" charset="-128"/>
              <a:ea typeface="ヒラギノ角ゴ Std W8" panose="020B0800000000000000" pitchFamily="34" charset="-128"/>
            </a:endParaRP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21E7587A-7841-EF43-9102-6AAFF466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997" y="5114925"/>
            <a:ext cx="2392362" cy="7747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ja-JP" altLang="en-US" sz="3692" b="1">
                <a:latin typeface="ヒラギノ角ゴ Pro W6" panose="020B0300000000000000" pitchFamily="34" charset="-128"/>
                <a:ea typeface="ヒラギノ角ゴ Pro W6" panose="020B0300000000000000" pitchFamily="34" charset="-128"/>
              </a:rPr>
              <a:t>前園</a:t>
            </a:r>
            <a:r>
              <a:rPr lang="en-US" altLang="ja-JP" sz="3692" b="1" dirty="0">
                <a:latin typeface="ヒラギノ角ゴ Pro W6" panose="020B0300000000000000" pitchFamily="34" charset="-128"/>
                <a:ea typeface="ヒラギノ角ゴ Pro W6" panose="020B0300000000000000" pitchFamily="34" charset="-128"/>
              </a:rPr>
              <a:t> </a:t>
            </a:r>
            <a:r>
              <a:rPr lang="ja-JP" altLang="en-US" sz="3692" b="1">
                <a:latin typeface="ヒラギノ角ゴ Pro W6" panose="020B0300000000000000" pitchFamily="34" charset="-128"/>
                <a:ea typeface="ヒラギノ角ゴ Pro W6" panose="020B0300000000000000" pitchFamily="34" charset="-128"/>
              </a:rPr>
              <a:t>涼</a:t>
            </a:r>
          </a:p>
        </p:txBody>
      </p:sp>
      <p:sp>
        <p:nvSpPr>
          <p:cNvPr id="99331" name="Rectangle 4">
            <a:extLst>
              <a:ext uri="{FF2B5EF4-FFF2-40B4-BE49-F238E27FC236}">
                <a16:creationId xmlns:a16="http://schemas.microsoft.com/office/drawing/2014/main" id="{11FC02F9-93B1-1246-A794-623EBB90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331" y="4504593"/>
            <a:ext cx="4794250" cy="4222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ja-JP" altLang="en-US" sz="1846">
                <a:latin typeface="Comic Sans MS" panose="030F0902030302020204" pitchFamily="66" charset="0"/>
                <a:ea typeface="ヒラギノ丸ゴ Pro W4" panose="020F0400000000000000" pitchFamily="34" charset="-128"/>
              </a:rPr>
              <a:t>北陸先端科学技術大学院大学・情報科学系</a:t>
            </a:r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283F28DC-9ACF-D640-90BA-A8C1CF25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47" y="3350614"/>
            <a:ext cx="2586037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solidFill>
                  <a:schemeClr val="tx2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2023</a:t>
            </a:r>
            <a:r>
              <a:rPr kumimoji="0" lang="ja-JP" altLang="en-US" sz="1400">
                <a:solidFill>
                  <a:schemeClr val="tx2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年</a:t>
            </a:r>
            <a:r>
              <a:rPr kumimoji="0" lang="en-US" altLang="ja-JP" sz="1400" dirty="0">
                <a:solidFill>
                  <a:schemeClr val="tx2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03</a:t>
            </a:r>
            <a:r>
              <a:rPr kumimoji="0" lang="ja-JP" altLang="en-US" sz="1400">
                <a:solidFill>
                  <a:schemeClr val="tx2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月</a:t>
            </a:r>
            <a:r>
              <a:rPr kumimoji="0" lang="en-US" altLang="ja-JP" sz="1400" dirty="0">
                <a:solidFill>
                  <a:schemeClr val="tx2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03</a:t>
            </a:r>
            <a:r>
              <a:rPr kumimoji="0" lang="ja-JP" altLang="en-US" sz="1400">
                <a:solidFill>
                  <a:schemeClr val="tx2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日・更新版</a:t>
            </a:r>
            <a:endParaRPr kumimoji="0" lang="en-US" altLang="ja-JP" sz="1400" dirty="0">
              <a:solidFill>
                <a:schemeClr val="tx2"/>
              </a:solidFill>
              <a:latin typeface="ヒラギノ角ゴ Pro W3" panose="020B0300000000000000" pitchFamily="34" charset="-128"/>
              <a:ea typeface="ヒラギノ角ゴ Pro W3" panose="020B0300000000000000" pitchFamily="34" charset="-128"/>
            </a:endParaRP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85CA9155-2780-BF45-85BF-EF663EA8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5" y="308375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solidFill>
                  <a:schemeClr val="tx2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XXX</a:t>
            </a:r>
            <a:r>
              <a:rPr kumimoji="0" lang="ja-JP" altLang="en-US" sz="1400">
                <a:solidFill>
                  <a:schemeClr val="tx2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講演会</a:t>
            </a:r>
            <a:r>
              <a:rPr kumimoji="0" lang="en-US" altLang="ja-JP" sz="1400" dirty="0">
                <a:solidFill>
                  <a:schemeClr val="tx2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 (2007/4/19)@</a:t>
            </a:r>
            <a:r>
              <a:rPr kumimoji="0" lang="ja-JP" altLang="en-US" sz="1400">
                <a:solidFill>
                  <a:schemeClr val="tx2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東京大学物性研究所、千葉県柏市</a:t>
            </a:r>
            <a:endParaRPr kumimoji="0" lang="en-US" altLang="ja-JP" sz="1400" dirty="0">
              <a:solidFill>
                <a:schemeClr val="tx2"/>
              </a:solidFill>
              <a:latin typeface="ヒラギノ角ゴ Pro W3" panose="020B0300000000000000" pitchFamily="34" charset="-128"/>
              <a:ea typeface="ヒラギノ角ゴ Pro W3" panose="020B03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900" dirty="0">
                <a:solidFill>
                  <a:schemeClr val="tx2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XXX lecture (2007/4/19) @ University of Tokyo Institute for Solid State Physics, Kashiwa, Chiba Prefecture</a:t>
            </a:r>
          </a:p>
        </p:txBody>
      </p:sp>
      <p:sp>
        <p:nvSpPr>
          <p:cNvPr id="8" name="スライド番号プレースホルダー 1">
            <a:extLst>
              <a:ext uri="{FF2B5EF4-FFF2-40B4-BE49-F238E27FC236}">
                <a16:creationId xmlns:a16="http://schemas.microsoft.com/office/drawing/2014/main" id="{EA493FA7-9106-BF47-8CC9-9DC77E31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877839" y="9476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97E35D-42D9-8143-8039-DA3103DDB391}" type="slidenum">
              <a:rPr lang="en-US" altLang="ja-JP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3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>
            <a:extLst>
              <a:ext uri="{FF2B5EF4-FFF2-40B4-BE49-F238E27FC236}">
                <a16:creationId xmlns:a16="http://schemas.microsoft.com/office/drawing/2014/main" id="{592076D1-B05B-6A4D-9446-1AF4DC080C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24290" y="679510"/>
            <a:ext cx="4322693" cy="66302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b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Formula &amp; Table</a:t>
            </a:r>
          </a:p>
        </p:txBody>
      </p:sp>
      <p:sp>
        <p:nvSpPr>
          <p:cNvPr id="25602" name="Rectangle 1029">
            <a:extLst>
              <a:ext uri="{FF2B5EF4-FFF2-40B4-BE49-F238E27FC236}">
                <a16:creationId xmlns:a16="http://schemas.microsoft.com/office/drawing/2014/main" id="{A31A46C9-E0FB-D84A-95BF-F978FAB72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4710113"/>
            <a:ext cx="60023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400">
                <a:latin typeface="Monaco" pitchFamily="2" charset="0"/>
              </a:rPr>
              <a:t>======================================================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400">
                <a:latin typeface="Monaco" pitchFamily="2" charset="0"/>
              </a:rPr>
              <a:t>      N      192        384        576        768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400">
                <a:latin typeface="Monaco" pitchFamily="2" charset="0"/>
              </a:rPr>
              <a:t>Structure   Diag Gral  Diag Gral  Diag Gral  Diag Gral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400">
                <a:latin typeface="Monaco" pitchFamily="2" charset="0"/>
              </a:rPr>
              <a:t>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400">
                <a:latin typeface="Monaco" pitchFamily="2" charset="0"/>
              </a:rPr>
              <a:t>Anatase     52.0 73.5  82.5 82.5  72.1 80.6  </a:t>
            </a:r>
            <a:r>
              <a:rPr kumimoji="0" lang="en-US" altLang="ja-JP" sz="1400">
                <a:solidFill>
                  <a:srgbClr val="FF0000"/>
                </a:solidFill>
                <a:latin typeface="Monaco" pitchFamily="2" charset="0"/>
              </a:rPr>
              <a:t>65.5 92.7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400">
                <a:latin typeface="Monaco" pitchFamily="2" charset="0"/>
              </a:rPr>
              <a:t>Brookite    72.0 72.0  60.6 83.3  53.0 72.8  81.0 94.2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400">
                <a:latin typeface="Monaco" pitchFamily="2" charset="0"/>
              </a:rPr>
              <a:t>Columbite   69.4 95.6  61.5 97.7  53.7 85.3  82.8 96.1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400">
                <a:latin typeface="Monaco" pitchFamily="2" charset="0"/>
              </a:rPr>
              <a:t>Rutile      65.0 91.9  66.4 98.7  87.1 90.1  81.9 97.4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400">
                <a:latin typeface="Monaco" pitchFamily="2" charset="0"/>
              </a:rPr>
              <a:t>=====================================================</a:t>
            </a:r>
          </a:p>
        </p:txBody>
      </p:sp>
      <p:graphicFrame>
        <p:nvGraphicFramePr>
          <p:cNvPr id="25603" name="オブジェクト 2">
            <a:extLst>
              <a:ext uri="{FF2B5EF4-FFF2-40B4-BE49-F238E27FC236}">
                <a16:creationId xmlns:a16="http://schemas.microsoft.com/office/drawing/2014/main" id="{7E6CC1CF-0901-CF4B-A77B-83CCA9BC9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4" y="2697163"/>
          <a:ext cx="3927475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3" imgW="2438400" imgH="901700" progId="Equation.3">
                  <p:embed/>
                </p:oleObj>
              </mc:Choice>
              <mc:Fallback>
                <p:oleObj name="数式" r:id="rId3" imgW="2438400" imgH="901700" progId="Equation.3">
                  <p:embed/>
                  <p:pic>
                    <p:nvPicPr>
                      <p:cNvPr id="25603" name="オブジェクト 2">
                        <a:extLst>
                          <a:ext uri="{FF2B5EF4-FFF2-40B4-BE49-F238E27FC236}">
                            <a16:creationId xmlns:a16="http://schemas.microsoft.com/office/drawing/2014/main" id="{7E6CC1CF-0901-CF4B-A77B-83CCA9BC9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2697163"/>
                        <a:ext cx="3927475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1029">
            <a:extLst>
              <a:ext uri="{FF2B5EF4-FFF2-40B4-BE49-F238E27FC236}">
                <a16:creationId xmlns:a16="http://schemas.microsoft.com/office/drawing/2014/main" id="{7B6636CA-3782-A147-8CAE-339F1D04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4" y="2322514"/>
            <a:ext cx="244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400" i="1" dirty="0">
                <a:latin typeface="Monaco" pitchFamily="2" charset="0"/>
              </a:rPr>
              <a:t>e.g.</a:t>
            </a:r>
            <a:r>
              <a:rPr kumimoji="0" lang="en-US" altLang="ja-JP" sz="1400" dirty="0">
                <a:latin typeface="Monaco" pitchFamily="2" charset="0"/>
              </a:rPr>
              <a:t>, Rutile at N=768</a:t>
            </a:r>
          </a:p>
        </p:txBody>
      </p:sp>
      <p:sp>
        <p:nvSpPr>
          <p:cNvPr id="25605" name="Rectangle 1029">
            <a:extLst>
              <a:ext uri="{FF2B5EF4-FFF2-40B4-BE49-F238E27FC236}">
                <a16:creationId xmlns:a16="http://schemas.microsoft.com/office/drawing/2014/main" id="{C18E81D9-FB4B-5C4F-969F-B2C4ABFE6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59" y="1773238"/>
            <a:ext cx="10331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Determine the elements so that WS radius maximized </a:t>
            </a:r>
            <a:r>
              <a:rPr kumimoji="0" lang="en-US" altLang="ja-JP" sz="20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(</a:t>
            </a: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Use </a:t>
            </a:r>
            <a:r>
              <a:rPr kumimoji="0" lang="en-US" altLang="ja-JP" sz="2000" i="1" dirty="0" err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Calibri_light_italic</a:t>
            </a:r>
            <a:r>
              <a:rPr kumimoji="0" lang="en-US" altLang="ja-JP" sz="20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)</a:t>
            </a: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..</a:t>
            </a:r>
          </a:p>
        </p:txBody>
      </p:sp>
      <p:sp>
        <p:nvSpPr>
          <p:cNvPr id="25606" name="Rectangle 1029">
            <a:extLst>
              <a:ext uri="{FF2B5EF4-FFF2-40B4-BE49-F238E27FC236}">
                <a16:creationId xmlns:a16="http://schemas.microsoft.com/office/drawing/2014/main" id="{7DF508C0-E0EE-A64B-9FB3-BC0C54E5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45" y="4324350"/>
            <a:ext cx="10654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How much </a:t>
            </a:r>
            <a:r>
              <a:rPr kumimoji="0" lang="en-US" altLang="ja-JP" sz="2000" b="1" i="1" dirty="0"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percentage </a:t>
            </a: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of WS rad. achieved... (highlight made by the contrast between </a:t>
            </a:r>
            <a:r>
              <a:rPr kumimoji="0" lang="en-US" altLang="ja-JP" sz="2000" b="1" i="1" dirty="0"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Bold</a:t>
            </a: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and light) </a:t>
            </a:r>
          </a:p>
        </p:txBody>
      </p:sp>
      <p:sp>
        <p:nvSpPr>
          <p:cNvPr id="25607" name="スライド番号プレースホルダー 1">
            <a:extLst>
              <a:ext uri="{FF2B5EF4-FFF2-40B4-BE49-F238E27FC236}">
                <a16:creationId xmlns:a16="http://schemas.microsoft.com/office/drawing/2014/main" id="{2F61BAD9-9FE2-984D-9B6D-BE0A8ABE7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18613" y="13914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2DC11F-B8D0-4945-AB62-F53ECBFAE636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ja-JP" sz="1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1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>
            <a:extLst>
              <a:ext uri="{FF2B5EF4-FFF2-40B4-BE49-F238E27FC236}">
                <a16:creationId xmlns:a16="http://schemas.microsoft.com/office/drawing/2014/main" id="{508EFFA5-033D-0E44-BED9-0B1BDE74E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90" y="1657445"/>
            <a:ext cx="6337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フォントは「論理構造の表現」である</a:t>
            </a:r>
            <a:endParaRPr kumimoji="0" lang="en-US" altLang="ja-JP" sz="2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27650" name="Rectangle 6">
            <a:extLst>
              <a:ext uri="{FF2B5EF4-FFF2-40B4-BE49-F238E27FC236}">
                <a16:creationId xmlns:a16="http://schemas.microsoft.com/office/drawing/2014/main" id="{E638F589-E97F-914E-9C39-4E8B3207BB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30301" y="421092"/>
            <a:ext cx="8818736" cy="900545"/>
          </a:xfrm>
        </p:spPr>
        <p:txBody>
          <a:bodyPr>
            <a:normAutofit/>
          </a:bodyPr>
          <a:lstStyle/>
          <a:p>
            <a:pPr algn="l" eaLnBrk="1" hangingPunct="1"/>
            <a:r>
              <a:rPr kumimoji="0"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論理構造がひと目でわかるように</a:t>
            </a:r>
            <a:endParaRPr lang="en-US" altLang="ja-JP" sz="4400" dirty="0">
              <a:latin typeface="ヒラギノ角ゴ Std W8" panose="020B0800000000000000" pitchFamily="34" charset="-128"/>
              <a:ea typeface="ヒラギノ角ゴ Std W8" panose="020B0800000000000000" pitchFamily="34" charset="-128"/>
            </a:endParaRPr>
          </a:p>
        </p:txBody>
      </p:sp>
      <p:sp>
        <p:nvSpPr>
          <p:cNvPr id="27651" name="スライド番号プレースホルダー 1">
            <a:extLst>
              <a:ext uri="{FF2B5EF4-FFF2-40B4-BE49-F238E27FC236}">
                <a16:creationId xmlns:a16="http://schemas.microsoft.com/office/drawing/2014/main" id="{D54C862F-EF39-A440-AE1B-86D099CAB1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7437" y="17893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DAA56C-2F60-7F47-85E5-82F1E631300C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ja-JP" sz="1400">
              <a:latin typeface="Times" pitchFamily="2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B07340-908E-B34B-9757-8D8038ACB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35" y="2077219"/>
            <a:ext cx="6513512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インデントによって「並立」、「従属」の関係を表現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841AF1-D70A-4141-96E7-8001ACC2D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154" y="1738608"/>
            <a:ext cx="3770725" cy="13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4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・こういうインデントで</a:t>
            </a:r>
            <a:endParaRPr kumimoji="0" lang="en-US" altLang="ja-JP" sz="14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4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並立構造が理解できますか？</a:t>
            </a:r>
            <a:endParaRPr kumimoji="0" lang="en-US" altLang="ja-JP" sz="140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4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・このようなインデント構造を</a:t>
            </a:r>
            <a:endParaRPr kumimoji="0" lang="en-US" altLang="ja-JP" sz="14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4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使うか？これはだめ</a:t>
            </a:r>
            <a:endParaRPr kumimoji="0" lang="en-US" altLang="ja-JP" sz="14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A7A8205-6739-3548-8263-4A176A70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90" y="3929520"/>
            <a:ext cx="6337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効率的に文字色を使う</a:t>
            </a:r>
            <a:endParaRPr kumimoji="0" lang="en-US" altLang="ja-JP" sz="2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68DB510-230D-E941-85C8-8016E4146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726" y="3125719"/>
            <a:ext cx="3783977" cy="170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・こういう</a:t>
            </a:r>
            <a:r>
              <a:rPr kumimoji="0" lang="ja-JP" altLang="en-US" sz="14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インデント</a:t>
            </a:r>
            <a:r>
              <a:rPr kumimoji="0"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で</a:t>
            </a:r>
            <a:endParaRPr kumimoji="0" lang="en-US" altLang="ja-JP" sz="14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</a:t>
            </a:r>
            <a:r>
              <a:rPr kumimoji="0" lang="ja-JP" altLang="en-US" sz="1400">
                <a:solidFill>
                  <a:srgbClr val="1F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並立構造</a:t>
            </a:r>
            <a:r>
              <a:rPr kumimoji="0"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が理解できるかどうか、</a:t>
            </a:r>
            <a:endParaRPr kumimoji="0" lang="en-US" altLang="ja-JP" sz="14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・このようなインデント構造を</a:t>
            </a:r>
            <a:endParaRPr kumimoji="0" lang="en-US" altLang="ja-JP" sz="14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</a:t>
            </a:r>
            <a:r>
              <a:rPr kumimoji="0"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使うか？</a:t>
            </a:r>
            <a:endParaRPr kumimoji="0" lang="en-US" altLang="ja-JP" sz="14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20BE865-421E-7E4F-BB77-FB9443A1E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95" y="5790864"/>
            <a:ext cx="832279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Use '</a:t>
            </a:r>
            <a:r>
              <a:rPr kumimoji="0" lang="en-US" altLang="ja-JP" sz="2400" i="1" dirty="0" err="1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calibri_light</a:t>
            </a:r>
            <a:r>
              <a:rPr kumimoji="0" lang="en-US" altLang="ja-JP" sz="24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' with </a:t>
            </a:r>
            <a:r>
              <a:rPr kumimoji="0" lang="en-US" altLang="ja-JP" sz="2400" b="1" i="1" dirty="0">
                <a:latin typeface="Calibri" panose="020F0502020204030204" pitchFamily="34" charset="0"/>
                <a:ea typeface="Hiragino Maru Gothic Pro W4" panose="020F0400000000000000" pitchFamily="34" charset="-128"/>
                <a:cs typeface="Calibri" panose="020F0502020204030204" pitchFamily="34" charset="0"/>
              </a:rPr>
              <a:t>highlight</a:t>
            </a:r>
            <a:r>
              <a:rPr kumimoji="0" lang="en-US" altLang="ja-JP" sz="24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 by </a:t>
            </a:r>
            <a:r>
              <a:rPr kumimoji="0" lang="en-US" altLang="ja-JP" sz="2400" i="1" dirty="0" err="1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calibri_bold</a:t>
            </a:r>
            <a:r>
              <a:rPr kumimoji="0" lang="en-US" altLang="ja-JP" sz="24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16F44D1-9AD6-B948-A1A3-3BB48F37B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726" y="6283373"/>
            <a:ext cx="647756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Calibri regular with </a:t>
            </a:r>
            <a:r>
              <a:rPr kumimoji="0" lang="en-US" altLang="ja-JP" sz="2400" i="1" dirty="0" err="1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Calibri_bold</a:t>
            </a:r>
            <a:r>
              <a:rPr kumimoji="0" lang="en-US" altLang="ja-JP" sz="24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 </a:t>
            </a:r>
            <a:r>
              <a:rPr kumimoji="0" lang="en-US" altLang="ja-JP" sz="2400" b="1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does not work</a:t>
            </a:r>
            <a:r>
              <a:rPr kumimoji="0" lang="en-US" altLang="ja-JP" sz="24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...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DBC18B8-F5EB-EA4C-8069-E571E4A6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372" y="5375366"/>
            <a:ext cx="647756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Not </a:t>
            </a:r>
            <a:r>
              <a:rPr kumimoji="0" lang="en-US" altLang="ja-JP" sz="1800" b="1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'regular with bold</a:t>
            </a:r>
            <a:r>
              <a:rPr kumimoji="0" lang="en-US" altLang="ja-JP" sz="18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' but '</a:t>
            </a:r>
            <a:r>
              <a:rPr kumimoji="0" lang="en-US" altLang="ja-JP" sz="1800" b="1" i="1" dirty="0">
                <a:latin typeface="Calibri" panose="020F0502020204030204" pitchFamily="34" charset="0"/>
                <a:ea typeface="Hiragino Maru Gothic Pro W4" panose="020F0400000000000000" pitchFamily="34" charset="-128"/>
                <a:cs typeface="Calibri" panose="020F0502020204030204" pitchFamily="34" charset="0"/>
              </a:rPr>
              <a:t>Calibri-bold</a:t>
            </a:r>
            <a:r>
              <a:rPr kumimoji="0" lang="en-US" altLang="ja-JP" sz="18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' (as a font).  </a:t>
            </a:r>
          </a:p>
        </p:txBody>
      </p:sp>
    </p:spTree>
    <p:extLst>
      <p:ext uri="{BB962C8B-B14F-4D97-AF65-F5344CB8AC3E}">
        <p14:creationId xmlns:p14="http://schemas.microsoft.com/office/powerpoint/2010/main" val="240659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>
            <a:extLst>
              <a:ext uri="{FF2B5EF4-FFF2-40B4-BE49-F238E27FC236}">
                <a16:creationId xmlns:a16="http://schemas.microsoft.com/office/drawing/2014/main" id="{508EFFA5-033D-0E44-BED9-0B1BDE74E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775" y="1701001"/>
            <a:ext cx="8370997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Logic </a:t>
            </a:r>
            <a:r>
              <a:rPr kumimoji="0" lang="en-US" altLang="ja-JP" sz="2400" b="1" i="1" dirty="0">
                <a:latin typeface="Calibri" panose="020F0502020204030204" pitchFamily="34" charset="0"/>
                <a:ea typeface="Hiragino Maru Gothic Pro W4" panose="020F0400000000000000" pitchFamily="34" charset="-128"/>
                <a:cs typeface="Calibri" panose="020F0502020204030204" pitchFamily="34" charset="0"/>
              </a:rPr>
              <a:t>structure</a:t>
            </a:r>
            <a:r>
              <a:rPr kumimoji="0" lang="en-US" altLang="ja-JP" sz="24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 expressed by </a:t>
            </a:r>
            <a:r>
              <a:rPr kumimoji="0" lang="en-US" altLang="ja-JP" sz="2400" b="1" i="1" dirty="0">
                <a:solidFill>
                  <a:srgbClr val="FF0000"/>
                </a:solidFill>
                <a:latin typeface="Calibri" panose="020F0502020204030204" pitchFamily="34" charset="0"/>
                <a:ea typeface="Hiragino Maru Gothic Pro W4" panose="020F0400000000000000" pitchFamily="34" charset="-128"/>
                <a:cs typeface="Calibri" panose="020F0502020204030204" pitchFamily="34" charset="0"/>
              </a:rPr>
              <a:t>Font size</a:t>
            </a:r>
            <a:r>
              <a:rPr kumimoji="0" lang="en-US" altLang="ja-JP" sz="2400" b="1" i="1" dirty="0">
                <a:latin typeface="Calibri" panose="020F0502020204030204" pitchFamily="34" charset="0"/>
                <a:ea typeface="Hiragino Maru Gothic Pro W4" panose="020F0400000000000000" pitchFamily="34" charset="-128"/>
                <a:cs typeface="Calibri" panose="020F0502020204030204" pitchFamily="34" charset="0"/>
              </a:rPr>
              <a:t> </a:t>
            </a:r>
            <a:r>
              <a:rPr kumimoji="0" lang="en-US" altLang="ja-JP" sz="24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and</a:t>
            </a:r>
            <a:r>
              <a:rPr kumimoji="0" lang="en-US" altLang="ja-JP" sz="2400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 </a:t>
            </a:r>
            <a:r>
              <a:rPr kumimoji="0" lang="en-US" altLang="ja-JP" sz="2400" b="1" dirty="0">
                <a:solidFill>
                  <a:srgbClr val="1F00FF"/>
                </a:solidFill>
                <a:latin typeface="Calibri" panose="020F0502020204030204" pitchFamily="34" charset="0"/>
                <a:ea typeface="Hiragino Maru Gothic Pro W4" panose="020F0400000000000000" pitchFamily="34" charset="-128"/>
                <a:cs typeface="Calibri" panose="020F0502020204030204" pitchFamily="34" charset="0"/>
              </a:rPr>
              <a:t>Indent</a:t>
            </a:r>
          </a:p>
        </p:txBody>
      </p:sp>
      <p:sp>
        <p:nvSpPr>
          <p:cNvPr id="27650" name="Rectangle 6">
            <a:extLst>
              <a:ext uri="{FF2B5EF4-FFF2-40B4-BE49-F238E27FC236}">
                <a16:creationId xmlns:a16="http://schemas.microsoft.com/office/drawing/2014/main" id="{E638F589-E97F-914E-9C39-4E8B3207BB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30301" y="421092"/>
            <a:ext cx="8818736" cy="900545"/>
          </a:xfrm>
        </p:spPr>
        <p:txBody>
          <a:bodyPr>
            <a:normAutofit/>
          </a:bodyPr>
          <a:lstStyle/>
          <a:p>
            <a:pPr algn="l" eaLnBrk="1" hangingPunct="1"/>
            <a:r>
              <a:rPr kumimoji="0" lang="en-US" altLang="ja-JP" sz="4400" b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Logic structure by indent</a:t>
            </a:r>
            <a:endParaRPr lang="en-US" altLang="ja-JP" sz="4400" b="1" dirty="0"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27651" name="スライド番号プレースホルダー 1">
            <a:extLst>
              <a:ext uri="{FF2B5EF4-FFF2-40B4-BE49-F238E27FC236}">
                <a16:creationId xmlns:a16="http://schemas.microsoft.com/office/drawing/2014/main" id="{D54C862F-EF39-A440-AE1B-86D099CAB1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7437" y="17893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DAA56C-2F60-7F47-85E5-82F1E631300C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ja-JP" sz="1400">
              <a:latin typeface="Times" pitchFamily="2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841AF1-D70A-4141-96E7-8001ACC2D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987" y="4213523"/>
            <a:ext cx="3783978" cy="170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 Can you understand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the logic structure using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this indent-less writing??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 Do not use this kind of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indent-less structure.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065329B-820F-0C46-8B49-21E32FED1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949" y="2380183"/>
            <a:ext cx="9800811" cy="43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Which items are in 'parallel/comparable'- or 'subordinate'-relation?</a:t>
            </a:r>
            <a:endParaRPr kumimoji="0" lang="en-US" altLang="ja-JP" sz="2400" b="1" i="1" dirty="0">
              <a:solidFill>
                <a:srgbClr val="1F00FF"/>
              </a:solidFill>
              <a:latin typeface="Calibri" panose="020F0502020204030204" pitchFamily="34" charset="0"/>
              <a:ea typeface="Hiragino Maru Gothic Pro W4" panose="020F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D3104B57-56EA-4C4E-B2D1-555439EEC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752" y="3341009"/>
            <a:ext cx="8370997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Effectively use font color and</a:t>
            </a:r>
            <a:r>
              <a:rPr kumimoji="0" lang="en-US" altLang="ja-JP" sz="2400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 </a:t>
            </a:r>
            <a:r>
              <a:rPr kumimoji="0" lang="en-US" altLang="ja-JP" sz="2400" b="1" dirty="0">
                <a:solidFill>
                  <a:srgbClr val="1F00FF"/>
                </a:solidFill>
                <a:latin typeface="Calibri" panose="020F0502020204030204" pitchFamily="34" charset="0"/>
                <a:ea typeface="Hiragino Maru Gothic Pro W4" panose="020F0400000000000000" pitchFamily="34" charset="-128"/>
                <a:cs typeface="Calibri" panose="020F0502020204030204" pitchFamily="34" charset="0"/>
              </a:rPr>
              <a:t>Bold fonts </a:t>
            </a:r>
            <a:r>
              <a:rPr kumimoji="0" lang="en-US" altLang="ja-JP" sz="2400" i="1" dirty="0">
                <a:latin typeface="Calibri" panose="020F0502020204030204" pitchFamily="34" charset="0"/>
                <a:ea typeface="Hiragino Maru Gothic Pro W4" panose="020F0400000000000000" pitchFamily="34" charset="-128"/>
                <a:cs typeface="Calibri" panose="020F0502020204030204" pitchFamily="34" charset="0"/>
              </a:rPr>
              <a:t>and </a:t>
            </a:r>
            <a:r>
              <a:rPr kumimoji="0" lang="en-US" altLang="ja-JP" sz="2400" i="1" dirty="0">
                <a:solidFill>
                  <a:srgbClr val="FF0000"/>
                </a:solidFill>
                <a:latin typeface="Calibri" panose="020F0502020204030204" pitchFamily="34" charset="0"/>
                <a:ea typeface="Hiragino Maru Gothic Pro W4" panose="020F0400000000000000" pitchFamily="34" charset="-128"/>
                <a:cs typeface="Calibri" panose="020F0502020204030204" pitchFamily="34" charset="0"/>
              </a:rPr>
              <a:t>italic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CC73C15-AF33-8840-B40E-996ECD7F1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86" y="4213523"/>
            <a:ext cx="3783978" cy="170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 Can you understand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the logic structure using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this indent-less writing??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 Do not use this kind of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indent-less structure.</a:t>
            </a:r>
          </a:p>
        </p:txBody>
      </p:sp>
      <p:sp>
        <p:nvSpPr>
          <p:cNvPr id="18" name="Line 33">
            <a:extLst>
              <a:ext uri="{FF2B5EF4-FFF2-40B4-BE49-F238E27FC236}">
                <a16:creationId xmlns:a16="http://schemas.microsoft.com/office/drawing/2014/main" id="{AF57778B-A9AF-1347-A445-49A8A649E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4365" y="5040030"/>
            <a:ext cx="609600" cy="0"/>
          </a:xfrm>
          <a:prstGeom prst="line">
            <a:avLst/>
          </a:prstGeom>
          <a:noFill/>
          <a:ln w="101600">
            <a:solidFill>
              <a:srgbClr val="99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99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>
            <a:extLst>
              <a:ext uri="{FF2B5EF4-FFF2-40B4-BE49-F238E27FC236}">
                <a16:creationId xmlns:a16="http://schemas.microsoft.com/office/drawing/2014/main" id="{508EFFA5-033D-0E44-BED9-0B1BDE74E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5" y="1796792"/>
            <a:ext cx="62530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Can you understand such a presentation?</a:t>
            </a:r>
          </a:p>
        </p:txBody>
      </p:sp>
      <p:sp>
        <p:nvSpPr>
          <p:cNvPr id="27650" name="Rectangle 6">
            <a:extLst>
              <a:ext uri="{FF2B5EF4-FFF2-40B4-BE49-F238E27FC236}">
                <a16:creationId xmlns:a16="http://schemas.microsoft.com/office/drawing/2014/main" id="{E638F589-E97F-914E-9C39-4E8B3207BB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16227" y="397451"/>
            <a:ext cx="7881870" cy="1023461"/>
          </a:xfrm>
        </p:spPr>
        <p:txBody>
          <a:bodyPr>
            <a:normAutofit/>
          </a:bodyPr>
          <a:lstStyle/>
          <a:p>
            <a:pPr algn="l" eaLnBrk="1" hangingPunct="1"/>
            <a:r>
              <a:rPr kumimoji="0" lang="en-US" altLang="ja-JP" sz="4400" b="1" i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Spell out as much as possible</a:t>
            </a:r>
            <a:endParaRPr lang="en-US" altLang="ja-JP" sz="4400" b="1" i="1" dirty="0"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27651" name="スライド番号プレースホルダー 1">
            <a:extLst>
              <a:ext uri="{FF2B5EF4-FFF2-40B4-BE49-F238E27FC236}">
                <a16:creationId xmlns:a16="http://schemas.microsoft.com/office/drawing/2014/main" id="{D54C862F-EF39-A440-AE1B-86D099CAB1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7437" y="17893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DAA56C-2F60-7F47-85E5-82F1E631300C}" type="slidenum">
              <a:rPr kumimoji="0" lang="en-US" altLang="ja-JP" sz="1400" smtClean="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0EF409A-AAE9-4D47-BACA-37142D3C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45" y="2363172"/>
            <a:ext cx="832279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QMC </a:t>
            </a:r>
            <a:r>
              <a:rPr kumimoji="0" lang="en-US" altLang="ja-JP" sz="2400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  <a:sym typeface="Wingdings" pitchFamily="2" charset="2"/>
              </a:rPr>
              <a:t> --&gt; Quantum</a:t>
            </a:r>
            <a:r>
              <a:rPr kumimoji="0" lang="ja-JP" altLang="en-US" sz="240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  <a:sym typeface="Wingdings" pitchFamily="2" charset="2"/>
              </a:rPr>
              <a:t> </a:t>
            </a:r>
            <a:r>
              <a:rPr kumimoji="0" lang="en-US" altLang="ja-JP" sz="2400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  <a:sym typeface="Wingdings" pitchFamily="2" charset="2"/>
              </a:rPr>
              <a:t>Monte Carlo</a:t>
            </a:r>
            <a:endParaRPr kumimoji="0" lang="en-US" altLang="ja-JP" sz="2400" dirty="0">
              <a:latin typeface="Calibri Light" panose="020F0302020204030204" pitchFamily="34" charset="0"/>
              <a:ea typeface="Hiragino Maru Gothic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112FA-BA4F-1943-A407-4905FAE6A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88" y="3777842"/>
            <a:ext cx="9419650" cy="51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If you require to use abbreviation like QMC, put explanation by small font.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68C533-1C6A-D64A-A781-93FB0318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125" y="3549426"/>
            <a:ext cx="2249309" cy="33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Quantum Monte Carlo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8531A9-E3FB-3F8B-7840-9E9137460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80" y="4575185"/>
            <a:ext cx="84367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Do experience the difficulty to follow up any presentations in </a:t>
            </a:r>
            <a:r>
              <a:rPr lang="en-US" altLang="ja-JP" sz="18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other fields from your major.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3BFD50-9563-3517-7C10-12FAC1BB3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35" y="4958042"/>
            <a:ext cx="5391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Even an abbreviation is clearly defined at the beginning,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97CC90-735B-AE06-7CB4-11C2246E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8011" y="5264839"/>
            <a:ext cx="6870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you'll find you cannot remember what was the meaning of abbreviation!</a:t>
            </a:r>
          </a:p>
        </p:txBody>
      </p:sp>
    </p:spTree>
    <p:extLst>
      <p:ext uri="{BB962C8B-B14F-4D97-AF65-F5344CB8AC3E}">
        <p14:creationId xmlns:p14="http://schemas.microsoft.com/office/powerpoint/2010/main" val="316261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>
            <a:extLst>
              <a:ext uri="{FF2B5EF4-FFF2-40B4-BE49-F238E27FC236}">
                <a16:creationId xmlns:a16="http://schemas.microsoft.com/office/drawing/2014/main" id="{903F5E45-99A6-6148-B428-0EAAEB3EDC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28860" y="901578"/>
            <a:ext cx="8723409" cy="819150"/>
          </a:xfrm>
        </p:spPr>
        <p:txBody>
          <a:bodyPr>
            <a:normAutofit/>
          </a:bodyPr>
          <a:lstStyle/>
          <a:p>
            <a:r>
              <a:rPr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  <a:cs typeface="Calibri" panose="020F0502020204030204" pitchFamily="34" charset="0"/>
              </a:rPr>
              <a:t>結合エネルギーの〇〇依存性</a:t>
            </a:r>
            <a:endParaRPr kumimoji="0" lang="en-US" altLang="ja-JP" sz="4400" dirty="0"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8130" name="スライド番号プレースホルダー 1">
            <a:extLst>
              <a:ext uri="{FF2B5EF4-FFF2-40B4-BE49-F238E27FC236}">
                <a16:creationId xmlns:a16="http://schemas.microsoft.com/office/drawing/2014/main" id="{08E48EE6-06B4-E840-A90A-72443C698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81117" y="248321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5D64B-B77E-EE49-8A42-76DB640BE0D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FDF59790-4710-D94A-94F6-833D66DC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915" y="2256691"/>
            <a:ext cx="8746169" cy="64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「なぜ其の量を算定してるのか」をキチンと説明する。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C817B9D-BD98-F444-8D53-4F9F286C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92" y="379831"/>
            <a:ext cx="5548808" cy="40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「計算結果」といった表題は使わない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378C469-B95A-7648-8183-149B6F95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74" y="5566842"/>
            <a:ext cx="11132650" cy="59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「組成</a:t>
            </a:r>
            <a:r>
              <a:rPr lang="en-US" altLang="ja-JP" sz="2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A</a:t>
            </a: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が再安定」といった</a:t>
            </a:r>
            <a:r>
              <a:rPr lang="ja-JP" altLang="en-US" sz="2400">
                <a:solidFill>
                  <a:srgbClr val="1F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結果に関するメッセージ</a:t>
            </a: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を文字でキチンと書く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82587A02-FDCF-C24E-AD1F-33AD6915B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768" y="1814518"/>
            <a:ext cx="4360679" cy="29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といった具体的なメッセージを表題に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D2D54B5B-D85C-004C-AA05-70F510EA0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79" y="3151066"/>
            <a:ext cx="6384470" cy="5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「データだけ示し、口頭で説明」という不親切は</a:t>
            </a:r>
            <a:r>
              <a:rPr lang="en-US" altLang="ja-JP" sz="1800" dirty="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NG</a:t>
            </a:r>
            <a:endParaRPr lang="ja-JP" altLang="en-US" sz="180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E3ABBBC-7D50-8E42-ABF5-CE093BEF2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51" y="3785106"/>
            <a:ext cx="5276422" cy="42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物理学者のパワポに散見されるがよくない</a:t>
            </a:r>
            <a:r>
              <a:rPr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...</a:t>
            </a:r>
            <a:endParaRPr lang="ja-JP" altLang="en-US" sz="180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69CFA3-777D-8D19-3842-2AD8FF858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753" y="4662703"/>
            <a:ext cx="7022917" cy="42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内職してる人が顔を上げた時、聞き逃してもわかるように。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B487C4-1AD0-3FD7-588B-00227561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58" y="4643273"/>
            <a:ext cx="3749744" cy="4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ほとんどの人は</a:t>
            </a:r>
            <a:r>
              <a:rPr lang="en-US" altLang="ja-JP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PC</a:t>
            </a: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で内職してる。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E09F99-C94D-5D9C-782A-5C3A004B3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453" y="4238648"/>
            <a:ext cx="7412607" cy="33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2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大物物理学者が「</a:t>
            </a:r>
            <a:r>
              <a:rPr lang="en-US" altLang="ja-JP" sz="12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1</a:t>
            </a:r>
            <a:r>
              <a:rPr lang="ja-JP" altLang="en-US" sz="12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枚のスライドで</a:t>
            </a:r>
            <a:r>
              <a:rPr lang="en-US" altLang="ja-JP" sz="12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15</a:t>
            </a:r>
            <a:r>
              <a:rPr lang="ja-JP" altLang="en-US" sz="12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分喋ってた。美しい！」と称賛するようなクソ盲信に追従するな！</a:t>
            </a:r>
            <a:endParaRPr lang="en-US" altLang="ja-JP" sz="120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BBD66-5886-8FDE-5A3B-C1B67F3B9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853" y="6175672"/>
            <a:ext cx="6186309" cy="33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2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各スライドで「何を言いたいのか」というメッセージをスライドごとにきちんと書く！</a:t>
            </a:r>
            <a:endParaRPr lang="en-US" altLang="ja-JP" sz="120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62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>
            <a:extLst>
              <a:ext uri="{FF2B5EF4-FFF2-40B4-BE49-F238E27FC236}">
                <a16:creationId xmlns:a16="http://schemas.microsoft.com/office/drawing/2014/main" id="{903F5E45-99A6-6148-B428-0EAAEB3EDC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28860" y="901578"/>
            <a:ext cx="8723409" cy="819150"/>
          </a:xfrm>
        </p:spPr>
        <p:txBody>
          <a:bodyPr>
            <a:normAutofit/>
          </a:bodyPr>
          <a:lstStyle/>
          <a:p>
            <a:r>
              <a:rPr lang="en-US" altLang="ja-JP" sz="4400" b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Dependence on pressure</a:t>
            </a:r>
            <a:endParaRPr kumimoji="0" lang="en-US" altLang="ja-JP" sz="4400" b="1" dirty="0"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8130" name="スライド番号プレースホルダー 1">
            <a:extLst>
              <a:ext uri="{FF2B5EF4-FFF2-40B4-BE49-F238E27FC236}">
                <a16:creationId xmlns:a16="http://schemas.microsoft.com/office/drawing/2014/main" id="{08E48EE6-06B4-E840-A90A-72443C698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81117" y="248321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5D64B-B77E-EE49-8A42-76DB640BE0D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C817B9D-BD98-F444-8D53-4F9F286C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11" y="401113"/>
            <a:ext cx="6167507" cy="5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800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Do not use 'Result' or 'Discussion' as a main title!</a:t>
            </a:r>
            <a:endParaRPr lang="ja-JP" altLang="en-US" sz="1800">
              <a:solidFill>
                <a:srgbClr val="FF0000"/>
              </a:solidFill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999E09-3F05-1B41-8849-412B609BA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210" y="1653989"/>
            <a:ext cx="6167507" cy="5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800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Page title should be a concrete message 'talking about what?'</a:t>
            </a:r>
            <a:endParaRPr lang="ja-JP" altLang="en-US" sz="1800">
              <a:solidFill>
                <a:srgbClr val="1F00FF"/>
              </a:solidFill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5113B85-0549-D04B-8272-4B26CEE10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65" y="2354623"/>
            <a:ext cx="8198552" cy="5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Explain 'why this quantity is evaluated for what purpose?'</a:t>
            </a:r>
            <a:endParaRPr lang="ja-JP" altLang="en-US" sz="2400" i="1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B140BE0-6D50-EF42-A8EC-4E6349A6F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12" y="2941674"/>
            <a:ext cx="9705823" cy="70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'Just showing a plot' </a:t>
            </a:r>
            <a:r>
              <a:rPr lang="en-US" altLang="ja-JP" sz="24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with </a:t>
            </a:r>
            <a:r>
              <a:rPr lang="en-US" altLang="ja-JP" sz="24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'all explanations just by verbal' should be avoided!</a:t>
            </a:r>
            <a:endParaRPr lang="ja-JP" altLang="en-US" sz="2400" i="1">
              <a:solidFill>
                <a:srgbClr val="1F00FF"/>
              </a:solidFill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8C1B8FC-3987-5A4A-9AAA-BABC9BE43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476" y="3700301"/>
            <a:ext cx="8623298" cy="5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8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All the examiners are sometimes checking emails, not concentrate your presentation!</a:t>
            </a:r>
            <a:endParaRPr lang="ja-JP" altLang="en-US" sz="180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FD3A602-9E42-8043-9D7D-F5C407F8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921" y="5511852"/>
            <a:ext cx="8623298" cy="5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explicitly write a statement 'what you can draw/say from this data'</a:t>
            </a:r>
            <a:endParaRPr lang="ja-JP" altLang="en-US" sz="1800" i="1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5A2A8408-256B-B64A-A1D9-5171DA44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34" y="4807429"/>
            <a:ext cx="5215710" cy="5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... implies the possibility for XXX </a:t>
            </a:r>
            <a:endParaRPr lang="ja-JP" altLang="en-US" sz="2400" i="1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0FE6937-D4AD-6C4A-811A-A38DD43E5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960" y="5977512"/>
            <a:ext cx="8623298" cy="5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so that examiner can understand </a:t>
            </a:r>
            <a:r>
              <a:rPr lang="en-US" altLang="ja-JP" sz="1800" i="1" u="sng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even</a:t>
            </a:r>
            <a:r>
              <a:rPr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after less-pay attention to your verbal talk.</a:t>
            </a:r>
            <a:endParaRPr lang="ja-JP" altLang="en-US" sz="1800" i="1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1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>
            <a:extLst>
              <a:ext uri="{FF2B5EF4-FFF2-40B4-BE49-F238E27FC236}">
                <a16:creationId xmlns:a16="http://schemas.microsoft.com/office/drawing/2014/main" id="{996637DC-9B47-B94B-8A08-F1B6549B5F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51089" y="696913"/>
            <a:ext cx="7200415" cy="849313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en-US" altLang="ja-JP" sz="4400" b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Results (1)</a:t>
            </a:r>
          </a:p>
        </p:txBody>
      </p:sp>
      <p:sp>
        <p:nvSpPr>
          <p:cNvPr id="29698" name="スライド番号プレースホルダー 1">
            <a:extLst>
              <a:ext uri="{FF2B5EF4-FFF2-40B4-BE49-F238E27FC236}">
                <a16:creationId xmlns:a16="http://schemas.microsoft.com/office/drawing/2014/main" id="{A438FEDC-8ABB-0F46-B93C-CE65FBA96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47823" y="195035"/>
            <a:ext cx="621332" cy="2486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72E1EA-8B68-7F40-B554-3C3275CA916D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ja-JP" sz="1400" dirty="0">
              <a:latin typeface="Times" pitchFamily="2" charset="0"/>
            </a:endParaRPr>
          </a:p>
        </p:txBody>
      </p:sp>
      <p:pic>
        <p:nvPicPr>
          <p:cNvPr id="29699" name="図 2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272DAC8-1F97-9E48-9B2F-BA265AB6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75" y="1577561"/>
            <a:ext cx="3170238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5">
            <a:extLst>
              <a:ext uri="{FF2B5EF4-FFF2-40B4-BE49-F238E27FC236}">
                <a16:creationId xmlns:a16="http://schemas.microsoft.com/office/drawing/2014/main" id="{A4322F71-F3D1-384E-B532-27B8C23D5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01" y="319353"/>
            <a:ext cx="23102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これは悪い例</a:t>
            </a:r>
            <a:r>
              <a:rPr kumimoji="0" lang="en-US" altLang="ja-JP" sz="2400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...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7195F16F-F9F7-2242-BB82-39A7D6C8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75" y="4593237"/>
            <a:ext cx="592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 i="1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図版だけが表示されていて、口頭でしか説明しない</a:t>
            </a:r>
            <a:r>
              <a:rPr kumimoji="0" lang="en-US" altLang="ja-JP" sz="1800" i="1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...</a:t>
            </a: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75A84C76-BC39-C244-AE59-B62E404DD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8561"/>
            <a:ext cx="44481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 i="1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何を言いたいのかがわからない標題</a:t>
            </a:r>
            <a:endParaRPr kumimoji="0" lang="en-US" altLang="ja-JP" sz="1800" i="1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0CCE2FBC-B94A-D440-8DFC-1C2C9D767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399" y="4697181"/>
            <a:ext cx="5115927" cy="3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→</a:t>
            </a: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</a:t>
            </a:r>
            <a:r>
              <a:rPr kumimoji="0"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聴衆はついていけない</a:t>
            </a: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/</a:t>
            </a:r>
            <a:r>
              <a:rPr kumimoji="0"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誰も集中して</a:t>
            </a:r>
            <a:r>
              <a:rPr kumimoji="0" lang="ja-JP" altLang="en-US" sz="1400">
                <a:solidFill>
                  <a:srgbClr val="1F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聴いてなどくれない</a:t>
            </a:r>
            <a:endParaRPr kumimoji="0" lang="en-US" altLang="ja-JP" sz="1400" dirty="0">
              <a:solidFill>
                <a:srgbClr val="1F00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9704" name="Rectangle 5">
            <a:extLst>
              <a:ext uri="{FF2B5EF4-FFF2-40B4-BE49-F238E27FC236}">
                <a16:creationId xmlns:a16="http://schemas.microsoft.com/office/drawing/2014/main" id="{957E9A4D-C666-8745-8C8C-A24461838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97" y="5573870"/>
            <a:ext cx="9712049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このパネルで伝えたいことは何か？メッセージをきちんと書くこと。</a:t>
            </a:r>
            <a:endParaRPr kumimoji="0" lang="en-US" altLang="ja-JP" sz="2400" dirty="0">
              <a:latin typeface="ヒラギノ角ゴ Std W8" panose="020B0800000000000000" pitchFamily="34" charset="-128"/>
              <a:ea typeface="ヒラギノ角ゴ Std W8" panose="020B0800000000000000" pitchFamily="34" charset="-128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8E1B9D5-F641-E84E-98B9-008DA1335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050" y="5037410"/>
            <a:ext cx="4981312" cy="33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審査員でさえメールチェックなど</a:t>
            </a:r>
            <a:r>
              <a:rPr kumimoji="0" lang="ja-JP" altLang="en-US" sz="14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内職しながら</a:t>
            </a:r>
            <a:r>
              <a:rPr kumimoji="0"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聴いている</a:t>
            </a:r>
            <a:endParaRPr kumimoji="0" lang="en-US" altLang="ja-JP" sz="14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8462BE6-BC66-EF48-B6E3-D3910ACDE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141" y="6115410"/>
            <a:ext cx="6630126" cy="33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聴衆は内職しながら、たまに目を上げたときに入る情報だけで内容を審査する</a:t>
            </a:r>
            <a:endParaRPr kumimoji="0" lang="en-US" altLang="ja-JP" sz="14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949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>
            <a:extLst>
              <a:ext uri="{FF2B5EF4-FFF2-40B4-BE49-F238E27FC236}">
                <a16:creationId xmlns:a16="http://schemas.microsoft.com/office/drawing/2014/main" id="{996637DC-9B47-B94B-8A08-F1B6549B5F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51089" y="696913"/>
            <a:ext cx="7200415" cy="849313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en-US" altLang="ja-JP" sz="4400" b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Results (1)</a:t>
            </a:r>
          </a:p>
        </p:txBody>
      </p:sp>
      <p:sp>
        <p:nvSpPr>
          <p:cNvPr id="29698" name="スライド番号プレースホルダー 1">
            <a:extLst>
              <a:ext uri="{FF2B5EF4-FFF2-40B4-BE49-F238E27FC236}">
                <a16:creationId xmlns:a16="http://schemas.microsoft.com/office/drawing/2014/main" id="{A438FEDC-8ABB-0F46-B93C-CE65FBA96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47823" y="195035"/>
            <a:ext cx="621332" cy="2486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72E1EA-8B68-7F40-B554-3C3275CA916D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ja-JP" sz="1400" dirty="0">
              <a:latin typeface="Times" pitchFamily="2" charset="0"/>
            </a:endParaRPr>
          </a:p>
        </p:txBody>
      </p:sp>
      <p:pic>
        <p:nvPicPr>
          <p:cNvPr id="29699" name="図 2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272DAC8-1F97-9E48-9B2F-BA265AB6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75" y="1577561"/>
            <a:ext cx="3170238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F9ED6D36-9AE4-6641-96B8-137603F81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63" y="290125"/>
            <a:ext cx="2987934" cy="58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b="1" i="1" dirty="0"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This is bad example....</a:t>
            </a:r>
            <a:endParaRPr lang="ja-JP" altLang="en-US" sz="2400" b="1" i="1">
              <a:latin typeface="Calibri" panose="020F0502020204030204" pitchFamily="34" charset="0"/>
              <a:ea typeface="ヒラギノ丸ゴ Pro W4" panose="020F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A8FA594-9263-A44D-9930-75DFE40E8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157" y="312285"/>
            <a:ext cx="6167507" cy="5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8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... cannot understand what this panel is going to explain... </a:t>
            </a:r>
            <a:endParaRPr lang="ja-JP" altLang="en-US" sz="180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4471BFC-963B-274C-8C11-A4A4B8D12ED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54613" y="904058"/>
            <a:ext cx="684141" cy="272096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 type="stealth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7" name="Rectangle 5">
            <a:extLst>
              <a:ext uri="{FF2B5EF4-FFF2-40B4-BE49-F238E27FC236}">
                <a16:creationId xmlns:a16="http://schemas.microsoft.com/office/drawing/2014/main" id="{382F85CF-DA0C-0949-A5EB-184855BB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94" y="4496993"/>
            <a:ext cx="5503556" cy="98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buNone/>
            </a:pPr>
            <a:r>
              <a:rPr lang="en-US" altLang="ja-JP" sz="24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Only this plot is shown, </a:t>
            </a:r>
          </a:p>
          <a:p>
            <a:pPr>
              <a:buNone/>
            </a:pPr>
            <a:r>
              <a:rPr lang="en-US" altLang="ja-JP" sz="24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and all explanations are given verbally... </a:t>
            </a:r>
            <a:endParaRPr lang="ja-JP" altLang="en-US" sz="240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4659087-C0D2-584A-A08D-5E87808F9E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89035" y="4901267"/>
            <a:ext cx="680459" cy="0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 type="stealth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0" name="Rectangle 5">
            <a:extLst>
              <a:ext uri="{FF2B5EF4-FFF2-40B4-BE49-F238E27FC236}">
                <a16:creationId xmlns:a16="http://schemas.microsoft.com/office/drawing/2014/main" id="{D024C3FA-F8DD-2D41-9672-C7F5EB15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043" y="4512983"/>
            <a:ext cx="4548394" cy="98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buNone/>
            </a:pPr>
            <a:r>
              <a:rPr lang="en-US" altLang="ja-JP" sz="24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almost nobody cannot understand/remember what was the message from this panel.</a:t>
            </a:r>
            <a:endParaRPr lang="ja-JP" altLang="en-US" sz="240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2BD8A9D8-8107-C641-A7C2-E0EEE7F70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177" y="5827330"/>
            <a:ext cx="7682115" cy="6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buNone/>
            </a:pPr>
            <a:r>
              <a:rPr lang="en-US" altLang="ja-JP" sz="24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No message is written, and nobody cannot understand...</a:t>
            </a:r>
            <a:endParaRPr lang="ja-JP" altLang="en-US" sz="240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>
            <a:extLst>
              <a:ext uri="{FF2B5EF4-FFF2-40B4-BE49-F238E27FC236}">
                <a16:creationId xmlns:a16="http://schemas.microsoft.com/office/drawing/2014/main" id="{478355F2-760D-E541-879D-642BEA6295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37531" y="586725"/>
            <a:ext cx="8016875" cy="744252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en-US" altLang="ja-JP" sz="4400" b="1" i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Scaling improved</a:t>
            </a:r>
          </a:p>
        </p:txBody>
      </p:sp>
      <p:sp>
        <p:nvSpPr>
          <p:cNvPr id="31746" name="スライド番号プレースホルダー 1">
            <a:extLst>
              <a:ext uri="{FF2B5EF4-FFF2-40B4-BE49-F238E27FC236}">
                <a16:creationId xmlns:a16="http://schemas.microsoft.com/office/drawing/2014/main" id="{AB013AE8-06E7-AF42-8C3D-EA5A571376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990139" y="91351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52F96F-A73C-D447-9D84-AC25723523F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ja-JP" sz="1400">
              <a:latin typeface="Times" pitchFamily="2" charset="0"/>
            </a:endParaRPr>
          </a:p>
        </p:txBody>
      </p:sp>
      <p:pic>
        <p:nvPicPr>
          <p:cNvPr id="31747" name="図 2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54597E0-EDF2-A848-81A4-7481118D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1676401"/>
            <a:ext cx="3671888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5">
            <a:extLst>
              <a:ext uri="{FF2B5EF4-FFF2-40B4-BE49-F238E27FC236}">
                <a16:creationId xmlns:a16="http://schemas.microsoft.com/office/drawing/2014/main" id="{148800E3-ED83-2742-AD27-B236F6EE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9" y="5013325"/>
            <a:ext cx="592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i="1">
                <a:solidFill>
                  <a:srgbClr val="FF0000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As Atomic num. increases, CPU time gets costly (as expected)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3801C87-6320-B746-97B4-4D2BCBDBE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588" y="251653"/>
            <a:ext cx="44481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 i="1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標題にメッセージをもたせる</a:t>
            </a:r>
            <a:endParaRPr kumimoji="0" lang="en-US" altLang="ja-JP" sz="1800" i="1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FC371CD7-8210-0043-A794-AEDAA9D8C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5446713"/>
            <a:ext cx="592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i="1">
                <a:solidFill>
                  <a:srgbClr val="FF0000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The dependence gets improved by Double grid.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488B1ECC-AA0F-8643-8ED0-39B34314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4" y="5984876"/>
            <a:ext cx="7737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 b="1" i="1" dirty="0"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The power of the dependence reduced by using Double grid.</a:t>
            </a:r>
          </a:p>
        </p:txBody>
      </p:sp>
      <p:sp>
        <p:nvSpPr>
          <p:cNvPr id="31752" name="Rectangle 5">
            <a:extLst>
              <a:ext uri="{FF2B5EF4-FFF2-40B4-BE49-F238E27FC236}">
                <a16:creationId xmlns:a16="http://schemas.microsoft.com/office/drawing/2014/main" id="{CC08D139-61F7-7E48-82E8-2869260F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6302305"/>
            <a:ext cx="44481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 i="1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パネルの伝えたいメッセージを一言書く</a:t>
            </a:r>
            <a:endParaRPr kumimoji="0" lang="en-US" altLang="ja-JP" sz="1800" i="1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05D7CF2-765A-3A48-99AD-81EDD267A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637" y="1249119"/>
            <a:ext cx="7163830" cy="39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 i="1">
                <a:solidFill>
                  <a:srgbClr val="1F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「このパネルは何を述べているのか」がひと目でわかるように</a:t>
            </a:r>
            <a:endParaRPr kumimoji="0" lang="en-US" altLang="ja-JP" sz="1800" i="1" dirty="0">
              <a:solidFill>
                <a:srgbClr val="1F00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4E0864D-9B19-4F59-5B8A-BE1B8EA7B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1" y="260191"/>
            <a:ext cx="38587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先ほどの悪い例をこのように修正</a:t>
            </a:r>
            <a:r>
              <a:rPr kumimoji="0" lang="en-US" altLang="ja-JP" sz="1800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2429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>
            <a:extLst>
              <a:ext uri="{FF2B5EF4-FFF2-40B4-BE49-F238E27FC236}">
                <a16:creationId xmlns:a16="http://schemas.microsoft.com/office/drawing/2014/main" id="{478355F2-760D-E541-879D-642BEA6295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37531" y="586725"/>
            <a:ext cx="8016875" cy="744252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en-US" altLang="ja-JP" sz="4400" b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Scaling improved</a:t>
            </a:r>
          </a:p>
        </p:txBody>
      </p:sp>
      <p:sp>
        <p:nvSpPr>
          <p:cNvPr id="31746" name="スライド番号プレースホルダー 1">
            <a:extLst>
              <a:ext uri="{FF2B5EF4-FFF2-40B4-BE49-F238E27FC236}">
                <a16:creationId xmlns:a16="http://schemas.microsoft.com/office/drawing/2014/main" id="{AB013AE8-06E7-AF42-8C3D-EA5A571376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990139" y="91351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52F96F-A73C-D447-9D84-AC25723523F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ja-JP" sz="1400">
              <a:latin typeface="Times" pitchFamily="2" charset="0"/>
            </a:endParaRPr>
          </a:p>
        </p:txBody>
      </p:sp>
      <p:pic>
        <p:nvPicPr>
          <p:cNvPr id="31747" name="図 2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54597E0-EDF2-A848-81A4-7481118D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1676401"/>
            <a:ext cx="3671888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5">
            <a:extLst>
              <a:ext uri="{FF2B5EF4-FFF2-40B4-BE49-F238E27FC236}">
                <a16:creationId xmlns:a16="http://schemas.microsoft.com/office/drawing/2014/main" id="{148800E3-ED83-2742-AD27-B236F6EE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9" y="5013325"/>
            <a:ext cx="592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i="1">
                <a:solidFill>
                  <a:srgbClr val="FF0000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As Atomic num. increases, CPU time gets costly (as expected)</a:t>
            </a:r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FC371CD7-8210-0043-A794-AEDAA9D8C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5446713"/>
            <a:ext cx="592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i="1">
                <a:solidFill>
                  <a:srgbClr val="FF0000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The dependence gets improved by Double grid.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488B1ECC-AA0F-8643-8ED0-39B34314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4" y="5984876"/>
            <a:ext cx="7737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 b="1" i="1" dirty="0"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The power of the dependence reduced by using Double grid.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C67A0B6-125F-094A-904A-5E001398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55" y="209248"/>
            <a:ext cx="6167507" cy="5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8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Better panel</a:t>
            </a:r>
            <a:endParaRPr lang="ja-JP" altLang="en-US" sz="180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CCE9608-32D4-F943-9571-D86C5FDC6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828" y="167137"/>
            <a:ext cx="2877187" cy="5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800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Title has a message now.</a:t>
            </a:r>
            <a:endParaRPr lang="ja-JP" altLang="en-US" sz="1800">
              <a:solidFill>
                <a:srgbClr val="1F00FF"/>
              </a:solidFill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23BDD9A-050C-554B-B89C-45D2FABFD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290" y="1152979"/>
            <a:ext cx="6332029" cy="5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800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Audience can understand what is explained by this panel.</a:t>
            </a:r>
            <a:endParaRPr lang="ja-JP" altLang="en-US" sz="1800">
              <a:solidFill>
                <a:srgbClr val="1F00FF"/>
              </a:solidFill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B078C7A-FD91-8C45-9427-51B1DCC5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88" y="6271275"/>
            <a:ext cx="6332029" cy="5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800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Now the statement can remind the audience what is the message...</a:t>
            </a:r>
            <a:endParaRPr lang="ja-JP" altLang="en-US" sz="1800">
              <a:solidFill>
                <a:srgbClr val="1F00FF"/>
              </a:solidFill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6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タイトル 1">
            <a:extLst>
              <a:ext uri="{FF2B5EF4-FFF2-40B4-BE49-F238E27FC236}">
                <a16:creationId xmlns:a16="http://schemas.microsoft.com/office/drawing/2014/main" id="{78AFA0F0-2D86-6B4B-BA37-879C05A50F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03361" y="2439884"/>
            <a:ext cx="4222750" cy="944562"/>
          </a:xfrm>
        </p:spPr>
        <p:txBody>
          <a:bodyPr/>
          <a:lstStyle/>
          <a:p>
            <a:pPr eaLnBrk="1" hangingPunct="1"/>
            <a:r>
              <a:rPr lang="ja-JP" altLang="en-US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一般的禁忌事項</a:t>
            </a:r>
            <a:endParaRPr lang="en-US" altLang="ja-JP" dirty="0">
              <a:latin typeface="ヒラギノ角ゴ Std W8" panose="020B0800000000000000" pitchFamily="34" charset="-128"/>
              <a:ea typeface="ヒラギノ角ゴ Std W8" panose="020B0800000000000000" pitchFamily="34" charset="-128"/>
            </a:endParaRPr>
          </a:p>
        </p:txBody>
      </p:sp>
      <p:sp>
        <p:nvSpPr>
          <p:cNvPr id="17410" name="スライド番号プレースホルダー 1">
            <a:extLst>
              <a:ext uri="{FF2B5EF4-FFF2-40B4-BE49-F238E27FC236}">
                <a16:creationId xmlns:a16="http://schemas.microsoft.com/office/drawing/2014/main" id="{32857104-1989-2449-BB7E-8804B728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877839" y="9476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97E35D-42D9-8143-8039-DA3103DDB391}" type="slidenum">
              <a:rPr lang="en-US" altLang="ja-JP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91472B-33AE-B833-B7A0-47D6077E7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005" y="3308698"/>
            <a:ext cx="548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b="1" i="1" dirty="0">
                <a:solidFill>
                  <a:srgbClr val="FF0000"/>
                </a:solidFill>
                <a:ea typeface="ヒラギノ丸ゴ Pro W4" panose="020F0400000000000000" pitchFamily="34" charset="-128"/>
                <a:cs typeface="Calibri" panose="020F0502020204030204" pitchFamily="34" charset="0"/>
              </a:rPr>
              <a:t>Read through to understand what is NG...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C3C16A-9ED6-4CBA-964D-2B0D84DB9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92" y="4022427"/>
            <a:ext cx="5511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Use this template and rule within our group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18CF81-0846-E38B-BAF8-CF6FDEB31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729" y="4505323"/>
            <a:ext cx="9353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so that we can prevent from being annoyed by individually scattering styles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331CF-6007-9DBC-086D-17C21BDC4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312" y="5065227"/>
            <a:ext cx="3815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and save time for corrections.</a:t>
            </a:r>
          </a:p>
        </p:txBody>
      </p:sp>
    </p:spTree>
    <p:extLst>
      <p:ext uri="{BB962C8B-B14F-4D97-AF65-F5344CB8AC3E}">
        <p14:creationId xmlns:p14="http://schemas.microsoft.com/office/powerpoint/2010/main" val="46306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6">
            <a:extLst>
              <a:ext uri="{FF2B5EF4-FFF2-40B4-BE49-F238E27FC236}">
                <a16:creationId xmlns:a16="http://schemas.microsoft.com/office/drawing/2014/main" id="{400A3B5F-F1C4-6449-BCC6-40DAF969C7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28906" y="478598"/>
            <a:ext cx="8084264" cy="978729"/>
          </a:xfrm>
        </p:spPr>
        <p:txBody>
          <a:bodyPr wrap="none">
            <a:spAutoFit/>
          </a:bodyPr>
          <a:lstStyle/>
          <a:p>
            <a:pPr eaLnBrk="1" hangingPunct="1"/>
            <a:r>
              <a:rPr kumimoji="0"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聴衆に「文章を読ませる」な！</a:t>
            </a:r>
            <a:br>
              <a:rPr kumimoji="0" lang="en-US" altLang="ja-JP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</a:br>
            <a:r>
              <a:rPr lang="en-US" altLang="ja-JP" sz="2000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Sentence in PPT</a:t>
            </a:r>
          </a:p>
        </p:txBody>
      </p:sp>
      <p:sp>
        <p:nvSpPr>
          <p:cNvPr id="33794" name="Rectangle 5">
            <a:extLst>
              <a:ext uri="{FF2B5EF4-FFF2-40B4-BE49-F238E27FC236}">
                <a16:creationId xmlns:a16="http://schemas.microsoft.com/office/drawing/2014/main" id="{65BE3BE2-B649-8848-BF4C-442E2AB7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63" y="1557028"/>
            <a:ext cx="5921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省略しても意味通じるものは、徹底して省略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Those leading means to be omitted, omitted thoroughly</a:t>
            </a: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2F77AE41-820B-DB43-B367-99585E60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6" y="1847781"/>
            <a:ext cx="30384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「一行以内に入るように」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"</a:t>
            </a: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Them to fit within one line."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44C21157-39F5-914E-ADBF-A6708490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39" y="4587472"/>
            <a:ext cx="7092948" cy="150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※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「負の膨張率とのヒステリシスの関係」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/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「モデル化未踏」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"</a:t>
            </a:r>
            <a:r>
              <a:rPr kumimoji="0" lang="en-US" altLang="ja-JP" sz="12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Relationship of hysteresis of a negative inflation rate" / "Modeling unexplored”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→ 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並行し文献調査 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(15Oct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現在、本郷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/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文献発見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1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→ parallel literature search (15Oct currently, </a:t>
            </a:r>
            <a:r>
              <a:rPr kumimoji="0" lang="en-US" altLang="ja-JP" sz="1100" dirty="0" err="1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Hongo</a:t>
            </a:r>
            <a:r>
              <a:rPr kumimoji="0" lang="en-US" altLang="ja-JP" sz="11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/ literature discovery)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A2AEF745-9F63-3D48-99F6-AE4F8B014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09" y="2706353"/>
            <a:ext cx="8669337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負の線形膨張率とのヒステリシスとの関係について、モデル化は未踏なので、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並行して考える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(2015Oct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現在、本郷さんが文献を見つけている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)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。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The relationship between hysteresis and negative linear expansion, the modeling of unexplored,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In parallel to think if (2015 Oct currently, </a:t>
            </a:r>
            <a:r>
              <a:rPr kumimoji="0" lang="en-US" altLang="ja-JP" sz="1400" dirty="0" err="1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Hongo</a:t>
            </a: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-san are finding literature)</a:t>
            </a:r>
            <a:endParaRPr kumimoji="0" lang="ja-JP" altLang="en-US" sz="140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33798" name="Line 33">
            <a:extLst>
              <a:ext uri="{FF2B5EF4-FFF2-40B4-BE49-F238E27FC236}">
                <a16:creationId xmlns:a16="http://schemas.microsoft.com/office/drawing/2014/main" id="{8B9E87CD-B516-044E-A705-BB6ED40F15B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050524" y="4316633"/>
            <a:ext cx="504825" cy="0"/>
          </a:xfrm>
          <a:prstGeom prst="line">
            <a:avLst/>
          </a:prstGeom>
          <a:noFill/>
          <a:ln w="101600">
            <a:solidFill>
              <a:srgbClr val="99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799" name="スライド番号プレースホルダー 1">
            <a:extLst>
              <a:ext uri="{FF2B5EF4-FFF2-40B4-BE49-F238E27FC236}">
                <a16:creationId xmlns:a16="http://schemas.microsoft.com/office/drawing/2014/main" id="{C6B441E0-547E-3845-AEAB-7901288FC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69564" y="95733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DE0F2F-7B87-7945-9498-0B553DDD49FD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2" name="テキスト ボックス 8">
            <a:extLst>
              <a:ext uri="{FF2B5EF4-FFF2-40B4-BE49-F238E27FC236}">
                <a16:creationId xmlns:a16="http://schemas.microsoft.com/office/drawing/2014/main" id="{496B84A3-D20B-9CE3-5DF6-7924194F2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850" y="314319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ダメな例</a:t>
            </a:r>
            <a:endParaRPr lang="en-US" altLang="ja-JP" sz="1800" dirty="0">
              <a:solidFill>
                <a:srgbClr val="0432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3" name="テキスト ボックス 8">
            <a:extLst>
              <a:ext uri="{FF2B5EF4-FFF2-40B4-BE49-F238E27FC236}">
                <a16:creationId xmlns:a16="http://schemas.microsoft.com/office/drawing/2014/main" id="{35EB7021-3BBC-E5E4-45B3-A698E30AA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1966" y="5338911"/>
            <a:ext cx="2723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これだけで一発で伝わる</a:t>
            </a:r>
            <a:endParaRPr lang="en-US" altLang="ja-JP" sz="1800" dirty="0">
              <a:solidFill>
                <a:srgbClr val="0432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4" name="正方形/長方形 19">
            <a:extLst>
              <a:ext uri="{FF2B5EF4-FFF2-40B4-BE49-F238E27FC236}">
                <a16:creationId xmlns:a16="http://schemas.microsoft.com/office/drawing/2014/main" id="{80FF6569-F381-B241-13CB-8F343D90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08" y="2706352"/>
            <a:ext cx="8669329" cy="1339441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" pitchFamily="2" charset="0"/>
            </a:endParaRPr>
          </a:p>
        </p:txBody>
      </p:sp>
      <p:sp>
        <p:nvSpPr>
          <p:cNvPr id="5" name="正方形/長方形 19">
            <a:extLst>
              <a:ext uri="{FF2B5EF4-FFF2-40B4-BE49-F238E27FC236}">
                <a16:creationId xmlns:a16="http://schemas.microsoft.com/office/drawing/2014/main" id="{238F18E1-06B4-0162-C7FC-58703A068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31" y="4620314"/>
            <a:ext cx="6449128" cy="1470036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" pitchFamily="2" charset="0"/>
            </a:endParaRPr>
          </a:p>
        </p:txBody>
      </p:sp>
      <p:sp>
        <p:nvSpPr>
          <p:cNvPr id="6" name="テキスト ボックス 8">
            <a:extLst>
              <a:ext uri="{FF2B5EF4-FFF2-40B4-BE49-F238E27FC236}">
                <a16:creationId xmlns:a16="http://schemas.microsoft.com/office/drawing/2014/main" id="{52BA8B83-4970-905F-D6DE-5C7C32157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662" y="3821698"/>
            <a:ext cx="36471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こういうフルテキストを書くな！</a:t>
            </a:r>
            <a:endParaRPr lang="en-US" altLang="ja-JP" sz="18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09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6">
            <a:extLst>
              <a:ext uri="{FF2B5EF4-FFF2-40B4-BE49-F238E27FC236}">
                <a16:creationId xmlns:a16="http://schemas.microsoft.com/office/drawing/2014/main" id="{400A3B5F-F1C4-6449-BCC6-40DAF969C7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76065" y="440178"/>
            <a:ext cx="6465196" cy="10572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sz="4400" b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Sentence in PPT</a:t>
            </a:r>
          </a:p>
        </p:txBody>
      </p:sp>
      <p:sp>
        <p:nvSpPr>
          <p:cNvPr id="33794" name="Rectangle 5">
            <a:extLst>
              <a:ext uri="{FF2B5EF4-FFF2-40B4-BE49-F238E27FC236}">
                <a16:creationId xmlns:a16="http://schemas.microsoft.com/office/drawing/2014/main" id="{65BE3BE2-B649-8848-BF4C-442E2AB7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886" y="1940249"/>
            <a:ext cx="5921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When sentence make sense without the word, omit it!  </a:t>
            </a:r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44C21157-39F5-914E-ADBF-A6708490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750" y="5575233"/>
            <a:ext cx="9201414" cy="39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24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→ parallel literature search (15Oct currently, </a:t>
            </a:r>
            <a:r>
              <a:rPr kumimoji="0" lang="en-US" altLang="ja-JP" sz="2400" i="1" dirty="0" err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Hongo</a:t>
            </a:r>
            <a:r>
              <a:rPr kumimoji="0" lang="en-US" altLang="ja-JP" sz="24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/ literature discovery)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A2AEF745-9F63-3D48-99F6-AE4F8B014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27" y="3203442"/>
            <a:ext cx="10040938" cy="92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The relationship between hysteresis and negative linear expansion, the modeling of unexplored,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In parallel to think if (2015 Oct currently, </a:t>
            </a:r>
            <a:r>
              <a:rPr kumimoji="0" lang="en-US" altLang="ja-JP" sz="1800" dirty="0" err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Hongo</a:t>
            </a:r>
            <a:r>
              <a:rPr kumimoji="0" lang="en-US" altLang="ja-JP" sz="18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-san are finding literature)</a:t>
            </a:r>
            <a:endParaRPr kumimoji="0" lang="ja-JP" altLang="en-US" sz="180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3798" name="Line 33">
            <a:extLst>
              <a:ext uri="{FF2B5EF4-FFF2-40B4-BE49-F238E27FC236}">
                <a16:creationId xmlns:a16="http://schemas.microsoft.com/office/drawing/2014/main" id="{8B9E87CD-B516-044E-A705-BB6ED40F15B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682791" y="4468646"/>
            <a:ext cx="504825" cy="0"/>
          </a:xfrm>
          <a:prstGeom prst="line">
            <a:avLst/>
          </a:prstGeom>
          <a:noFill/>
          <a:ln w="101600">
            <a:solidFill>
              <a:srgbClr val="99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799" name="スライド番号プレースホルダー 1">
            <a:extLst>
              <a:ext uri="{FF2B5EF4-FFF2-40B4-BE49-F238E27FC236}">
                <a16:creationId xmlns:a16="http://schemas.microsoft.com/office/drawing/2014/main" id="{C6B441E0-547E-3845-AEAB-7901288FC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69564" y="95733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DE0F2F-7B87-7945-9498-0B553DDD49FD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33800" name="Rectangle 5">
            <a:extLst>
              <a:ext uri="{FF2B5EF4-FFF2-40B4-BE49-F238E27FC236}">
                <a16:creationId xmlns:a16="http://schemas.microsoft.com/office/drawing/2014/main" id="{2BF99CA6-DD5E-A846-B3F1-150B0C79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065" y="1533007"/>
            <a:ext cx="8158359" cy="39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Do not </a:t>
            </a:r>
            <a:r>
              <a:rPr kumimoji="0" lang="en-US" altLang="ja-JP" sz="24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enforce</a:t>
            </a:r>
            <a:r>
              <a:rPr kumimoji="0" lang="en-US" altLang="ja-JP" sz="24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audience to 'read through the statements'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64617C0-ABF6-1E49-9C79-AB34466C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885" y="2417758"/>
            <a:ext cx="5921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Make effort to a sentence </a:t>
            </a:r>
            <a:r>
              <a:rPr kumimoji="0" lang="en-US" altLang="ja-JP" sz="1800" i="1" dirty="0" err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accommondated</a:t>
            </a:r>
            <a:r>
              <a:rPr kumimoji="0"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within a line. 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DC061BB-2A5A-8D41-B3DE-54A43FD4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69" y="4767455"/>
            <a:ext cx="10740019" cy="70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ja-JP" sz="24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"Relationship of hysteresis of a negative inflation rate" / "Modeling unexplored”</a:t>
            </a:r>
          </a:p>
        </p:txBody>
      </p:sp>
    </p:spTree>
    <p:extLst>
      <p:ext uri="{BB962C8B-B14F-4D97-AF65-F5344CB8AC3E}">
        <p14:creationId xmlns:p14="http://schemas.microsoft.com/office/powerpoint/2010/main" val="3930100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6">
            <a:extLst>
              <a:ext uri="{FF2B5EF4-FFF2-40B4-BE49-F238E27FC236}">
                <a16:creationId xmlns:a16="http://schemas.microsoft.com/office/drawing/2014/main" id="{0DB40E19-5EC9-0B41-B898-84E149FAE9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06700" y="574676"/>
            <a:ext cx="5953125" cy="990600"/>
          </a:xfrm>
        </p:spPr>
        <p:txBody>
          <a:bodyPr/>
          <a:lstStyle/>
          <a:p>
            <a:pPr eaLnBrk="1" hangingPunct="1"/>
            <a:r>
              <a:rPr kumimoji="0"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素早いプレゼン作成</a:t>
            </a:r>
            <a:br>
              <a:rPr kumimoji="0" lang="en-US" altLang="ja-JP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</a:br>
            <a:r>
              <a:rPr lang="en-US" altLang="ja-JP" sz="1800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Create quick presentations</a:t>
            </a:r>
          </a:p>
        </p:txBody>
      </p:sp>
      <p:sp>
        <p:nvSpPr>
          <p:cNvPr id="39938" name="Rectangle 5">
            <a:extLst>
              <a:ext uri="{FF2B5EF4-FFF2-40B4-BE49-F238E27FC236}">
                <a16:creationId xmlns:a16="http://schemas.microsoft.com/office/drawing/2014/main" id="{7AA30D7F-D9E6-CF4F-97B7-45B27CD6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9" y="3589338"/>
            <a:ext cx="65135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構想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/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章立ては、全て「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mi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」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(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テキストエディタ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)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上で組み、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Concept / chapters are set on all "mi" (text editor)</a:t>
            </a: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87323013-C204-DD49-A6ED-44A311AD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31" y="1700214"/>
            <a:ext cx="4449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rgbClr val="00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プレゼン作成や組版は「清書」ではなく</a:t>
            </a:r>
            <a:endParaRPr kumimoji="0" lang="en-US" altLang="ja-JP" sz="1800" dirty="0">
              <a:solidFill>
                <a:srgbClr val="0000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200" dirty="0">
                <a:solidFill>
                  <a:srgbClr val="00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Presentation creation and typesetting In "Bible" without</a:t>
            </a: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4D5F9655-9F43-2246-9313-0792160D8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393" y="1711327"/>
            <a:ext cx="538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rgbClr val="00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「思考のツール」として素早く使いこなす事。</a:t>
            </a:r>
            <a:endParaRPr kumimoji="0" lang="en-US" altLang="ja-JP" sz="1800" dirty="0">
              <a:solidFill>
                <a:srgbClr val="0000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200" dirty="0">
                <a:solidFill>
                  <a:srgbClr val="00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Able to master quickly as a "thinking tool"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097FA2D-8359-6B47-B473-4027E49C4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9" y="2727325"/>
            <a:ext cx="53832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rgbClr val="00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メモは全て電子化し、全文検索出来るように整理</a:t>
            </a:r>
            <a:endParaRPr kumimoji="0" lang="en-US" altLang="ja-JP" sz="1800" dirty="0">
              <a:solidFill>
                <a:srgbClr val="0000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200" dirty="0">
                <a:solidFill>
                  <a:srgbClr val="00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Note are all digitized, organized to be able to full-text search</a:t>
            </a:r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DA4ADBDD-99A1-5244-B33E-D274D6228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09" y="5362391"/>
            <a:ext cx="5921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この際も、マウスを使って操作しているようではダメ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2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Also in this case, no good will seems to be operated using a mouse</a:t>
            </a:r>
          </a:p>
        </p:txBody>
      </p:sp>
      <p:sp>
        <p:nvSpPr>
          <p:cNvPr id="39943" name="Rectangle 5">
            <a:extLst>
              <a:ext uri="{FF2B5EF4-FFF2-40B4-BE49-F238E27FC236}">
                <a16:creationId xmlns:a16="http://schemas.microsoft.com/office/drawing/2014/main" id="{B2E14B08-6FA8-8F49-9620-94A587A46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856" y="4437064"/>
            <a:ext cx="48942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10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ページ分くらいを一気に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PPT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に貼りこむ。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2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I pasted the about 10 pages at once to PPT</a:t>
            </a:r>
          </a:p>
        </p:txBody>
      </p:sp>
      <p:sp>
        <p:nvSpPr>
          <p:cNvPr id="39944" name="スライド番号プレースホルダー 1">
            <a:extLst>
              <a:ext uri="{FF2B5EF4-FFF2-40B4-BE49-F238E27FC236}">
                <a16:creationId xmlns:a16="http://schemas.microsoft.com/office/drawing/2014/main" id="{1AFCEA7E-3B19-7A47-ACCD-BD1C88369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4335BB-9BBA-494C-8A74-620F4871861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ja-JP" sz="140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92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>
            <a:extLst>
              <a:ext uri="{FF2B5EF4-FFF2-40B4-BE49-F238E27FC236}">
                <a16:creationId xmlns:a16="http://schemas.microsoft.com/office/drawing/2014/main" id="{E84C8DC2-0811-064B-AC49-25873F8EC5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51089" y="638175"/>
            <a:ext cx="7058025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0" lang="en-US" altLang="ja-JP" sz="4400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PPT</a:t>
            </a:r>
            <a:r>
              <a:rPr kumimoji="0"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資料の作り方</a:t>
            </a:r>
            <a:br>
              <a:rPr kumimoji="0" lang="en-US" altLang="ja-JP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</a:br>
            <a:r>
              <a:rPr lang="en-US" altLang="ja-JP" sz="2800" b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(How to make a document)</a:t>
            </a:r>
          </a:p>
        </p:txBody>
      </p:sp>
      <p:sp>
        <p:nvSpPr>
          <p:cNvPr id="41986" name="Rectangle 5">
            <a:extLst>
              <a:ext uri="{FF2B5EF4-FFF2-40B4-BE49-F238E27FC236}">
                <a16:creationId xmlns:a16="http://schemas.microsoft.com/office/drawing/2014/main" id="{B8AC5F10-9A95-FF41-866D-B55F8409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7" y="1763859"/>
            <a:ext cx="6604437" cy="4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rgbClr val="FF0000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「</a:t>
            </a:r>
            <a:r>
              <a:rPr kumimoji="0" lang="en-US" altLang="ja-JP" sz="1800" dirty="0">
                <a:solidFill>
                  <a:srgbClr val="FF0000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mi</a:t>
            </a:r>
            <a:r>
              <a:rPr kumimoji="0" lang="ja-JP" altLang="en-US" sz="1800">
                <a:solidFill>
                  <a:srgbClr val="FF0000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」エディタ上で筋書きを作る</a:t>
            </a:r>
            <a:r>
              <a:rPr kumimoji="0" lang="en-US" altLang="ja-JP" sz="1800" dirty="0">
                <a:solidFill>
                  <a:srgbClr val="FF0000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&gt;Create a scenario in the editor</a:t>
            </a: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68ECA61E-57ED-5B4D-931C-66018094C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25" y="2248928"/>
            <a:ext cx="7127875" cy="77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インデント構成で論理的にシナリオを構成</a:t>
            </a:r>
            <a:endParaRPr kumimoji="0" lang="en-US" altLang="ja-JP" sz="1800" dirty="0">
              <a:solidFill>
                <a:schemeClr val="tx2"/>
              </a:solidFill>
              <a:latin typeface="Calibri" panose="020F0502020204030204" pitchFamily="34" charset="0"/>
              <a:ea typeface="ヒラギノ丸ゴ Pro W4" panose="020F0400000000000000" pitchFamily="34" charset="-128"/>
              <a:cs typeface="Calibri" panose="020F050202020403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Configuring a logical scenario in indentation configuration</a:t>
            </a:r>
          </a:p>
        </p:txBody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0FAC8F5A-5CF5-7940-9E54-0AD159F62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25" y="3084677"/>
            <a:ext cx="62642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一気にカットアンドペーストして、</a:t>
            </a:r>
            <a:r>
              <a:rPr kumimoji="0" lang="en-US" altLang="ja-JP" sz="1400" dirty="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Was at once cut and paste,</a:t>
            </a:r>
            <a:endParaRPr kumimoji="0" lang="en-US" altLang="ja-JP" sz="1800" dirty="0">
              <a:solidFill>
                <a:schemeClr val="tx2"/>
              </a:solidFill>
              <a:latin typeface="Calibri" panose="020F0502020204030204" pitchFamily="34" charset="0"/>
              <a:ea typeface="ヒラギノ丸ゴ Pro W4" panose="020F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74377BE4-A09E-454B-9224-D1C8FE5D4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3696658"/>
            <a:ext cx="53832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18pt/</a:t>
            </a:r>
            <a:r>
              <a:rPr kumimoji="0" lang="ja-JP" altLang="en-US" sz="18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行間</a:t>
            </a:r>
            <a:r>
              <a:rPr kumimoji="0" lang="en-US" altLang="ja-JP" sz="1800" dirty="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1.3</a:t>
            </a:r>
            <a:r>
              <a:rPr kumimoji="0" lang="ja-JP" altLang="en-US" sz="18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のテキストボックスに貼り付ける</a:t>
            </a:r>
            <a:endParaRPr kumimoji="0" lang="en-US" altLang="ja-JP" sz="1800" dirty="0">
              <a:solidFill>
                <a:schemeClr val="tx2"/>
              </a:solidFill>
              <a:latin typeface="Calibri" panose="020F0502020204030204" pitchFamily="34" charset="0"/>
              <a:ea typeface="ヒラギノ丸ゴ Pro W4" panose="020F0400000000000000" pitchFamily="34" charset="-128"/>
              <a:cs typeface="Calibri" panose="020F0502020204030204" pitchFamily="34" charset="0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Paste in the text box on the 18pt / line spacing 1.3</a:t>
            </a:r>
          </a:p>
        </p:txBody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F1AC64E4-E86C-6242-99ED-54A6D35E3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87" y="4282882"/>
            <a:ext cx="53832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8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(</a:t>
            </a:r>
            <a:r>
              <a:rPr kumimoji="0" lang="ja-JP" altLang="en-US" sz="18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ページごとでなく、全てのページを一気に</a:t>
            </a:r>
            <a:r>
              <a:rPr kumimoji="0" lang="en-US" altLang="ja-JP" sz="18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)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2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(Rather than a per page, at once all of the page)</a:t>
            </a:r>
          </a:p>
        </p:txBody>
      </p:sp>
      <p:sp>
        <p:nvSpPr>
          <p:cNvPr id="41991" name="Rectangle 5">
            <a:extLst>
              <a:ext uri="{FF2B5EF4-FFF2-40B4-BE49-F238E27FC236}">
                <a16:creationId xmlns:a16="http://schemas.microsoft.com/office/drawing/2014/main" id="{28031877-4BE8-F94F-AB3D-DDC5FBD3F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24" y="4955982"/>
            <a:ext cx="538321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カット</a:t>
            </a:r>
            <a:r>
              <a:rPr kumimoji="0" lang="en-US" altLang="ja-JP" sz="18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(</a:t>
            </a:r>
            <a:r>
              <a:rPr kumimoji="0" lang="ja-JP" altLang="en-US" sz="18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アップル</a:t>
            </a:r>
            <a:r>
              <a:rPr kumimoji="0" lang="en-US" altLang="ja-JP" sz="18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+x)</a:t>
            </a:r>
            <a:r>
              <a:rPr kumimoji="0" lang="ja-JP" altLang="en-US" sz="18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を使って、ページに分割</a:t>
            </a:r>
            <a:endParaRPr kumimoji="0" lang="en-US" altLang="ja-JP" sz="1800">
              <a:solidFill>
                <a:schemeClr val="tx2"/>
              </a:solidFill>
              <a:latin typeface="Calibri" panose="020F0502020204030204" pitchFamily="34" charset="0"/>
              <a:ea typeface="ヒラギノ丸ゴ Pro W4" panose="020F0400000000000000" pitchFamily="34" charset="-128"/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11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Use the cut (Apple + x), is divided into pag</a:t>
            </a:r>
            <a:r>
              <a:rPr kumimoji="0" lang="en-US" altLang="ja-JP" sz="16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es</a:t>
            </a:r>
          </a:p>
        </p:txBody>
      </p:sp>
      <p:sp>
        <p:nvSpPr>
          <p:cNvPr id="41992" name="Rectangle 5">
            <a:extLst>
              <a:ext uri="{FF2B5EF4-FFF2-40B4-BE49-F238E27FC236}">
                <a16:creationId xmlns:a16="http://schemas.microsoft.com/office/drawing/2014/main" id="{08CF5052-873B-F24E-BB24-5F21EE3D4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449" y="5506844"/>
            <a:ext cx="538321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以降、各ページごとで整形する</a:t>
            </a:r>
            <a:endParaRPr kumimoji="0" lang="en-US" altLang="ja-JP" sz="1200">
              <a:solidFill>
                <a:schemeClr val="tx2"/>
              </a:solidFill>
              <a:latin typeface="Calibri" panose="020F0502020204030204" pitchFamily="34" charset="0"/>
              <a:ea typeface="ヒラギノ丸ゴ Pro W4" panose="020F0400000000000000" pitchFamily="34" charset="-128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100">
                <a:solidFill>
                  <a:schemeClr val="tx2"/>
                </a:solidFill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Or later, it will be shaped by each page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3CBB3D7-B1D4-AB4D-954B-C1C9D7382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725" y="6106919"/>
            <a:ext cx="5921375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ja-JP" altLang="en-US" dirty="0">
                <a:solidFill>
                  <a:schemeClr val="tx2"/>
                </a:solidFill>
                <a:latin typeface="Calibri" panose="020F0502020204030204" pitchFamily="34" charset="0"/>
                <a:ea typeface="ヒラギノ丸ゴ Pro W4"/>
                <a:cs typeface="Calibri" panose="020F0502020204030204" pitchFamily="34" charset="0"/>
              </a:rPr>
              <a:t>こうすれば全体構成を見失わずに迅速に構成出来る</a:t>
            </a:r>
            <a:endParaRPr lang="en-US" altLang="ja-JP" dirty="0">
              <a:solidFill>
                <a:schemeClr val="tx2"/>
              </a:solidFill>
              <a:latin typeface="Calibri" panose="020F0502020204030204" pitchFamily="34" charset="0"/>
              <a:ea typeface="ヒラギノ丸ゴ Pro W4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ja-JP" sz="1050" dirty="0">
                <a:solidFill>
                  <a:schemeClr val="tx2"/>
                </a:solidFill>
                <a:latin typeface="Calibri" panose="020F0502020204030204" pitchFamily="34" charset="0"/>
                <a:ea typeface="ヒラギノ丸ゴ Pro W4"/>
                <a:cs typeface="Calibri" panose="020F0502020204030204" pitchFamily="34" charset="0"/>
              </a:rPr>
              <a:t>It can be quickly configured without losing sight of the overall structure and this way</a:t>
            </a:r>
          </a:p>
        </p:txBody>
      </p:sp>
      <p:sp>
        <p:nvSpPr>
          <p:cNvPr id="41994" name="スライド番号プレースホルダー 1">
            <a:extLst>
              <a:ext uri="{FF2B5EF4-FFF2-40B4-BE49-F238E27FC236}">
                <a16:creationId xmlns:a16="http://schemas.microsoft.com/office/drawing/2014/main" id="{771D806D-D089-1E44-A74A-3974E3916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85303" y="12858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FE608B-60FE-1940-94C4-58FCC2BEBC9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ja-JP" sz="1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6">
            <a:extLst>
              <a:ext uri="{FF2B5EF4-FFF2-40B4-BE49-F238E27FC236}">
                <a16:creationId xmlns:a16="http://schemas.microsoft.com/office/drawing/2014/main" id="{DD451D5A-828C-AC4F-AED9-21CDC88F6C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56670" y="-20637"/>
            <a:ext cx="7208837" cy="1595437"/>
          </a:xfrm>
        </p:spPr>
        <p:txBody>
          <a:bodyPr/>
          <a:lstStyle/>
          <a:p>
            <a:pPr eaLnBrk="1" hangingPunct="1"/>
            <a:r>
              <a:rPr kumimoji="0" lang="en-US" altLang="ja-JP" sz="4400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mi</a:t>
            </a:r>
            <a:r>
              <a:rPr kumimoji="0"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による筋立て</a:t>
            </a:r>
            <a:br>
              <a:rPr kumimoji="0" lang="en-US" altLang="ja-JP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</a:br>
            <a:r>
              <a:rPr lang="en-US" altLang="ja-JP" sz="2800" b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(Story-design by mi in advance)</a:t>
            </a:r>
            <a:endParaRPr kumimoji="0" lang="en-US" altLang="ja-JP" b="1" dirty="0"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4034" name="Rectangle 5">
            <a:extLst>
              <a:ext uri="{FF2B5EF4-FFF2-40B4-BE49-F238E27FC236}">
                <a16:creationId xmlns:a16="http://schemas.microsoft.com/office/drawing/2014/main" id="{A904697B-7776-264B-9A97-01A95266D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230621"/>
            <a:ext cx="3341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こんな風に作っておく</a:t>
            </a:r>
            <a:endParaRPr kumimoji="0" lang="en-US" altLang="ja-JP" sz="18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Keep making like this</a:t>
            </a: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8F703E5C-8352-844C-8624-3263561A2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584" y="1124591"/>
            <a:ext cx="3342323" cy="571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--------------------------------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タイの会議のプレゼン</a:t>
            </a: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/60min.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--------------------------------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01/</a:t>
            </a: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概要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量子力学に基づく材料科学シミュレーション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</a:t>
            </a: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2000</a:t>
            </a: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年時点。可能性はあるが、産業界もあまり現実性なかった。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分野のシフト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物性物理、量子化学から、材料系研究者、実験研究者に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実用的な問題にアタック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無機材料はだいぶと進んだ。樹脂はまだ難しい。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</a:t>
            </a: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--------------------------------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02/</a:t>
            </a: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第一原理計算とナノモデリング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物質科学シミュレーションの階層性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件の階層パネル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第一原理計算とは何か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データ科学との繋がり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従来のモデリングとの違い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当初困難だったが、状況変わってきた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モデリングの実例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</a:t>
            </a: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--------------------------------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03/</a:t>
            </a: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第一原理研究の展開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ツールの変貌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さっきの類別の中で「階層化モデリング」というのは</a:t>
            </a: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...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</a:t>
            </a: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何ができるようになるかという展開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状態図を通じて、固溶、腐食など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</a:t>
            </a: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--------------------------------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04/</a:t>
            </a: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第一原理計算エンジンの類別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</a:t>
            </a: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DFT</a:t>
            </a: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、</a:t>
            </a: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MO</a:t>
            </a: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、</a:t>
            </a: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DMC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</a:t>
            </a: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対置関係を述べる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スパコンと計算コスト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サイズスケーリングの事述べる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</a:t>
            </a: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--------------------------------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05/</a:t>
            </a: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スパコン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どこにスパコンを使うのか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大メモリ、高並列性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スパコン科学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スパコン自体を対象とした研究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</a:t>
            </a: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GPU</a:t>
            </a: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の研究事例も述べる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    乱数の研究も述べる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60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  スパコンを使った国際協働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600" dirty="0">
                <a:solidFill>
                  <a:schemeClr val="tx2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--------------------------------</a:t>
            </a:r>
          </a:p>
        </p:txBody>
      </p:sp>
      <p:sp>
        <p:nvSpPr>
          <p:cNvPr id="44036" name="スライド番号プレースホルダー 1">
            <a:extLst>
              <a:ext uri="{FF2B5EF4-FFF2-40B4-BE49-F238E27FC236}">
                <a16:creationId xmlns:a16="http://schemas.microsoft.com/office/drawing/2014/main" id="{DE233B3B-D9E5-4B44-A5AB-11FA65D035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9556" y="230621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1D323E-182D-D143-8276-201C5AB7AA88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3F9381DE-F852-4E46-AA0C-E17571331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5" y="4987313"/>
            <a:ext cx="8726547" cy="64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・知っていること、わかっていることをベタベタ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PPT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に貼って作るのではない。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48260DC9-03DA-5B4A-B713-72EA0D822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4" y="2711397"/>
            <a:ext cx="65436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・自身の成果の何処にオリジナリティをもってくるのか？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起承転結のシナリオをデザインして作っているか？</a:t>
            </a:r>
          </a:p>
        </p:txBody>
      </p:sp>
      <p:sp>
        <p:nvSpPr>
          <p:cNvPr id="44039" name="Rectangle 5">
            <a:extLst>
              <a:ext uri="{FF2B5EF4-FFF2-40B4-BE49-F238E27FC236}">
                <a16:creationId xmlns:a16="http://schemas.microsoft.com/office/drawing/2014/main" id="{3B29D33B-7840-A14E-A8CC-F608D5A52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041" y="3920532"/>
            <a:ext cx="5461776" cy="85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rgbClr val="1F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まずは、</a:t>
            </a:r>
            <a:r>
              <a:rPr kumimoji="0" lang="en-US" altLang="ja-JP" sz="1800" dirty="0">
                <a:solidFill>
                  <a:srgbClr val="1F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mi</a:t>
            </a:r>
            <a:r>
              <a:rPr kumimoji="0" lang="ja-JP" altLang="en-US" sz="1800">
                <a:solidFill>
                  <a:srgbClr val="1F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上で全体構成をテキストで練って、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rgbClr val="1F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デザインしてからプレゼンを作成する。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5C2BF7A-B83E-8647-9BA8-8B4C5AE80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4" y="1887254"/>
            <a:ext cx="7448163" cy="56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・データを説明する場ではなく</a:t>
            </a:r>
            <a:r>
              <a:rPr kumimoji="0" lang="ja-JP" altLang="en-US" sz="18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論理のフロー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を説明する場である。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818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6">
            <a:extLst>
              <a:ext uri="{FF2B5EF4-FFF2-40B4-BE49-F238E27FC236}">
                <a16:creationId xmlns:a16="http://schemas.microsoft.com/office/drawing/2014/main" id="{E8985F18-5561-A64D-9DBA-70DB5E64F8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52863" y="476250"/>
            <a:ext cx="4475162" cy="819150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その他</a:t>
            </a:r>
            <a:endParaRPr kumimoji="0" lang="en-US" altLang="ja-JP" sz="4400" b="1" dirty="0"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6082" name="スライド番号プレースホルダー 1">
            <a:extLst>
              <a:ext uri="{FF2B5EF4-FFF2-40B4-BE49-F238E27FC236}">
                <a16:creationId xmlns:a16="http://schemas.microsoft.com/office/drawing/2014/main" id="{DE86DD68-3706-964B-BDBC-0318080900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27435" y="111125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C7C8EE-FC4B-A84C-8047-F8EC93AFFBA9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ja-JP" sz="1400">
              <a:latin typeface="Times" pitchFamily="2" charset="0"/>
            </a:endParaRP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DFAB2F9C-8332-1A46-9C01-5483793B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" y="1456838"/>
            <a:ext cx="8247063" cy="52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・ページ番号の自動挿入を使え。</a:t>
            </a:r>
            <a:endParaRPr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362123A-AF14-3944-A8CA-5D93AB21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082" y="2004239"/>
            <a:ext cx="9440223" cy="4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リハーサルの際に一番必要なので、リハーサル時にページ番号が暫定で記入されていないプレゼンはしないこと。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B68BA-C097-434F-92C7-35575879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08" y="2623032"/>
            <a:ext cx="8247063" cy="52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・ページ番号は右上</a:t>
            </a:r>
            <a:endParaRPr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146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>
            <a:extLst>
              <a:ext uri="{FF2B5EF4-FFF2-40B4-BE49-F238E27FC236}">
                <a16:creationId xmlns:a16="http://schemas.microsoft.com/office/drawing/2014/main" id="{903F5E45-99A6-6148-B428-0EAAEB3EDC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93447" y="521908"/>
            <a:ext cx="5416550" cy="819150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プレゼンの語り口</a:t>
            </a:r>
            <a:endParaRPr kumimoji="0" lang="en-US" altLang="ja-JP" sz="4400" b="1" dirty="0"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8130" name="スライド番号プレースホルダー 1">
            <a:extLst>
              <a:ext uri="{FF2B5EF4-FFF2-40B4-BE49-F238E27FC236}">
                <a16:creationId xmlns:a16="http://schemas.microsoft.com/office/drawing/2014/main" id="{08E48EE6-06B4-E840-A90A-72443C698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81117" y="248321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5D64B-B77E-EE49-8A42-76DB640BE0D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26302A92-CCDE-0340-831A-A48E54BB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1" y="3287078"/>
            <a:ext cx="61976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聴衆の興味を巻き込んで</a:t>
            </a:r>
          </a:p>
          <a:p>
            <a:pPr eaLnBrk="1" hangingPunct="1">
              <a:buFontTx/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</a:t>
            </a:r>
            <a:r>
              <a:rPr lang="en-US" altLang="ja-JP" sz="1800" dirty="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...</a:t>
            </a: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で、それはどういうことかというと</a:t>
            </a:r>
            <a:r>
              <a:rPr lang="en-US" altLang="ja-JP" sz="1800" dirty="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...</a:t>
            </a: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」</a:t>
            </a:r>
          </a:p>
          <a:p>
            <a:pPr eaLnBrk="1" hangingPunct="1">
              <a:buFontTx/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といってページをめくっていくような語り口で行うこと。</a:t>
            </a: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3E30B04D-B0BE-1249-91D8-02F7CF9D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24" y="1348544"/>
            <a:ext cx="10976841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「次に</a:t>
            </a:r>
            <a:r>
              <a:rPr lang="en-US" altLang="ja-JP" sz="2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...</a:t>
            </a: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をいいます」、「次に計算結果です」、「次に研究の背景です」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CBAA65C-ADC6-2F44-B7F1-CFF2F7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344" y="1854068"/>
            <a:ext cx="681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といった「読上げ型プレゼン」は退屈。ロボットがやればいい。</a:t>
            </a: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0374B67B-5089-8446-96C5-CE45D32A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92" y="2738076"/>
            <a:ext cx="907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パネルとパネルの「つなぎ」を意識したプレゼンを心がけよ</a:t>
            </a:r>
          </a:p>
        </p:txBody>
      </p:sp>
      <p:sp>
        <p:nvSpPr>
          <p:cNvPr id="48135" name="Rectangle 5">
            <a:extLst>
              <a:ext uri="{FF2B5EF4-FFF2-40B4-BE49-F238E27FC236}">
                <a16:creationId xmlns:a16="http://schemas.microsoft.com/office/drawing/2014/main" id="{54BC8D2C-9A04-644E-BAA9-4761716F9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01" y="4923822"/>
            <a:ext cx="1097684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「上から下に」、「前頁から後頁に」という「読上げ」になっていないか？</a:t>
            </a:r>
          </a:p>
        </p:txBody>
      </p:sp>
      <p:sp>
        <p:nvSpPr>
          <p:cNvPr id="48136" name="Rectangle 5">
            <a:extLst>
              <a:ext uri="{FF2B5EF4-FFF2-40B4-BE49-F238E27FC236}">
                <a16:creationId xmlns:a16="http://schemas.microsoft.com/office/drawing/2014/main" id="{617EBB6C-D531-8348-88C8-826AE6C71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059" y="5505101"/>
            <a:ext cx="61960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「伝えたいプレゼン」ならば、</a:t>
            </a:r>
            <a:endParaRPr lang="en-US" altLang="ja-JP" sz="1800" dirty="0">
              <a:solidFill>
                <a:srgbClr val="0432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buFontTx/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時として「前半部の振返り」、「前頁の振返り」という</a:t>
            </a:r>
            <a:endParaRPr lang="en-US" altLang="ja-JP" sz="1800" dirty="0">
              <a:solidFill>
                <a:srgbClr val="0432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buFontTx/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流れも出てくるはず</a:t>
            </a:r>
            <a:r>
              <a:rPr lang="en-US" altLang="ja-JP" sz="1800" dirty="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...</a:t>
            </a:r>
            <a:endParaRPr lang="ja-JP" altLang="en-US" sz="1800">
              <a:solidFill>
                <a:srgbClr val="0432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D9A240A7-1A96-0C0A-2EED-CC973500CF43}"/>
              </a:ext>
            </a:extLst>
          </p:cNvPr>
          <p:cNvSpPr txBox="1"/>
          <p:nvPr/>
        </p:nvSpPr>
        <p:spPr>
          <a:xfrm>
            <a:off x="7605711" y="3458342"/>
            <a:ext cx="3907181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(explained in next slide)…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A95525-8482-6399-5A3D-D5B3FEFB8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894" y="231012"/>
            <a:ext cx="34038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Do not make a boring presentation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ABEA86-B0B2-0D9F-3D0B-DFEB56400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607" y="2291473"/>
            <a:ext cx="6592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'Next I'll present method', 'Next I'll explain conclusions', etc. ... Boring!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EC590F-3079-D844-40E5-3BEC7D8AB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593" y="4302104"/>
            <a:ext cx="50894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'Then what?', 'This point is explained as... (next slide)'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A0EBC7-7E15-A8E6-2DB7-9D2DB8B2A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51" y="4663414"/>
            <a:ext cx="4261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Make audience expect 'what is shown next?'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ED70DA-6736-302D-F50C-A375DAFF5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70" y="3908220"/>
            <a:ext cx="3720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Not 'page-by-page' but 'page-</a:t>
            </a: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to</a:t>
            </a:r>
            <a:r>
              <a:rPr lang="en-US" altLang="ja-JP" sz="18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-page'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89C638-B4A5-5415-6FD8-617B121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4174" y="4239620"/>
            <a:ext cx="2469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Connection is important!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61F7DA-5817-2709-CF2E-B190A86F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823" y="5446090"/>
            <a:ext cx="620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Reading upper toward down, earlier page to older page... Boring!</a:t>
            </a:r>
          </a:p>
        </p:txBody>
      </p:sp>
    </p:spTree>
    <p:extLst>
      <p:ext uri="{BB962C8B-B14F-4D97-AF65-F5344CB8AC3E}">
        <p14:creationId xmlns:p14="http://schemas.microsoft.com/office/powerpoint/2010/main" val="3569538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>
            <a:extLst>
              <a:ext uri="{FF2B5EF4-FFF2-40B4-BE49-F238E27FC236}">
                <a16:creationId xmlns:a16="http://schemas.microsoft.com/office/drawing/2014/main" id="{903F5E45-99A6-6148-B428-0EAAEB3EDC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73949" y="676120"/>
            <a:ext cx="8325396" cy="698500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en-US" altLang="ja-JP" sz="4400" b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How to explain your PPT</a:t>
            </a:r>
          </a:p>
        </p:txBody>
      </p:sp>
      <p:sp>
        <p:nvSpPr>
          <p:cNvPr id="48130" name="スライド番号プレースホルダー 1">
            <a:extLst>
              <a:ext uri="{FF2B5EF4-FFF2-40B4-BE49-F238E27FC236}">
                <a16:creationId xmlns:a16="http://schemas.microsoft.com/office/drawing/2014/main" id="{08E48EE6-06B4-E840-A90A-72443C698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81117" y="248321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5D64B-B77E-EE49-8A42-76DB640BE0D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3E30B04D-B0BE-1249-91D8-02F7CF9D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452" y="1966978"/>
            <a:ext cx="8780379" cy="47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like 'Next, I'll explain the results', 'Next, I'll explain the background', ....</a:t>
            </a:r>
            <a:endParaRPr lang="ja-JP" altLang="en-US" sz="2400" i="1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4284C43-6BA5-EC43-9EE6-0C813E8E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78" y="1552012"/>
            <a:ext cx="5632855" cy="47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b="1" i="1" dirty="0"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Do not explain 'panel by panel'!</a:t>
            </a:r>
            <a:endParaRPr lang="ja-JP" altLang="en-US" sz="2400" b="1" i="1">
              <a:latin typeface="Calibri" panose="020F0502020204030204" pitchFamily="34" charset="0"/>
              <a:ea typeface="ヒラギノ丸ゴ Pro W4" panose="020F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995E069-DF4B-3E4B-A453-C0739FF2E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569" y="2428347"/>
            <a:ext cx="8247063" cy="47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That's boring..., it is the mission by robot or auto-narration...</a:t>
            </a:r>
            <a:endParaRPr lang="ja-JP" altLang="en-US" sz="2400" i="1">
              <a:solidFill>
                <a:srgbClr val="1F00FF"/>
              </a:solidFill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C72CA17-83E8-E142-B071-2FC9150B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17" y="2975958"/>
            <a:ext cx="5632855" cy="47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b="1" i="1" dirty="0"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Explain 'flow of your logic'.</a:t>
            </a:r>
            <a:endParaRPr lang="ja-JP" altLang="en-US" sz="2400" b="1" i="1">
              <a:latin typeface="Calibri" panose="020F0502020204030204" pitchFamily="34" charset="0"/>
              <a:ea typeface="ヒラギノ丸ゴ Pro W4" panose="020F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0416CAF-44AB-3B46-8305-AE0B53F2B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502" y="3413704"/>
            <a:ext cx="7256512" cy="47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rather than panel-by-panel, but </a:t>
            </a:r>
            <a:r>
              <a:rPr lang="en-US" altLang="ja-JP" sz="2400" b="1" i="1" dirty="0"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inter-panel connection</a:t>
            </a:r>
            <a:r>
              <a:rPr lang="en-US" altLang="ja-JP" sz="24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.</a:t>
            </a:r>
            <a:endParaRPr lang="ja-JP" altLang="en-US" sz="2400" i="1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BD347E6-C4B4-E24B-BDAA-588F77A65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10" y="3881689"/>
            <a:ext cx="8247063" cy="47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Make your audience be interested 'what is next?'</a:t>
            </a:r>
            <a:endParaRPr lang="ja-JP" altLang="en-US" sz="2400" i="1">
              <a:solidFill>
                <a:srgbClr val="1F00FF"/>
              </a:solidFill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ED15603A-49E8-6F48-A035-032EB063D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765" y="4381958"/>
            <a:ext cx="5120777" cy="47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'Why?' --&gt; 'explained in the next slide'</a:t>
            </a:r>
            <a:endParaRPr lang="ja-JP" altLang="en-US" sz="2400" i="1">
              <a:solidFill>
                <a:srgbClr val="1F00FF"/>
              </a:solidFill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E5969748-D02C-0F40-92B1-63132EC20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94" y="4907463"/>
            <a:ext cx="6196141" cy="47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b="1" i="1" dirty="0"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Reading the panel 'from top to below' is NG</a:t>
            </a:r>
            <a:endParaRPr lang="ja-JP" altLang="en-US" sz="2400" b="1" i="1">
              <a:latin typeface="Calibri" panose="020F0502020204030204" pitchFamily="34" charset="0"/>
              <a:ea typeface="ヒラギノ丸ゴ Pro W4" panose="020F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C346D1C-BA11-E144-8CD7-BFD3454D6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76" y="5432968"/>
            <a:ext cx="8247063" cy="47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Dynamic flow, sometimes getting back to previous pages, </a:t>
            </a:r>
            <a:endParaRPr lang="ja-JP" altLang="en-US" sz="2400" i="1">
              <a:solidFill>
                <a:srgbClr val="1F00FF"/>
              </a:solidFill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8C1DCD7-0F23-2847-A0B4-003F2657E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120" y="6006893"/>
            <a:ext cx="7256512" cy="47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Make audience pay attention for your action.</a:t>
            </a:r>
            <a:endParaRPr lang="ja-JP" altLang="en-US" sz="2400" i="1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441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タイトル 1">
            <a:extLst>
              <a:ext uri="{FF2B5EF4-FFF2-40B4-BE49-F238E27FC236}">
                <a16:creationId xmlns:a16="http://schemas.microsoft.com/office/drawing/2014/main" id="{78AFA0F0-2D86-6B4B-BA37-879C05A50F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95406" y="2545320"/>
            <a:ext cx="7006492" cy="852959"/>
          </a:xfrm>
        </p:spPr>
        <p:txBody>
          <a:bodyPr/>
          <a:lstStyle/>
          <a:p>
            <a:pPr algn="ctr" eaLnBrk="1" hangingPunct="1"/>
            <a:r>
              <a:rPr lang="ja-JP" altLang="en-US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内容のテンプレート</a:t>
            </a:r>
            <a:endParaRPr lang="en-US" altLang="ja-JP" dirty="0">
              <a:latin typeface="ヒラギノ角ゴ Std W8" panose="020B0800000000000000" pitchFamily="34" charset="-128"/>
              <a:ea typeface="ヒラギノ角ゴ Std W8" panose="020B0800000000000000" pitchFamily="34" charset="-128"/>
            </a:endParaRPr>
          </a:p>
        </p:txBody>
      </p:sp>
      <p:sp>
        <p:nvSpPr>
          <p:cNvPr id="17410" name="スライド番号プレースホルダー 1">
            <a:extLst>
              <a:ext uri="{FF2B5EF4-FFF2-40B4-BE49-F238E27FC236}">
                <a16:creationId xmlns:a16="http://schemas.microsoft.com/office/drawing/2014/main" id="{32857104-1989-2449-BB7E-8804B728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777106" y="1361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97E35D-42D9-8143-8039-DA3103DDB391}" type="slidenum">
              <a:rPr lang="en-US" altLang="ja-JP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ja-JP" sz="1200" dirty="0">
              <a:solidFill>
                <a:srgbClr val="898989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7D72E9-CB4C-A84F-90F7-7AD8C417F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100" y="3464614"/>
            <a:ext cx="6447799" cy="4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このテンプレートの話の流れに従うように、自身の内容をはめ込むように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E69B33-1E39-4818-EBD5-1C9EE0D8D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358" y="2175988"/>
            <a:ext cx="3597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Template for a flow of a presentation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833D57-933C-8C93-3542-C4A1D2ADE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278" y="3961124"/>
            <a:ext cx="2542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Use this flow for your talk</a:t>
            </a:r>
          </a:p>
        </p:txBody>
      </p:sp>
    </p:spTree>
    <p:extLst>
      <p:ext uri="{BB962C8B-B14F-4D97-AF65-F5344CB8AC3E}">
        <p14:creationId xmlns:p14="http://schemas.microsoft.com/office/powerpoint/2010/main" val="9826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>
            <a:extLst>
              <a:ext uri="{FF2B5EF4-FFF2-40B4-BE49-F238E27FC236}">
                <a16:creationId xmlns:a16="http://schemas.microsoft.com/office/drawing/2014/main" id="{903F5E45-99A6-6148-B428-0EAAEB3EDC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0018" y="644404"/>
            <a:ext cx="8723409" cy="819150"/>
          </a:xfrm>
        </p:spPr>
        <p:txBody>
          <a:bodyPr>
            <a:normAutofit/>
          </a:bodyPr>
          <a:lstStyle/>
          <a:p>
            <a:r>
              <a:rPr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何が背景となる</a:t>
            </a:r>
            <a:r>
              <a:rPr lang="ja-JP" altLang="en-US" sz="4400">
                <a:solidFill>
                  <a:srgbClr val="FF0000"/>
                </a:solidFill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広義問題</a:t>
            </a:r>
            <a:r>
              <a:rPr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か？</a:t>
            </a:r>
            <a:endParaRPr kumimoji="0" lang="en-US" altLang="ja-JP" sz="4400" b="1" dirty="0"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8130" name="スライド番号プレースホルダー 1">
            <a:extLst>
              <a:ext uri="{FF2B5EF4-FFF2-40B4-BE49-F238E27FC236}">
                <a16:creationId xmlns:a16="http://schemas.microsoft.com/office/drawing/2014/main" id="{08E48EE6-06B4-E840-A90A-72443C698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81117" y="248321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5D64B-B77E-EE49-8A42-76DB640BE0D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3E30B04D-B0BE-1249-91D8-02F7CF9D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79" y="1522360"/>
            <a:ext cx="8512390" cy="48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どのような背景の上に、あなたの問題は存在しているのか？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CBAA65C-ADC6-2F44-B7F1-CFF2F7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354" y="2068645"/>
            <a:ext cx="681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なぜ、そのような問題が現れ、認識されているのか？</a:t>
            </a: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0374B67B-5089-8446-96C5-CE45D32A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207" y="2781894"/>
            <a:ext cx="4232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[e.g./</a:t>
            </a: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高効率太陽電池への材料探索</a:t>
            </a:r>
            <a:r>
              <a:rPr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]</a:t>
            </a:r>
            <a:endParaRPr lang="ja-JP" altLang="en-US" sz="180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45F687F8-6309-BC41-9F61-D2E7A6ACD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75" y="2052287"/>
            <a:ext cx="3718882" cy="3212870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32426365-BBB8-B542-A79F-C7DEBA111FEC}"/>
              </a:ext>
            </a:extLst>
          </p:cNvPr>
          <p:cNvSpPr txBox="1"/>
          <p:nvPr/>
        </p:nvSpPr>
        <p:spPr>
          <a:xfrm>
            <a:off x="534869" y="5397503"/>
            <a:ext cx="661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en-US" i="1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e.g.</a:t>
            </a:r>
            <a:r>
              <a:rPr lang="en-US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Energy-level structure is called as </a:t>
            </a:r>
            <a:r>
              <a:rPr lang="en-US" i="1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Electronic structure</a:t>
            </a:r>
            <a:r>
              <a:rPr lang="en-US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 </a:t>
            </a:r>
            <a:r>
              <a:rPr lang="en-US" i="1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Band</a:t>
            </a:r>
            <a:r>
              <a:rPr lang="en-US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  <a:endParaRPr lang="en-JP" dirty="0">
              <a:solidFill>
                <a:srgbClr val="0432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BCCF58AF-314F-DB4C-B0BB-D0D8B48CE6B6}"/>
              </a:ext>
            </a:extLst>
          </p:cNvPr>
          <p:cNvSpPr txBox="1"/>
          <p:nvPr/>
        </p:nvSpPr>
        <p:spPr>
          <a:xfrm>
            <a:off x="534869" y="6174371"/>
            <a:ext cx="928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en-US" i="1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e.g.</a:t>
            </a:r>
            <a:r>
              <a:rPr lang="en-US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When Band gap appears for a material, it absorbs the light with corresponding wavelength]</a:t>
            </a:r>
            <a:endParaRPr lang="en-JP" dirty="0">
              <a:solidFill>
                <a:srgbClr val="0432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FFB760F-C3D8-7544-83AB-957E77B642C7}"/>
              </a:ext>
            </a:extLst>
          </p:cNvPr>
          <p:cNvSpPr txBox="1"/>
          <p:nvPr/>
        </p:nvSpPr>
        <p:spPr>
          <a:xfrm>
            <a:off x="9569600" y="6193473"/>
            <a:ext cx="129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λ</a:t>
            </a:r>
            <a:r>
              <a:rPr lang="en-US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~ (1/ΔE)</a:t>
            </a:r>
            <a:endParaRPr lang="en-JP" dirty="0">
              <a:solidFill>
                <a:srgbClr val="0432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AE92AD2A-2D55-E34A-B195-F2D7148F57D4}"/>
              </a:ext>
            </a:extLst>
          </p:cNvPr>
          <p:cNvSpPr txBox="1"/>
          <p:nvPr/>
        </p:nvSpPr>
        <p:spPr>
          <a:xfrm>
            <a:off x="534869" y="5785937"/>
            <a:ext cx="661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en-US" i="1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e.g.</a:t>
            </a:r>
            <a:r>
              <a:rPr lang="en-US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Curvature</a:t>
            </a:r>
            <a:r>
              <a:rPr lang="en-US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</a:t>
            </a:r>
            <a:r>
              <a:rPr lang="en-US" i="1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band corresponds to the </a:t>
            </a:r>
            <a:r>
              <a:rPr lang="en-US" b="1" i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 of electric carrier</a:t>
            </a:r>
            <a:r>
              <a:rPr lang="en-US" dirty="0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  <a:endParaRPr lang="en-JP" dirty="0">
              <a:solidFill>
                <a:srgbClr val="0432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78C6DD0-C027-2349-A140-FF095360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17" y="3464034"/>
            <a:ext cx="681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聴衆のレベルを理解せよ、専門分野の学会ではない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473B401-7382-DE42-AB6D-03E28E470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69" y="3881173"/>
            <a:ext cx="3414071" cy="38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限定された時間で全ては伝えられない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38D2D4D-5C25-E34C-BDAC-426C54766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36" y="4256845"/>
            <a:ext cx="7056763" cy="42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「よく知られている帰結」と明確に示してあげれば非専門家は安心して飲み込める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877969-9651-8052-4DD5-7BA1E1D3B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393" y="302048"/>
            <a:ext cx="4571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What is the </a:t>
            </a:r>
            <a:r>
              <a:rPr lang="en-US" altLang="ja-JP" sz="18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broader</a:t>
            </a: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background for your work?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49A2C7-C5CC-C51D-6399-3983CEF60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591" y="2498149"/>
            <a:ext cx="36286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Why such problem are to be solved??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E8C6C1-4F29-C671-505D-750CDD28A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192" y="3179155"/>
            <a:ext cx="4125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Why higher-efficiency solar cell developed?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6DD428-1430-C967-5777-E82363F24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1" y="5026478"/>
            <a:ext cx="80799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Clearly explain 'This is well-known, well-established issue in this field', then even non-experts can be convinced.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E27386-EF97-858B-874B-88D678D50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71" y="4732451"/>
            <a:ext cx="16895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Time limitation exist!</a:t>
            </a:r>
          </a:p>
        </p:txBody>
      </p:sp>
    </p:spTree>
    <p:extLst>
      <p:ext uri="{BB962C8B-B14F-4D97-AF65-F5344CB8AC3E}">
        <p14:creationId xmlns:p14="http://schemas.microsoft.com/office/powerpoint/2010/main" val="48703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タイトル 1">
            <a:extLst>
              <a:ext uri="{FF2B5EF4-FFF2-40B4-BE49-F238E27FC236}">
                <a16:creationId xmlns:a16="http://schemas.microsoft.com/office/drawing/2014/main" id="{96500322-090D-B14A-BE8B-BEEBB66396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31580" y="836613"/>
            <a:ext cx="6183313" cy="709612"/>
          </a:xfrm>
        </p:spPr>
        <p:txBody>
          <a:bodyPr/>
          <a:lstStyle/>
          <a:p>
            <a:pPr eaLnBrk="1" hangingPunct="1"/>
            <a:r>
              <a:rPr lang="ja-JP" altLang="en-US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部品集</a:t>
            </a:r>
            <a:r>
              <a:rPr lang="en-US" altLang="ja-JP" sz="2000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(Parts Collection)</a:t>
            </a:r>
          </a:p>
        </p:txBody>
      </p:sp>
      <p:sp>
        <p:nvSpPr>
          <p:cNvPr id="50193" name="Line 33">
            <a:extLst>
              <a:ext uri="{FF2B5EF4-FFF2-40B4-BE49-F238E27FC236}">
                <a16:creationId xmlns:a16="http://schemas.microsoft.com/office/drawing/2014/main" id="{881D782F-B0FA-004B-ABD1-2450811A2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3080" y="3714268"/>
            <a:ext cx="609600" cy="0"/>
          </a:xfrm>
          <a:prstGeom prst="line">
            <a:avLst/>
          </a:prstGeom>
          <a:noFill/>
          <a:ln w="101600">
            <a:solidFill>
              <a:srgbClr val="99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0195" name="正方形/長方形 19">
            <a:extLst>
              <a:ext uri="{FF2B5EF4-FFF2-40B4-BE49-F238E27FC236}">
                <a16:creationId xmlns:a16="http://schemas.microsoft.com/office/drawing/2014/main" id="{AEB12025-E364-2341-80D9-3332D537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929" y="2349500"/>
            <a:ext cx="1195388" cy="603250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" pitchFamily="2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0FF5F9A-1589-2B47-9D59-125E67A2C40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67792" y="3840163"/>
            <a:ext cx="2406650" cy="0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7FF03F2-DC36-1F44-A233-372A7D4C4D7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40955" y="2652713"/>
            <a:ext cx="1330325" cy="0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 type="stealth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0198" name="スライド番号プレースホルダー 1">
            <a:extLst>
              <a:ext uri="{FF2B5EF4-FFF2-40B4-BE49-F238E27FC236}">
                <a16:creationId xmlns:a16="http://schemas.microsoft.com/office/drawing/2014/main" id="{27EFE1D5-9E50-EB46-BAA3-72743404F9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23640" y="114576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91E20A-C7EE-B04C-9487-83F45661DAF9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ja-JP" sz="1400">
              <a:latin typeface="Times" pitchFamily="2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40F57DE-2282-5248-AAAD-977F8DD09C7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350353" y="3888479"/>
            <a:ext cx="1330325" cy="0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 type="stealth" w="med" len="lg"/>
            <a:tailEnd type="stealth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5" name="Line 33">
            <a:extLst>
              <a:ext uri="{FF2B5EF4-FFF2-40B4-BE49-F238E27FC236}">
                <a16:creationId xmlns:a16="http://schemas.microsoft.com/office/drawing/2014/main" id="{F4B50BCF-41C9-5E43-9CA7-BF4E0EC1C5FA}"/>
              </a:ext>
            </a:extLst>
          </p:cNvPr>
          <p:cNvSpPr>
            <a:spLocks noChangeShapeType="1"/>
          </p:cNvSpPr>
          <p:nvPr/>
        </p:nvSpPr>
        <p:spPr bwMode="auto">
          <a:xfrm rot="-1860000">
            <a:off x="8526893" y="5177107"/>
            <a:ext cx="751241" cy="1522778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" name="テキスト ボックス 8">
            <a:extLst>
              <a:ext uri="{FF2B5EF4-FFF2-40B4-BE49-F238E27FC236}">
                <a16:creationId xmlns:a16="http://schemas.microsoft.com/office/drawing/2014/main" id="{CBBDFB15-8E64-1745-8290-BF361F57C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1" y="5804971"/>
            <a:ext cx="7802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このテキストボックスは自動的に長さが調整される。これを使いまわせ。</a:t>
            </a:r>
            <a:endParaRPr lang="en-US" altLang="ja-JP" sz="1800" dirty="0">
              <a:solidFill>
                <a:srgbClr val="0432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7" name="Line 33">
            <a:extLst>
              <a:ext uri="{FF2B5EF4-FFF2-40B4-BE49-F238E27FC236}">
                <a16:creationId xmlns:a16="http://schemas.microsoft.com/office/drawing/2014/main" id="{8413D35D-6211-C0BB-F1BF-A76850EB2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723" y="4234413"/>
            <a:ext cx="31282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" name="テキスト ボックス 8">
            <a:extLst>
              <a:ext uri="{FF2B5EF4-FFF2-40B4-BE49-F238E27FC236}">
                <a16:creationId xmlns:a16="http://schemas.microsoft.com/office/drawing/2014/main" id="{E75B03DF-4548-CB33-A383-0C1D4EC26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1" y="6225199"/>
            <a:ext cx="4860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0432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This text box can be adjusted its size automatically.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C61BE626-924B-344D-9081-FDB9F4457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7" y="1924123"/>
            <a:ext cx="591829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800" b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(</a:t>
            </a:r>
            <a:r>
              <a:rPr kumimoji="0" lang="en-US" altLang="ja-JP" sz="2800" b="1" i="1">
                <a:latin typeface="Times New Roman" panose="02020603050405020304" pitchFamily="18" charset="0"/>
                <a:ea typeface="ヒラギノ丸ゴ Pro W4" panose="020F0400000000000000" pitchFamily="34" charset="-128"/>
                <a:cs typeface="Times New Roman" panose="02020603050405020304" pitchFamily="18" charset="0"/>
              </a:rPr>
              <a:t>a</a:t>
            </a:r>
            <a:r>
              <a:rPr kumimoji="0" lang="en-US" altLang="ja-JP" sz="2800" b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)</a:t>
            </a:r>
            <a:endParaRPr kumimoji="0" lang="en-US" altLang="ja-JP" sz="2800" b="1" baseline="-2500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D088F9DD-14F9-7443-930B-0609782C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850" y="1924123"/>
            <a:ext cx="591829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800" b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(</a:t>
            </a:r>
            <a:r>
              <a:rPr kumimoji="0" lang="en-US" altLang="ja-JP" sz="2800" b="1" i="1">
                <a:latin typeface="Times New Roman" panose="02020603050405020304" pitchFamily="18" charset="0"/>
                <a:ea typeface="ヒラギノ丸ゴ Pro W4" panose="020F0400000000000000" pitchFamily="34" charset="-128"/>
                <a:cs typeface="Times New Roman" panose="02020603050405020304" pitchFamily="18" charset="0"/>
              </a:rPr>
              <a:t>b</a:t>
            </a:r>
            <a:r>
              <a:rPr kumimoji="0" lang="en-US" altLang="ja-JP" sz="2800" b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)</a:t>
            </a:r>
            <a:endParaRPr kumimoji="0" lang="en-US" altLang="ja-JP" sz="2800" b="1" baseline="-2500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ED159E8-9C08-BC40-8EC9-08E7C9CF8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485" y="1947489"/>
            <a:ext cx="57099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800" b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(</a:t>
            </a:r>
            <a:r>
              <a:rPr kumimoji="0" lang="en-US" altLang="ja-JP" sz="2800" b="1" i="1">
                <a:latin typeface="Times New Roman" panose="02020603050405020304" pitchFamily="18" charset="0"/>
                <a:ea typeface="ヒラギノ丸ゴ Pro W4" panose="020F0400000000000000" pitchFamily="34" charset="-128"/>
                <a:cs typeface="Times New Roman" panose="02020603050405020304" pitchFamily="18" charset="0"/>
              </a:rPr>
              <a:t>c</a:t>
            </a:r>
            <a:r>
              <a:rPr kumimoji="0" lang="en-US" altLang="ja-JP" sz="2800" b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)</a:t>
            </a:r>
            <a:endParaRPr kumimoji="0" lang="en-US" altLang="ja-JP" sz="2800" b="1" baseline="-2500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Line 61">
            <a:extLst>
              <a:ext uri="{FF2B5EF4-FFF2-40B4-BE49-F238E27FC236}">
                <a16:creationId xmlns:a16="http://schemas.microsoft.com/office/drawing/2014/main" id="{550571DA-3642-5429-AE2F-C1754759002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803553" y="2318642"/>
            <a:ext cx="0" cy="1827187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2400"/>
          </a:p>
        </p:txBody>
      </p:sp>
      <p:sp>
        <p:nvSpPr>
          <p:cNvPr id="3" name="フリーフォーム 2">
            <a:extLst>
              <a:ext uri="{FF2B5EF4-FFF2-40B4-BE49-F238E27FC236}">
                <a16:creationId xmlns:a16="http://schemas.microsoft.com/office/drawing/2014/main" id="{8AA0584B-F130-501B-485E-92D38754B1FC}"/>
              </a:ext>
            </a:extLst>
          </p:cNvPr>
          <p:cNvSpPr/>
          <p:nvPr/>
        </p:nvSpPr>
        <p:spPr>
          <a:xfrm>
            <a:off x="1985561" y="3088038"/>
            <a:ext cx="1524537" cy="270555"/>
          </a:xfrm>
          <a:custGeom>
            <a:avLst/>
            <a:gdLst>
              <a:gd name="connsiteX0" fmla="*/ 0 w 4784651"/>
              <a:gd name="connsiteY0" fmla="*/ 3 h 701752"/>
              <a:gd name="connsiteX1" fmla="*/ 659219 w 4784651"/>
              <a:gd name="connsiteY1" fmla="*/ 691119 h 701752"/>
              <a:gd name="connsiteX2" fmla="*/ 1350335 w 4784651"/>
              <a:gd name="connsiteY2" fmla="*/ 3 h 701752"/>
              <a:gd name="connsiteX3" fmla="*/ 2020186 w 4784651"/>
              <a:gd name="connsiteY3" fmla="*/ 691119 h 701752"/>
              <a:gd name="connsiteX4" fmla="*/ 2721935 w 4784651"/>
              <a:gd name="connsiteY4" fmla="*/ 10636 h 701752"/>
              <a:gd name="connsiteX5" fmla="*/ 3402419 w 4784651"/>
              <a:gd name="connsiteY5" fmla="*/ 691119 h 701752"/>
              <a:gd name="connsiteX6" fmla="*/ 4093535 w 4784651"/>
              <a:gd name="connsiteY6" fmla="*/ 3 h 701752"/>
              <a:gd name="connsiteX7" fmla="*/ 4784651 w 4784651"/>
              <a:gd name="connsiteY7" fmla="*/ 701752 h 70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651" h="701752">
                <a:moveTo>
                  <a:pt x="0" y="3"/>
                </a:moveTo>
                <a:cubicBezTo>
                  <a:pt x="217081" y="345561"/>
                  <a:pt x="434163" y="691119"/>
                  <a:pt x="659219" y="691119"/>
                </a:cubicBezTo>
                <a:cubicBezTo>
                  <a:pt x="884275" y="691119"/>
                  <a:pt x="1123507" y="3"/>
                  <a:pt x="1350335" y="3"/>
                </a:cubicBezTo>
                <a:cubicBezTo>
                  <a:pt x="1577163" y="3"/>
                  <a:pt x="1791586" y="689347"/>
                  <a:pt x="2020186" y="691119"/>
                </a:cubicBezTo>
                <a:cubicBezTo>
                  <a:pt x="2248786" y="692891"/>
                  <a:pt x="2491563" y="10636"/>
                  <a:pt x="2721935" y="10636"/>
                </a:cubicBezTo>
                <a:cubicBezTo>
                  <a:pt x="2952307" y="10636"/>
                  <a:pt x="3173819" y="692891"/>
                  <a:pt x="3402419" y="691119"/>
                </a:cubicBezTo>
                <a:cubicBezTo>
                  <a:pt x="3631019" y="689347"/>
                  <a:pt x="3863163" y="-1769"/>
                  <a:pt x="4093535" y="3"/>
                </a:cubicBezTo>
                <a:cubicBezTo>
                  <a:pt x="4323907" y="1775"/>
                  <a:pt x="4554279" y="351763"/>
                  <a:pt x="4784651" y="7017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8ADB0077-6565-0AF4-2E28-3E91B142144A}"/>
              </a:ext>
            </a:extLst>
          </p:cNvPr>
          <p:cNvSpPr/>
          <p:nvPr/>
        </p:nvSpPr>
        <p:spPr>
          <a:xfrm>
            <a:off x="1175529" y="746925"/>
            <a:ext cx="195588" cy="1858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B2E050-1A6C-478A-3B53-7E9693D3AAA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416133" y="1528625"/>
            <a:ext cx="1330325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  <a:effectLst/>
        </p:spPr>
      </p:cxnSp>
      <p:sp>
        <p:nvSpPr>
          <p:cNvPr id="5" name="テキスト ボックス 8">
            <a:extLst>
              <a:ext uri="{FF2B5EF4-FFF2-40B4-BE49-F238E27FC236}">
                <a16:creationId xmlns:a16="http://schemas.microsoft.com/office/drawing/2014/main" id="{C51B5C84-BDF5-B977-2F21-B11F186C9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35" y="5239564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北海道</a:t>
            </a:r>
            <a:endParaRPr lang="en-US" altLang="ja-JP" sz="1800" dirty="0">
              <a:solidFill>
                <a:srgbClr val="0432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8" name="テキスト ボックス 8">
            <a:extLst>
              <a:ext uri="{FF2B5EF4-FFF2-40B4-BE49-F238E27FC236}">
                <a16:creationId xmlns:a16="http://schemas.microsoft.com/office/drawing/2014/main" id="{C225757D-C8E9-9BD3-44D8-9D0A8548E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185" y="2409950"/>
            <a:ext cx="75456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図形のオプションで「縦横比と思しきタブ」以下にあるところから以下のように選択する。</a:t>
            </a:r>
            <a:endParaRPr lang="en-US" altLang="ja-JP" sz="1400" dirty="0">
              <a:solidFill>
                <a:srgbClr val="0432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39B2D8-BDFE-B39F-87A2-3D829B176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517" y="277271"/>
            <a:ext cx="7320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b="1" i="1" dirty="0">
                <a:solidFill>
                  <a:srgbClr val="FF0000"/>
                </a:solidFill>
                <a:ea typeface="ヒラギノ丸ゴ Pro W4" panose="020F0400000000000000" pitchFamily="34" charset="-128"/>
                <a:cs typeface="Calibri" panose="020F0502020204030204" pitchFamily="34" charset="0"/>
              </a:rPr>
              <a:t>Use this arrow style and text style by copying from here.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548E03A-0E05-D5DA-E43F-47282F852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433" y="1436913"/>
            <a:ext cx="300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線に影はつけない。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2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Shadow on the line does not use.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2CFAD61-D7D0-B83F-E7E0-ED97C98A6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949" y="3797828"/>
            <a:ext cx="3667258" cy="90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矢印はこのスタイル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1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The arrows in this style should be used.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1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Do NOT use default style of arrows like this</a:t>
            </a:r>
          </a:p>
        </p:txBody>
      </p:sp>
      <p:cxnSp>
        <p:nvCxnSpPr>
          <p:cNvPr id="13" name="直線矢印コネクタ 2">
            <a:extLst>
              <a:ext uri="{FF2B5EF4-FFF2-40B4-BE49-F238E27FC236}">
                <a16:creationId xmlns:a16="http://schemas.microsoft.com/office/drawing/2014/main" id="{47ECF65F-F6CF-D3FE-8051-A0B8CF7730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8508" y="4975915"/>
            <a:ext cx="786535" cy="0"/>
          </a:xfrm>
          <a:prstGeom prst="straightConnector1">
            <a:avLst/>
          </a:prstGeom>
          <a:noFill/>
          <a:ln w="63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" name="図 13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3426DE9D-DAF9-7EB1-45B3-588E5A7EB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629" y="2772151"/>
            <a:ext cx="2326282" cy="4045366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5D51F927-5544-C0B0-EB29-E3167D3C4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215" y="2065083"/>
            <a:ext cx="5158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テキストボックスを選択して「</a:t>
            </a:r>
            <a:r>
              <a:rPr lang="en-US" altLang="ja-JP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Shift+Cmd+1</a:t>
            </a: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」</a:t>
            </a:r>
            <a:endParaRPr lang="en-US" altLang="ja-JP" sz="1800" dirty="0">
              <a:solidFill>
                <a:srgbClr val="0432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12" name="テキスト ボックス 8">
            <a:extLst>
              <a:ext uri="{FF2B5EF4-FFF2-40B4-BE49-F238E27FC236}">
                <a16:creationId xmlns:a16="http://schemas.microsoft.com/office/drawing/2014/main" id="{77E80E29-8804-DBE1-6E50-413270C9C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110" y="5213882"/>
            <a:ext cx="29258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ここが一番重要！</a:t>
            </a:r>
            <a:r>
              <a:rPr lang="en-US" altLang="ja-JP" sz="1400" dirty="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(</a:t>
            </a:r>
            <a:r>
              <a:rPr lang="ja-JP" altLang="en-US" sz="14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チェック外す</a:t>
            </a:r>
            <a:r>
              <a:rPr lang="en-US" altLang="ja-JP" sz="1400" dirty="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)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79EECDE-334C-95BC-EDC8-8282A93A258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015515" y="1849990"/>
            <a:ext cx="13303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  <a:effectLst/>
        </p:spPr>
      </p:cxnSp>
      <p:sp>
        <p:nvSpPr>
          <p:cNvPr id="16" name="円/楕円 15">
            <a:extLst>
              <a:ext uri="{FF2B5EF4-FFF2-40B4-BE49-F238E27FC236}">
                <a16:creationId xmlns:a16="http://schemas.microsoft.com/office/drawing/2014/main" id="{001AE29C-B276-3273-004C-820C67DC6E7A}"/>
              </a:ext>
            </a:extLst>
          </p:cNvPr>
          <p:cNvSpPr/>
          <p:nvPr/>
        </p:nvSpPr>
        <p:spPr>
          <a:xfrm>
            <a:off x="1536937" y="899325"/>
            <a:ext cx="195588" cy="1858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更新 枠線">
            <a:extLst>
              <a:ext uri="{FF2B5EF4-FFF2-40B4-BE49-F238E27FC236}">
                <a16:creationId xmlns:a16="http://schemas.microsoft.com/office/drawing/2014/main" id="{7AC46026-FE40-C5DD-7C29-4939D8F23CB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99221" y="3115243"/>
            <a:ext cx="367455" cy="811248"/>
          </a:xfrm>
          <a:prstGeom prst="rect">
            <a:avLst/>
          </a:prstGeom>
        </p:spPr>
      </p:pic>
      <p:cxnSp>
        <p:nvCxnSpPr>
          <p:cNvPr id="18" name="直線矢印コネクタ 2">
            <a:extLst>
              <a:ext uri="{FF2B5EF4-FFF2-40B4-BE49-F238E27FC236}">
                <a16:creationId xmlns:a16="http://schemas.microsoft.com/office/drawing/2014/main" id="{15DB08A3-89A3-BFC2-03D6-20F4C35383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4443" y="3532515"/>
            <a:ext cx="952754" cy="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prstDash val="dash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テキスト ボックス 8">
            <a:extLst>
              <a:ext uri="{FF2B5EF4-FFF2-40B4-BE49-F238E27FC236}">
                <a16:creationId xmlns:a16="http://schemas.microsoft.com/office/drawing/2014/main" id="{99C5AF6F-84A6-0A9E-A704-70E7A2B5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616" y="1790912"/>
            <a:ext cx="30572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このショートカットは必ず覚える！</a:t>
            </a:r>
            <a:endParaRPr lang="en-US" altLang="ja-JP" sz="14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9984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>
            <a:extLst>
              <a:ext uri="{FF2B5EF4-FFF2-40B4-BE49-F238E27FC236}">
                <a16:creationId xmlns:a16="http://schemas.microsoft.com/office/drawing/2014/main" id="{903F5E45-99A6-6148-B428-0EAAEB3EDC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1153" y="595125"/>
            <a:ext cx="8723409" cy="819150"/>
          </a:xfrm>
        </p:spPr>
        <p:txBody>
          <a:bodyPr>
            <a:normAutofit/>
          </a:bodyPr>
          <a:lstStyle/>
          <a:p>
            <a:r>
              <a:rPr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狭義問題への絞り込み</a:t>
            </a:r>
            <a:endParaRPr kumimoji="0" lang="en-US" altLang="ja-JP" sz="4400" b="1" dirty="0"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8130" name="スライド番号プレースホルダー 1">
            <a:extLst>
              <a:ext uri="{FF2B5EF4-FFF2-40B4-BE49-F238E27FC236}">
                <a16:creationId xmlns:a16="http://schemas.microsoft.com/office/drawing/2014/main" id="{08E48EE6-06B4-E840-A90A-72443C698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81117" y="248321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5D64B-B77E-EE49-8A42-76DB640BE0D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3E30B04D-B0BE-1249-91D8-02F7CF9D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9" y="1405178"/>
            <a:ext cx="6932165" cy="54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我々の専門領域での問題</a:t>
            </a:r>
            <a:r>
              <a:rPr lang="en-US" altLang="ja-JP" sz="2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(</a:t>
            </a: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狭義の問題</a:t>
            </a:r>
            <a:r>
              <a:rPr lang="en-US" altLang="ja-JP" sz="2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)</a:t>
            </a: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として、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CBAA65C-ADC6-2F44-B7F1-CFF2F7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799" y="1858356"/>
            <a:ext cx="681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何を解き明かすことで「広義の問題」に対する寄与となるのか？</a:t>
            </a: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0374B67B-5089-8446-96C5-CE45D32A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8" y="2659914"/>
            <a:ext cx="7133983" cy="47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[</a:t>
            </a:r>
            <a:r>
              <a:rPr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e.g./</a:t>
            </a: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絞り込まれた代替物質で</a:t>
            </a:r>
            <a:r>
              <a:rPr lang="ja-JP" altLang="en-US" sz="18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利用すべき面方位</a:t>
            </a: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を明らかにする</a:t>
            </a:r>
            <a:r>
              <a:rPr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]</a:t>
            </a:r>
            <a:endParaRPr lang="ja-JP" altLang="en-US" sz="180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78C6DD0-C027-2349-A140-FF095360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8" y="3477957"/>
            <a:ext cx="7056763" cy="4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それはなぜ、どのような論理で広義問題への貢献と言えるのか？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1F0E8CD1-FF01-AC44-80D2-FCD7F5CB3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798" y="4243709"/>
            <a:ext cx="6008144" cy="44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[</a:t>
            </a:r>
            <a:r>
              <a:rPr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e.g./</a:t>
            </a: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効率が</a:t>
            </a:r>
            <a:r>
              <a:rPr lang="ja-JP" altLang="en-US" sz="18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面方位に大きく依存する事が知られている</a:t>
            </a:r>
            <a:r>
              <a:rPr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]</a:t>
            </a:r>
            <a:endParaRPr lang="ja-JP" altLang="en-US" sz="180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7FA0BE05-4D4B-6542-BA85-82461010D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09" y="2938159"/>
            <a:ext cx="2988000" cy="2283149"/>
          </a:xfrm>
          <a:prstGeom prst="rect">
            <a:avLst/>
          </a:prstGeom>
        </p:spPr>
      </p:pic>
      <p:sp>
        <p:nvSpPr>
          <p:cNvPr id="20" name="TextBox 40">
            <a:extLst>
              <a:ext uri="{FF2B5EF4-FFF2-40B4-BE49-F238E27FC236}">
                <a16:creationId xmlns:a16="http://schemas.microsoft.com/office/drawing/2014/main" id="{A48FAA8B-1187-F54E-AF23-204D03B68D45}"/>
              </a:ext>
            </a:extLst>
          </p:cNvPr>
          <p:cNvSpPr txBox="1"/>
          <p:nvPr/>
        </p:nvSpPr>
        <p:spPr>
          <a:xfrm>
            <a:off x="469230" y="410978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Sunlight</a:t>
            </a: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1" name="Picture 7">
            <a:extLst>
              <a:ext uri="{FF2B5EF4-FFF2-40B4-BE49-F238E27FC236}">
                <a16:creationId xmlns:a16="http://schemas.microsoft.com/office/drawing/2014/main" id="{77FABCB3-0521-8F47-BEBD-E3165BEFB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0" y="5116614"/>
            <a:ext cx="2873671" cy="922183"/>
          </a:xfrm>
          <a:prstGeom prst="rect">
            <a:avLst/>
          </a:prstGeom>
        </p:spPr>
      </p:pic>
      <p:sp>
        <p:nvSpPr>
          <p:cNvPr id="22" name="Lightning Bolt 19">
            <a:extLst>
              <a:ext uri="{FF2B5EF4-FFF2-40B4-BE49-F238E27FC236}">
                <a16:creationId xmlns:a16="http://schemas.microsoft.com/office/drawing/2014/main" id="{F88B7B6C-0EC1-2148-8522-7738E9E3A3DD}"/>
              </a:ext>
            </a:extLst>
          </p:cNvPr>
          <p:cNvSpPr/>
          <p:nvPr/>
        </p:nvSpPr>
        <p:spPr>
          <a:xfrm>
            <a:off x="1040734" y="4406321"/>
            <a:ext cx="690447" cy="767255"/>
          </a:xfrm>
          <a:prstGeom prst="lightningBolt">
            <a:avLst/>
          </a:prstGeom>
          <a:gradFill>
            <a:gsLst>
              <a:gs pos="0">
                <a:schemeClr val="accent2">
                  <a:satMod val="103000"/>
                  <a:tint val="94000"/>
                  <a:lumMod val="99000"/>
                  <a:lumOff val="1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B13D3591-14C1-134A-B258-1DC11A53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169" y="5519185"/>
            <a:ext cx="3089355" cy="28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わかりやすい</a:t>
            </a:r>
            <a:r>
              <a:rPr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3</a:t>
            </a:r>
            <a:r>
              <a:rPr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次元的な図版を使え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C870E88-C688-934C-88B4-23A503F39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347" y="5807121"/>
            <a:ext cx="5253370" cy="3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14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Sideview/</a:t>
            </a:r>
            <a:r>
              <a:rPr lang="en-US" altLang="ja-JP" sz="1400" dirty="0" err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Topview</a:t>
            </a:r>
            <a:r>
              <a:rPr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を見せても初見の非専門家にはわからない。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B7137F-C1A7-944E-076E-2B85C3F06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166" y="286351"/>
            <a:ext cx="6633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From the </a:t>
            </a:r>
            <a:r>
              <a:rPr lang="en-US" altLang="ja-JP" sz="18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broader</a:t>
            </a: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background, narrow down to your problem-setting...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B9D366-05BA-0A4D-2A2D-9D6A5D9DD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424" y="2311997"/>
            <a:ext cx="8139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By solving which narrowed-down problem, it contributes to the broader problem how?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802253-5CBE-C948-901A-1A8AEF8B5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364" y="3044932"/>
            <a:ext cx="5967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clarifying which surface-direction should be used for the device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0A44BA-87BD-19D0-579D-36A8C10DB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624" y="3819039"/>
            <a:ext cx="4844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why is contributes to the broader problem-setting?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0E2520-6680-E9DE-A827-B04E8D44E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230" y="4657133"/>
            <a:ext cx="58131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solar-cell efficiency critically depends on the surface direction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3F308C-B8D8-3764-684D-D220FA72E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020" y="4950687"/>
            <a:ext cx="4261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as a well-established knowledge in this field.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968C-BE15-D18A-3EA3-C72901D11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583" y="6196803"/>
            <a:ext cx="5692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Do use 3-dimike . </a:t>
            </a:r>
            <a:r>
              <a:rPr lang="en-US" altLang="ja-JP" sz="1800" i="1" dirty="0" err="1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lillustration</a:t>
            </a: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, Do NOT use sideview/</a:t>
            </a:r>
            <a:r>
              <a:rPr lang="en-US" altLang="ja-JP" sz="1800" i="1" dirty="0" err="1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topview</a:t>
            </a:r>
            <a:endParaRPr lang="en-US" altLang="ja-JP" sz="1800" i="1" dirty="0">
              <a:solidFill>
                <a:srgbClr val="1F00FF"/>
              </a:solidFill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EB6DF0-2381-D19A-A189-BDBC8F52C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170" y="6468314"/>
            <a:ext cx="27705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it doesn't work at all for non-expert!</a:t>
            </a:r>
          </a:p>
        </p:txBody>
      </p:sp>
    </p:spTree>
    <p:extLst>
      <p:ext uri="{BB962C8B-B14F-4D97-AF65-F5344CB8AC3E}">
        <p14:creationId xmlns:p14="http://schemas.microsoft.com/office/powerpoint/2010/main" val="1620244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02CBAA-8C0E-446C-81C4-38C5497804B8}"/>
              </a:ext>
            </a:extLst>
          </p:cNvPr>
          <p:cNvSpPr/>
          <p:nvPr/>
        </p:nvSpPr>
        <p:spPr>
          <a:xfrm>
            <a:off x="1041991" y="5193380"/>
            <a:ext cx="5943600" cy="4781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ΔE (surface A) &lt; </a:t>
            </a:r>
            <a:r>
              <a:rPr lang="en-US" altLang="ja-JP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ΔE (surface B) &lt; …</a:t>
            </a: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48C0364B-10AB-C64D-A345-31E93148F8D0}"/>
              </a:ext>
            </a:extLst>
          </p:cNvPr>
          <p:cNvSpPr txBox="1"/>
          <p:nvPr/>
        </p:nvSpPr>
        <p:spPr>
          <a:xfrm>
            <a:off x="564374" y="3069681"/>
            <a:ext cx="784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much energy is required</a:t>
            </a:r>
            <a:r>
              <a:rPr lang="en-US" sz="24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 make a </a:t>
            </a:r>
            <a:r>
              <a:rPr lang="en-US" sz="24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stable surface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64F24DA6-DB5C-0F4B-94EC-83CF11D09F71}"/>
              </a:ext>
            </a:extLst>
          </p:cNvPr>
          <p:cNvSpPr txBox="1"/>
          <p:nvPr/>
        </p:nvSpPr>
        <p:spPr>
          <a:xfrm>
            <a:off x="0" y="2674473"/>
            <a:ext cx="3772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Surface energy</a:t>
            </a:r>
            <a:endParaRPr lang="en-US" sz="2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AA533FC9-1174-744C-B957-7DEB7CF69FBB}"/>
              </a:ext>
            </a:extLst>
          </p:cNvPr>
          <p:cNvSpPr txBox="1"/>
          <p:nvPr/>
        </p:nvSpPr>
        <p:spPr>
          <a:xfrm>
            <a:off x="951234" y="3490315"/>
            <a:ext cx="728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ΔE = energy difference between …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8EF9F994-B62F-6742-B47B-C3D8761B473A}"/>
              </a:ext>
            </a:extLst>
          </p:cNvPr>
          <p:cNvSpPr txBox="1"/>
          <p:nvPr/>
        </p:nvSpPr>
        <p:spPr>
          <a:xfrm>
            <a:off x="1356070" y="3861825"/>
            <a:ext cx="7038210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[Energy with surface] - </a:t>
            </a:r>
            <a:r>
              <a:rPr lang="en-US" altLang="ja-JP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[Energy without surface]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85439828-B5CA-AA4F-BBFB-F0F353213B48}"/>
              </a:ext>
            </a:extLst>
          </p:cNvPr>
          <p:cNvSpPr txBox="1"/>
          <p:nvPr/>
        </p:nvSpPr>
        <p:spPr>
          <a:xfrm>
            <a:off x="2036467" y="4336494"/>
            <a:ext cx="57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possible by computational calculation (explained later)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9A80B44B-BC7E-DB45-82EE-1F29548E2291}"/>
              </a:ext>
            </a:extLst>
          </p:cNvPr>
          <p:cNvSpPr txBox="1"/>
          <p:nvPr/>
        </p:nvSpPr>
        <p:spPr>
          <a:xfrm>
            <a:off x="-57377" y="4655493"/>
            <a:ext cx="692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 of most stable surface</a:t>
            </a:r>
            <a:endParaRPr lang="en-US" sz="2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7089DAD2-A21C-FC4B-8CCA-54A1106BBB4E}"/>
              </a:ext>
            </a:extLst>
          </p:cNvPr>
          <p:cNvSpPr txBox="1"/>
          <p:nvPr/>
        </p:nvSpPr>
        <p:spPr>
          <a:xfrm>
            <a:off x="1812314" y="5735825"/>
            <a:ext cx="61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Computing and comparing to identify which one is lowest…</a:t>
            </a: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1E5B4A4E-3526-BB4D-94D2-B95A2C27B4E5}"/>
              </a:ext>
            </a:extLst>
          </p:cNvPr>
          <p:cNvSpPr txBox="1"/>
          <p:nvPr/>
        </p:nvSpPr>
        <p:spPr>
          <a:xfrm>
            <a:off x="852709" y="6279178"/>
            <a:ext cx="921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altLang="ja-JP" dirty="0">
                <a:latin typeface="Calibri Light" panose="020F0302020204030204" pitchFamily="34" charset="0"/>
                <a:cs typeface="Calibri Light" panose="020F0302020204030204" pitchFamily="34" charset="0"/>
              </a:rPr>
              <a:t> Cu</a:t>
            </a:r>
            <a:r>
              <a:rPr lang="en-US" altLang="ja-JP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altLang="ja-JP" dirty="0">
                <a:latin typeface="Calibri Light" panose="020F0302020204030204" pitchFamily="34" charset="0"/>
                <a:cs typeface="Calibri Light" panose="020F0302020204030204" pitchFamily="34" charset="0"/>
              </a:rPr>
              <a:t>SnS</a:t>
            </a:r>
            <a:r>
              <a:rPr lang="en-US" altLang="ja-JP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3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case, two candidates are identified experimentally, but in debate…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64683-3DE4-4784-B6DA-CC7110696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58" y="2628724"/>
            <a:ext cx="2537825" cy="19391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28E19FD-0FF1-49E5-875F-B9323CA73FD8}"/>
              </a:ext>
            </a:extLst>
          </p:cNvPr>
          <p:cNvGrpSpPr/>
          <p:nvPr/>
        </p:nvGrpSpPr>
        <p:grpSpPr>
          <a:xfrm>
            <a:off x="9292496" y="4479905"/>
            <a:ext cx="2455674" cy="2378095"/>
            <a:chOff x="8610600" y="3495426"/>
            <a:chExt cx="3268502" cy="28774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587388-B6DC-437E-869A-0FA129643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3495426"/>
              <a:ext cx="3268502" cy="25597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9781893-6CB5-4030-A130-5AD7C8629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413" y="6059463"/>
              <a:ext cx="1624682" cy="313458"/>
            </a:xfrm>
            <a:prstGeom prst="rect">
              <a:avLst/>
            </a:prstGeom>
          </p:spPr>
        </p:pic>
      </p:grpSp>
      <p:sp>
        <p:nvSpPr>
          <p:cNvPr id="2" name="Rectangle 6">
            <a:extLst>
              <a:ext uri="{FF2B5EF4-FFF2-40B4-BE49-F238E27FC236}">
                <a16:creationId xmlns:a16="http://schemas.microsoft.com/office/drawing/2014/main" id="{37E36837-E6E5-4543-2E4E-AE411FB500E6}"/>
              </a:ext>
            </a:extLst>
          </p:cNvPr>
          <p:cNvSpPr txBox="1">
            <a:spLocks noChangeArrowheads="1"/>
          </p:cNvSpPr>
          <p:nvPr/>
        </p:nvSpPr>
        <p:spPr>
          <a:xfrm>
            <a:off x="4583921" y="772806"/>
            <a:ext cx="3363251" cy="8191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i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Approach…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F61997-4091-8A6E-73C3-07B52EBC3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879" y="339207"/>
            <a:ext cx="72576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How to formulate your problem in terms of the comparison of energies etc....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A46F0904-57C3-5E52-463D-7D103E58969E}"/>
              </a:ext>
            </a:extLst>
          </p:cNvPr>
          <p:cNvSpPr txBox="1"/>
          <p:nvPr/>
        </p:nvSpPr>
        <p:spPr>
          <a:xfrm>
            <a:off x="-268991" y="1501392"/>
            <a:ext cx="572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1) Is this proper materials for solar cell??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A1D150FE-6D0D-2F90-6192-2B171B175EC9}"/>
              </a:ext>
            </a:extLst>
          </p:cNvPr>
          <p:cNvSpPr txBox="1"/>
          <p:nvPr/>
        </p:nvSpPr>
        <p:spPr>
          <a:xfrm>
            <a:off x="-268991" y="2167824"/>
            <a:ext cx="6921809" cy="46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2) If so, which surface direction should be used?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C1D1E6DE-372B-7FF4-FD06-576F985CFEFD}"/>
              </a:ext>
            </a:extLst>
          </p:cNvPr>
          <p:cNvSpPr txBox="1"/>
          <p:nvPr/>
        </p:nvSpPr>
        <p:spPr>
          <a:xfrm>
            <a:off x="4896719" y="1501392"/>
            <a:ext cx="572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--&gt; </a:t>
            </a:r>
            <a:r>
              <a:rPr lang="en-US" sz="2400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Bandgap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should be evaluated…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A30573CD-ABEB-AC6B-FC2B-35FB5F6C51BC}"/>
              </a:ext>
            </a:extLst>
          </p:cNvPr>
          <p:cNvSpPr txBox="1"/>
          <p:nvPr/>
        </p:nvSpPr>
        <p:spPr>
          <a:xfrm>
            <a:off x="5753857" y="2157956"/>
            <a:ext cx="572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--&gt; </a:t>
            </a:r>
            <a:r>
              <a:rPr lang="en-US" sz="2400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Surface energy 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should be evaluated…</a:t>
            </a:r>
          </a:p>
        </p:txBody>
      </p:sp>
      <p:sp>
        <p:nvSpPr>
          <p:cNvPr id="15" name="スライド番号プレースホルダー 1">
            <a:extLst>
              <a:ext uri="{FF2B5EF4-FFF2-40B4-BE49-F238E27FC236}">
                <a16:creationId xmlns:a16="http://schemas.microsoft.com/office/drawing/2014/main" id="{511A20AC-68B1-177B-4675-95742A4BE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81117" y="248321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5D64B-B77E-EE49-8A42-76DB640BE0D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ja-JP" sz="1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2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>
            <a:extLst>
              <a:ext uri="{FF2B5EF4-FFF2-40B4-BE49-F238E27FC236}">
                <a16:creationId xmlns:a16="http://schemas.microsoft.com/office/drawing/2014/main" id="{903F5E45-99A6-6148-B428-0EAAEB3EDC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8896" y="868588"/>
            <a:ext cx="8723409" cy="819150"/>
          </a:xfrm>
        </p:spPr>
        <p:txBody>
          <a:bodyPr>
            <a:normAutofit/>
          </a:bodyPr>
          <a:lstStyle/>
          <a:p>
            <a:r>
              <a:rPr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  <a:cs typeface="Calibri" panose="020F0502020204030204" pitchFamily="34" charset="0"/>
              </a:rPr>
              <a:t>内外の類似アプローチ</a:t>
            </a:r>
            <a:endParaRPr kumimoji="0" lang="en-US" altLang="ja-JP" sz="4400" dirty="0"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8130" name="スライド番号プレースホルダー 1">
            <a:extLst>
              <a:ext uri="{FF2B5EF4-FFF2-40B4-BE49-F238E27FC236}">
                <a16:creationId xmlns:a16="http://schemas.microsoft.com/office/drawing/2014/main" id="{08E48EE6-06B4-E840-A90A-72443C698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81117" y="248321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5D64B-B77E-EE49-8A42-76DB640BE0D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CBAA65C-ADC6-2F44-B7F1-CFF2F7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32" y="1693078"/>
            <a:ext cx="681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広義問題レベルで述べるのではなく、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1F0E8CD1-FF01-AC44-80D2-FCD7F5CB3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30" y="1777394"/>
            <a:ext cx="6922543" cy="35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狭義問題レベルで、類似競合アプローチのレビューをする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C7C6CA2-05E3-604D-9853-BB3AF5D45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71" y="2678024"/>
            <a:ext cx="5159590" cy="62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 </a:t>
            </a: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何が明らかになっていないのか、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FDF59790-4710-D94A-94F6-833D66DC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71" y="3487641"/>
            <a:ext cx="6633284" cy="67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 </a:t>
            </a: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どこが難渋点として認識されてきたのか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AA4D3A15-FEEA-6749-8E3C-A8F5DC6A3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71" y="4261667"/>
            <a:ext cx="6922542" cy="7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 </a:t>
            </a: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どこに新たな挑戦を行う余地があるのか？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EF851A93-B60B-4846-B874-DA12D6022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71" y="5036722"/>
            <a:ext cx="7745953" cy="7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ja-JP" sz="2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- </a:t>
            </a: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あなたのアプローチのどこに勝算が見込めるのか？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E192AC-C2D7-4A25-DAD3-38513396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884" y="499255"/>
            <a:ext cx="5718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'Comparison with other approach' is mandatory for Science!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A89744-6F0E-7D3A-81A7-8083474FA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750" y="2162988"/>
            <a:ext cx="67639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Reviewing comparable approaches within the </a:t>
            </a:r>
            <a:r>
              <a:rPr lang="en-US" altLang="ja-JP" sz="18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narrowed-down</a:t>
            </a: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problem.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A5B2A-46BD-43D1-679B-133297ECB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199" y="2507923"/>
            <a:ext cx="33361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Do NOT make it at broader problem-setting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52B129-5072-AD1C-0572-5889D1EFA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2610" y="2753719"/>
            <a:ext cx="32425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...this looks like high-school student level... 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75A59F-EDC2-482C-20C7-6B58DB0E4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09" y="3154684"/>
            <a:ext cx="37308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What point is not clarified sufficiently?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6D63F4-19B4-3120-48AC-F47D17A7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302" y="4042581"/>
            <a:ext cx="5124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Which point has been regarded as a key to be solved?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C39C75-C39F-4B7E-D4AE-1DE36E1F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437" y="4850960"/>
            <a:ext cx="4259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Where is the point to be challenged further?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B43FAA-E747-8CFC-FCE1-0A15E784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813" y="5679221"/>
            <a:ext cx="7192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What is the point for you to expect your 'victory' in your original approach?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74E1BF-D77E-B48D-611C-D1CBD21DD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304" y="6080077"/>
            <a:ext cx="57593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Frequently found 'Non-scientific attitude' is 'just talking on ...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441DD2-0831-2554-8A72-BE4BD0CE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078" y="6411375"/>
            <a:ext cx="77193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'This is the problem to be solved!', then talking just a dream 'when this is solved...'</a:t>
            </a:r>
          </a:p>
        </p:txBody>
      </p:sp>
    </p:spTree>
    <p:extLst>
      <p:ext uri="{BB962C8B-B14F-4D97-AF65-F5344CB8AC3E}">
        <p14:creationId xmlns:p14="http://schemas.microsoft.com/office/powerpoint/2010/main" val="4016431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>
            <a:extLst>
              <a:ext uri="{FF2B5EF4-FFF2-40B4-BE49-F238E27FC236}">
                <a16:creationId xmlns:a16="http://schemas.microsoft.com/office/drawing/2014/main" id="{903F5E45-99A6-6148-B428-0EAAEB3EDC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8896" y="490906"/>
            <a:ext cx="8723409" cy="819150"/>
          </a:xfrm>
        </p:spPr>
        <p:txBody>
          <a:bodyPr>
            <a:normAutofit/>
          </a:bodyPr>
          <a:lstStyle/>
          <a:p>
            <a:r>
              <a:rPr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  <a:cs typeface="Calibri" panose="020F0502020204030204" pitchFamily="34" charset="0"/>
              </a:rPr>
              <a:t>ここまでのまとめ</a:t>
            </a:r>
            <a:endParaRPr kumimoji="0" lang="en-US" altLang="ja-JP" sz="4400" dirty="0"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8130" name="スライド番号プレースホルダー 1">
            <a:extLst>
              <a:ext uri="{FF2B5EF4-FFF2-40B4-BE49-F238E27FC236}">
                <a16:creationId xmlns:a16="http://schemas.microsoft.com/office/drawing/2014/main" id="{08E48EE6-06B4-E840-A90A-72443C698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81117" y="248321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5D64B-B77E-EE49-8A42-76DB640BE0D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1F0E8CD1-FF01-AC44-80D2-FCD7F5CB3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915" y="3174938"/>
            <a:ext cx="945816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「狭義問題」の解明により、〇〇が明らかになるので、広義の問題解明への寄与となる。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C7C6CA2-05E3-604D-9853-BB3AF5D45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78" y="1610788"/>
            <a:ext cx="6988390" cy="33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・〇〇といった「広義の問題」を解決したい、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FDF59790-4710-D94A-94F6-833D66DC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78" y="2360526"/>
            <a:ext cx="8746169" cy="64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・そのためには「狭義問題」が解明される必要がある。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AA4D3A15-FEEA-6749-8E3C-A8F5DC6A3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26" y="3841197"/>
            <a:ext cx="6922542" cy="7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・狭義問題を解明するには、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CA5ED36-3303-F24A-87CC-D1D0C8A0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028" y="4460236"/>
            <a:ext cx="945816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〇〇という量を算定し、これを比較して、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C817B9D-BD98-F444-8D53-4F9F286C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813" y="4451513"/>
            <a:ext cx="5548808" cy="40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〇〇といった作業仮説に沿えば結論を出せる。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378C469-B95A-7648-8183-149B6F95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25" y="5558383"/>
            <a:ext cx="10120591" cy="40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・〇〇という作業仮説検証は第一原理計算で実行することができる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144590C-86D8-B24E-9812-24D8C64654DA}"/>
              </a:ext>
            </a:extLst>
          </p:cNvPr>
          <p:cNvSpPr txBox="1"/>
          <p:nvPr/>
        </p:nvSpPr>
        <p:spPr>
          <a:xfrm>
            <a:off x="7605711" y="6012695"/>
            <a:ext cx="3907181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(explained in next slide)…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F233DB-831A-75A8-B00D-4960E09F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3926" y="212369"/>
            <a:ext cx="6484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Put a intermediate summary before going to 'method' and 'results'...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7CE285-C5C5-C398-85BB-143C1B24B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36" y="1183767"/>
            <a:ext cx="1859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Summary so far ...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B38FCE-0251-A10E-CACA-E1B567FC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70" y="1973072"/>
            <a:ext cx="5055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We'd like to solve/challenge XXX (a broader problem)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945935-A0E2-FC3A-96FE-A0A76E63F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70" y="2863689"/>
            <a:ext cx="58249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To solve XXX, a narrowed-down problem </a:t>
            </a:r>
            <a:r>
              <a:rPr lang="en-US" altLang="ja-JP" sz="1800" i="1" dirty="0" err="1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yyy</a:t>
            </a: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should be solved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159802-1046-7BE5-085F-B4657E975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972" y="3559857"/>
            <a:ext cx="5202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By getting </a:t>
            </a:r>
            <a:r>
              <a:rPr lang="en-US" altLang="ja-JP" sz="1800" i="1" dirty="0" err="1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yyy</a:t>
            </a: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, it fills a puzzle peace to understand XXX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A2D8BE-7AA4-FBF9-EEA3-604D066B0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826" y="3568580"/>
            <a:ext cx="40045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[concrete logical explanations given here]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237695-8F32-CA6A-2BD3-476777AC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560" y="4098152"/>
            <a:ext cx="2122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In order to solve </a:t>
            </a:r>
            <a:r>
              <a:rPr lang="en-US" altLang="ja-JP" sz="1800" i="1" dirty="0" err="1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yyy</a:t>
            </a: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,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F111DF-7353-0A05-E5A5-FDBD225D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028" y="4780964"/>
            <a:ext cx="44532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evaluating </a:t>
            </a:r>
            <a:r>
              <a:rPr lang="en-US" altLang="ja-JP" sz="1800" i="1" dirty="0" err="1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zzz</a:t>
            </a: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-quantities and comparing them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D0427B-9685-35B5-8A7A-D511B975D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528" y="4784508"/>
            <a:ext cx="3815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upon a working-hypothesis called AAA, 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3E4972B-6B72-240F-FB78-513D1AA32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7223" y="5105296"/>
            <a:ext cx="3837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then we can identify the solution to </a:t>
            </a:r>
            <a:r>
              <a:rPr lang="en-US" altLang="ja-JP" sz="1800" i="1" dirty="0" err="1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yyy</a:t>
            </a: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6C9FD23-0633-D7E5-3EC7-C85F47FC0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53" y="6079306"/>
            <a:ext cx="4482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As such, we can perform a contribution to XXX 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5A826A-544E-A70F-ED5E-2CE83ED7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46" y="6367094"/>
            <a:ext cx="253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by using ab initio analysis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5D751BE-3A2A-B891-AF4D-AE4AD4D4D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652" y="1590128"/>
            <a:ext cx="2408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Showing clear logic flow</a:t>
            </a:r>
          </a:p>
        </p:txBody>
      </p:sp>
    </p:spTree>
    <p:extLst>
      <p:ext uri="{BB962C8B-B14F-4D97-AF65-F5344CB8AC3E}">
        <p14:creationId xmlns:p14="http://schemas.microsoft.com/office/powerpoint/2010/main" val="1677404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/>
          <p:cNvSpPr>
            <a:spLocks noGrp="1"/>
          </p:cNvSpPr>
          <p:nvPr>
            <p:ph type="sldNum" idx="12"/>
          </p:nvPr>
        </p:nvSpPr>
        <p:spPr>
          <a:xfrm>
            <a:off x="10005392" y="222174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8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24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26A6098A-E365-4DA3-A89B-10E43357DE55}" type="slidenum">
              <a:rPr kumimoji="0" lang="en-US" altLang="ja-JP" sz="1400">
                <a:latin typeface="Times" charset="0"/>
              </a:rPr>
              <a:pPr marL="0" indent="0" algn="r">
                <a:spcBef>
                  <a:spcPct val="0"/>
                </a:spcBef>
                <a:buNone/>
              </a:pPr>
              <a:t>34</a:t>
            </a:fld>
            <a:endParaRPr kumimoji="0" lang="en-US" altLang="ja-JP" sz="1400" dirty="0">
              <a:latin typeface="Times" charset="0"/>
            </a:endParaRPr>
          </a:p>
        </p:txBody>
      </p:sp>
      <p:sp>
        <p:nvSpPr>
          <p:cNvPr id="40962" name="Rectangle 6"/>
          <p:cNvSpPr txBox="1">
            <a:spLocks noChangeArrowheads="1"/>
          </p:cNvSpPr>
          <p:nvPr/>
        </p:nvSpPr>
        <p:spPr bwMode="auto">
          <a:xfrm>
            <a:off x="4515813" y="248862"/>
            <a:ext cx="3635375" cy="990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9pPr>
          </a:lstStyle>
          <a:p>
            <a:pPr algn="l" eaLnBrk="1" hangingPunct="1">
              <a:defRPr/>
            </a:pPr>
            <a:r>
              <a:rPr kumimoji="0" lang="en-US" altLang="ja-JP" b="1" kern="0" dirty="0">
                <a:solidFill>
                  <a:schemeClr val="tx1"/>
                </a:solidFill>
                <a:latin typeface="Calibri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CF135DFF-8E2C-1045-82D3-6F655FC756AC}"/>
              </a:ext>
            </a:extLst>
          </p:cNvPr>
          <p:cNvSpPr/>
          <p:nvPr/>
        </p:nvSpPr>
        <p:spPr>
          <a:xfrm>
            <a:off x="535079" y="1509545"/>
            <a:ext cx="6983873" cy="461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8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24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ja-JP" sz="2400" dirty="0">
                <a:solidFill>
                  <a:srgbClr val="000000"/>
                </a:solidFill>
                <a:latin typeface="Calibri Light" pitchFamily="34" charset="0"/>
                <a:ea typeface="ヒラギノ丸ゴ Pro W4" charset="-128"/>
              </a:rPr>
              <a:t>- </a:t>
            </a:r>
            <a:r>
              <a:rPr lang="ja-JP" altLang="en-US" sz="2400">
                <a:solidFill>
                  <a:srgbClr val="000000"/>
                </a:solidFill>
                <a:latin typeface="Calibri Light" pitchFamily="34" charset="0"/>
                <a:ea typeface="ヒラギノ丸ゴ Pro W4" charset="-128"/>
              </a:rPr>
              <a:t>どのような問いに取り組んだのか</a:t>
            </a:r>
            <a:endParaRPr lang="en-US" altLang="ja-JP" sz="2400" dirty="0">
              <a:solidFill>
                <a:srgbClr val="000000"/>
              </a:solidFill>
              <a:latin typeface="Calibri Light" pitchFamily="34" charset="0"/>
              <a:ea typeface="ヒラギノ丸ゴ Pro W4" charset="-128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76CE7D86-866F-5347-8AF7-A5F4980E4286}"/>
              </a:ext>
            </a:extLst>
          </p:cNvPr>
          <p:cNvSpPr/>
          <p:nvPr/>
        </p:nvSpPr>
        <p:spPr>
          <a:xfrm>
            <a:off x="560589" y="2105851"/>
            <a:ext cx="6983873" cy="461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8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24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ja-JP" sz="2400" dirty="0">
                <a:solidFill>
                  <a:srgbClr val="000000"/>
                </a:solidFill>
                <a:latin typeface="Calibri Light" pitchFamily="34" charset="0"/>
                <a:ea typeface="ヒラギノ丸ゴ Pro W4" charset="-128"/>
              </a:rPr>
              <a:t>- </a:t>
            </a:r>
            <a:r>
              <a:rPr lang="ja-JP" altLang="en-US" sz="2400">
                <a:solidFill>
                  <a:srgbClr val="000000"/>
                </a:solidFill>
                <a:latin typeface="Calibri Light" pitchFamily="34" charset="0"/>
                <a:ea typeface="ヒラギノ丸ゴ Pro W4" charset="-128"/>
              </a:rPr>
              <a:t>どのような着想で取り組んだのか？</a:t>
            </a:r>
            <a:endParaRPr lang="en-US" altLang="ja-JP" sz="2400" dirty="0">
              <a:solidFill>
                <a:srgbClr val="000000"/>
              </a:solidFill>
              <a:latin typeface="Calibri Light" pitchFamily="34" charset="0"/>
              <a:ea typeface="ヒラギノ丸ゴ Pro W4" charset="-128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81C3A45F-34C9-7546-9556-EC526BEB353D}"/>
              </a:ext>
            </a:extLst>
          </p:cNvPr>
          <p:cNvSpPr/>
          <p:nvPr/>
        </p:nvSpPr>
        <p:spPr>
          <a:xfrm>
            <a:off x="550651" y="2721503"/>
            <a:ext cx="6983873" cy="461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8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24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ja-JP" sz="2400" dirty="0">
                <a:solidFill>
                  <a:srgbClr val="000000"/>
                </a:solidFill>
                <a:latin typeface="Calibri Light" pitchFamily="34" charset="0"/>
                <a:ea typeface="ヒラギノ丸ゴ Pro W4" charset="-128"/>
              </a:rPr>
              <a:t>- </a:t>
            </a:r>
            <a:r>
              <a:rPr lang="ja-JP" altLang="en-US" sz="2400">
                <a:solidFill>
                  <a:srgbClr val="000000"/>
                </a:solidFill>
                <a:latin typeface="Calibri Light" pitchFamily="34" charset="0"/>
                <a:ea typeface="ヒラギノ丸ゴ Pro W4" charset="-128"/>
              </a:rPr>
              <a:t>どのような手法で取り組んだのか？</a:t>
            </a:r>
            <a:endParaRPr lang="en-US" altLang="ja-JP" sz="2400" dirty="0">
              <a:solidFill>
                <a:srgbClr val="000000"/>
              </a:solidFill>
              <a:latin typeface="Calibri Light" pitchFamily="34" charset="0"/>
              <a:ea typeface="ヒラギノ丸ゴ Pro W4" charset="-128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33C48E7-654F-974C-B1CD-B2AA502D8AEC}"/>
              </a:ext>
            </a:extLst>
          </p:cNvPr>
          <p:cNvSpPr/>
          <p:nvPr/>
        </p:nvSpPr>
        <p:spPr>
          <a:xfrm>
            <a:off x="558437" y="3327482"/>
            <a:ext cx="6983873" cy="461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8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24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ja-JP" sz="2400" dirty="0">
                <a:solidFill>
                  <a:srgbClr val="000000"/>
                </a:solidFill>
                <a:latin typeface="Calibri Light" pitchFamily="34" charset="0"/>
                <a:ea typeface="ヒラギノ丸ゴ Pro W4" charset="-128"/>
              </a:rPr>
              <a:t>- </a:t>
            </a:r>
            <a:r>
              <a:rPr lang="ja-JP" altLang="en-US" sz="2400">
                <a:solidFill>
                  <a:srgbClr val="000000"/>
                </a:solidFill>
                <a:latin typeface="Calibri Light" pitchFamily="34" charset="0"/>
                <a:ea typeface="ヒラギノ丸ゴ Pro W4" charset="-128"/>
              </a:rPr>
              <a:t>其の結果、何が明らかになったのか？</a:t>
            </a:r>
            <a:r>
              <a:rPr lang="en-US" altLang="ja-JP" sz="2400" dirty="0">
                <a:solidFill>
                  <a:srgbClr val="000000"/>
                </a:solidFill>
                <a:latin typeface="Calibri Light" pitchFamily="34" charset="0"/>
                <a:ea typeface="ヒラギノ丸ゴ Pro W4" charset="-128"/>
              </a:rPr>
              <a:t>(1)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7E75555B-BCF9-A047-B4D7-F72771E8BBAC}"/>
              </a:ext>
            </a:extLst>
          </p:cNvPr>
          <p:cNvSpPr/>
          <p:nvPr/>
        </p:nvSpPr>
        <p:spPr>
          <a:xfrm>
            <a:off x="553568" y="3802045"/>
            <a:ext cx="6983873" cy="461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8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24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ja-JP" sz="2400" dirty="0">
                <a:solidFill>
                  <a:srgbClr val="000000"/>
                </a:solidFill>
                <a:latin typeface="Calibri Light" pitchFamily="34" charset="0"/>
                <a:ea typeface="ヒラギノ丸ゴ Pro W4" charset="-128"/>
              </a:rPr>
              <a:t>- </a:t>
            </a:r>
            <a:r>
              <a:rPr lang="ja-JP" altLang="en-US" sz="2400">
                <a:solidFill>
                  <a:srgbClr val="000000"/>
                </a:solidFill>
                <a:latin typeface="Calibri Light" pitchFamily="34" charset="0"/>
                <a:ea typeface="ヒラギノ丸ゴ Pro W4" charset="-128"/>
              </a:rPr>
              <a:t>其の結果、何が明らかになったのか？</a:t>
            </a:r>
            <a:r>
              <a:rPr lang="en-US" altLang="ja-JP" sz="2400" dirty="0">
                <a:solidFill>
                  <a:srgbClr val="000000"/>
                </a:solidFill>
                <a:latin typeface="Calibri Light" pitchFamily="34" charset="0"/>
                <a:ea typeface="ヒラギノ丸ゴ Pro W4" charset="-128"/>
              </a:rPr>
              <a:t>(2)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0B1993-B631-01E6-A2A2-C8AE5F4F9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538" y="1527539"/>
            <a:ext cx="22529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What problem treated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29C44E-D457-8E3D-3F7D-0DC6B9C2D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938" y="2137137"/>
            <a:ext cx="40519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What is the idea to setup your approach?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96FE7B-3D24-E7FE-D801-2C10E3CD7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314" y="2776552"/>
            <a:ext cx="44150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Which method to realize the idea/approach?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A244AA-5264-3E4E-F7F6-2989021BE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515" y="3366274"/>
            <a:ext cx="1890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Clarified what? (1)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8C26A0-025A-ED1D-D1D7-709F2FE20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888" y="3836727"/>
            <a:ext cx="1890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Clarified what? (2)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6EF5D83-8722-6DE5-2357-6B1C25356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77" y="4288915"/>
            <a:ext cx="7358202" cy="59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・狭義の問題に対して何が言えたのか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89BD897-5291-DC3E-4300-9D7323FFE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77" y="5543578"/>
            <a:ext cx="8227473" cy="59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・広義の問題に対して、どのような貢献が出来たのか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21E65A-A99A-1599-66E9-D7DAAB18C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211" y="4966469"/>
            <a:ext cx="55706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What you can say to the narrowed-down problem setting?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952ECB1-9C30-3D33-100D-F72C7488B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99" y="6222112"/>
            <a:ext cx="5539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What you can contribute to the broader problem setting?</a:t>
            </a:r>
          </a:p>
        </p:txBody>
      </p:sp>
    </p:spTree>
    <p:extLst>
      <p:ext uri="{BB962C8B-B14F-4D97-AF65-F5344CB8AC3E}">
        <p14:creationId xmlns:p14="http://schemas.microsoft.com/office/powerpoint/2010/main" val="823680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>
            <a:extLst>
              <a:ext uri="{FF2B5EF4-FFF2-40B4-BE49-F238E27FC236}">
                <a16:creationId xmlns:a16="http://schemas.microsoft.com/office/drawing/2014/main" id="{903F5E45-99A6-6148-B428-0EAAEB3EDC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05446" y="919752"/>
            <a:ext cx="8723409" cy="819150"/>
          </a:xfrm>
        </p:spPr>
        <p:txBody>
          <a:bodyPr>
            <a:normAutofit/>
          </a:bodyPr>
          <a:lstStyle/>
          <a:p>
            <a:r>
              <a:rPr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  <a:cs typeface="Calibri" panose="020F0502020204030204" pitchFamily="34" charset="0"/>
              </a:rPr>
              <a:t>結論</a:t>
            </a:r>
            <a:endParaRPr kumimoji="0" lang="en-US" altLang="ja-JP" sz="4400" dirty="0"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8130" name="スライド番号プレースホルダー 1">
            <a:extLst>
              <a:ext uri="{FF2B5EF4-FFF2-40B4-BE49-F238E27FC236}">
                <a16:creationId xmlns:a16="http://schemas.microsoft.com/office/drawing/2014/main" id="{08E48EE6-06B4-E840-A90A-72443C698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81117" y="248321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5D64B-B77E-EE49-8A42-76DB640BE0D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FDF59790-4710-D94A-94F6-833D66DC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38" y="1923405"/>
            <a:ext cx="7358202" cy="59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・狭義の問題に対して何が言えたのか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8AEFCD8-CE75-2B4C-8DD0-12536D692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38" y="2770564"/>
            <a:ext cx="8227473" cy="59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ja-JP" altLang="en-US" sz="2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・広義の問題に対して、どのような貢献が出来たのか</a:t>
            </a:r>
          </a:p>
        </p:txBody>
      </p:sp>
    </p:spTree>
    <p:extLst>
      <p:ext uri="{BB962C8B-B14F-4D97-AF65-F5344CB8AC3E}">
        <p14:creationId xmlns:p14="http://schemas.microsoft.com/office/powerpoint/2010/main" val="366352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/>
          <p:cNvSpPr>
            <a:spLocks noGrp="1"/>
          </p:cNvSpPr>
          <p:nvPr>
            <p:ph type="sldNum" idx="12"/>
          </p:nvPr>
        </p:nvSpPr>
        <p:spPr>
          <a:xfrm>
            <a:off x="10005392" y="222174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8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24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1" lang="en-US" altLang="en-US" sz="2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26A6098A-E365-4DA3-A89B-10E43357DE55}" type="slidenum">
              <a:rPr kumimoji="0" lang="en-US" altLang="ja-JP" sz="1400">
                <a:latin typeface="Times" charset="0"/>
              </a:rPr>
              <a:pPr marL="0" indent="0" algn="r">
                <a:spcBef>
                  <a:spcPct val="0"/>
                </a:spcBef>
                <a:buNone/>
              </a:pPr>
              <a:t>36</a:t>
            </a:fld>
            <a:endParaRPr kumimoji="0" lang="en-US" altLang="ja-JP" sz="1400" dirty="0">
              <a:latin typeface="Times" charset="0"/>
            </a:endParaRPr>
          </a:p>
        </p:txBody>
      </p:sp>
      <p:sp>
        <p:nvSpPr>
          <p:cNvPr id="40962" name="Rectangle 6"/>
          <p:cNvSpPr txBox="1">
            <a:spLocks noChangeArrowheads="1"/>
          </p:cNvSpPr>
          <p:nvPr/>
        </p:nvSpPr>
        <p:spPr bwMode="auto">
          <a:xfrm>
            <a:off x="2765321" y="2933700"/>
            <a:ext cx="7084317" cy="990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Osaka" charset="-128"/>
                <a:ea typeface="Osaka" charset="-128"/>
                <a:cs typeface="Osaka"/>
              </a:defRPr>
            </a:lvl9pPr>
          </a:lstStyle>
          <a:p>
            <a:pPr algn="l" eaLnBrk="1" hangingPunct="1">
              <a:defRPr/>
            </a:pPr>
            <a:r>
              <a:rPr kumimoji="0" lang="en-US" altLang="ja-JP" b="1" kern="0" dirty="0">
                <a:solidFill>
                  <a:schemeClr val="tx1"/>
                </a:solidFill>
                <a:latin typeface="Calibri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Motivation to learn at JAIST</a:t>
            </a:r>
          </a:p>
        </p:txBody>
      </p:sp>
    </p:spTree>
    <p:extLst>
      <p:ext uri="{BB962C8B-B14F-4D97-AF65-F5344CB8AC3E}">
        <p14:creationId xmlns:p14="http://schemas.microsoft.com/office/powerpoint/2010/main" val="2383030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Screen Shot 2016-03-03 at 7.4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-5508" r="423" b="6467"/>
          <a:stretch>
            <a:fillRect/>
          </a:stretch>
        </p:blipFill>
        <p:spPr bwMode="auto">
          <a:xfrm>
            <a:off x="245065" y="4269240"/>
            <a:ext cx="4711706" cy="22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12" y="1865131"/>
            <a:ext cx="6870024" cy="3933772"/>
          </a:xfrm>
          <a:prstGeom prst="rect">
            <a:avLst/>
          </a:prstGeom>
        </p:spPr>
      </p:pic>
      <p:sp>
        <p:nvSpPr>
          <p:cNvPr id="1761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394570" y="639076"/>
            <a:ext cx="7705725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altLang="ja-JP" sz="4400" dirty="0" err="1">
                <a:latin typeface="ヒラギノ角ゴ Std W8" charset="0"/>
                <a:ea typeface="ヒラギノ角ゴ Std W8" charset="0"/>
                <a:cs typeface="ヒラギノ角ゴ Std W8" charset="0"/>
              </a:rPr>
              <a:t>FePc</a:t>
            </a:r>
            <a:r>
              <a:rPr kumimoji="0" lang="ja-JP" altLang="en-US" sz="4400" dirty="0">
                <a:latin typeface="ヒラギノ角ゴ Std W8" charset="0"/>
                <a:ea typeface="ヒラギノ角ゴ Std W8" charset="0"/>
                <a:cs typeface="ヒラギノ角ゴ Std W8" charset="0"/>
              </a:rPr>
              <a:t>の基底状態</a:t>
            </a:r>
            <a:endParaRPr kumimoji="0" lang="en-US" altLang="ja-JP" sz="4400" dirty="0">
              <a:latin typeface="ヒラギノ角ゴ Std W8" charset="0"/>
              <a:ea typeface="ヒラギノ角ゴ Std W8" charset="0"/>
              <a:cs typeface="ヒラギノ角ゴ Std W8" charset="0"/>
            </a:endParaRPr>
          </a:p>
        </p:txBody>
      </p:sp>
      <p:sp>
        <p:nvSpPr>
          <p:cNvPr id="19467" name="Rectangle 1029"/>
          <p:cNvSpPr>
            <a:spLocks noChangeArrowheads="1"/>
          </p:cNvSpPr>
          <p:nvPr/>
        </p:nvSpPr>
        <p:spPr bwMode="auto">
          <a:xfrm>
            <a:off x="3220646" y="359599"/>
            <a:ext cx="2031325" cy="41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ja-JP" altLang="en-US" sz="1800">
                <a:latin typeface="ヒラギノ丸ゴ Pro W4" charset="-128"/>
                <a:ea typeface="ヒラギノ丸ゴ Pro W4" charset="-128"/>
              </a:rPr>
              <a:t>鉄フタロシアニン</a:t>
            </a:r>
            <a:endParaRPr kumimoji="0" lang="ja-JP" altLang="en-US" sz="1800" dirty="0">
              <a:latin typeface="ヒラギノ丸ゴ Pro W4" charset="-128"/>
              <a:ea typeface="ヒラギノ丸ゴ Pro W4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4136301" y="2671500"/>
            <a:ext cx="2727733" cy="2414050"/>
            <a:chOff x="683568" y="2433638"/>
            <a:chExt cx="3300557" cy="2921000"/>
          </a:xfrm>
        </p:grpSpPr>
        <p:pic>
          <p:nvPicPr>
            <p:cNvPr id="19458" name="図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433638"/>
              <a:ext cx="3300557" cy="292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Rectangle 1029"/>
            <p:cNvSpPr>
              <a:spLocks noChangeArrowheads="1"/>
            </p:cNvSpPr>
            <p:nvPr/>
          </p:nvSpPr>
          <p:spPr bwMode="auto">
            <a:xfrm>
              <a:off x="900113" y="4791075"/>
              <a:ext cx="468398" cy="416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0" lang="en-US" altLang="ja-JP" sz="1800">
                  <a:latin typeface="ヒラギノ丸ゴ Pro W4" charset="-128"/>
                  <a:ea typeface="ヒラギノ丸ゴ Pro W4" charset="-128"/>
                </a:rPr>
                <a:t>Fe</a:t>
              </a:r>
              <a:endParaRPr kumimoji="0" lang="ja-JP" altLang="en-US" sz="1800">
                <a:latin typeface="ヒラギノ丸ゴ Pro W4" charset="-128"/>
                <a:ea typeface="ヒラギノ丸ゴ Pro W4" charset="-128"/>
              </a:endParaRPr>
            </a:p>
          </p:txBody>
        </p:sp>
        <p:sp>
          <p:nvSpPr>
            <p:cNvPr id="12" name="Line 33"/>
            <p:cNvSpPr>
              <a:spLocks noChangeShapeType="1"/>
            </p:cNvSpPr>
            <p:nvPr/>
          </p:nvSpPr>
          <p:spPr bwMode="auto">
            <a:xfrm rot="18900000" flipV="1">
              <a:off x="1043781" y="4469607"/>
              <a:ext cx="1306513" cy="0"/>
            </a:xfrm>
            <a:prstGeom prst="line">
              <a:avLst/>
            </a:prstGeom>
            <a:noFill/>
            <a:ln w="9525" cmpd="sng">
              <a:solidFill>
                <a:srgbClr val="9933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9474" name="Rectangle 1029"/>
            <p:cNvSpPr>
              <a:spLocks noChangeArrowheads="1"/>
            </p:cNvSpPr>
            <p:nvPr/>
          </p:nvSpPr>
          <p:spPr bwMode="auto">
            <a:xfrm>
              <a:off x="3055938" y="4646613"/>
              <a:ext cx="364202" cy="416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0" lang="en-US" altLang="ja-JP" sz="1800">
                  <a:latin typeface="ヒラギノ丸ゴ Pro W4" charset="-128"/>
                  <a:ea typeface="ヒラギノ丸ゴ Pro W4" charset="-128"/>
                </a:rPr>
                <a:t>N</a:t>
              </a:r>
              <a:endParaRPr kumimoji="0" lang="ja-JP" altLang="en-US" sz="1800">
                <a:latin typeface="ヒラギノ丸ゴ Pro W4" charset="-128"/>
                <a:ea typeface="ヒラギノ丸ゴ Pro W4" charset="-128"/>
              </a:endParaRPr>
            </a:p>
          </p:txBody>
        </p:sp>
        <p:sp>
          <p:nvSpPr>
            <p:cNvPr id="19475" name="Rectangle 1029"/>
            <p:cNvSpPr>
              <a:spLocks noChangeArrowheads="1"/>
            </p:cNvSpPr>
            <p:nvPr/>
          </p:nvSpPr>
          <p:spPr bwMode="auto">
            <a:xfrm>
              <a:off x="2987675" y="2744788"/>
              <a:ext cx="356188" cy="416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Osaka" charset="-128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0" lang="en-US" altLang="ja-JP" sz="1800">
                  <a:latin typeface="ヒラギノ丸ゴ Pro W4" charset="-128"/>
                  <a:ea typeface="ヒラギノ丸ゴ Pro W4" charset="-128"/>
                </a:rPr>
                <a:t>C</a:t>
              </a:r>
              <a:endParaRPr kumimoji="0" lang="ja-JP" altLang="en-US" sz="1800">
                <a:latin typeface="ヒラギノ丸ゴ Pro W4" charset="-128"/>
                <a:ea typeface="ヒラギノ丸ゴ Pro W4" charset="-128"/>
              </a:endParaRPr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rot="14400000" flipV="1">
              <a:off x="2759869" y="4575969"/>
              <a:ext cx="455612" cy="69850"/>
            </a:xfrm>
            <a:prstGeom prst="line">
              <a:avLst/>
            </a:prstGeom>
            <a:noFill/>
            <a:ln w="9525" cmpd="sng">
              <a:solidFill>
                <a:srgbClr val="9933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rot="5400000">
              <a:off x="2889250" y="3408363"/>
              <a:ext cx="528638" cy="30162"/>
            </a:xfrm>
            <a:prstGeom prst="line">
              <a:avLst/>
            </a:prstGeom>
            <a:noFill/>
            <a:ln w="9525" cmpd="sng">
              <a:solidFill>
                <a:srgbClr val="9933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26" name="Rectangle 1029"/>
          <p:cNvSpPr>
            <a:spLocks noChangeArrowheads="1"/>
          </p:cNvSpPr>
          <p:nvPr/>
        </p:nvSpPr>
        <p:spPr bwMode="auto">
          <a:xfrm>
            <a:off x="5166512" y="5985064"/>
            <a:ext cx="5791970" cy="41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ja-JP" altLang="en-US" sz="1800">
                <a:latin typeface="ヒラギノ丸ゴ Pro W4" charset="-128"/>
                <a:ea typeface="ヒラギノ丸ゴ Pro W4" charset="-128"/>
              </a:rPr>
              <a:t>従来の</a:t>
            </a:r>
            <a:r>
              <a:rPr kumimoji="0" lang="en-US" altLang="ja-JP" sz="1800" dirty="0">
                <a:latin typeface="ヒラギノ丸ゴ Pro W4" charset="-128"/>
                <a:ea typeface="ヒラギノ丸ゴ Pro W4" charset="-128"/>
              </a:rPr>
              <a:t>DFT</a:t>
            </a:r>
            <a:r>
              <a:rPr kumimoji="0" lang="ja-JP" altLang="en-US" sz="1800">
                <a:latin typeface="ヒラギノ丸ゴ Pro W4" charset="-128"/>
                <a:ea typeface="ヒラギノ丸ゴ Pro W4" charset="-128"/>
              </a:rPr>
              <a:t>では基底状態の電子配置の予見が異なる</a:t>
            </a:r>
            <a:r>
              <a:rPr kumimoji="0" lang="en-US" altLang="ja-JP" sz="1800" dirty="0">
                <a:latin typeface="ヒラギノ丸ゴ Pro W4" charset="-128"/>
                <a:ea typeface="ヒラギノ丸ゴ Pro W4" charset="-128"/>
              </a:rPr>
              <a:t>....</a:t>
            </a:r>
            <a:endParaRPr kumimoji="0" lang="ja-JP" altLang="en-US" sz="1800" dirty="0">
              <a:latin typeface="ヒラギノ丸ゴ Pro W4" charset="-128"/>
              <a:ea typeface="ヒラギノ丸ゴ Pro W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51E519A-B060-A84A-0280-976464662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44" y="2037868"/>
            <a:ext cx="3296256" cy="2369741"/>
          </a:xfrm>
          <a:prstGeom prst="rect">
            <a:avLst/>
          </a:prstGeom>
        </p:spPr>
      </p:pic>
      <p:sp>
        <p:nvSpPr>
          <p:cNvPr id="4" name="Rectangle 55">
            <a:extLst>
              <a:ext uri="{FF2B5EF4-FFF2-40B4-BE49-F238E27FC236}">
                <a16:creationId xmlns:a16="http://schemas.microsoft.com/office/drawing/2014/main" id="{74BDE2E2-A3E6-9CFB-0B5C-2D8FC370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119" y="3641517"/>
            <a:ext cx="216841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ja-JP" altLang="en-US">
                <a:solidFill>
                  <a:srgbClr val="1F00FF"/>
                </a:solidFill>
                <a:latin typeface="ヒラギノ丸ゴ Pro W4"/>
                <a:ea typeface="ヒラギノ丸ゴ Pro W4"/>
                <a:cs typeface="ヒラギノ丸ゴ Pro W4"/>
              </a:rPr>
              <a:t>市場先生の仕事</a:t>
            </a:r>
            <a:endParaRPr lang="en-US" altLang="ja-JP" sz="1800" dirty="0">
              <a:solidFill>
                <a:srgbClr val="1F00FF"/>
              </a:solidFill>
              <a:latin typeface="ヒラギノ丸ゴ Pro W4"/>
              <a:ea typeface="ヒラギノ丸ゴ Pro W4"/>
              <a:cs typeface="ヒラギノ丸ゴ Pro W4"/>
            </a:endParaRPr>
          </a:p>
        </p:txBody>
      </p:sp>
      <p:sp>
        <p:nvSpPr>
          <p:cNvPr id="6" name="スライド番号プレースホルダー 1">
            <a:extLst>
              <a:ext uri="{FF2B5EF4-FFF2-40B4-BE49-F238E27FC236}">
                <a16:creationId xmlns:a16="http://schemas.microsoft.com/office/drawing/2014/main" id="{5B6974EB-CB7B-8ECE-99BF-DD09C882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041579" y="206052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27AD3D-8340-364B-ABC9-3BBBAD7F1B6F}" type="slidenum">
              <a:rPr kumimoji="0" lang="en-US" altLang="ja-JP" sz="1400">
                <a:latin typeface="Times" pitchFamily="2" charset="0"/>
                <a:ea typeface="Osaka" panose="020B0600000000000000" pitchFamily="34" charset="-128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ja-JP" sz="1400" dirty="0">
              <a:latin typeface="Times" pitchFamily="2" charset="0"/>
              <a:ea typeface="Osaka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75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3"/>
          <p:cNvGraphicFramePr>
            <a:graphicFrameLocks noChangeAspect="1"/>
          </p:cNvGraphicFramePr>
          <p:nvPr/>
        </p:nvGraphicFramePr>
        <p:xfrm>
          <a:off x="631429" y="548680"/>
          <a:ext cx="2667000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書" r:id="rId3" imgW="3898900" imgH="2806700" progId="Word.Document.8">
                  <p:embed/>
                </p:oleObj>
              </mc:Choice>
              <mc:Fallback>
                <p:oleObj name="文書" r:id="rId3" imgW="3898900" imgH="2806700" progId="Word.Document.8">
                  <p:embed/>
                  <p:pic>
                    <p:nvPicPr>
                      <p:cNvPr id="4608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29" y="548680"/>
                        <a:ext cx="2667000" cy="191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33428" y="438983"/>
            <a:ext cx="4729180" cy="769441"/>
          </a:xfrm>
        </p:spPr>
        <p:txBody>
          <a:bodyPr wrap="none">
            <a:spAutoFit/>
          </a:bodyPr>
          <a:lstStyle/>
          <a:p>
            <a:r>
              <a:rPr kumimoji="0" lang="en-US" altLang="ja-JP" b="1" i="1" dirty="0">
                <a:latin typeface="Calibri" panose="020F0502020204030204" pitchFamily="34" charset="0"/>
                <a:ea typeface="ヒラギノ角ゴ Std W8" charset="0"/>
                <a:cs typeface="Calibri" panose="020F0502020204030204" pitchFamily="34" charset="0"/>
              </a:rPr>
              <a:t>Practical procedure</a:t>
            </a:r>
          </a:p>
        </p:txBody>
      </p:sp>
      <p:sp>
        <p:nvSpPr>
          <p:cNvPr id="46114" name="Line 12"/>
          <p:cNvSpPr>
            <a:spLocks noChangeShapeType="1"/>
          </p:cNvSpPr>
          <p:nvPr/>
        </p:nvSpPr>
        <p:spPr bwMode="auto">
          <a:xfrm>
            <a:off x="2078039" y="4787901"/>
            <a:ext cx="1422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ja-JP" altLang="en-US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115" name="Rectangle 13"/>
          <p:cNvSpPr>
            <a:spLocks noChangeArrowheads="1"/>
          </p:cNvSpPr>
          <p:nvPr/>
        </p:nvSpPr>
        <p:spPr bwMode="auto">
          <a:xfrm>
            <a:off x="1847852" y="4441826"/>
            <a:ext cx="1434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GGA </a:t>
            </a:r>
            <a:r>
              <a:rPr lang="en-US" altLang="ja-JP" sz="1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(PBE-PBE)</a:t>
            </a:r>
          </a:p>
        </p:txBody>
      </p:sp>
      <p:sp>
        <p:nvSpPr>
          <p:cNvPr id="46116" name="Rectangle 14"/>
          <p:cNvSpPr>
            <a:spLocks noChangeArrowheads="1"/>
          </p:cNvSpPr>
          <p:nvPr/>
        </p:nvSpPr>
        <p:spPr bwMode="auto">
          <a:xfrm>
            <a:off x="2039939" y="4800601"/>
            <a:ext cx="1130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1800" i="1" dirty="0">
                <a:latin typeface="Calibri Light" panose="020F0302020204030204" pitchFamily="34" charset="0"/>
                <a:ea typeface="Osaka−等幅" charset="0"/>
                <a:cs typeface="Calibri Light" panose="020F0302020204030204" pitchFamily="34" charset="0"/>
              </a:rPr>
              <a:t>-385.1445</a:t>
            </a:r>
          </a:p>
        </p:txBody>
      </p:sp>
      <p:sp>
        <p:nvSpPr>
          <p:cNvPr id="46084" name="Rectangle 15"/>
          <p:cNvSpPr>
            <a:spLocks noChangeArrowheads="1"/>
          </p:cNvSpPr>
          <p:nvPr/>
        </p:nvSpPr>
        <p:spPr bwMode="auto">
          <a:xfrm>
            <a:off x="1752600" y="5818188"/>
            <a:ext cx="1697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1800" b="1" i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Non-variational</a:t>
            </a:r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3748502" y="5810873"/>
            <a:ext cx="1248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18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Variational</a:t>
            </a:r>
            <a:endParaRPr lang="en-US" altLang="ja-JP" sz="1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086" name="Rectangle 33"/>
          <p:cNvSpPr>
            <a:spLocks noChangeArrowheads="1"/>
          </p:cNvSpPr>
          <p:nvPr/>
        </p:nvSpPr>
        <p:spPr bwMode="auto">
          <a:xfrm>
            <a:off x="7986713" y="4380012"/>
            <a:ext cx="1399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400" i="1" dirty="0">
                <a:solidFill>
                  <a:srgbClr val="CC0000"/>
                </a:solidFill>
                <a:latin typeface="Calibri Light" panose="020F0302020204030204" pitchFamily="34" charset="0"/>
                <a:ea typeface="ヒラギノ丸ゴ Pro W4" charset="0"/>
                <a:cs typeface="Calibri Light" panose="020F0302020204030204" pitchFamily="34" charset="0"/>
              </a:rPr>
              <a:t>Jastrow Function</a:t>
            </a:r>
            <a:endParaRPr lang="en-US" altLang="ja-JP" sz="1400" i="1" dirty="0">
              <a:solidFill>
                <a:schemeClr val="tx2"/>
              </a:solidFill>
              <a:latin typeface="Calibri Light" panose="020F0302020204030204" pitchFamily="34" charset="0"/>
              <a:ea typeface="ヒラギノ丸ゴ Pro W4" charset="0"/>
              <a:cs typeface="Calibri Light" panose="020F0302020204030204" pitchFamily="34" charset="0"/>
            </a:endParaRPr>
          </a:p>
        </p:txBody>
      </p:sp>
      <p:graphicFrame>
        <p:nvGraphicFramePr>
          <p:cNvPr id="46087" name="Object 11"/>
          <p:cNvGraphicFramePr>
            <a:graphicFrameLocks noChangeAspect="1"/>
          </p:cNvGraphicFramePr>
          <p:nvPr/>
        </p:nvGraphicFramePr>
        <p:xfrm>
          <a:off x="6781800" y="4076701"/>
          <a:ext cx="3429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03500" imgH="266700" progId="Equation.DSMT4">
                  <p:embed/>
                </p:oleObj>
              </mc:Choice>
              <mc:Fallback>
                <p:oleObj name="Equation" r:id="rId5" imgW="2603500" imgH="266700" progId="Equation.DSMT4">
                  <p:embed/>
                  <p:pic>
                    <p:nvPicPr>
                      <p:cNvPr id="460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076701"/>
                        <a:ext cx="34290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17"/>
          <p:cNvSpPr>
            <a:spLocks noChangeArrowheads="1"/>
          </p:cNvSpPr>
          <p:nvPr/>
        </p:nvSpPr>
        <p:spPr bwMode="auto">
          <a:xfrm>
            <a:off x="5100638" y="4011614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VMC</a:t>
            </a:r>
          </a:p>
        </p:txBody>
      </p:sp>
      <p:sp>
        <p:nvSpPr>
          <p:cNvPr id="46089" name="Line 18"/>
          <p:cNvSpPr>
            <a:spLocks noChangeShapeType="1"/>
          </p:cNvSpPr>
          <p:nvPr/>
        </p:nvSpPr>
        <p:spPr bwMode="auto">
          <a:xfrm>
            <a:off x="3500438" y="4267200"/>
            <a:ext cx="142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ja-JP" altLang="en-US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090" name="Rectangle 19"/>
          <p:cNvSpPr>
            <a:spLocks noChangeArrowheads="1"/>
          </p:cNvSpPr>
          <p:nvPr/>
        </p:nvSpPr>
        <p:spPr bwMode="auto">
          <a:xfrm>
            <a:off x="3590926" y="4305300"/>
            <a:ext cx="1268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1800" i="1">
                <a:latin typeface="Calibri Light" panose="020F0302020204030204" pitchFamily="34" charset="0"/>
                <a:ea typeface="Osaka−等幅" charset="0"/>
                <a:cs typeface="Calibri Light" panose="020F0302020204030204" pitchFamily="34" charset="0"/>
              </a:rPr>
              <a:t>-383.339(1)</a:t>
            </a:r>
          </a:p>
        </p:txBody>
      </p:sp>
      <p:sp>
        <p:nvSpPr>
          <p:cNvPr id="46091" name="Line 20"/>
          <p:cNvSpPr>
            <a:spLocks noChangeShapeType="1"/>
          </p:cNvSpPr>
          <p:nvPr/>
        </p:nvSpPr>
        <p:spPr bwMode="auto">
          <a:xfrm flipH="1">
            <a:off x="5481638" y="3435350"/>
            <a:ext cx="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ja-JP" altLang="en-US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092" name="Rectangle 34"/>
          <p:cNvSpPr>
            <a:spLocks noChangeArrowheads="1"/>
          </p:cNvSpPr>
          <p:nvPr/>
        </p:nvSpPr>
        <p:spPr bwMode="auto">
          <a:xfrm>
            <a:off x="6323014" y="3631684"/>
            <a:ext cx="3141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800" i="1">
                <a:solidFill>
                  <a:schemeClr val="tx2"/>
                </a:solidFill>
                <a:latin typeface="Calibri Light" panose="020F0302020204030204" pitchFamily="34" charset="0"/>
                <a:ea typeface="ヒラギノ丸ゴ Pro W4" charset="0"/>
                <a:cs typeface="Calibri Light" panose="020F0302020204030204" pitchFamily="34" charset="0"/>
              </a:rPr>
              <a:t>3) Optimize parameters by VMC</a:t>
            </a:r>
          </a:p>
        </p:txBody>
      </p:sp>
      <p:sp>
        <p:nvSpPr>
          <p:cNvPr id="46093" name="Line 41"/>
          <p:cNvSpPr>
            <a:spLocks noChangeShapeType="1"/>
          </p:cNvSpPr>
          <p:nvPr/>
        </p:nvSpPr>
        <p:spPr bwMode="auto">
          <a:xfrm>
            <a:off x="5522914" y="3670300"/>
            <a:ext cx="725487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ja-JP" altLang="en-US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111" name="Rectangle 23"/>
          <p:cNvSpPr>
            <a:spLocks noChangeArrowheads="1"/>
          </p:cNvSpPr>
          <p:nvPr/>
        </p:nvSpPr>
        <p:spPr bwMode="auto">
          <a:xfrm>
            <a:off x="5100638" y="5091113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DMC</a:t>
            </a:r>
          </a:p>
        </p:txBody>
      </p:sp>
      <p:sp>
        <p:nvSpPr>
          <p:cNvPr id="46112" name="Line 24"/>
          <p:cNvSpPr>
            <a:spLocks noChangeShapeType="1"/>
          </p:cNvSpPr>
          <p:nvPr/>
        </p:nvSpPr>
        <p:spPr bwMode="auto">
          <a:xfrm>
            <a:off x="3525838" y="5213351"/>
            <a:ext cx="142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ja-JP" altLang="en-US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113" name="Rectangle 25"/>
          <p:cNvSpPr>
            <a:spLocks noChangeArrowheads="1"/>
          </p:cNvSpPr>
          <p:nvPr/>
        </p:nvSpPr>
        <p:spPr bwMode="auto">
          <a:xfrm>
            <a:off x="3576638" y="5264151"/>
            <a:ext cx="1151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1800" i="1">
                <a:latin typeface="Calibri Light" panose="020F0302020204030204" pitchFamily="34" charset="0"/>
                <a:ea typeface="Osaka−等幅" charset="0"/>
                <a:cs typeface="Calibri Light" panose="020F0302020204030204" pitchFamily="34" charset="0"/>
              </a:rPr>
              <a:t>-386.43(1)</a:t>
            </a:r>
            <a:endParaRPr lang="en-US" altLang="ja-JP" sz="1800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110" name="Line 26"/>
          <p:cNvSpPr>
            <a:spLocks noChangeShapeType="1"/>
          </p:cNvSpPr>
          <p:nvPr/>
        </p:nvSpPr>
        <p:spPr bwMode="auto">
          <a:xfrm>
            <a:off x="5497513" y="4400550"/>
            <a:ext cx="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ja-JP" altLang="en-US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095" name="Rectangle 35"/>
          <p:cNvSpPr>
            <a:spLocks noChangeArrowheads="1"/>
          </p:cNvSpPr>
          <p:nvPr/>
        </p:nvSpPr>
        <p:spPr bwMode="auto">
          <a:xfrm>
            <a:off x="6323014" y="4776272"/>
            <a:ext cx="27424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800" i="1">
                <a:solidFill>
                  <a:schemeClr val="tx2"/>
                </a:solidFill>
                <a:latin typeface="Calibri Light" panose="020F0302020204030204" pitchFamily="34" charset="0"/>
                <a:ea typeface="ヒラギノ丸ゴ Pro W4" charset="0"/>
                <a:cs typeface="Calibri Light" panose="020F0302020204030204" pitchFamily="34" charset="0"/>
              </a:rPr>
              <a:t>4) Imaginary time evolution</a:t>
            </a:r>
          </a:p>
        </p:txBody>
      </p:sp>
      <p:sp>
        <p:nvSpPr>
          <p:cNvPr id="46096" name="Rectangle 36"/>
          <p:cNvSpPr>
            <a:spLocks noChangeArrowheads="1"/>
          </p:cNvSpPr>
          <p:nvPr/>
        </p:nvSpPr>
        <p:spPr bwMode="auto">
          <a:xfrm>
            <a:off x="6672064" y="5125522"/>
            <a:ext cx="17302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800" i="1" dirty="0">
                <a:solidFill>
                  <a:srgbClr val="0000FF"/>
                </a:solidFill>
                <a:latin typeface="Calibri Light" panose="020F0302020204030204" pitchFamily="34" charset="0"/>
                <a:ea typeface="ヒラギノ丸ゴ Pro W4" charset="0"/>
                <a:cs typeface="Calibri Light" panose="020F0302020204030204" pitchFamily="34" charset="0"/>
              </a:rPr>
              <a:t>... </a:t>
            </a:r>
            <a:r>
              <a:rPr lang="en-US" altLang="ja-JP" sz="1800" i="1" dirty="0" err="1">
                <a:solidFill>
                  <a:srgbClr val="0000FF"/>
                </a:solidFill>
                <a:latin typeface="Calibri Light" panose="020F0302020204030204" pitchFamily="34" charset="0"/>
                <a:ea typeface="ヒラギノ丸ゴ Pro W4" charset="0"/>
                <a:cs typeface="Calibri Light" panose="020F0302020204030204" pitchFamily="34" charset="0"/>
              </a:rPr>
              <a:t>WaveFunction</a:t>
            </a:r>
            <a:endParaRPr lang="en-US" altLang="ja-JP" sz="1800" i="1" dirty="0">
              <a:solidFill>
                <a:srgbClr val="0000FF"/>
              </a:solidFill>
              <a:latin typeface="Calibri Light" panose="020F0302020204030204" pitchFamily="34" charset="0"/>
              <a:ea typeface="ヒラギノ丸ゴ Pro W4" charset="0"/>
              <a:cs typeface="Calibri Light" panose="020F0302020204030204" pitchFamily="34" charset="0"/>
            </a:endParaRPr>
          </a:p>
        </p:txBody>
      </p:sp>
      <p:sp>
        <p:nvSpPr>
          <p:cNvPr id="46097" name="Line 43"/>
          <p:cNvSpPr>
            <a:spLocks noChangeShapeType="1"/>
          </p:cNvSpPr>
          <p:nvPr/>
        </p:nvSpPr>
        <p:spPr bwMode="auto">
          <a:xfrm>
            <a:off x="5486400" y="4648200"/>
            <a:ext cx="838200" cy="304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ja-JP" altLang="en-US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098" name="Rectangle 32"/>
          <p:cNvSpPr>
            <a:spLocks noChangeArrowheads="1"/>
          </p:cNvSpPr>
          <p:nvPr/>
        </p:nvSpPr>
        <p:spPr bwMode="auto">
          <a:xfrm>
            <a:off x="6324600" y="2901434"/>
            <a:ext cx="3361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800" i="1">
                <a:solidFill>
                  <a:schemeClr val="tx2"/>
                </a:solidFill>
                <a:latin typeface="Calibri Light" panose="020F0302020204030204" pitchFamily="34" charset="0"/>
                <a:ea typeface="ヒラギノ丸ゴ Pro W4" charset="0"/>
                <a:cs typeface="Calibri Light" panose="020F0302020204030204" pitchFamily="34" charset="0"/>
              </a:rPr>
              <a:t>2) VMC with a Slater Determinant.</a:t>
            </a:r>
          </a:p>
        </p:txBody>
      </p:sp>
      <p:graphicFrame>
        <p:nvGraphicFramePr>
          <p:cNvPr id="46099" name="Object 28"/>
          <p:cNvGraphicFramePr>
            <a:graphicFrameLocks noChangeAspect="1"/>
          </p:cNvGraphicFramePr>
          <p:nvPr/>
        </p:nvGraphicFramePr>
        <p:xfrm>
          <a:off x="7694613" y="3200400"/>
          <a:ext cx="213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47800" imgH="241300" progId="Equation.DSMT4">
                  <p:embed/>
                </p:oleObj>
              </mc:Choice>
              <mc:Fallback>
                <p:oleObj name="Equation" r:id="rId7" imgW="1447800" imgH="241300" progId="Equation.DSMT4">
                  <p:embed/>
                  <p:pic>
                    <p:nvPicPr>
                      <p:cNvPr id="4609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3200400"/>
                        <a:ext cx="2133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Line 42"/>
          <p:cNvSpPr>
            <a:spLocks noChangeShapeType="1"/>
          </p:cNvSpPr>
          <p:nvPr/>
        </p:nvSpPr>
        <p:spPr bwMode="auto">
          <a:xfrm flipV="1">
            <a:off x="6045200" y="3111500"/>
            <a:ext cx="304800" cy="7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ja-JP" altLang="en-US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101" name="Rectangle 44"/>
          <p:cNvSpPr>
            <a:spLocks noChangeArrowheads="1"/>
          </p:cNvSpPr>
          <p:nvPr/>
        </p:nvSpPr>
        <p:spPr bwMode="auto">
          <a:xfrm>
            <a:off x="4953001" y="3032126"/>
            <a:ext cx="976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HFVMC</a:t>
            </a:r>
          </a:p>
        </p:txBody>
      </p:sp>
      <p:sp>
        <p:nvSpPr>
          <p:cNvPr id="46103" name="Rectangle 3"/>
          <p:cNvSpPr>
            <a:spLocks noChangeArrowheads="1"/>
          </p:cNvSpPr>
          <p:nvPr/>
        </p:nvSpPr>
        <p:spPr bwMode="auto">
          <a:xfrm>
            <a:off x="3913530" y="3397393"/>
            <a:ext cx="826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1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altLang="ja-JP" sz="14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hartree</a:t>
            </a:r>
            <a:r>
              <a:rPr lang="en-US" altLang="ja-JP" sz="1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46104" name="Line 4"/>
          <p:cNvSpPr>
            <a:spLocks noChangeShapeType="1"/>
          </p:cNvSpPr>
          <p:nvPr/>
        </p:nvSpPr>
        <p:spPr bwMode="auto">
          <a:xfrm>
            <a:off x="2027238" y="3327400"/>
            <a:ext cx="2870200" cy="12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ja-JP" altLang="en-US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105" name="Rectangle 7"/>
          <p:cNvSpPr>
            <a:spLocks noChangeArrowheads="1"/>
          </p:cNvSpPr>
          <p:nvPr/>
        </p:nvSpPr>
        <p:spPr bwMode="auto">
          <a:xfrm>
            <a:off x="2927648" y="3352800"/>
            <a:ext cx="1151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1800" i="1" dirty="0">
                <a:latin typeface="Calibri Light" panose="020F0302020204030204" pitchFamily="34" charset="0"/>
                <a:ea typeface="Osaka−等幅" charset="0"/>
                <a:cs typeface="Calibri Light" panose="020F0302020204030204" pitchFamily="34" charset="0"/>
              </a:rPr>
              <a:t>-372.19(2)</a:t>
            </a:r>
          </a:p>
        </p:txBody>
      </p:sp>
      <p:sp>
        <p:nvSpPr>
          <p:cNvPr id="46106" name="Rectangle 31"/>
          <p:cNvSpPr>
            <a:spLocks noChangeArrowheads="1"/>
          </p:cNvSpPr>
          <p:nvPr/>
        </p:nvSpPr>
        <p:spPr bwMode="auto">
          <a:xfrm>
            <a:off x="6312024" y="2407672"/>
            <a:ext cx="33979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800" i="1" dirty="0">
                <a:solidFill>
                  <a:schemeClr val="tx2"/>
                </a:solidFill>
                <a:latin typeface="Calibri Light" panose="020F0302020204030204" pitchFamily="34" charset="0"/>
                <a:ea typeface="ヒラギノ丸ゴ Pro W4" charset="0"/>
                <a:cs typeface="Calibri Light" panose="020F0302020204030204" pitchFamily="34" charset="0"/>
              </a:rPr>
              <a:t>1) Generate Orbitals by DFT or MO</a:t>
            </a:r>
          </a:p>
        </p:txBody>
      </p:sp>
      <p:graphicFrame>
        <p:nvGraphicFramePr>
          <p:cNvPr id="46107" name="Object 36"/>
          <p:cNvGraphicFramePr>
            <a:graphicFrameLocks noChangeAspect="1"/>
          </p:cNvGraphicFramePr>
          <p:nvPr/>
        </p:nvGraphicFramePr>
        <p:xfrm>
          <a:off x="4572001" y="2438400"/>
          <a:ext cx="9064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600" imgH="203200" progId="Equation.DSMT4">
                  <p:embed/>
                </p:oleObj>
              </mc:Choice>
              <mc:Fallback>
                <p:oleObj name="Equation" r:id="rId9" imgW="482600" imgH="203200" progId="Equation.DSMT4">
                  <p:embed/>
                  <p:pic>
                    <p:nvPicPr>
                      <p:cNvPr id="4610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2438400"/>
                        <a:ext cx="9064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9" name="Rectangle 37"/>
          <p:cNvSpPr>
            <a:spLocks noChangeArrowheads="1"/>
          </p:cNvSpPr>
          <p:nvPr/>
        </p:nvSpPr>
        <p:spPr bwMode="auto">
          <a:xfrm>
            <a:off x="8256240" y="5118656"/>
            <a:ext cx="2336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i="1" dirty="0">
                <a:solidFill>
                  <a:srgbClr val="0000FF"/>
                </a:solidFill>
                <a:latin typeface="Calibri Light" panose="020F0302020204030204" pitchFamily="34" charset="0"/>
                <a:ea typeface="ヒラギノ丸ゴ Pro W4" charset="0"/>
                <a:cs typeface="Calibri Light" panose="020F0302020204030204" pitchFamily="34" charset="0"/>
              </a:rPr>
              <a:t>automatically adjusted.</a:t>
            </a:r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3868158" y="1217817"/>
            <a:ext cx="82741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it-IT" altLang="ja-JP" sz="1400" i="1" dirty="0" err="1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R</a:t>
            </a:r>
            <a:r>
              <a:rPr lang="it-IT" altLang="ja-JP" sz="1400" i="1" dirty="0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. </a:t>
            </a:r>
            <a:r>
              <a:rPr lang="it-IT" altLang="ja-JP" sz="1400" i="1" dirty="0" err="1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Cherian</a:t>
            </a:r>
            <a:r>
              <a:rPr lang="it-IT" altLang="ja-JP" sz="1400" i="1" dirty="0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, C. Gerard, P. </a:t>
            </a:r>
            <a:r>
              <a:rPr lang="it-IT" altLang="ja-JP" sz="1400" i="1" dirty="0" err="1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Mahadevan</a:t>
            </a:r>
            <a:r>
              <a:rPr lang="it-IT" altLang="ja-JP" sz="1400" i="1" dirty="0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, N.T. </a:t>
            </a:r>
            <a:r>
              <a:rPr lang="it-IT" altLang="ja-JP" sz="1400" i="1" dirty="0" err="1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Cuong</a:t>
            </a:r>
            <a:r>
              <a:rPr lang="it-IT" altLang="ja-JP" sz="1400" i="1" dirty="0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 and </a:t>
            </a:r>
            <a:r>
              <a:rPr lang="it-IT" altLang="ja-JP" sz="1400" i="1" dirty="0" err="1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R</a:t>
            </a:r>
            <a:r>
              <a:rPr lang="it-IT" altLang="ja-JP" sz="1400" i="1" dirty="0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. </a:t>
            </a:r>
            <a:r>
              <a:rPr lang="it-IT" altLang="ja-JP" sz="1400" i="1" dirty="0" err="1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Maezono</a:t>
            </a:r>
            <a:r>
              <a:rPr lang="it-IT" altLang="ja-JP" sz="1400" i="1" dirty="0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, </a:t>
            </a:r>
            <a:r>
              <a:rPr lang="it-IT" altLang="ja-JP" sz="1400" i="1" dirty="0" err="1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Phys</a:t>
            </a:r>
            <a:r>
              <a:rPr lang="it-IT" altLang="ja-JP" sz="1400" i="1" dirty="0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. Rev. B </a:t>
            </a:r>
            <a:r>
              <a:rPr lang="it-IT" altLang="ja-JP" sz="1400" i="1" u="sng" dirty="0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82</a:t>
            </a:r>
            <a:r>
              <a:rPr lang="it-IT" altLang="ja-JP" sz="1400" i="1" dirty="0">
                <a:solidFill>
                  <a:schemeClr val="tx2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, 235321 (2010). (IF = 3.767)</a:t>
            </a:r>
            <a:endParaRPr lang="en-US" altLang="ja-JP" sz="1400" i="1" dirty="0">
              <a:solidFill>
                <a:schemeClr val="tx2"/>
              </a:solidFill>
              <a:latin typeface="Calibri Light" panose="020F0302020204030204" pitchFamily="34" charset="0"/>
              <a:ea typeface="Calibri Light" charset="0"/>
              <a:cs typeface="Calibri Light" panose="020F0302020204030204" pitchFamily="34" charset="0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E5D3BB8-CD15-F14E-9FBC-969A6866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952" y="260195"/>
            <a:ext cx="367408" cy="307777"/>
          </a:xfrm>
        </p:spPr>
        <p:txBody>
          <a:bodyPr wrap="none">
            <a:spAutoFit/>
          </a:bodyPr>
          <a:lstStyle/>
          <a:p>
            <a:pPr>
              <a:defRPr/>
            </a:pPr>
            <a:fld id="{D54F574B-CB7F-9B43-BFCD-B4348225854E}" type="slidenum">
              <a:rPr lang="en-US" altLang="ja-JP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defRPr/>
              </a:pPr>
              <a:t>38</a:t>
            </a:fld>
            <a:endParaRPr lang="en-US" altLang="ja-JP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7324"/>
      </p:ext>
    </p:extLst>
  </p:cSld>
  <p:clrMapOvr>
    <a:masterClrMapping/>
  </p:clrMapOvr>
  <p:transition advTm="3552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6">
            <a:extLst>
              <a:ext uri="{FF2B5EF4-FFF2-40B4-BE49-F238E27FC236}">
                <a16:creationId xmlns:a16="http://schemas.microsoft.com/office/drawing/2014/main" id="{4051C677-E306-484B-A89D-FC370EC98D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02949" y="514914"/>
            <a:ext cx="10186103" cy="1022352"/>
          </a:xfrm>
        </p:spPr>
        <p:txBody>
          <a:bodyPr>
            <a:noAutofit/>
          </a:bodyPr>
          <a:lstStyle/>
          <a:p>
            <a:pPr eaLnBrk="1" hangingPunct="1"/>
            <a:r>
              <a:rPr kumimoji="0" lang="en-US" altLang="ja-JP" sz="4400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PPT</a:t>
            </a:r>
            <a:r>
              <a:rPr kumimoji="0"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作成にはショートカット活用</a:t>
            </a:r>
            <a:br>
              <a:rPr kumimoji="0" lang="en-US" altLang="ja-JP" sz="4400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</a:br>
            <a:r>
              <a:rPr lang="en-US" altLang="ja-JP" sz="1800" b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To take advantage of the shortcut</a:t>
            </a:r>
          </a:p>
        </p:txBody>
      </p:sp>
      <p:sp>
        <p:nvSpPr>
          <p:cNvPr id="37890" name="Rectangle 5">
            <a:extLst>
              <a:ext uri="{FF2B5EF4-FFF2-40B4-BE49-F238E27FC236}">
                <a16:creationId xmlns:a16="http://schemas.microsoft.com/office/drawing/2014/main" id="{E0F4C75C-2143-CC42-8702-85A1385F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31" y="2127807"/>
            <a:ext cx="5921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テキストボックスの移動、グループ化、グループ化解除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Positioning of text box, grouping, ungrouping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4DA05FBB-123A-4843-9697-254FE6FC7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15" y="4996523"/>
            <a:ext cx="334335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矢印や線の引き伸ばしや回転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ja-JP" sz="14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Modifying length/Rotations</a:t>
            </a: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7D59B115-11CA-A54C-B652-FF038E9C6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78" y="3026353"/>
            <a:ext cx="7908925" cy="6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テキストボックス編集モードから、ボックス移動モードへの切り替え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From [editing inside textbox] to [positioning of text boxes]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ABACA26D-2004-6043-BBF7-6C878CB7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15" y="3734835"/>
            <a:ext cx="3701822" cy="77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テキストボックスのサイズ調整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Size adjustment of the text box</a:t>
            </a: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B9E09945-FE99-B74D-8C0E-782134A0C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684" y="3996658"/>
            <a:ext cx="4894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此等操作にマウスを使っているようではダメ</a:t>
            </a:r>
            <a:endParaRPr kumimoji="0" lang="en-US" altLang="ja-JP" sz="18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200" dirty="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Do not use mouse to these operations</a:t>
            </a:r>
          </a:p>
        </p:txBody>
      </p:sp>
      <p:sp>
        <p:nvSpPr>
          <p:cNvPr id="37895" name="Rectangle 5">
            <a:extLst>
              <a:ext uri="{FF2B5EF4-FFF2-40B4-BE49-F238E27FC236}">
                <a16:creationId xmlns:a16="http://schemas.microsoft.com/office/drawing/2014/main" id="{80855FA6-F617-2E48-8DC8-A3035AD63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67" y="5913818"/>
            <a:ext cx="785094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テキストボックス編集モードでの行頭、行末への移動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The beginning of a line in the text box edit mode, move to the end of the line</a:t>
            </a:r>
          </a:p>
        </p:txBody>
      </p:sp>
      <p:sp>
        <p:nvSpPr>
          <p:cNvPr id="37896" name="Rectangle 5">
            <a:extLst>
              <a:ext uri="{FF2B5EF4-FFF2-40B4-BE49-F238E27FC236}">
                <a16:creationId xmlns:a16="http://schemas.microsoft.com/office/drawing/2014/main" id="{14729965-FDBD-304B-8A67-CB895B4BE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684" y="4897913"/>
            <a:ext cx="59229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此等操作に矢印キー連打を使っているようではダメ</a:t>
            </a:r>
            <a:endParaRPr kumimoji="0" lang="en-US" altLang="ja-JP" sz="18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200" dirty="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Do not use arrow keys to roll these things operation</a:t>
            </a:r>
          </a:p>
        </p:txBody>
      </p:sp>
      <p:sp>
        <p:nvSpPr>
          <p:cNvPr id="37897" name="Rectangle 5">
            <a:extLst>
              <a:ext uri="{FF2B5EF4-FFF2-40B4-BE49-F238E27FC236}">
                <a16:creationId xmlns:a16="http://schemas.microsoft.com/office/drawing/2014/main" id="{9AE45D4F-434D-B94B-B7E6-B7411168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391" y="2943422"/>
            <a:ext cx="2372519" cy="74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ESC</a:t>
            </a:r>
            <a:r>
              <a:rPr kumimoji="0" lang="ja-JP" altLang="en-US" sz="18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キーで切り替え</a:t>
            </a:r>
            <a:endParaRPr kumimoji="0" lang="en-US" altLang="ja-JP" sz="18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100" dirty="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Switching the ESC key</a:t>
            </a:r>
          </a:p>
        </p:txBody>
      </p:sp>
      <p:sp>
        <p:nvSpPr>
          <p:cNvPr id="37898" name="スライド番号プレースホルダー 1">
            <a:extLst>
              <a:ext uri="{FF2B5EF4-FFF2-40B4-BE49-F238E27FC236}">
                <a16:creationId xmlns:a16="http://schemas.microsoft.com/office/drawing/2014/main" id="{EC2468C9-AD1A-AA4E-AA56-ADCE23B0A0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56829" y="218141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56DB77-2B19-4B48-89FF-50B59AA432FB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ja-JP" sz="1400">
              <a:latin typeface="Times" pitchFamily="2" charset="0"/>
            </a:endParaRPr>
          </a:p>
        </p:txBody>
      </p:sp>
      <p:sp>
        <p:nvSpPr>
          <p:cNvPr id="2" name="テキスト ボックス 8">
            <a:extLst>
              <a:ext uri="{FF2B5EF4-FFF2-40B4-BE49-F238E27FC236}">
                <a16:creationId xmlns:a16="http://schemas.microsoft.com/office/drawing/2014/main" id="{9AB0ECF2-510A-9702-978B-CDEBE1EF2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81" y="1568220"/>
            <a:ext cx="95718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ターミナルから「</a:t>
            </a:r>
            <a:r>
              <a:rPr lang="en-US" altLang="ja-JP" sz="1800" dirty="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shortcuts</a:t>
            </a:r>
            <a:r>
              <a:rPr lang="ja-JP" altLang="en-US" sz="1800">
                <a:solidFill>
                  <a:srgbClr val="0432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」とすれば各アプリのショートカット集がまとめられている。</a:t>
            </a:r>
            <a:endParaRPr lang="en-US" altLang="ja-JP" sz="1800" dirty="0">
              <a:solidFill>
                <a:srgbClr val="0432FF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36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>
            <a:extLst>
              <a:ext uri="{FF2B5EF4-FFF2-40B4-BE49-F238E27FC236}">
                <a16:creationId xmlns:a16="http://schemas.microsoft.com/office/drawing/2014/main" id="{592076D1-B05B-6A4D-9446-1AF4DC080C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52552" y="512262"/>
            <a:ext cx="6911797" cy="5699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b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Title 44pt. by </a:t>
            </a:r>
            <a:r>
              <a:rPr lang="en-US" altLang="ja-JP" b="1" dirty="0" err="1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Calibri_bold</a:t>
            </a:r>
            <a:endParaRPr lang="en-US" altLang="ja-JP" b="1" dirty="0"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25604" name="Rectangle 1029">
            <a:extLst>
              <a:ext uri="{FF2B5EF4-FFF2-40B4-BE49-F238E27FC236}">
                <a16:creationId xmlns:a16="http://schemas.microsoft.com/office/drawing/2014/main" id="{7B6636CA-3782-A147-8CAE-339F1D04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552" y="2789647"/>
            <a:ext cx="244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400" i="1" dirty="0">
                <a:latin typeface="Monaco" pitchFamily="2" charset="0"/>
              </a:rPr>
              <a:t>e.g.</a:t>
            </a:r>
            <a:r>
              <a:rPr kumimoji="0" lang="en-US" altLang="ja-JP" sz="1400" dirty="0">
                <a:latin typeface="Monaco" pitchFamily="2" charset="0"/>
              </a:rPr>
              <a:t>, Rutile at N=768</a:t>
            </a:r>
          </a:p>
        </p:txBody>
      </p:sp>
      <p:sp>
        <p:nvSpPr>
          <p:cNvPr id="25605" name="Rectangle 1029">
            <a:extLst>
              <a:ext uri="{FF2B5EF4-FFF2-40B4-BE49-F238E27FC236}">
                <a16:creationId xmlns:a16="http://schemas.microsoft.com/office/drawing/2014/main" id="{C18E81D9-FB4B-5C4F-969F-B2C4ABFE6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28" y="2255199"/>
            <a:ext cx="93926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20pt. Determine the elements so that WS radius maximized </a:t>
            </a:r>
            <a:r>
              <a:rPr kumimoji="0" lang="en-US" altLang="ja-JP" sz="20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(</a:t>
            </a: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Use </a:t>
            </a:r>
            <a:r>
              <a:rPr kumimoji="0" lang="en-US" altLang="ja-JP" sz="2000" i="1" dirty="0" err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Calibri_light_italic</a:t>
            </a:r>
            <a:r>
              <a:rPr kumimoji="0" lang="en-US" altLang="ja-JP" sz="20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)</a:t>
            </a: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..</a:t>
            </a:r>
          </a:p>
        </p:txBody>
      </p:sp>
      <p:sp>
        <p:nvSpPr>
          <p:cNvPr id="25606" name="Rectangle 1029">
            <a:extLst>
              <a:ext uri="{FF2B5EF4-FFF2-40B4-BE49-F238E27FC236}">
                <a16:creationId xmlns:a16="http://schemas.microsoft.com/office/drawing/2014/main" id="{7DF508C0-E0EE-A64B-9FB3-BC0C54E5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617" y="4122372"/>
            <a:ext cx="5885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highlight made by the contrast between </a:t>
            </a:r>
            <a:r>
              <a:rPr kumimoji="0" lang="en-US" altLang="ja-JP" sz="2000" b="1" i="1" dirty="0"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Bold</a:t>
            </a: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and light. </a:t>
            </a:r>
          </a:p>
        </p:txBody>
      </p:sp>
      <p:sp>
        <p:nvSpPr>
          <p:cNvPr id="25607" name="スライド番号プレースホルダー 1">
            <a:extLst>
              <a:ext uri="{FF2B5EF4-FFF2-40B4-BE49-F238E27FC236}">
                <a16:creationId xmlns:a16="http://schemas.microsoft.com/office/drawing/2014/main" id="{2F61BAD9-9FE2-984D-9B6D-BE0A8ABE7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18613" y="13914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2DC11F-B8D0-4945-AB62-F53ECBFAE636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9" name="Rectangle 1029">
            <a:extLst>
              <a:ext uri="{FF2B5EF4-FFF2-40B4-BE49-F238E27FC236}">
                <a16:creationId xmlns:a16="http://schemas.microsoft.com/office/drawing/2014/main" id="{20AB6D0E-CDAE-7640-8315-9BDE22C0F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36" y="1538007"/>
            <a:ext cx="10331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2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28pt. </a:t>
            </a:r>
            <a:r>
              <a:rPr kumimoji="0" lang="en-US" altLang="ja-JP" sz="2800" i="1" dirty="0" err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Calibri_light_italic</a:t>
            </a:r>
            <a:endParaRPr kumimoji="0" lang="en-US" altLang="ja-JP" sz="2800" i="1" dirty="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0" name="Rectangle 1029">
            <a:extLst>
              <a:ext uri="{FF2B5EF4-FFF2-40B4-BE49-F238E27FC236}">
                <a16:creationId xmlns:a16="http://schemas.microsoft.com/office/drawing/2014/main" id="{5CDBD673-4196-8042-AD5D-C6D49432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49" y="3411452"/>
            <a:ext cx="10331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Don't mix up '</a:t>
            </a:r>
            <a:r>
              <a:rPr kumimoji="0" lang="en-US" altLang="ja-JP" sz="2000" b="1" i="1" dirty="0" err="1"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Calibri_bold</a:t>
            </a:r>
            <a:r>
              <a:rPr kumimoji="0" lang="en-US" altLang="ja-JP" sz="2000" b="1" i="1" dirty="0"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 as a font</a:t>
            </a: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' and </a:t>
            </a:r>
            <a:r>
              <a:rPr kumimoji="0" lang="en-US" altLang="ja-JP" sz="2000" b="1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'Calibri with bold'</a:t>
            </a:r>
          </a:p>
        </p:txBody>
      </p:sp>
      <p:pic>
        <p:nvPicPr>
          <p:cNvPr id="11" name="図 10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C3558B24-FDC9-624A-9BE8-7FAA3ADB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496" y="3518704"/>
            <a:ext cx="2397253" cy="1845254"/>
          </a:xfrm>
          <a:prstGeom prst="rect">
            <a:avLst/>
          </a:prstGeom>
        </p:spPr>
      </p:pic>
      <p:sp>
        <p:nvSpPr>
          <p:cNvPr id="12" name="Rectangle 1029">
            <a:extLst>
              <a:ext uri="{FF2B5EF4-FFF2-40B4-BE49-F238E27FC236}">
                <a16:creationId xmlns:a16="http://schemas.microsoft.com/office/drawing/2014/main" id="{3102F4EF-1502-0B4C-9725-A8EBC38C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96" y="5257163"/>
            <a:ext cx="82681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2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Just use Black/Red/Blue/Grey (mind color-blind persons) </a:t>
            </a:r>
          </a:p>
        </p:txBody>
      </p:sp>
      <p:sp>
        <p:nvSpPr>
          <p:cNvPr id="13" name="Rectangle 1029">
            <a:extLst>
              <a:ext uri="{FF2B5EF4-FFF2-40B4-BE49-F238E27FC236}">
                <a16:creationId xmlns:a16="http://schemas.microsoft.com/office/drawing/2014/main" id="{5FC2BB60-3C2A-DA4B-B645-073199D30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077" y="5773654"/>
            <a:ext cx="6881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There's no </a:t>
            </a:r>
            <a:r>
              <a:rPr kumimoji="0" lang="en-US" altLang="ja-JP" sz="20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blue</a:t>
            </a: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in default choice, so set it from the setting panel ...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1EA6CFF-C653-F542-A1BC-E502E102C06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0142860" y="2943337"/>
            <a:ext cx="682667" cy="0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 type="stealth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3B40970B-FBB8-AF4F-B496-15B7F2155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196" y="4554155"/>
            <a:ext cx="647756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 dirty="0">
                <a:latin typeface="Calibri" panose="020F0502020204030204" pitchFamily="34" charset="0"/>
                <a:ea typeface="Hiragino Maru Gothic Pro W4" panose="020F0400000000000000" pitchFamily="34" charset="-128"/>
                <a:cs typeface="Calibri" panose="020F0502020204030204" pitchFamily="34" charset="0"/>
              </a:rPr>
              <a:t>Calibri regular with </a:t>
            </a:r>
            <a:r>
              <a:rPr kumimoji="0" lang="en-US" altLang="ja-JP" sz="2400" b="1" dirty="0" err="1">
                <a:latin typeface="Calibri" panose="020F0502020204030204" pitchFamily="34" charset="0"/>
                <a:ea typeface="Hiragino Maru Gothic Pro W4" panose="020F0400000000000000" pitchFamily="34" charset="-128"/>
                <a:cs typeface="Calibri" panose="020F0502020204030204" pitchFamily="34" charset="0"/>
              </a:rPr>
              <a:t>Calibri_bold</a:t>
            </a:r>
            <a:r>
              <a:rPr kumimoji="0" lang="en-US" altLang="ja-JP" sz="2400" dirty="0">
                <a:latin typeface="Calibri" panose="020F0502020204030204" pitchFamily="34" charset="0"/>
                <a:ea typeface="Hiragino Maru Gothic Pro W4" panose="020F0400000000000000" pitchFamily="34" charset="-128"/>
                <a:cs typeface="Calibri" panose="020F0502020204030204" pitchFamily="34" charset="0"/>
              </a:rPr>
              <a:t> does not work...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4E49A65-E402-1E44-AE62-1F8248EA2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529" y="3697473"/>
            <a:ext cx="647756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Not </a:t>
            </a:r>
            <a:r>
              <a:rPr kumimoji="0" lang="en-US" altLang="ja-JP" sz="1800" b="1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'regular with bold</a:t>
            </a:r>
            <a:r>
              <a:rPr kumimoji="0" lang="en-US" altLang="ja-JP" sz="18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' but '</a:t>
            </a:r>
            <a:r>
              <a:rPr kumimoji="0" lang="en-US" altLang="ja-JP" sz="1800" b="1" i="1" dirty="0">
                <a:latin typeface="Calibri" panose="020F0502020204030204" pitchFamily="34" charset="0"/>
                <a:ea typeface="Hiragino Maru Gothic Pro W4" panose="020F0400000000000000" pitchFamily="34" charset="-128"/>
                <a:cs typeface="Calibri" panose="020F0502020204030204" pitchFamily="34" charset="0"/>
              </a:rPr>
              <a:t>Calibri-bold</a:t>
            </a:r>
            <a:r>
              <a:rPr kumimoji="0" lang="en-US" altLang="ja-JP" sz="1800" i="1" dirty="0">
                <a:latin typeface="Calibri Light" panose="020F0302020204030204" pitchFamily="34" charset="0"/>
                <a:ea typeface="Hiragino Maru Gothic Pro W4" panose="020F0400000000000000" pitchFamily="34" charset="-128"/>
                <a:cs typeface="Calibri Light" panose="020F0302020204030204" pitchFamily="34" charset="0"/>
              </a:rPr>
              <a:t>' (as a font).  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A92ED7E-835D-CE4A-B234-12A0ED41D617}"/>
              </a:ext>
            </a:extLst>
          </p:cNvPr>
          <p:cNvCxnSpPr>
            <a:cxnSpLocks noChangeShapeType="1"/>
          </p:cNvCxnSpPr>
          <p:nvPr/>
        </p:nvCxnSpPr>
        <p:spPr bwMode="auto">
          <a:xfrm rot="7200000" flipH="1">
            <a:off x="11288778" y="718297"/>
            <a:ext cx="564187" cy="0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 type="stealth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" name="Rectangle 1029">
            <a:extLst>
              <a:ext uri="{FF2B5EF4-FFF2-40B4-BE49-F238E27FC236}">
                <a16:creationId xmlns:a16="http://schemas.microsoft.com/office/drawing/2014/main" id="{F5DBF8BE-C0EF-6444-B62D-C2C2D5CC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576" y="967558"/>
            <a:ext cx="2992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page number at upper right</a:t>
            </a:r>
          </a:p>
        </p:txBody>
      </p:sp>
      <p:sp>
        <p:nvSpPr>
          <p:cNvPr id="2" name="Rectangle 1029">
            <a:extLst>
              <a:ext uri="{FF2B5EF4-FFF2-40B4-BE49-F238E27FC236}">
                <a16:creationId xmlns:a16="http://schemas.microsoft.com/office/drawing/2014/main" id="{4B25DC2E-E15A-A4F5-676D-8C859800B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450" y="1249371"/>
            <a:ext cx="15813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20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Maezono01...</a:t>
            </a:r>
          </a:p>
        </p:txBody>
      </p:sp>
    </p:spTree>
    <p:extLst>
      <p:ext uri="{BB962C8B-B14F-4D97-AF65-F5344CB8AC3E}">
        <p14:creationId xmlns:p14="http://schemas.microsoft.com/office/powerpoint/2010/main" val="387850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>
            <a:extLst>
              <a:ext uri="{FF2B5EF4-FFF2-40B4-BE49-F238E27FC236}">
                <a16:creationId xmlns:a16="http://schemas.microsoft.com/office/drawing/2014/main" id="{1B14CC84-29CD-3146-9D30-9565EB287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19" y="1334057"/>
            <a:ext cx="4333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修正の手間を避けるため</a:t>
            </a:r>
            <a:r>
              <a:rPr kumimoji="0" lang="en-US" altLang="ja-JP" sz="2400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...</a:t>
            </a:r>
          </a:p>
        </p:txBody>
      </p:sp>
      <p:sp>
        <p:nvSpPr>
          <p:cNvPr id="19458" name="Rectangle 6">
            <a:extLst>
              <a:ext uri="{FF2B5EF4-FFF2-40B4-BE49-F238E27FC236}">
                <a16:creationId xmlns:a16="http://schemas.microsoft.com/office/drawing/2014/main" id="{DE870AB9-5CC7-8F4E-A5E1-50EB82B9C9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10891" y="276587"/>
            <a:ext cx="7705725" cy="990600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表題は</a:t>
            </a:r>
            <a:r>
              <a:rPr kumimoji="0" lang="en-US" altLang="ja-JP" sz="4400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44pt.</a:t>
            </a:r>
            <a:r>
              <a:rPr kumimoji="0"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で統一</a:t>
            </a:r>
            <a:endParaRPr kumimoji="0" lang="en-US" altLang="ja-JP" sz="4400" dirty="0">
              <a:latin typeface="ヒラギノ角ゴ Std W8" panose="020B0800000000000000" pitchFamily="34" charset="-128"/>
              <a:ea typeface="ヒラギノ角ゴ Std W8" panose="020B0800000000000000" pitchFamily="34" charset="-128"/>
            </a:endParaRPr>
          </a:p>
        </p:txBody>
      </p:sp>
      <p:graphicFrame>
        <p:nvGraphicFramePr>
          <p:cNvPr id="19459" name="Object 11">
            <a:extLst>
              <a:ext uri="{FF2B5EF4-FFF2-40B4-BE49-F238E27FC236}">
                <a16:creationId xmlns:a16="http://schemas.microsoft.com/office/drawing/2014/main" id="{F00FDF78-FCDE-5342-8780-E78F775BC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503617"/>
              </p:ext>
            </p:extLst>
          </p:nvPr>
        </p:nvGraphicFramePr>
        <p:xfrm>
          <a:off x="3876261" y="1847803"/>
          <a:ext cx="379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3" imgW="3797300" imgH="393700" progId="Equation.3">
                  <p:embed/>
                </p:oleObj>
              </mc:Choice>
              <mc:Fallback>
                <p:oleObj name="数式" r:id="rId3" imgW="3797300" imgH="393700" progId="Equation.3">
                  <p:embed/>
                  <p:pic>
                    <p:nvPicPr>
                      <p:cNvPr id="19459" name="Object 11">
                        <a:extLst>
                          <a:ext uri="{FF2B5EF4-FFF2-40B4-BE49-F238E27FC236}">
                            <a16:creationId xmlns:a16="http://schemas.microsoft.com/office/drawing/2014/main" id="{F00FDF78-FCDE-5342-8780-E78F775BC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261" y="1847803"/>
                        <a:ext cx="379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5">
            <a:extLst>
              <a:ext uri="{FF2B5EF4-FFF2-40B4-BE49-F238E27FC236}">
                <a16:creationId xmlns:a16="http://schemas.microsoft.com/office/drawing/2014/main" id="{92DF4E26-55CE-B847-A40B-52B2576F4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480" y="1862717"/>
            <a:ext cx="2813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スタイルを統一する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19B7B5E0-83DB-5D45-92D2-41638499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01" y="3435981"/>
            <a:ext cx="867083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このように</a:t>
            </a:r>
            <a:r>
              <a:rPr kumimoji="0" lang="ja-JP" altLang="en-US" sz="18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テキストボックス内での箇条書きは基本</a:t>
            </a:r>
            <a:r>
              <a:rPr kumimoji="0" lang="en-US" altLang="ja-JP" sz="1800" dirty="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NG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。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・使う書体はヒラギノ丸ゴ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ProW4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と、ヒラギノ角ゴ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Std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のみ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 Typeface to use the </a:t>
            </a:r>
            <a:r>
              <a:rPr kumimoji="0" lang="en-US" altLang="ja-JP" sz="1400" dirty="0" err="1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Hiragino</a:t>
            </a: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Margot ProW4, </a:t>
            </a:r>
            <a:r>
              <a:rPr kumimoji="0" lang="en-US" altLang="ja-JP" sz="1400" dirty="0" err="1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Hiragino</a:t>
            </a:r>
            <a:r>
              <a:rPr kumimoji="0" lang="en-US" altLang="ja-JP" sz="14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angle Gore Std only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・使うサイズは、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44, 24, 18, 14, 10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のみ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</a:t>
            </a:r>
            <a:r>
              <a:rPr kumimoji="0" lang="en-US" altLang="ja-JP" sz="16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The size to be used is 44, 24, 18, 14, 10 only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・使う色は</a:t>
            </a:r>
            <a:r>
              <a:rPr kumimoji="0" lang="ja-JP" altLang="en-US" sz="18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黒、赤、青、灰色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のみ。ゴテゴテしたパステルカラーは使用不可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     </a:t>
            </a:r>
            <a:r>
              <a:rPr kumimoji="0" lang="en-US" altLang="ja-JP" sz="16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Color used is black, red, blue, gray only</a:t>
            </a:r>
          </a:p>
        </p:txBody>
      </p:sp>
      <p:sp>
        <p:nvSpPr>
          <p:cNvPr id="19462" name="スライド番号プレースホルダー 1">
            <a:extLst>
              <a:ext uri="{FF2B5EF4-FFF2-40B4-BE49-F238E27FC236}">
                <a16:creationId xmlns:a16="http://schemas.microsoft.com/office/drawing/2014/main" id="{2F8E9E0C-4C57-3D46-B09F-F769845D52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17496" y="33730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98BD35-9385-5841-946D-AA04E8B3992C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19463" name="Rectangle 5">
            <a:extLst>
              <a:ext uri="{FF2B5EF4-FFF2-40B4-BE49-F238E27FC236}">
                <a16:creationId xmlns:a16="http://schemas.microsoft.com/office/drawing/2014/main" id="{B1F332E2-0D77-5C43-B51E-B3CF2102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703" y="2337102"/>
            <a:ext cx="6134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rgbClr val="FF0000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ヒラギノフォントにボールドは使わない事</a:t>
            </a:r>
            <a:endParaRPr kumimoji="0" lang="en-US" altLang="ja-JP" sz="18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F0D6C21-E245-634B-869E-FF59ADA1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29" y="2923107"/>
            <a:ext cx="10428441" cy="41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400" b="1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このようにヒラギノ角ゴにボールドを重ねない事（文字潰れに注意）</a:t>
            </a:r>
            <a:endParaRPr kumimoji="0" lang="en-US" altLang="ja-JP" sz="2400" b="1" dirty="0">
              <a:latin typeface="ヒラギノ角ゴ Std W8" panose="020B0800000000000000" pitchFamily="34" charset="-128"/>
              <a:ea typeface="ヒラギノ角ゴ Std W8" panose="020B0800000000000000" pitchFamily="34" charset="-128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10CDCB-9FBD-D84A-8ACC-EA095677E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530" y="6164339"/>
            <a:ext cx="7695924" cy="41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文字色に</a:t>
            </a:r>
            <a:r>
              <a:rPr kumimoji="0" lang="ja-JP" altLang="en-US" sz="1800">
                <a:solidFill>
                  <a:srgbClr val="1F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青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はデフォルトでないので「その他の色」から</a:t>
            </a:r>
            <a:r>
              <a:rPr kumimoji="0" lang="ja-JP" altLang="en-US" sz="1800">
                <a:solidFill>
                  <a:srgbClr val="1F00FF"/>
                </a:solidFill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ブルー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を選ぶ。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pic>
        <p:nvPicPr>
          <p:cNvPr id="14" name="図 1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2FA8B25-79A7-F943-8930-07B88F7BE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96" y="4548432"/>
            <a:ext cx="2397253" cy="1845254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E81C400-75A1-BD4C-8F85-1CA97E712D2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0202100" y="4020328"/>
            <a:ext cx="564187" cy="0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 type="stealth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Rectangle 5">
            <a:extLst>
              <a:ext uri="{FF2B5EF4-FFF2-40B4-BE49-F238E27FC236}">
                <a16:creationId xmlns:a16="http://schemas.microsoft.com/office/drawing/2014/main" id="{8C67BA6C-32EA-04DA-A6A5-1C5751F0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005" y="5727169"/>
            <a:ext cx="49664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テキストボックス内で改行する場合は「倍数</a:t>
            </a:r>
            <a:r>
              <a:rPr kumimoji="0" lang="en-US" altLang="ja-JP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1.3pt</a:t>
            </a:r>
            <a:r>
              <a:rPr kumimoji="0" lang="ja-JP" altLang="en-US" sz="14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」が適当</a:t>
            </a:r>
            <a:endParaRPr kumimoji="0" lang="en-US" altLang="ja-JP" sz="14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51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5">
            <a:extLst>
              <a:ext uri="{FF2B5EF4-FFF2-40B4-BE49-F238E27FC236}">
                <a16:creationId xmlns:a16="http://schemas.microsoft.com/office/drawing/2014/main" id="{B77E0777-26FA-CA4D-A5E8-30F685CEA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72" y="1773930"/>
            <a:ext cx="6337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貼りこみには</a:t>
            </a:r>
            <a:r>
              <a:rPr kumimoji="0" lang="en-US" altLang="ja-JP" sz="2400" dirty="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...follow up this style:</a:t>
            </a:r>
          </a:p>
        </p:txBody>
      </p:sp>
      <p:sp>
        <p:nvSpPr>
          <p:cNvPr id="23554" name="Rectangle 6">
            <a:extLst>
              <a:ext uri="{FF2B5EF4-FFF2-40B4-BE49-F238E27FC236}">
                <a16:creationId xmlns:a16="http://schemas.microsoft.com/office/drawing/2014/main" id="{57107FE2-C822-8541-AA11-EE07F13CDF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82888" y="520700"/>
            <a:ext cx="6624638" cy="907778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数式と図版</a:t>
            </a:r>
            <a:endParaRPr lang="en-US" altLang="ja-JP" sz="4400" dirty="0">
              <a:latin typeface="ヒラギノ角ゴ Std W8" panose="020B0800000000000000" pitchFamily="34" charset="-128"/>
              <a:ea typeface="ヒラギノ角ゴ Std W8" panose="020B0800000000000000" pitchFamily="34" charset="-128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E6C9FA3C-C031-E64D-84F8-C3110EAA2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2232783"/>
            <a:ext cx="633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数式は</a:t>
            </a:r>
            <a:r>
              <a:rPr kumimoji="0" lang="en-US" altLang="ja-JP" sz="1800" dirty="0" err="1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Equarius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を使う。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70605EEB-2105-8B4F-BC3E-37C9F1530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505" y="2237201"/>
            <a:ext cx="5921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数式のサイズ調整にもマウスを使っているようではダメ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3559" name="Rectangle 5">
            <a:extLst>
              <a:ext uri="{FF2B5EF4-FFF2-40B4-BE49-F238E27FC236}">
                <a16:creationId xmlns:a16="http://schemas.microsoft.com/office/drawing/2014/main" id="{5FC2E675-F292-E74F-A857-EC48B2DEC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361" y="3008041"/>
            <a:ext cx="5921375" cy="47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ムダなアートワーク貼りこみはしない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3560" name="Rectangle 5">
            <a:extLst>
              <a:ext uri="{FF2B5EF4-FFF2-40B4-BE49-F238E27FC236}">
                <a16:creationId xmlns:a16="http://schemas.microsoft.com/office/drawing/2014/main" id="{976B5842-4C2E-D345-BC49-14556734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190" y="2859845"/>
            <a:ext cx="5921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(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何故か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JAIST-IS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の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PPT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資料に散見される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)</a:t>
            </a:r>
            <a:r>
              <a:rPr kumimoji="0" lang="en-US" altLang="ja-JP" sz="12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	</a:t>
            </a:r>
          </a:p>
        </p:txBody>
      </p:sp>
      <p:sp>
        <p:nvSpPr>
          <p:cNvPr id="23561" name="スライド番号プレースホルダー 1">
            <a:extLst>
              <a:ext uri="{FF2B5EF4-FFF2-40B4-BE49-F238E27FC236}">
                <a16:creationId xmlns:a16="http://schemas.microsoft.com/office/drawing/2014/main" id="{4D18BDEF-1D15-664D-B32B-9F7D79250E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64651" y="155575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D94CAE-706F-B049-8B36-30A1D7C367C7}" type="slidenum">
              <a:rPr kumimoji="0" lang="en-US" altLang="ja-JP" sz="1400">
                <a:latin typeface="Times" pitchFamily="2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ja-JP" sz="1400" dirty="0">
              <a:latin typeface="Times" pitchFamily="2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EAEBA2E-B0BE-6851-09A1-908F2CCF6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404" y="3630685"/>
            <a:ext cx="5383068" cy="47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Do not use meaningless Artworks.</a:t>
            </a:r>
          </a:p>
        </p:txBody>
      </p:sp>
    </p:spTree>
    <p:extLst>
      <p:ext uri="{BB962C8B-B14F-4D97-AF65-F5344CB8AC3E}">
        <p14:creationId xmlns:p14="http://schemas.microsoft.com/office/powerpoint/2010/main" val="41630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タイトル 1">
            <a:extLst>
              <a:ext uri="{FF2B5EF4-FFF2-40B4-BE49-F238E27FC236}">
                <a16:creationId xmlns:a16="http://schemas.microsoft.com/office/drawing/2014/main" id="{CFE28729-B202-A94D-9135-63E5F7D86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1" y="378793"/>
            <a:ext cx="4856163" cy="7239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ja-JP" altLang="en-US" sz="4400">
                <a:latin typeface="ヒラギノ角ゴ Std W8" panose="020B0800000000000000" pitchFamily="34" charset="-128"/>
                <a:ea typeface="ヒラギノ角ゴ Std W8" panose="020B0800000000000000" pitchFamily="34" charset="-128"/>
              </a:rPr>
              <a:t>文献の引用</a:t>
            </a:r>
            <a:endParaRPr lang="en-US" altLang="ja-JP" sz="4400" dirty="0">
              <a:solidFill>
                <a:schemeClr val="tx2"/>
              </a:solidFill>
              <a:latin typeface="ヒラギノ角ゴ Std W8" panose="020B0800000000000000" pitchFamily="34" charset="-128"/>
              <a:ea typeface="ヒラギノ角ゴ Std W8" panose="020B0800000000000000" pitchFamily="34" charset="-128"/>
            </a:endParaRPr>
          </a:p>
        </p:txBody>
      </p:sp>
      <p:sp>
        <p:nvSpPr>
          <p:cNvPr id="21510" name="正方形/長方形 1">
            <a:extLst>
              <a:ext uri="{FF2B5EF4-FFF2-40B4-BE49-F238E27FC236}">
                <a16:creationId xmlns:a16="http://schemas.microsoft.com/office/drawing/2014/main" id="{F0A8C34D-F5E2-5147-B14F-A703DDAC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139" y="3500294"/>
            <a:ext cx="1763255" cy="2905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kumimoji="0" lang="en-US" altLang="ja-JP" sz="1292" dirty="0">
                <a:latin typeface="Calibri Light" panose="020F0302020204030204" pitchFamily="34" charset="0"/>
                <a:ea typeface="Hiragino Maru Gothic ProN W4" panose="020F0400000000000000" pitchFamily="34" charset="-128"/>
                <a:cs typeface="Calibri Light" panose="020F0302020204030204" pitchFamily="34" charset="0"/>
              </a:rPr>
              <a:t>https://</a:t>
            </a:r>
            <a:r>
              <a:rPr kumimoji="0" lang="en-US" altLang="ja-JP" sz="1292" dirty="0" err="1">
                <a:latin typeface="Calibri Light" panose="020F0302020204030204" pitchFamily="34" charset="0"/>
                <a:ea typeface="Hiragino Maru Gothic ProN W4" panose="020F0400000000000000" pitchFamily="34" charset="-128"/>
                <a:cs typeface="Calibri Light" panose="020F0302020204030204" pitchFamily="34" charset="0"/>
              </a:rPr>
              <a:t>cassi.cas.org</a:t>
            </a:r>
            <a:endParaRPr kumimoji="0" lang="ja-JP" altLang="en-US" sz="1292">
              <a:latin typeface="Calibri Light" panose="020F0302020204030204" pitchFamily="34" charset="0"/>
              <a:ea typeface="Hiragino Maru Gothic ProN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4" name="スライド番号プレースホルダー 1">
            <a:extLst>
              <a:ext uri="{FF2B5EF4-FFF2-40B4-BE49-F238E27FC236}">
                <a16:creationId xmlns:a16="http://schemas.microsoft.com/office/drawing/2014/main" id="{7ACE2AEB-0D2E-CB43-91A6-321F294320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408368" y="247651"/>
            <a:ext cx="2540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631825" indent="-242888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973138" indent="-193675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362075" indent="-193675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752600" indent="-193675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209800" indent="-193675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667000" indent="-193675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124200" indent="-193675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581400" indent="-193675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99357B-5A06-B94B-80A8-5885A1A3270C}" type="slidenum">
              <a:rPr kumimoji="0" lang="en-US" altLang="ja-JP" sz="1100">
                <a:latin typeface="Times" pitchFamily="2" charset="0"/>
                <a:ea typeface="Osaka" panose="020B0600000000000000" pitchFamily="34" charset="-128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ja-JP" sz="1100" dirty="0">
              <a:latin typeface="Times" pitchFamily="2" charset="0"/>
              <a:ea typeface="Osaka" panose="020B0600000000000000" pitchFamily="34" charset="-128"/>
            </a:endParaRPr>
          </a:p>
        </p:txBody>
      </p:sp>
      <p:sp>
        <p:nvSpPr>
          <p:cNvPr id="15" name="Rectangle 1029">
            <a:extLst>
              <a:ext uri="{FF2B5EF4-FFF2-40B4-BE49-F238E27FC236}">
                <a16:creationId xmlns:a16="http://schemas.microsoft.com/office/drawing/2014/main" id="{AD8F8620-0918-7046-A4CA-A14148C1B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203" y="1650049"/>
            <a:ext cx="4187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200" dirty="0">
                <a:latin typeface="Calibri Light" panose="020F0302020204030204" pitchFamily="34" charset="0"/>
              </a:rPr>
              <a:t>A.J. </a:t>
            </a:r>
            <a:r>
              <a:rPr kumimoji="0" lang="en-US" altLang="ja-JP" sz="1200" dirty="0" err="1">
                <a:latin typeface="Calibri Light" panose="020F0302020204030204" pitchFamily="34" charset="0"/>
              </a:rPr>
              <a:t>Misquitta</a:t>
            </a:r>
            <a:r>
              <a:rPr kumimoji="0" lang="en-US" altLang="ja-JP" sz="1200" dirty="0">
                <a:latin typeface="Calibri Light" panose="020F0302020204030204" pitchFamily="34" charset="0"/>
              </a:rPr>
              <a:t>, </a:t>
            </a:r>
            <a:r>
              <a:rPr kumimoji="0" lang="en-US" altLang="ja-JP" sz="1200" u="sng" dirty="0">
                <a:latin typeface="Calibri Light" panose="020F0302020204030204" pitchFamily="34" charset="0"/>
              </a:rPr>
              <a:t>R. </a:t>
            </a:r>
            <a:r>
              <a:rPr kumimoji="0" lang="en-US" altLang="ja-JP" sz="1200" u="sng" dirty="0" err="1">
                <a:latin typeface="Calibri Light" panose="020F0302020204030204" pitchFamily="34" charset="0"/>
              </a:rPr>
              <a:t>Maezono</a:t>
            </a:r>
            <a:r>
              <a:rPr kumimoji="0" lang="en-US" altLang="ja-JP" sz="1200" dirty="0">
                <a:latin typeface="Calibri Light" panose="020F0302020204030204" pitchFamily="34" charset="0"/>
              </a:rPr>
              <a:t>, </a:t>
            </a:r>
            <a:r>
              <a:rPr kumimoji="0" lang="en-US" altLang="ja-JP" sz="1200" i="1" dirty="0">
                <a:latin typeface="Calibri Light" panose="020F0302020204030204" pitchFamily="34" charset="0"/>
              </a:rPr>
              <a:t>et al.</a:t>
            </a:r>
            <a:r>
              <a:rPr kumimoji="0" lang="en-US" altLang="ja-JP" sz="1200" dirty="0">
                <a:latin typeface="Calibri Light" panose="020F0302020204030204" pitchFamily="34" charset="0"/>
              </a:rPr>
              <a:t>, Phys. Rev. B </a:t>
            </a:r>
            <a:r>
              <a:rPr kumimoji="0" lang="en-US" altLang="ja-JP" sz="1200" u="sng" dirty="0">
                <a:latin typeface="Calibri Light" panose="020F0302020204030204" pitchFamily="34" charset="0"/>
              </a:rPr>
              <a:t>89</a:t>
            </a:r>
            <a:r>
              <a:rPr kumimoji="0" lang="en-US" altLang="ja-JP" sz="1200" dirty="0">
                <a:latin typeface="Calibri Light" panose="020F0302020204030204" pitchFamily="34" charset="0"/>
              </a:rPr>
              <a:t>, 045140 (2014)</a:t>
            </a:r>
            <a:r>
              <a:rPr kumimoji="0" lang="ja-JP" altLang="ja-JP" sz="1200">
                <a:latin typeface="Calibri Light" panose="020F0302020204030204" pitchFamily="34" charset="0"/>
              </a:rPr>
              <a:t> 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AF95E8CE-0792-5E48-AF9B-1A62EEC7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41" y="1081932"/>
            <a:ext cx="6513512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他者の文献引用は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10pt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くらいで十分。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AC25E28-B0A5-D54D-AE49-4D6D18BB8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345" y="2011791"/>
            <a:ext cx="6513512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+mj-lt"/>
                <a:ea typeface="ヒラギノ丸ゴ Pro W4" panose="020F0400000000000000" pitchFamily="34" charset="-128"/>
              </a:rPr>
              <a:t>Ryo </a:t>
            </a:r>
            <a:r>
              <a:rPr kumimoji="0" lang="en-US" altLang="ja-JP" sz="1800" dirty="0" err="1">
                <a:latin typeface="+mj-lt"/>
                <a:ea typeface="ヒラギノ丸ゴ Pro W4" panose="020F0400000000000000" pitchFamily="34" charset="-128"/>
              </a:rPr>
              <a:t>Maezono</a:t>
            </a:r>
            <a:r>
              <a:rPr kumimoji="0" lang="en-US" altLang="ja-JP" sz="1800" dirty="0">
                <a:latin typeface="+mj-lt"/>
                <a:ea typeface="ヒラギノ丸ゴ Pro W4" panose="020F0400000000000000" pitchFamily="34" charset="-128"/>
              </a:rPr>
              <a:t>, Kenta </a:t>
            </a:r>
            <a:r>
              <a:rPr kumimoji="0" lang="en-US" altLang="ja-JP" sz="1800" dirty="0" err="1">
                <a:latin typeface="+mj-lt"/>
                <a:ea typeface="ヒラギノ丸ゴ Pro W4" panose="020F0400000000000000" pitchFamily="34" charset="-128"/>
              </a:rPr>
              <a:t>Hongo</a:t>
            </a:r>
            <a:r>
              <a:rPr kumimoji="0" lang="en-US" altLang="ja-JP" sz="1800" dirty="0">
                <a:latin typeface="+mj-lt"/>
                <a:ea typeface="ヒラギノ丸ゴ Pro W4" panose="020F0400000000000000" pitchFamily="34" charset="-128"/>
              </a:rPr>
              <a:t>, ...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などとフルに書く必要なし</a:t>
            </a:r>
            <a:r>
              <a:rPr kumimoji="0" lang="en-US" altLang="ja-JP" sz="1800" dirty="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...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AA7986E3-16EC-0648-966B-2EE7167DB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838" y="2474106"/>
            <a:ext cx="6513512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R. </a:t>
            </a:r>
            <a:r>
              <a:rPr kumimoji="0" lang="en-US" altLang="ja-JP" sz="1800" dirty="0" err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Maezono</a:t>
            </a:r>
            <a:r>
              <a:rPr kumimoji="0" lang="en-US" altLang="ja-JP" sz="18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</a:t>
            </a:r>
            <a:r>
              <a:rPr kumimoji="0"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et al.</a:t>
            </a:r>
            <a:r>
              <a:rPr kumimoji="0" lang="en-US" altLang="ja-JP" sz="18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, [Journal Abbreviation]</a:t>
            </a: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でよい。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972A433A-4ABB-DE44-8D03-29D06825C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558" y="2939976"/>
            <a:ext cx="6513512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[Journal Abbreviation]; Physical Review B </a:t>
            </a:r>
            <a:r>
              <a:rPr kumimoji="0" lang="ja-JP" altLang="en-US" sz="180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→</a:t>
            </a:r>
            <a:r>
              <a:rPr kumimoji="0" lang="en-US" altLang="ja-JP" sz="1800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Phys. Rev. B</a:t>
            </a:r>
            <a:r>
              <a:rPr kumimoji="0" lang="ja-JP" altLang="en-US" sz="180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など</a:t>
            </a:r>
            <a:endParaRPr kumimoji="0" lang="en-US" altLang="ja-JP" sz="18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7AC85C6-52D5-E143-9E51-9275CFF7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53" y="3990811"/>
            <a:ext cx="75713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latin typeface="ヒラギノ丸ゴ Pro W4" panose="020F0400000000000000" pitchFamily="34" charset="-128"/>
                <a:ea typeface="ヒラギノ丸ゴ Pro W4" panose="020F0400000000000000" pitchFamily="34" charset="-128"/>
              </a:rPr>
              <a:t>自身の文献引用は、自身のデータが現れる箇所には都度表示すること！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7160B488-7618-0847-9E2D-2A89D4FD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37" y="4669528"/>
            <a:ext cx="7164863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1800">
                <a:solidFill>
                  <a:srgbClr val="FF0000"/>
                </a:solidFill>
                <a:latin typeface="+mj-lt"/>
                <a:ea typeface="ヒラギノ丸ゴ Pro W4" panose="020F0400000000000000" pitchFamily="34" charset="-128"/>
              </a:rPr>
              <a:t>講演に掛けるコストは、自身の成果の宣伝である事を意識せよ</a:t>
            </a:r>
            <a:endParaRPr kumimoji="0" lang="en-US" altLang="ja-JP" sz="18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2" name="Rectangle 1029">
            <a:extLst>
              <a:ext uri="{FF2B5EF4-FFF2-40B4-BE49-F238E27FC236}">
                <a16:creationId xmlns:a16="http://schemas.microsoft.com/office/drawing/2014/main" id="{D1AB3B66-6BFA-0648-A1D7-6D9FAF702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291" y="5608860"/>
            <a:ext cx="7021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Calibri Light" panose="020F0302020204030204" pitchFamily="34" charset="0"/>
              </a:rPr>
              <a:t>A.J. </a:t>
            </a:r>
            <a:r>
              <a:rPr kumimoji="0" lang="en-US" altLang="ja-JP" sz="1800" dirty="0" err="1">
                <a:latin typeface="Calibri Light" panose="020F0302020204030204" pitchFamily="34" charset="0"/>
              </a:rPr>
              <a:t>Misquitta</a:t>
            </a:r>
            <a:r>
              <a:rPr kumimoji="0" lang="en-US" altLang="ja-JP" sz="1800" dirty="0">
                <a:latin typeface="Calibri Light" panose="020F0302020204030204" pitchFamily="34" charset="0"/>
              </a:rPr>
              <a:t>, </a:t>
            </a:r>
            <a:r>
              <a:rPr kumimoji="0" lang="en-US" altLang="ja-JP" sz="1800" u="sng" dirty="0">
                <a:latin typeface="Calibri Light" panose="020F0302020204030204" pitchFamily="34" charset="0"/>
              </a:rPr>
              <a:t>R. </a:t>
            </a:r>
            <a:r>
              <a:rPr kumimoji="0" lang="en-US" altLang="ja-JP" sz="1800" u="sng" dirty="0" err="1">
                <a:latin typeface="Calibri Light" panose="020F0302020204030204" pitchFamily="34" charset="0"/>
              </a:rPr>
              <a:t>Maezono</a:t>
            </a:r>
            <a:r>
              <a:rPr kumimoji="0" lang="en-US" altLang="ja-JP" sz="1800" dirty="0">
                <a:latin typeface="Calibri Light" panose="020F0302020204030204" pitchFamily="34" charset="0"/>
              </a:rPr>
              <a:t>, </a:t>
            </a:r>
            <a:r>
              <a:rPr kumimoji="0" lang="en-US" altLang="ja-JP" sz="1800" i="1" dirty="0">
                <a:latin typeface="Calibri Light" panose="020F0302020204030204" pitchFamily="34" charset="0"/>
              </a:rPr>
              <a:t>et al.</a:t>
            </a:r>
            <a:r>
              <a:rPr kumimoji="0" lang="en-US" altLang="ja-JP" sz="1800" dirty="0">
                <a:latin typeface="Calibri Light" panose="020F0302020204030204" pitchFamily="34" charset="0"/>
              </a:rPr>
              <a:t>, </a:t>
            </a:r>
            <a:r>
              <a:rPr kumimoji="0" lang="en-US" altLang="ja-JP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Phys. Rev. B</a:t>
            </a:r>
            <a:r>
              <a:rPr kumimoji="0" lang="en-US" altLang="ja-JP" sz="1800" dirty="0">
                <a:latin typeface="Calibri Light" panose="020F0302020204030204" pitchFamily="34" charset="0"/>
              </a:rPr>
              <a:t> </a:t>
            </a:r>
            <a:r>
              <a:rPr kumimoji="0" lang="en-US" altLang="ja-JP" sz="1800" u="sng" dirty="0">
                <a:latin typeface="Calibri Light" panose="020F0302020204030204" pitchFamily="34" charset="0"/>
              </a:rPr>
              <a:t>89</a:t>
            </a:r>
            <a:r>
              <a:rPr kumimoji="0" lang="en-US" altLang="ja-JP" sz="1800" dirty="0">
                <a:latin typeface="Calibri Light" panose="020F0302020204030204" pitchFamily="34" charset="0"/>
              </a:rPr>
              <a:t>, 045140 (2014/IF=3.56)</a:t>
            </a:r>
            <a:r>
              <a:rPr kumimoji="0" lang="ja-JP" altLang="ja-JP" sz="1800">
                <a:latin typeface="Calibri Light" panose="020F0302020204030204" pitchFamily="34" charset="0"/>
              </a:rPr>
              <a:t> </a:t>
            </a:r>
          </a:p>
        </p:txBody>
      </p:sp>
      <p:sp>
        <p:nvSpPr>
          <p:cNvPr id="23" name="正方形/長方形 1">
            <a:extLst>
              <a:ext uri="{FF2B5EF4-FFF2-40B4-BE49-F238E27FC236}">
                <a16:creationId xmlns:a16="http://schemas.microsoft.com/office/drawing/2014/main" id="{25FF13D7-E5BD-D647-94A4-CEAA4FA2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332" y="6051544"/>
            <a:ext cx="7365552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kumimoji="0" lang="ja-JP" altLang="en-US" sz="1400">
                <a:latin typeface="Calibri Light" panose="020F0302020204030204" pitchFamily="34" charset="0"/>
                <a:ea typeface="Hiragino Maru Gothic ProN W4" panose="020F0400000000000000" pitchFamily="34" charset="-128"/>
                <a:cs typeface="Calibri Light" panose="020F0302020204030204" pitchFamily="34" charset="0"/>
              </a:rPr>
              <a:t>こちらは</a:t>
            </a:r>
            <a:r>
              <a:rPr kumimoji="0" lang="en-US" altLang="ja-JP" sz="1400" dirty="0">
                <a:latin typeface="Calibri Light" panose="020F0302020204030204" pitchFamily="34" charset="0"/>
                <a:ea typeface="Hiragino Maru Gothic ProN W4" panose="020F0400000000000000" pitchFamily="34" charset="-128"/>
                <a:cs typeface="Calibri Light" panose="020F0302020204030204" pitchFamily="34" charset="0"/>
              </a:rPr>
              <a:t>14pt</a:t>
            </a:r>
            <a:r>
              <a:rPr kumimoji="0" lang="ja-JP" altLang="en-US" sz="1400">
                <a:latin typeface="Calibri Light" panose="020F0302020204030204" pitchFamily="34" charset="0"/>
                <a:ea typeface="Hiragino Maru Gothic ProN W4" panose="020F0400000000000000" pitchFamily="34" charset="-128"/>
                <a:cs typeface="Calibri Light" panose="020F0302020204030204" pitchFamily="34" charset="0"/>
              </a:rPr>
              <a:t>以上のフォント、権威あるジャーナル名やインパクトファクタをアピール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F286FA-B621-8FF0-17E4-C1E2DA135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850" y="1158847"/>
            <a:ext cx="4047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Citation from other's work can be at 10pt.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8C06F9-DCDB-D4EE-F7D2-646F5BFBA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172" y="3436300"/>
            <a:ext cx="5004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use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AE8E97-5233-A33D-3921-FFCEB3B7C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098" y="3473689"/>
            <a:ext cx="2746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to find how to abbreviate it.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C5CFA0-AC1C-A2C9-5B21-40CC21E3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64" y="4319345"/>
            <a:ext cx="4439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Cite your paper wherever your results appears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BF5459-E3F5-1431-CA46-4BE58325F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384" y="5088539"/>
            <a:ext cx="6140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Any cost </a:t>
            </a:r>
            <a:r>
              <a:rPr lang="en-US" altLang="ja-JP" sz="1800" i="1" dirty="0" err="1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payed</a:t>
            </a: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for your presentations are for your </a:t>
            </a:r>
            <a:r>
              <a:rPr lang="en-US" altLang="ja-JP" sz="1800" i="1" dirty="0" err="1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advertisation</a:t>
            </a: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!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C159BF-E102-5291-EFB7-D93BDBDEF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364" y="6312709"/>
            <a:ext cx="757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i="1" dirty="0">
                <a:solidFill>
                  <a:srgbClr val="1F00FF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for your work, use more than 14pt. with bold-font to show up your journal name.</a:t>
            </a:r>
          </a:p>
        </p:txBody>
      </p:sp>
    </p:spTree>
    <p:extLst>
      <p:ext uri="{BB962C8B-B14F-4D97-AF65-F5344CB8AC3E}">
        <p14:creationId xmlns:p14="http://schemas.microsoft.com/office/powerpoint/2010/main" val="19063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タイトル 1">
            <a:extLst>
              <a:ext uri="{FF2B5EF4-FFF2-40B4-BE49-F238E27FC236}">
                <a16:creationId xmlns:a16="http://schemas.microsoft.com/office/drawing/2014/main" id="{CFE28729-B202-A94D-9135-63E5F7D86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267" y="449627"/>
            <a:ext cx="6708636" cy="67749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ja-JP" sz="4400" b="1" dirty="0">
                <a:latin typeface="Calibri" panose="020F0502020204030204" pitchFamily="34" charset="0"/>
                <a:ea typeface="ヒラギノ角ゴ Std W8" panose="020B0800000000000000" pitchFamily="34" charset="-128"/>
                <a:cs typeface="Calibri" panose="020F0502020204030204" pitchFamily="34" charset="0"/>
              </a:rPr>
              <a:t>Cite your work as possible</a:t>
            </a:r>
            <a:endParaRPr lang="en-US" altLang="ja-JP" sz="4400" b="1" dirty="0">
              <a:solidFill>
                <a:schemeClr val="tx2"/>
              </a:solidFill>
              <a:latin typeface="Calibri" panose="020F0502020204030204" pitchFamily="34" charset="0"/>
              <a:ea typeface="ヒラギノ角ゴ Std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21510" name="正方形/長方形 1">
            <a:extLst>
              <a:ext uri="{FF2B5EF4-FFF2-40B4-BE49-F238E27FC236}">
                <a16:creationId xmlns:a16="http://schemas.microsoft.com/office/drawing/2014/main" id="{F0A8C34D-F5E2-5147-B14F-A703DDAC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911" y="3680357"/>
            <a:ext cx="4157662" cy="2911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kumimoji="0" lang="en-US" altLang="ja-JP" sz="1292" dirty="0">
                <a:latin typeface="Calibri Light" panose="020F0302020204030204" pitchFamily="34" charset="0"/>
                <a:ea typeface="Hiragino Maru Gothic ProN W4" panose="020F0400000000000000" pitchFamily="34" charset="-128"/>
                <a:cs typeface="Calibri Light" panose="020F0302020204030204" pitchFamily="34" charset="0"/>
              </a:rPr>
              <a:t>Use https://</a:t>
            </a:r>
            <a:r>
              <a:rPr kumimoji="0" lang="en-US" altLang="ja-JP" sz="1292" dirty="0" err="1">
                <a:latin typeface="Calibri Light" panose="020F0302020204030204" pitchFamily="34" charset="0"/>
                <a:ea typeface="Hiragino Maru Gothic ProN W4" panose="020F0400000000000000" pitchFamily="34" charset="-128"/>
                <a:cs typeface="Calibri Light" panose="020F0302020204030204" pitchFamily="34" charset="0"/>
              </a:rPr>
              <a:t>cassi.cas.org</a:t>
            </a:r>
            <a:r>
              <a:rPr kumimoji="0" lang="en-US" altLang="ja-JP" sz="1292" dirty="0">
                <a:latin typeface="Calibri Light" panose="020F0302020204030204" pitchFamily="34" charset="0"/>
                <a:ea typeface="Hiragino Maru Gothic ProN W4" panose="020F0400000000000000" pitchFamily="34" charset="-128"/>
                <a:cs typeface="Calibri Light" panose="020F0302020204030204" pitchFamily="34" charset="0"/>
              </a:rPr>
              <a:t>  to find proper abbreviation</a:t>
            </a:r>
            <a:endParaRPr kumimoji="0" lang="ja-JP" altLang="en-US" sz="1292">
              <a:latin typeface="Calibri Light" panose="020F0302020204030204" pitchFamily="34" charset="0"/>
              <a:ea typeface="Hiragino Maru Gothic ProN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4" name="スライド番号プレースホルダー 1">
            <a:extLst>
              <a:ext uri="{FF2B5EF4-FFF2-40B4-BE49-F238E27FC236}">
                <a16:creationId xmlns:a16="http://schemas.microsoft.com/office/drawing/2014/main" id="{7ACE2AEB-0D2E-CB43-91A6-321F294320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408368" y="247651"/>
            <a:ext cx="2540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631825" indent="-242888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973138" indent="-193675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362075" indent="-193675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752600" indent="-193675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209800" indent="-193675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667000" indent="-193675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124200" indent="-193675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581400" indent="-193675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99357B-5A06-B94B-80A8-5885A1A3270C}" type="slidenum">
              <a:rPr kumimoji="0" lang="en-US" altLang="ja-JP" sz="1100">
                <a:latin typeface="Times" pitchFamily="2" charset="0"/>
                <a:ea typeface="Osaka" panose="020B0600000000000000" pitchFamily="34" charset="-128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ja-JP" sz="1100" dirty="0">
              <a:latin typeface="Times" pitchFamily="2" charset="0"/>
              <a:ea typeface="Osaka" panose="020B0600000000000000" pitchFamily="34" charset="-128"/>
            </a:endParaRPr>
          </a:p>
        </p:txBody>
      </p:sp>
      <p:sp>
        <p:nvSpPr>
          <p:cNvPr id="15" name="Rectangle 1029">
            <a:extLst>
              <a:ext uri="{FF2B5EF4-FFF2-40B4-BE49-F238E27FC236}">
                <a16:creationId xmlns:a16="http://schemas.microsoft.com/office/drawing/2014/main" id="{AD8F8620-0918-7046-A4CA-A14148C1B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203" y="1809073"/>
            <a:ext cx="4187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200" dirty="0">
                <a:latin typeface="Calibri Light" panose="020F0302020204030204" pitchFamily="34" charset="0"/>
              </a:rPr>
              <a:t>A.J. </a:t>
            </a:r>
            <a:r>
              <a:rPr kumimoji="0" lang="en-US" altLang="ja-JP" sz="1200" dirty="0" err="1">
                <a:latin typeface="Calibri Light" panose="020F0302020204030204" pitchFamily="34" charset="0"/>
              </a:rPr>
              <a:t>Misquitta</a:t>
            </a:r>
            <a:r>
              <a:rPr kumimoji="0" lang="en-US" altLang="ja-JP" sz="1200" dirty="0">
                <a:latin typeface="Calibri Light" panose="020F0302020204030204" pitchFamily="34" charset="0"/>
              </a:rPr>
              <a:t>, </a:t>
            </a:r>
            <a:r>
              <a:rPr kumimoji="0" lang="en-US" altLang="ja-JP" sz="1200" u="sng" dirty="0">
                <a:latin typeface="Calibri Light" panose="020F0302020204030204" pitchFamily="34" charset="0"/>
              </a:rPr>
              <a:t>R. </a:t>
            </a:r>
            <a:r>
              <a:rPr kumimoji="0" lang="en-US" altLang="ja-JP" sz="1200" u="sng" dirty="0" err="1">
                <a:latin typeface="Calibri Light" panose="020F0302020204030204" pitchFamily="34" charset="0"/>
              </a:rPr>
              <a:t>Maezono</a:t>
            </a:r>
            <a:r>
              <a:rPr kumimoji="0" lang="en-US" altLang="ja-JP" sz="1200" dirty="0">
                <a:latin typeface="Calibri Light" panose="020F0302020204030204" pitchFamily="34" charset="0"/>
              </a:rPr>
              <a:t>, </a:t>
            </a:r>
            <a:r>
              <a:rPr kumimoji="0" lang="en-US" altLang="ja-JP" sz="1200" i="1" dirty="0">
                <a:latin typeface="Calibri Light" panose="020F0302020204030204" pitchFamily="34" charset="0"/>
              </a:rPr>
              <a:t>et al.</a:t>
            </a:r>
            <a:r>
              <a:rPr kumimoji="0" lang="en-US" altLang="ja-JP" sz="1200" dirty="0">
                <a:latin typeface="Calibri Light" panose="020F0302020204030204" pitchFamily="34" charset="0"/>
              </a:rPr>
              <a:t>, Phys. Rev. B </a:t>
            </a:r>
            <a:r>
              <a:rPr kumimoji="0" lang="en-US" altLang="ja-JP" sz="1200" u="sng" dirty="0">
                <a:latin typeface="Calibri Light" panose="020F0302020204030204" pitchFamily="34" charset="0"/>
              </a:rPr>
              <a:t>89</a:t>
            </a:r>
            <a:r>
              <a:rPr kumimoji="0" lang="en-US" altLang="ja-JP" sz="1200" dirty="0">
                <a:latin typeface="Calibri Light" panose="020F0302020204030204" pitchFamily="34" charset="0"/>
              </a:rPr>
              <a:t>, 045140 (2014)</a:t>
            </a:r>
            <a:r>
              <a:rPr kumimoji="0" lang="ja-JP" altLang="ja-JP" sz="1200">
                <a:latin typeface="Calibri Light" panose="020F0302020204030204" pitchFamily="34" charset="0"/>
              </a:rPr>
              <a:t> 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AF95E8CE-0792-5E48-AF9B-1A62EEC7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75" y="1320468"/>
            <a:ext cx="6513512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Citation to other researcher's works can be in 10pt. 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AC25E28-B0A5-D54D-AE49-4D6D18BB8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75" y="2108284"/>
            <a:ext cx="8359967" cy="6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+mj-lt"/>
                <a:ea typeface="ヒラギノ丸ゴ Pro W4" panose="020F0400000000000000" pitchFamily="34" charset="-128"/>
              </a:rPr>
              <a:t>No need to write fully as 'Ryo </a:t>
            </a:r>
            <a:r>
              <a:rPr kumimoji="0" lang="en-US" altLang="ja-JP" sz="1800" dirty="0" err="1">
                <a:latin typeface="+mj-lt"/>
                <a:ea typeface="ヒラギノ丸ゴ Pro W4" panose="020F0400000000000000" pitchFamily="34" charset="-128"/>
              </a:rPr>
              <a:t>Maezono</a:t>
            </a:r>
            <a:r>
              <a:rPr kumimoji="0" lang="en-US" altLang="ja-JP" sz="1800" dirty="0">
                <a:latin typeface="+mj-lt"/>
                <a:ea typeface="ヒラギノ丸ゴ Pro W4" panose="020F0400000000000000" pitchFamily="34" charset="-128"/>
              </a:rPr>
              <a:t>, Kenta </a:t>
            </a:r>
            <a:r>
              <a:rPr kumimoji="0" lang="en-US" altLang="ja-JP" sz="1800" dirty="0" err="1">
                <a:latin typeface="+mj-lt"/>
                <a:ea typeface="ヒラギノ丸ゴ Pro W4" panose="020F0400000000000000" pitchFamily="34" charset="-128"/>
              </a:rPr>
              <a:t>Hongo</a:t>
            </a:r>
            <a:r>
              <a:rPr kumimoji="0" lang="en-US" altLang="ja-JP" sz="1800" dirty="0">
                <a:latin typeface="+mj-lt"/>
                <a:ea typeface="ヒラギノ丸ゴ Pro W4" panose="020F0400000000000000" pitchFamily="34" charset="-128"/>
              </a:rPr>
              <a:t>', ...</a:t>
            </a:r>
            <a:endParaRPr kumimoji="0" lang="en-US" altLang="ja-JP" sz="1800" dirty="0"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AA7986E3-16EC-0648-966B-2EE7167DB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061" y="2594800"/>
            <a:ext cx="6513512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R. </a:t>
            </a:r>
            <a:r>
              <a:rPr kumimoji="0" lang="en-US" altLang="ja-JP" sz="1800" dirty="0" err="1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Maezono</a:t>
            </a:r>
            <a:r>
              <a:rPr kumimoji="0" lang="en-US" altLang="ja-JP" sz="18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</a:t>
            </a:r>
            <a:r>
              <a:rPr kumimoji="0"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et al.</a:t>
            </a:r>
            <a:r>
              <a:rPr kumimoji="0" lang="en-US" altLang="ja-JP" sz="1800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, [Journal Abbreviation] is enough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972A433A-4ABB-DE44-8D03-29D06825C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693" y="3105145"/>
            <a:ext cx="6513512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[Journal Abbreviation]; Physical Review B </a:t>
            </a:r>
            <a:r>
              <a:rPr kumimoji="0" lang="ja-JP" altLang="en-US" sz="180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→</a:t>
            </a:r>
            <a:r>
              <a:rPr kumimoji="0" lang="en-US" altLang="ja-JP" sz="1800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Phys. Rev. B</a:t>
            </a:r>
            <a:r>
              <a:rPr kumimoji="0" lang="ja-JP" altLang="en-US" sz="180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など</a:t>
            </a:r>
            <a:endParaRPr kumimoji="0" lang="en-US" altLang="ja-JP" sz="18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2" name="Rectangle 1029">
            <a:extLst>
              <a:ext uri="{FF2B5EF4-FFF2-40B4-BE49-F238E27FC236}">
                <a16:creationId xmlns:a16="http://schemas.microsoft.com/office/drawing/2014/main" id="{D1AB3B66-6BFA-0648-A1D7-6D9FAF702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750" y="4578361"/>
            <a:ext cx="7021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latin typeface="Calibri Light" panose="020F0302020204030204" pitchFamily="34" charset="0"/>
              </a:rPr>
              <a:t>A.J. </a:t>
            </a:r>
            <a:r>
              <a:rPr kumimoji="0" lang="en-US" altLang="ja-JP" sz="1800" dirty="0" err="1">
                <a:latin typeface="Calibri Light" panose="020F0302020204030204" pitchFamily="34" charset="0"/>
              </a:rPr>
              <a:t>Misquitta</a:t>
            </a:r>
            <a:r>
              <a:rPr kumimoji="0" lang="en-US" altLang="ja-JP" sz="1800" dirty="0">
                <a:latin typeface="Calibri Light" panose="020F0302020204030204" pitchFamily="34" charset="0"/>
              </a:rPr>
              <a:t>, </a:t>
            </a:r>
            <a:r>
              <a:rPr kumimoji="0" lang="en-US" altLang="ja-JP" sz="1800" u="sng" dirty="0">
                <a:latin typeface="Calibri Light" panose="020F0302020204030204" pitchFamily="34" charset="0"/>
              </a:rPr>
              <a:t>R. </a:t>
            </a:r>
            <a:r>
              <a:rPr kumimoji="0" lang="en-US" altLang="ja-JP" sz="1800" u="sng" dirty="0" err="1">
                <a:latin typeface="Calibri Light" panose="020F0302020204030204" pitchFamily="34" charset="0"/>
              </a:rPr>
              <a:t>Maezono</a:t>
            </a:r>
            <a:r>
              <a:rPr kumimoji="0" lang="en-US" altLang="ja-JP" sz="1800" dirty="0">
                <a:latin typeface="Calibri Light" panose="020F0302020204030204" pitchFamily="34" charset="0"/>
              </a:rPr>
              <a:t>, </a:t>
            </a:r>
            <a:r>
              <a:rPr kumimoji="0" lang="en-US" altLang="ja-JP" sz="1800" i="1" dirty="0">
                <a:latin typeface="Calibri Light" panose="020F0302020204030204" pitchFamily="34" charset="0"/>
              </a:rPr>
              <a:t>et al.</a:t>
            </a:r>
            <a:r>
              <a:rPr kumimoji="0" lang="en-US" altLang="ja-JP" sz="1800" dirty="0">
                <a:latin typeface="Calibri Light" panose="020F0302020204030204" pitchFamily="34" charset="0"/>
              </a:rPr>
              <a:t>, </a:t>
            </a:r>
            <a:r>
              <a:rPr kumimoji="0" lang="en-US" altLang="ja-JP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Phys. Rev. B</a:t>
            </a:r>
            <a:r>
              <a:rPr kumimoji="0" lang="en-US" altLang="ja-JP" sz="1800" dirty="0">
                <a:latin typeface="Calibri Light" panose="020F0302020204030204" pitchFamily="34" charset="0"/>
              </a:rPr>
              <a:t> </a:t>
            </a:r>
            <a:r>
              <a:rPr kumimoji="0" lang="en-US" altLang="ja-JP" sz="1800" u="sng" dirty="0">
                <a:latin typeface="Calibri Light" panose="020F0302020204030204" pitchFamily="34" charset="0"/>
              </a:rPr>
              <a:t>89</a:t>
            </a:r>
            <a:r>
              <a:rPr kumimoji="0" lang="en-US" altLang="ja-JP" sz="1800" dirty="0">
                <a:latin typeface="Calibri Light" panose="020F0302020204030204" pitchFamily="34" charset="0"/>
              </a:rPr>
              <a:t>, 045140 (2014/IF=3.56)</a:t>
            </a:r>
            <a:r>
              <a:rPr kumimoji="0" lang="ja-JP" altLang="ja-JP" sz="1800">
                <a:latin typeface="Calibri Light" panose="020F0302020204030204" pitchFamily="34" charset="0"/>
              </a:rPr>
              <a:t> 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469240B-CD7B-054E-8B57-71AE8E6A6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75" y="4011355"/>
            <a:ext cx="6513512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b="1" i="1" dirty="0">
                <a:latin typeface="Calibri" panose="020F0502020204030204" pitchFamily="34" charset="0"/>
                <a:ea typeface="ヒラギノ丸ゴ Pro W4" panose="020F0400000000000000" pitchFamily="34" charset="-128"/>
                <a:cs typeface="Calibri" panose="020F0502020204030204" pitchFamily="34" charset="0"/>
              </a:rPr>
              <a:t>Wherever</a:t>
            </a:r>
            <a:r>
              <a:rPr kumimoji="0"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 your own data written in your publication appears...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4C0BC875-2F49-B54E-B8AA-578332BD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058" y="5062189"/>
            <a:ext cx="7973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i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larger than 14pt., appeal the journal name by bold if it is authorized one...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333D9427-0CA0-8D4B-B4E0-0350C0E67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8" y="5500243"/>
            <a:ext cx="6513512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Aim to attend the conference upon the traveling cost is... </a:t>
            </a:r>
            <a:endParaRPr kumimoji="0" lang="en-US" altLang="ja-JP" sz="18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AECD04D7-F6C9-2946-98B6-0109F954F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856" y="5927105"/>
            <a:ext cx="6513512" cy="5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dirty="0">
                <a:solidFill>
                  <a:srgbClr val="FF0000"/>
                </a:solidFill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to advertise your publication works!</a:t>
            </a:r>
            <a:endParaRPr kumimoji="0" lang="en-US" altLang="ja-JP" sz="1800" dirty="0">
              <a:solidFill>
                <a:srgbClr val="FF0000"/>
              </a:solidFill>
              <a:latin typeface="ヒラギノ丸ゴ Pro W4" panose="020F0400000000000000" pitchFamily="34" charset="-128"/>
              <a:ea typeface="ヒラギノ丸ゴ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717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52670</TotalTime>
  <Words>4684</Words>
  <Application>Microsoft Macintosh PowerPoint</Application>
  <PresentationFormat>ワイド画面</PresentationFormat>
  <Paragraphs>557</Paragraphs>
  <Slides>38</Slides>
  <Notes>36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3</vt:i4>
      </vt:variant>
      <vt:variant>
        <vt:lpstr>スライド タイトル</vt:lpstr>
      </vt:variant>
      <vt:variant>
        <vt:i4>38</vt:i4>
      </vt:variant>
    </vt:vector>
  </HeadingPairs>
  <TitlesOfParts>
    <vt:vector size="55" baseType="lpstr">
      <vt:lpstr>Hiragino Maru Gothic Pro W4</vt:lpstr>
      <vt:lpstr>ＭＳ Ｐゴシック</vt:lpstr>
      <vt:lpstr>Times</vt:lpstr>
      <vt:lpstr>ヒラギノ角ゴ Pro W3</vt:lpstr>
      <vt:lpstr>ヒラギノ角ゴ Pro W6</vt:lpstr>
      <vt:lpstr>ヒラギノ角ゴ Std W8</vt:lpstr>
      <vt:lpstr>ヒラギノ丸ゴ Pro W4</vt:lpstr>
      <vt:lpstr>Arial</vt:lpstr>
      <vt:lpstr>Calibri</vt:lpstr>
      <vt:lpstr>Calibri Light</vt:lpstr>
      <vt:lpstr>Comic Sans MS</vt:lpstr>
      <vt:lpstr>Monaco</vt:lpstr>
      <vt:lpstr>Times New Roman</vt:lpstr>
      <vt:lpstr>Office Theme</vt:lpstr>
      <vt:lpstr>数式</vt:lpstr>
      <vt:lpstr>文書</vt:lpstr>
      <vt:lpstr>Equation</vt:lpstr>
      <vt:lpstr>パワポの体裁</vt:lpstr>
      <vt:lpstr>一般的禁忌事項</vt:lpstr>
      <vt:lpstr>部品集(Parts Collection)</vt:lpstr>
      <vt:lpstr>PPT作成にはショートカット活用 To take advantage of the shortcut</vt:lpstr>
      <vt:lpstr>Title 44pt. by Calibri_bold</vt:lpstr>
      <vt:lpstr>表題は44pt.で統一</vt:lpstr>
      <vt:lpstr>数式と図版</vt:lpstr>
      <vt:lpstr>PowerPoint プレゼンテーション</vt:lpstr>
      <vt:lpstr>PowerPoint プレゼンテーション</vt:lpstr>
      <vt:lpstr>Formula &amp; Table</vt:lpstr>
      <vt:lpstr>論理構造がひと目でわかるように</vt:lpstr>
      <vt:lpstr>Logic structure by indent</vt:lpstr>
      <vt:lpstr>Spell out as much as possible</vt:lpstr>
      <vt:lpstr>結合エネルギーの〇〇依存性</vt:lpstr>
      <vt:lpstr>Dependence on pressure</vt:lpstr>
      <vt:lpstr>Results (1)</vt:lpstr>
      <vt:lpstr>Results (1)</vt:lpstr>
      <vt:lpstr>Scaling improved</vt:lpstr>
      <vt:lpstr>Scaling improved</vt:lpstr>
      <vt:lpstr>聴衆に「文章を読ませる」な！ Sentence in PPT</vt:lpstr>
      <vt:lpstr>Sentence in PPT</vt:lpstr>
      <vt:lpstr>素早いプレゼン作成 Create quick presentations</vt:lpstr>
      <vt:lpstr>PPT資料の作り方 (How to make a document)</vt:lpstr>
      <vt:lpstr>miによる筋立て (Story-design by mi in advance)</vt:lpstr>
      <vt:lpstr>その他</vt:lpstr>
      <vt:lpstr>プレゼンの語り口</vt:lpstr>
      <vt:lpstr>How to explain your PPT</vt:lpstr>
      <vt:lpstr>内容のテンプレート</vt:lpstr>
      <vt:lpstr>何が背景となる広義問題か？</vt:lpstr>
      <vt:lpstr>狭義問題への絞り込み</vt:lpstr>
      <vt:lpstr>PowerPoint プレゼンテーション</vt:lpstr>
      <vt:lpstr>内外の類似アプローチ</vt:lpstr>
      <vt:lpstr>ここまでのまとめ</vt:lpstr>
      <vt:lpstr>PowerPoint プレゼンテーション</vt:lpstr>
      <vt:lpstr>結論</vt:lpstr>
      <vt:lpstr>PowerPoint プレゼンテーション</vt:lpstr>
      <vt:lpstr>FePcの基底状態</vt:lpstr>
      <vt:lpstr>Practical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First-Principles Assessment of Nd-Fe-B Thermodynamic Properties for Application in CALPHAD</dc:title>
  <dc:creator>HANINDRIYO Adie Tri</dc:creator>
  <cp:lastModifiedBy>Ryo Maezono</cp:lastModifiedBy>
  <cp:revision>1075</cp:revision>
  <cp:lastPrinted>2023-01-17T13:59:43Z</cp:lastPrinted>
  <dcterms:created xsi:type="dcterms:W3CDTF">2020-11-02T08:09:28Z</dcterms:created>
  <dcterms:modified xsi:type="dcterms:W3CDTF">2024-09-04T12:58:25Z</dcterms:modified>
</cp:coreProperties>
</file>