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56" r:id="rId2"/>
    <p:sldId id="304" r:id="rId3"/>
    <p:sldId id="300" r:id="rId4"/>
    <p:sldId id="299" r:id="rId5"/>
    <p:sldId id="302" r:id="rId6"/>
    <p:sldId id="306" r:id="rId7"/>
    <p:sldId id="303" r:id="rId8"/>
    <p:sldId id="305" r:id="rId9"/>
    <p:sldId id="307"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Century Gothic" panose="020B0502020202020204" pitchFamily="34" charset="0"/>
      <p:regular r:id="rId16"/>
      <p:bold r:id="rId17"/>
      <p:italic r:id="rId18"/>
      <p:boldItalic r:id="rId19"/>
    </p:embeddedFont>
    <p:embeddedFont>
      <p:font typeface="Wingdings 3" panose="05040102010807070707" pitchFamily="18" charset="2"/>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8" roundtripDataSignature="AMtx7milemsqkQRzbYMzuQHsN59l/5TH4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ảo Lương" initials="BL" lastIdx="2" clrIdx="0">
    <p:extLst>
      <p:ext uri="{19B8F6BF-5375-455C-9EA6-DF929625EA0E}">
        <p15:presenceInfo xmlns:p15="http://schemas.microsoft.com/office/powerpoint/2012/main" userId="7f1ca98f84dd05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48" autoAdjust="0"/>
  </p:normalViewPr>
  <p:slideViewPr>
    <p:cSldViewPr snapToGrid="0">
      <p:cViewPr varScale="1">
        <p:scale>
          <a:sx n="98" d="100"/>
          <a:sy n="98" d="100"/>
        </p:scale>
        <p:origin x="342"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59"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62508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530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964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case 1</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998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case 2</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291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986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143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3026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5228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98996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97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0301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330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318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16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859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492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743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080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703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449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938359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title"/>
          </p:nvPr>
        </p:nvSpPr>
        <p:spPr>
          <a:xfrm>
            <a:off x="1516888" y="837982"/>
            <a:ext cx="8911687" cy="23407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0C0C0C"/>
              </a:buClr>
              <a:buSzPts val="3240"/>
              <a:buFont typeface="Century Gothic"/>
              <a:buNone/>
            </a:pPr>
            <a:r>
              <a:rPr lang="en-US" sz="4000">
                <a:solidFill>
                  <a:srgbClr val="0C0C0C"/>
                </a:solidFill>
                <a:latin typeface="Arial" panose="020B0604020202020204" pitchFamily="34" charset="0"/>
                <a:cs typeface="Arial" panose="020B0604020202020204" pitchFamily="34" charset="0"/>
              </a:rPr>
              <a:t>Đề Tài:</a:t>
            </a:r>
            <a:br>
              <a:rPr lang="en-US" sz="4000">
                <a:latin typeface="Arial" panose="020B0604020202020204" pitchFamily="34" charset="0"/>
                <a:cs typeface="Arial" panose="020B0604020202020204" pitchFamily="34" charset="0"/>
              </a:rPr>
            </a:br>
            <a:r>
              <a:rPr lang="en-US" sz="4000" b="1">
                <a:solidFill>
                  <a:schemeClr val="accent1"/>
                </a:solidFill>
                <a:latin typeface="Arial" panose="020B0604020202020204" pitchFamily="34" charset="0"/>
                <a:cs typeface="Arial" panose="020B0604020202020204" pitchFamily="34" charset="0"/>
              </a:rPr>
              <a:t>QUẢN LÝ KHÁCH SẠN</a:t>
            </a:r>
            <a:endParaRPr sz="4000" b="1">
              <a:solidFill>
                <a:schemeClr val="accent1"/>
              </a:solidFill>
              <a:latin typeface="Arial" panose="020B0604020202020204" pitchFamily="34" charset="0"/>
              <a:cs typeface="Arial" panose="020B0604020202020204" pitchFamily="34" charset="0"/>
            </a:endParaRPr>
          </a:p>
        </p:txBody>
      </p:sp>
      <p:sp>
        <p:nvSpPr>
          <p:cNvPr id="13" name="Content Placeholder 12"/>
          <p:cNvSpPr>
            <a:spLocks noGrp="1"/>
          </p:cNvSpPr>
          <p:nvPr>
            <p:ph sz="quarter" idx="4"/>
          </p:nvPr>
        </p:nvSpPr>
        <p:spPr>
          <a:xfrm>
            <a:off x="7853326" y="2820358"/>
            <a:ext cx="4338674" cy="4037641"/>
          </a:xfrm>
        </p:spPr>
        <p:txBody>
          <a:bodyPr>
            <a:normAutofit/>
          </a:bodyPr>
          <a:lstStyle/>
          <a:p>
            <a:pPr marL="0" indent="0">
              <a:buNone/>
            </a:pPr>
            <a:r>
              <a:rPr lang="en-US" sz="2800" err="1">
                <a:latin typeface="Arial" panose="020B0604020202020204" pitchFamily="34" charset="0"/>
                <a:cs typeface="Arial" panose="020B0604020202020204" pitchFamily="34" charset="0"/>
              </a:rPr>
              <a:t>Trình</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bày</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Nhóm</a:t>
            </a:r>
            <a:r>
              <a:rPr lang="en-US" sz="2800">
                <a:latin typeface="Arial" panose="020B0604020202020204" pitchFamily="34" charset="0"/>
                <a:cs typeface="Arial" panose="020B0604020202020204" pitchFamily="34" charset="0"/>
              </a:rPr>
              <a:t> 7:</a:t>
            </a:r>
          </a:p>
          <a:p>
            <a:pPr marL="0" indent="0">
              <a:buNone/>
            </a:pPr>
            <a:r>
              <a:rPr lang="en-US" sz="2800" b="1" err="1">
                <a:latin typeface="Arial" panose="020B0604020202020204" pitchFamily="34" charset="0"/>
                <a:cs typeface="Arial" panose="020B0604020202020204" pitchFamily="34" charset="0"/>
              </a:rPr>
              <a:t>Thành</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Viên</a:t>
            </a:r>
            <a:r>
              <a:rPr lang="en-US" sz="2800" b="1">
                <a:latin typeface="Arial" panose="020B0604020202020204" pitchFamily="34" charset="0"/>
                <a:cs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32ECD-5634-4DD4-82A6-6F700229D659}"/>
              </a:ext>
            </a:extLst>
          </p:cNvPr>
          <p:cNvSpPr txBox="1"/>
          <p:nvPr/>
        </p:nvSpPr>
        <p:spPr>
          <a:xfrm>
            <a:off x="1658030" y="234181"/>
            <a:ext cx="4117759" cy="461665"/>
          </a:xfrm>
          <a:prstGeom prst="rect">
            <a:avLst/>
          </a:prstGeom>
          <a:noFill/>
        </p:spPr>
        <p:txBody>
          <a:bodyPr wrap="square" rtlCol="0">
            <a:spAutoFit/>
          </a:bodyPr>
          <a:lstStyle/>
          <a:p>
            <a:r>
              <a:rPr lang="en-US" sz="2400"/>
              <a:t>1. Phát biểu bài toán</a:t>
            </a:r>
          </a:p>
        </p:txBody>
      </p:sp>
      <p:sp>
        <p:nvSpPr>
          <p:cNvPr id="4" name="TextBox 3">
            <a:extLst>
              <a:ext uri="{FF2B5EF4-FFF2-40B4-BE49-F238E27FC236}">
                <a16:creationId xmlns:a16="http://schemas.microsoft.com/office/drawing/2014/main" id="{A2A88DC1-99B4-4ECF-90B2-0F0D75B31EAD}"/>
              </a:ext>
            </a:extLst>
          </p:cNvPr>
          <p:cNvSpPr txBox="1"/>
          <p:nvPr/>
        </p:nvSpPr>
        <p:spPr>
          <a:xfrm>
            <a:off x="1271792" y="1374335"/>
            <a:ext cx="10297807" cy="4438203"/>
          </a:xfrm>
          <a:prstGeom prst="rect">
            <a:avLst/>
          </a:prstGeom>
          <a:noFill/>
        </p:spPr>
        <p:txBody>
          <a:bodyPr wrap="square" rtlCol="0">
            <a:spAutoFit/>
          </a:bodyPr>
          <a:lstStyle/>
          <a:p>
            <a:pPr>
              <a:lnSpc>
                <a:spcPct val="150000"/>
              </a:lnSpc>
            </a:pPr>
            <a:r>
              <a:rPr lang="vi-VN" sz="1600"/>
              <a:t>Sau khi khảo sát một vài khách sạn vừa và nhỏ trong thành phố nhóm thực hiện đã đưa ra một mô hình tổ chức và cách thức hoạt động chung cho hệ thống khách sạn</a:t>
            </a:r>
            <a:endParaRPr lang="en-US" sz="1600"/>
          </a:p>
          <a:p>
            <a:pPr>
              <a:lnSpc>
                <a:spcPct val="150000"/>
              </a:lnSpc>
            </a:pPr>
            <a:r>
              <a:rPr lang="vi-VN" sz="1600"/>
              <a:t>Hiện tại khách sạn chưa có một chương trình chuyên quản lý việc đặt phòng thanh toán. Nhân viên của khách sạn dùng phần mềm Excel để quản lý việc đặt phòng, đăng ký, trả phòng của khách hàng, quản lý thông tin nhân viên. Chính vì thế đã gặp một vài khó khăn sau:</a:t>
            </a:r>
            <a:br>
              <a:rPr lang="en-US" sz="1600"/>
            </a:br>
            <a:r>
              <a:rPr lang="en-US" sz="1600"/>
              <a:t>+</a:t>
            </a:r>
            <a:r>
              <a:rPr lang="vi-VN" sz="1600"/>
              <a:t> Những x</a:t>
            </a:r>
            <a:r>
              <a:rPr lang="en-US" sz="1600"/>
              <a:t>ử</a:t>
            </a:r>
            <a:r>
              <a:rPr lang="vi-VN" sz="1600"/>
              <a:t> lý thủ tục đặt phòng, nhận phòng, trả phòng mất thời gian và vẫn còn thực hiện thủ công. </a:t>
            </a:r>
            <a:endParaRPr lang="en-US" sz="1600"/>
          </a:p>
          <a:p>
            <a:pPr>
              <a:lnSpc>
                <a:spcPct val="150000"/>
              </a:lnSpc>
            </a:pPr>
            <a:r>
              <a:rPr lang="en-US" sz="1600"/>
              <a:t>+ </a:t>
            </a:r>
            <a:r>
              <a:rPr lang="vi-VN" sz="1600"/>
              <a:t>Khó kiểm tra phòng hư, kiểm soát tình trạng phòng (phòng trống, phòng đang sử dụng…) do đó làm giảm chất lượng dịch vụ của khách sạn</a:t>
            </a:r>
            <a:r>
              <a:rPr lang="en-US" sz="1600"/>
              <a:t>.</a:t>
            </a:r>
          </a:p>
          <a:p>
            <a:pPr>
              <a:lnSpc>
                <a:spcPct val="150000"/>
              </a:lnSpc>
            </a:pPr>
            <a:r>
              <a:rPr lang="en-US" sz="1600"/>
              <a:t>+</a:t>
            </a:r>
            <a:r>
              <a:rPr lang="vi-VN" sz="1600"/>
              <a:t> Khó khăn trong việc quản lý nhân sự, quản lý các thông tin khách hàng, thông tin hóa đơn, thông tin phiếu đăng ký phòng, đăng ký dịch vụ…</a:t>
            </a:r>
            <a:endParaRPr lang="en-US" sz="1600"/>
          </a:p>
          <a:p>
            <a:pPr>
              <a:lnSpc>
                <a:spcPct val="150000"/>
              </a:lnSpc>
            </a:pPr>
            <a:r>
              <a:rPr lang="en-US" sz="1600"/>
              <a:t>Vì vậy nhóm quyết định làm một ch</a:t>
            </a:r>
            <a:r>
              <a:rPr lang="vi-VN" sz="1600"/>
              <a:t>ư</a:t>
            </a:r>
            <a:r>
              <a:rPr lang="en-US" sz="1600"/>
              <a:t>ơng trình có khả năng quản lý những thông tin đặt phòng, nhận phòng, trả phòng, các báo cáo, quản lý nhân viên, quản lý danh mục…</a:t>
            </a:r>
          </a:p>
        </p:txBody>
      </p:sp>
    </p:spTree>
    <p:extLst>
      <p:ext uri="{BB962C8B-B14F-4D97-AF65-F5344CB8AC3E}">
        <p14:creationId xmlns:p14="http://schemas.microsoft.com/office/powerpoint/2010/main" val="294776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0;p15">
            <a:extLst>
              <a:ext uri="{FF2B5EF4-FFF2-40B4-BE49-F238E27FC236}">
                <a16:creationId xmlns:a16="http://schemas.microsoft.com/office/drawing/2014/main" id="{86A3970C-A826-4C07-9332-D65E1DEBC7DA}"/>
              </a:ext>
            </a:extLst>
          </p:cNvPr>
          <p:cNvSpPr txBox="1"/>
          <p:nvPr/>
        </p:nvSpPr>
        <p:spPr>
          <a:xfrm>
            <a:off x="0" y="591812"/>
            <a:ext cx="2299317" cy="2089244"/>
          </a:xfrm>
          <a:prstGeom prst="rect">
            <a:avLst/>
          </a:prstGeom>
          <a:ln/>
        </p:spPr>
        <p:style>
          <a:lnRef idx="1">
            <a:schemeClr val="dk1"/>
          </a:lnRef>
          <a:fillRef idx="3">
            <a:schemeClr val="dk1"/>
          </a:fillRef>
          <a:effectRef idx="2">
            <a:schemeClr val="dk1"/>
          </a:effectRef>
          <a:fontRef idx="minor">
            <a:schemeClr val="lt1"/>
          </a:fontRef>
        </p:style>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lvl="0" indent="0" algn="ctr" rtl="0">
              <a:spcBef>
                <a:spcPts val="0"/>
              </a:spcBef>
              <a:spcAft>
                <a:spcPts val="0"/>
              </a:spcAft>
              <a:buNone/>
            </a:pPr>
            <a:r>
              <a:rPr lang="en-US" sz="3200" b="1" err="1">
                <a:latin typeface="Arial" panose="020B0604020202020204" pitchFamily="34" charset="0"/>
                <a:cs typeface="Arial" panose="020B0604020202020204" pitchFamily="34" charset="0"/>
              </a:rPr>
              <a:t>Mô</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hình</a:t>
            </a:r>
            <a:r>
              <a:rPr lang="en-US" sz="3200" b="1">
                <a:latin typeface="Arial" panose="020B0604020202020204" pitchFamily="34" charset="0"/>
                <a:cs typeface="Arial" panose="020B0604020202020204" pitchFamily="34" charset="0"/>
              </a:rPr>
              <a:t> use case nhân </a:t>
            </a:r>
            <a:r>
              <a:rPr lang="en-US" sz="3200" b="1" err="1">
                <a:latin typeface="Arial" panose="020B0604020202020204" pitchFamily="34" charset="0"/>
                <a:cs typeface="Arial" panose="020B0604020202020204" pitchFamily="34" charset="0"/>
              </a:rPr>
              <a:t>viên</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lễ</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tân</a:t>
            </a:r>
            <a:endParaRPr lang="en-US" sz="3200" b="1">
              <a:latin typeface="Arial" panose="020B0604020202020204" pitchFamily="34" charset="0"/>
              <a:cs typeface="Arial" panose="020B0604020202020204" pitchFamily="34" charset="0"/>
            </a:endParaRPr>
          </a:p>
          <a:p>
            <a:pPr marL="0" lvl="0" indent="0" algn="ctr" rtl="0">
              <a:spcBef>
                <a:spcPts val="0"/>
              </a:spcBef>
              <a:spcAft>
                <a:spcPts val="0"/>
              </a:spcAft>
              <a:buNone/>
            </a:pPr>
            <a:endParaRPr lang="en-US" sz="3200" b="1"/>
          </a:p>
          <a:p>
            <a:pPr marL="0" lvl="0" indent="0" algn="ctr" rtl="0">
              <a:spcBef>
                <a:spcPts val="0"/>
              </a:spcBef>
              <a:spcAft>
                <a:spcPts val="0"/>
              </a:spcAft>
              <a:buNone/>
            </a:pPr>
            <a:endParaRPr sz="3200" b="1"/>
          </a:p>
        </p:txBody>
      </p:sp>
      <p:pic>
        <p:nvPicPr>
          <p:cNvPr id="3" name="Picture 2">
            <a:extLst>
              <a:ext uri="{FF2B5EF4-FFF2-40B4-BE49-F238E27FC236}">
                <a16:creationId xmlns:a16="http://schemas.microsoft.com/office/drawing/2014/main" id="{021377CB-F21F-43FE-9D1C-667F03C71918}"/>
              </a:ext>
            </a:extLst>
          </p:cNvPr>
          <p:cNvPicPr>
            <a:picLocks noChangeAspect="1"/>
          </p:cNvPicPr>
          <p:nvPr/>
        </p:nvPicPr>
        <p:blipFill>
          <a:blip r:embed="rId2"/>
          <a:stretch>
            <a:fillRect/>
          </a:stretch>
        </p:blipFill>
        <p:spPr>
          <a:xfrm>
            <a:off x="2524699" y="0"/>
            <a:ext cx="9667301" cy="6858000"/>
          </a:xfrm>
          <a:prstGeom prst="rect">
            <a:avLst/>
          </a:prstGeom>
        </p:spPr>
      </p:pic>
    </p:spTree>
    <p:extLst>
      <p:ext uri="{BB962C8B-B14F-4D97-AF65-F5344CB8AC3E}">
        <p14:creationId xmlns:p14="http://schemas.microsoft.com/office/powerpoint/2010/main" val="411453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0;p15">
            <a:extLst>
              <a:ext uri="{FF2B5EF4-FFF2-40B4-BE49-F238E27FC236}">
                <a16:creationId xmlns:a16="http://schemas.microsoft.com/office/drawing/2014/main" id="{86A3970C-A826-4C07-9332-D65E1DEBC7DA}"/>
              </a:ext>
            </a:extLst>
          </p:cNvPr>
          <p:cNvSpPr txBox="1"/>
          <p:nvPr/>
        </p:nvSpPr>
        <p:spPr>
          <a:xfrm>
            <a:off x="0" y="643599"/>
            <a:ext cx="2175029" cy="2250521"/>
          </a:xfrm>
          <a:prstGeom prst="rect">
            <a:avLst/>
          </a:prstGeom>
          <a:ln/>
        </p:spPr>
        <p:style>
          <a:lnRef idx="1">
            <a:schemeClr val="dk1"/>
          </a:lnRef>
          <a:fillRef idx="3">
            <a:schemeClr val="dk1"/>
          </a:fillRef>
          <a:effectRef idx="2">
            <a:schemeClr val="dk1"/>
          </a:effectRef>
          <a:fontRef idx="minor">
            <a:schemeClr val="lt1"/>
          </a:fontRef>
        </p:style>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lvl="0" indent="0" algn="ctr" rtl="0">
              <a:spcBef>
                <a:spcPts val="0"/>
              </a:spcBef>
              <a:spcAft>
                <a:spcPts val="0"/>
              </a:spcAft>
              <a:buNone/>
            </a:pPr>
            <a:r>
              <a:rPr lang="en-US" sz="3200" b="1" err="1">
                <a:latin typeface="Arial" panose="020B0604020202020204" pitchFamily="34" charset="0"/>
                <a:cs typeface="Arial" panose="020B0604020202020204" pitchFamily="34" charset="0"/>
              </a:rPr>
              <a:t>Mô</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hình</a:t>
            </a:r>
            <a:r>
              <a:rPr lang="en-US" sz="3200" b="1">
                <a:latin typeface="Arial" panose="020B0604020202020204" pitchFamily="34" charset="0"/>
                <a:cs typeface="Arial" panose="020B0604020202020204" pitchFamily="34" charset="0"/>
              </a:rPr>
              <a:t> use case </a:t>
            </a:r>
            <a:r>
              <a:rPr lang="en-US" sz="3200" b="1" err="1">
                <a:latin typeface="Arial" panose="020B0604020202020204" pitchFamily="34" charset="0"/>
                <a:cs typeface="Arial" panose="020B0604020202020204" pitchFamily="34" charset="0"/>
              </a:rPr>
              <a:t>nhân</a:t>
            </a:r>
            <a:r>
              <a:rPr lang="en-US" sz="3200" b="1">
                <a:latin typeface="Arial" panose="020B0604020202020204" pitchFamily="34" charset="0"/>
                <a:cs typeface="Arial" panose="020B0604020202020204" pitchFamily="34" charset="0"/>
              </a:rPr>
              <a:t> </a:t>
            </a:r>
            <a:r>
              <a:rPr lang="en-US" sz="3200" b="1" err="1">
                <a:latin typeface="Arial" panose="020B0604020202020204" pitchFamily="34" charset="0"/>
                <a:cs typeface="Arial" panose="020B0604020202020204" pitchFamily="34" charset="0"/>
              </a:rPr>
              <a:t>viên</a:t>
            </a:r>
            <a:r>
              <a:rPr lang="en-US" sz="3200" b="1">
                <a:latin typeface="Arial" panose="020B0604020202020204" pitchFamily="34" charset="0"/>
                <a:cs typeface="Arial" panose="020B0604020202020204" pitchFamily="34" charset="0"/>
              </a:rPr>
              <a:t> </a:t>
            </a:r>
          </a:p>
          <a:p>
            <a:pPr marL="0" lvl="0" indent="0" algn="ctr" rtl="0">
              <a:spcBef>
                <a:spcPts val="0"/>
              </a:spcBef>
              <a:spcAft>
                <a:spcPts val="0"/>
              </a:spcAft>
              <a:buNone/>
            </a:pPr>
            <a:r>
              <a:rPr lang="en-US" sz="3200" b="1">
                <a:latin typeface="Arial" panose="020B0604020202020204" pitchFamily="34" charset="0"/>
                <a:cs typeface="Arial" panose="020B0604020202020204" pitchFamily="34" charset="0"/>
              </a:rPr>
              <a:t>kế </a:t>
            </a:r>
            <a:r>
              <a:rPr lang="en-US" sz="3200" b="1" err="1">
                <a:latin typeface="Arial" panose="020B0604020202020204" pitchFamily="34" charset="0"/>
                <a:cs typeface="Arial" panose="020B0604020202020204" pitchFamily="34" charset="0"/>
              </a:rPr>
              <a:t>toán</a:t>
            </a:r>
            <a:r>
              <a:rPr lang="en-US" sz="3200" b="1">
                <a:latin typeface="Arial" panose="020B0604020202020204" pitchFamily="34" charset="0"/>
                <a:cs typeface="Arial" panose="020B0604020202020204" pitchFamily="34" charset="0"/>
              </a:rPr>
              <a:t> </a:t>
            </a:r>
          </a:p>
          <a:p>
            <a:pPr marL="0" lvl="0" indent="0" algn="ctr" rtl="0">
              <a:spcBef>
                <a:spcPts val="0"/>
              </a:spcBef>
              <a:spcAft>
                <a:spcPts val="0"/>
              </a:spcAft>
              <a:buNone/>
            </a:pPr>
            <a:endParaRPr sz="3200" b="1"/>
          </a:p>
        </p:txBody>
      </p:sp>
      <p:pic>
        <p:nvPicPr>
          <p:cNvPr id="5" name="Picture 4">
            <a:extLst>
              <a:ext uri="{FF2B5EF4-FFF2-40B4-BE49-F238E27FC236}">
                <a16:creationId xmlns:a16="http://schemas.microsoft.com/office/drawing/2014/main" id="{64F42BED-93E4-4155-B693-C63DFAE75FF6}"/>
              </a:ext>
            </a:extLst>
          </p:cNvPr>
          <p:cNvPicPr>
            <a:picLocks noChangeAspect="1"/>
          </p:cNvPicPr>
          <p:nvPr/>
        </p:nvPicPr>
        <p:blipFill>
          <a:blip r:embed="rId2"/>
          <a:stretch>
            <a:fillRect/>
          </a:stretch>
        </p:blipFill>
        <p:spPr>
          <a:xfrm>
            <a:off x="3055169" y="0"/>
            <a:ext cx="8793120" cy="6858000"/>
          </a:xfrm>
          <a:prstGeom prst="rect">
            <a:avLst/>
          </a:prstGeom>
        </p:spPr>
      </p:pic>
    </p:spTree>
    <p:extLst>
      <p:ext uri="{BB962C8B-B14F-4D97-AF65-F5344CB8AC3E}">
        <p14:creationId xmlns:p14="http://schemas.microsoft.com/office/powerpoint/2010/main" val="100168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0;p15">
            <a:extLst>
              <a:ext uri="{FF2B5EF4-FFF2-40B4-BE49-F238E27FC236}">
                <a16:creationId xmlns:a16="http://schemas.microsoft.com/office/drawing/2014/main" id="{86A3970C-A826-4C07-9332-D65E1DEBC7DA}"/>
              </a:ext>
            </a:extLst>
          </p:cNvPr>
          <p:cNvSpPr txBox="1"/>
          <p:nvPr/>
        </p:nvSpPr>
        <p:spPr>
          <a:xfrm>
            <a:off x="0" y="582935"/>
            <a:ext cx="2610035" cy="2204654"/>
          </a:xfrm>
          <a:prstGeom prst="rect">
            <a:avLst/>
          </a:prstGeom>
          <a:ln/>
        </p:spPr>
        <p:style>
          <a:lnRef idx="1">
            <a:schemeClr val="dk1"/>
          </a:lnRef>
          <a:fillRef idx="3">
            <a:schemeClr val="dk1"/>
          </a:fillRef>
          <a:effectRef idx="2">
            <a:schemeClr val="dk1"/>
          </a:effectRef>
          <a:fontRef idx="minor">
            <a:schemeClr val="lt1"/>
          </a:fontRef>
        </p:style>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lvl="0" indent="0" algn="ctr" rtl="0">
              <a:spcBef>
                <a:spcPts val="0"/>
              </a:spcBef>
              <a:spcAft>
                <a:spcPts val="0"/>
              </a:spcAft>
              <a:buNone/>
            </a:pPr>
            <a:r>
              <a:rPr lang="en-US" sz="3200" b="1" err="1">
                <a:latin typeface="Arial" panose="020B0604020202020204" pitchFamily="34" charset="0"/>
                <a:cs typeface="Arial" panose="020B0604020202020204" pitchFamily="34" charset="0"/>
              </a:rPr>
              <a:t>Mô</a:t>
            </a:r>
            <a:r>
              <a:rPr lang="en-US" sz="3200" b="1">
                <a:latin typeface="Arial" panose="020B0604020202020204" pitchFamily="34" charset="0"/>
                <a:cs typeface="Arial" panose="020B0604020202020204" pitchFamily="34" charset="0"/>
              </a:rPr>
              <a:t> hình</a:t>
            </a:r>
          </a:p>
          <a:p>
            <a:pPr marL="0" lvl="0" indent="0" algn="ctr" rtl="0">
              <a:spcBef>
                <a:spcPts val="0"/>
              </a:spcBef>
              <a:spcAft>
                <a:spcPts val="0"/>
              </a:spcAft>
              <a:buNone/>
            </a:pPr>
            <a:r>
              <a:rPr lang="en-US" sz="3200" b="1">
                <a:latin typeface="Arial" panose="020B0604020202020204" pitchFamily="34" charset="0"/>
                <a:cs typeface="Arial" panose="020B0604020202020204" pitchFamily="34" charset="0"/>
              </a:rPr>
              <a:t>use case</a:t>
            </a:r>
          </a:p>
          <a:p>
            <a:pPr marL="0" lvl="0" indent="0" algn="ctr" rtl="0">
              <a:spcBef>
                <a:spcPts val="0"/>
              </a:spcBef>
              <a:spcAft>
                <a:spcPts val="0"/>
              </a:spcAft>
              <a:buNone/>
            </a:pPr>
            <a:r>
              <a:rPr lang="en-US" sz="3200" b="1"/>
              <a:t>bộ phận quản lý</a:t>
            </a:r>
          </a:p>
          <a:p>
            <a:pPr marL="0" lvl="0" indent="0" algn="ctr" rtl="0">
              <a:spcBef>
                <a:spcPts val="0"/>
              </a:spcBef>
              <a:spcAft>
                <a:spcPts val="0"/>
              </a:spcAft>
              <a:buNone/>
            </a:pPr>
            <a:endParaRPr sz="3200" b="1"/>
          </a:p>
        </p:txBody>
      </p:sp>
      <p:pic>
        <p:nvPicPr>
          <p:cNvPr id="7" name="Picture 6">
            <a:extLst>
              <a:ext uri="{FF2B5EF4-FFF2-40B4-BE49-F238E27FC236}">
                <a16:creationId xmlns:a16="http://schemas.microsoft.com/office/drawing/2014/main" id="{E5EB882D-B6D7-4AE3-B475-27DA1CBB105D}"/>
              </a:ext>
            </a:extLst>
          </p:cNvPr>
          <p:cNvPicPr>
            <a:picLocks noChangeAspect="1"/>
          </p:cNvPicPr>
          <p:nvPr/>
        </p:nvPicPr>
        <p:blipFill>
          <a:blip r:embed="rId2"/>
          <a:stretch>
            <a:fillRect/>
          </a:stretch>
        </p:blipFill>
        <p:spPr>
          <a:xfrm>
            <a:off x="2438142" y="0"/>
            <a:ext cx="9857620" cy="7042825"/>
          </a:xfrm>
          <a:prstGeom prst="rect">
            <a:avLst/>
          </a:prstGeom>
        </p:spPr>
      </p:pic>
    </p:spTree>
    <p:extLst>
      <p:ext uri="{BB962C8B-B14F-4D97-AF65-F5344CB8AC3E}">
        <p14:creationId xmlns:p14="http://schemas.microsoft.com/office/powerpoint/2010/main" val="333912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4C4B5DB-4DF2-4945-9416-B9456605B7A4}"/>
              </a:ext>
            </a:extLst>
          </p:cNvPr>
          <p:cNvGraphicFramePr>
            <a:graphicFrameLocks noGrp="1"/>
          </p:cNvGraphicFramePr>
          <p:nvPr>
            <p:extLst>
              <p:ext uri="{D42A27DB-BD31-4B8C-83A1-F6EECF244321}">
                <p14:modId xmlns:p14="http://schemas.microsoft.com/office/powerpoint/2010/main" val="31013737"/>
              </p:ext>
            </p:extLst>
          </p:nvPr>
        </p:nvGraphicFramePr>
        <p:xfrm>
          <a:off x="1096105" y="1654122"/>
          <a:ext cx="10720072" cy="4274444"/>
        </p:xfrm>
        <a:graphic>
          <a:graphicData uri="http://schemas.openxmlformats.org/drawingml/2006/table">
            <a:tbl>
              <a:tblPr firstRow="1" bandRow="1">
                <a:tableStyleId>{5C22544A-7EE6-4342-B048-85BDC9FD1C3A}</a:tableStyleId>
              </a:tblPr>
              <a:tblGrid>
                <a:gridCol w="3275943">
                  <a:extLst>
                    <a:ext uri="{9D8B030D-6E8A-4147-A177-3AD203B41FA5}">
                      <a16:colId xmlns:a16="http://schemas.microsoft.com/office/drawing/2014/main" val="1393198557"/>
                    </a:ext>
                  </a:extLst>
                </a:gridCol>
                <a:gridCol w="7444129">
                  <a:extLst>
                    <a:ext uri="{9D8B030D-6E8A-4147-A177-3AD203B41FA5}">
                      <a16:colId xmlns:a16="http://schemas.microsoft.com/office/drawing/2014/main" val="2954577645"/>
                    </a:ext>
                  </a:extLst>
                </a:gridCol>
              </a:tblGrid>
              <a:tr h="329285">
                <a:tc>
                  <a:txBody>
                    <a:bodyPr/>
                    <a:lstStyle/>
                    <a:p>
                      <a:pPr algn="ctr">
                        <a:lnSpc>
                          <a:spcPct val="150000"/>
                        </a:lnSpc>
                      </a:pPr>
                      <a:r>
                        <a:rPr lang="en-US" sz="1600">
                          <a:latin typeface="Arial" panose="020B0604020202020204" pitchFamily="34" charset="0"/>
                          <a:cs typeface="Arial" panose="020B0604020202020204" pitchFamily="34" charset="0"/>
                        </a:rPr>
                        <a:t>Actor</a:t>
                      </a:r>
                    </a:p>
                  </a:txBody>
                  <a:tcPr/>
                </a:tc>
                <a:tc>
                  <a:txBody>
                    <a:bodyPr/>
                    <a:lstStyle/>
                    <a:p>
                      <a:pPr algn="ctr">
                        <a:lnSpc>
                          <a:spcPct val="150000"/>
                        </a:lnSpc>
                      </a:pPr>
                      <a:r>
                        <a:rPr lang="en-US" sz="1600">
                          <a:latin typeface="Arial" panose="020B0604020202020204" pitchFamily="34" charset="0"/>
                          <a:cs typeface="Arial" panose="020B0604020202020204" pitchFamily="34" charset="0"/>
                        </a:rPr>
                        <a:t>Ý nghĩa</a:t>
                      </a:r>
                    </a:p>
                  </a:txBody>
                  <a:tcPr/>
                </a:tc>
                <a:extLst>
                  <a:ext uri="{0D108BD9-81ED-4DB2-BD59-A6C34878D82A}">
                    <a16:rowId xmlns:a16="http://schemas.microsoft.com/office/drawing/2014/main" val="3481588316"/>
                  </a:ext>
                </a:extLst>
              </a:tr>
              <a:tr h="1192741">
                <a:tc>
                  <a:txBody>
                    <a:bodyPr/>
                    <a:lstStyle/>
                    <a:p>
                      <a:pPr>
                        <a:lnSpc>
                          <a:spcPct val="150000"/>
                        </a:lnSpc>
                      </a:pPr>
                      <a:r>
                        <a:rPr lang="en-US" sz="1600">
                          <a:latin typeface="Arial" panose="020B0604020202020204" pitchFamily="34" charset="0"/>
                          <a:cs typeface="Arial" panose="020B0604020202020204" pitchFamily="34" charset="0"/>
                        </a:rPr>
                        <a:t>Nhân viên lễ tân</a:t>
                      </a:r>
                    </a:p>
                  </a:txBody>
                  <a:tcPr/>
                </a:tc>
                <a:tc>
                  <a:txBody>
                    <a:bodyPr/>
                    <a:lstStyle/>
                    <a:p>
                      <a:pPr>
                        <a:lnSpc>
                          <a:spcPct val="150000"/>
                        </a:lnSpc>
                      </a:pPr>
                      <a:r>
                        <a:rPr lang="en-US" sz="1600">
                          <a:latin typeface="Arial" panose="020B0604020202020204" pitchFamily="34" charset="0"/>
                          <a:cs typeface="Arial" panose="020B0604020202020204" pitchFamily="34" charset="0"/>
                        </a:rPr>
                        <a:t>C</a:t>
                      </a:r>
                      <a:r>
                        <a:rPr lang="vi-VN" sz="1600">
                          <a:latin typeface="Arial" panose="020B0604020202020204" pitchFamily="34" charset="0"/>
                          <a:cs typeface="Arial" panose="020B0604020202020204" pitchFamily="34" charset="0"/>
                        </a:rPr>
                        <a:t>ó nhiệm vụ tiếp nhận khách đặt phòng và khách thuê phòng, trả lời những thắc mắc của khách hàng. Nhận yêu cầu khi khách muốn sử dụng dịch vụ của khách sạn. Thanh toán hóa đơn khi khách hàng trả phòng.</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87451328"/>
                  </a:ext>
                </a:extLst>
              </a:tr>
              <a:tr h="1370143">
                <a:tc>
                  <a:txBody>
                    <a:bodyPr/>
                    <a:lstStyle/>
                    <a:p>
                      <a:pPr>
                        <a:lnSpc>
                          <a:spcPct val="150000"/>
                        </a:lnSpc>
                      </a:pPr>
                      <a:r>
                        <a:rPr lang="en-US" sz="1600">
                          <a:latin typeface="Arial" panose="020B0604020202020204" pitchFamily="34" charset="0"/>
                          <a:cs typeface="Arial" panose="020B0604020202020204" pitchFamily="34" charset="0"/>
                        </a:rPr>
                        <a:t>Nhân viên kế toán</a:t>
                      </a:r>
                    </a:p>
                  </a:txBody>
                  <a:tcPr/>
                </a:tc>
                <a:tc>
                  <a:txBody>
                    <a:bodyPr/>
                    <a:lstStyle/>
                    <a:p>
                      <a:pPr>
                        <a:lnSpc>
                          <a:spcPct val="150000"/>
                        </a:lnSpc>
                      </a:pPr>
                      <a:r>
                        <a:rPr lang="en-US" sz="1600">
                          <a:latin typeface="Arial" panose="020B0604020202020204" pitchFamily="34" charset="0"/>
                          <a:cs typeface="Arial" panose="020B0604020202020204" pitchFamily="34" charset="0"/>
                        </a:rPr>
                        <a:t>Q</a:t>
                      </a:r>
                      <a:r>
                        <a:rPr lang="vi-VN" sz="1600">
                          <a:latin typeface="Arial" panose="020B0604020202020204" pitchFamily="34" charset="0"/>
                          <a:cs typeface="Arial" panose="020B0604020202020204" pitchFamily="34" charset="0"/>
                        </a:rPr>
                        <a:t>uản lý thông tin tài chính trong khách sạn, lập phiếu</a:t>
                      </a:r>
                      <a:r>
                        <a:rPr lang="en-US" sz="1600">
                          <a:latin typeface="Arial" panose="020B0604020202020204" pitchFamily="34" charset="0"/>
                          <a:cs typeface="Arial" panose="020B0604020202020204" pitchFamily="34" charset="0"/>
                        </a:rPr>
                        <a:t> </a:t>
                      </a:r>
                      <a:r>
                        <a:rPr lang="vi-VN" sz="1600">
                          <a:latin typeface="Arial" panose="020B0604020202020204" pitchFamily="34" charset="0"/>
                          <a:cs typeface="Arial" panose="020B0604020202020204" pitchFamily="34" charset="0"/>
                        </a:rPr>
                        <a:t>chi tiêu cho vấn đề sửa chửa hoặc mua sắm phục vụ việc kinh doanh. Hàng tháng nhân viên kế toán phải tiến hành kiểm kê tài chính thu chi và đóng thuế kinh doanh cho khách sạn</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65485209"/>
                  </a:ext>
                </a:extLst>
              </a:tr>
              <a:tr h="745464">
                <a:tc>
                  <a:txBody>
                    <a:bodyPr/>
                    <a:lstStyle/>
                    <a:p>
                      <a:pPr>
                        <a:lnSpc>
                          <a:spcPct val="150000"/>
                        </a:lnSpc>
                      </a:pPr>
                      <a:r>
                        <a:rPr lang="en-US" sz="1600">
                          <a:latin typeface="Arial" panose="020B0604020202020204" pitchFamily="34" charset="0"/>
                          <a:cs typeface="Arial" panose="020B0604020202020204" pitchFamily="34" charset="0"/>
                        </a:rPr>
                        <a:t>Nhân viên kinh doanh</a:t>
                      </a:r>
                    </a:p>
                  </a:txBody>
                  <a:tcPr/>
                </a:tc>
                <a:tc>
                  <a:txBody>
                    <a:bodyPr/>
                    <a:lstStyle/>
                    <a:p>
                      <a:pPr>
                        <a:lnSpc>
                          <a:spcPct val="150000"/>
                        </a:lnSpc>
                      </a:pPr>
                      <a:r>
                        <a:rPr lang="en-US" sz="1600">
                          <a:latin typeface="Arial" panose="020B0604020202020204" pitchFamily="34" charset="0"/>
                          <a:cs typeface="Arial" panose="020B0604020202020204" pitchFamily="34" charset="0"/>
                        </a:rPr>
                        <a:t>B</a:t>
                      </a:r>
                      <a:r>
                        <a:rPr lang="vi-VN" sz="1600">
                          <a:latin typeface="Arial" panose="020B0604020202020204" pitchFamily="34" charset="0"/>
                          <a:cs typeface="Arial" panose="020B0604020202020204" pitchFamily="34" charset="0"/>
                        </a:rPr>
                        <a:t>ộ phận này có nhiệm vụ quản lý danh sách khách hàng, quản lý thông tin về phòng, đưa ra chiến lược kinh doanh cụ thể cho khách sạn</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50781793"/>
                  </a:ext>
                </a:extLst>
              </a:tr>
              <a:tr h="521824">
                <a:tc>
                  <a:txBody>
                    <a:bodyPr/>
                    <a:lstStyle/>
                    <a:p>
                      <a:pPr>
                        <a:lnSpc>
                          <a:spcPct val="150000"/>
                        </a:lnSpc>
                      </a:pPr>
                      <a:r>
                        <a:rPr lang="en-US" sz="1600">
                          <a:latin typeface="Arial" panose="020B0604020202020204" pitchFamily="34" charset="0"/>
                          <a:cs typeface="Arial" panose="020B0604020202020204" pitchFamily="34" charset="0"/>
                        </a:rPr>
                        <a:t>Nhân viên nhân sự</a:t>
                      </a:r>
                    </a:p>
                  </a:txBody>
                  <a:tcPr/>
                </a:tc>
                <a:tc>
                  <a:txBody>
                    <a:bodyPr/>
                    <a:lstStyle/>
                    <a:p>
                      <a:pPr>
                        <a:lnSpc>
                          <a:spcPct val="150000"/>
                        </a:lnSpc>
                      </a:pPr>
                      <a:r>
                        <a:rPr lang="en-US" sz="1600">
                          <a:latin typeface="Arial" panose="020B0604020202020204" pitchFamily="34" charset="0"/>
                          <a:cs typeface="Arial" panose="020B0604020202020204" pitchFamily="34" charset="0"/>
                        </a:rPr>
                        <a:t>Có nhiệm vụ quản lý thông tin nhân viên, thông tin giờ làm…</a:t>
                      </a:r>
                    </a:p>
                  </a:txBody>
                  <a:tcPr/>
                </a:tc>
                <a:extLst>
                  <a:ext uri="{0D108BD9-81ED-4DB2-BD59-A6C34878D82A}">
                    <a16:rowId xmlns:a16="http://schemas.microsoft.com/office/drawing/2014/main" val="3380378443"/>
                  </a:ext>
                </a:extLst>
              </a:tr>
            </a:tbl>
          </a:graphicData>
        </a:graphic>
      </p:graphicFrame>
      <p:sp>
        <p:nvSpPr>
          <p:cNvPr id="6" name="TextBox 5">
            <a:extLst>
              <a:ext uri="{FF2B5EF4-FFF2-40B4-BE49-F238E27FC236}">
                <a16:creationId xmlns:a16="http://schemas.microsoft.com/office/drawing/2014/main" id="{0511C74B-59B7-491F-912E-587FB33E779F}"/>
              </a:ext>
            </a:extLst>
          </p:cNvPr>
          <p:cNvSpPr txBox="1"/>
          <p:nvPr/>
        </p:nvSpPr>
        <p:spPr>
          <a:xfrm>
            <a:off x="1688238" y="134337"/>
            <a:ext cx="4117759" cy="830997"/>
          </a:xfrm>
          <a:prstGeom prst="rect">
            <a:avLst/>
          </a:prstGeom>
          <a:noFill/>
        </p:spPr>
        <p:txBody>
          <a:bodyPr wrap="square" rtlCol="0">
            <a:spAutoFit/>
          </a:bodyPr>
          <a:lstStyle/>
          <a:p>
            <a:r>
              <a:rPr lang="en-US" sz="2400"/>
              <a:t>2.2 Đặc tả use case và actor</a:t>
            </a:r>
          </a:p>
          <a:p>
            <a:endParaRPr lang="en-US" sz="2400"/>
          </a:p>
        </p:txBody>
      </p:sp>
      <p:sp>
        <p:nvSpPr>
          <p:cNvPr id="7" name="TextBox 6">
            <a:extLst>
              <a:ext uri="{FF2B5EF4-FFF2-40B4-BE49-F238E27FC236}">
                <a16:creationId xmlns:a16="http://schemas.microsoft.com/office/drawing/2014/main" id="{49AEC176-449F-4A63-9A8E-8B088B677ACA}"/>
              </a:ext>
            </a:extLst>
          </p:cNvPr>
          <p:cNvSpPr txBox="1"/>
          <p:nvPr/>
        </p:nvSpPr>
        <p:spPr>
          <a:xfrm>
            <a:off x="1688238" y="776959"/>
            <a:ext cx="3187083" cy="877163"/>
          </a:xfrm>
          <a:prstGeom prst="rect">
            <a:avLst/>
          </a:prstGeom>
          <a:noFill/>
        </p:spPr>
        <p:txBody>
          <a:bodyPr wrap="square" rtlCol="0">
            <a:spAutoFit/>
          </a:bodyPr>
          <a:lstStyle/>
          <a:p>
            <a:r>
              <a:rPr lang="en-US" sz="1700"/>
              <a:t>2.2.1 Đặc tả Actor</a:t>
            </a:r>
          </a:p>
          <a:p>
            <a:endParaRPr lang="en-US" sz="1700"/>
          </a:p>
          <a:p>
            <a:endParaRPr lang="en-US" sz="1700"/>
          </a:p>
        </p:txBody>
      </p:sp>
    </p:spTree>
    <p:extLst>
      <p:ext uri="{BB962C8B-B14F-4D97-AF65-F5344CB8AC3E}">
        <p14:creationId xmlns:p14="http://schemas.microsoft.com/office/powerpoint/2010/main" val="130186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11C74B-59B7-491F-912E-587FB33E779F}"/>
              </a:ext>
            </a:extLst>
          </p:cNvPr>
          <p:cNvSpPr txBox="1"/>
          <p:nvPr/>
        </p:nvSpPr>
        <p:spPr>
          <a:xfrm>
            <a:off x="1609675" y="105193"/>
            <a:ext cx="4117759" cy="830997"/>
          </a:xfrm>
          <a:prstGeom prst="rect">
            <a:avLst/>
          </a:prstGeom>
          <a:noFill/>
        </p:spPr>
        <p:txBody>
          <a:bodyPr wrap="square" rtlCol="0">
            <a:spAutoFit/>
          </a:bodyPr>
          <a:lstStyle/>
          <a:p>
            <a:r>
              <a:rPr lang="en-US" sz="2400"/>
              <a:t>2.2 Đặc tả use case và actor</a:t>
            </a:r>
          </a:p>
          <a:p>
            <a:endParaRPr lang="en-US" sz="2400"/>
          </a:p>
        </p:txBody>
      </p:sp>
      <p:sp>
        <p:nvSpPr>
          <p:cNvPr id="8" name="TextBox 7">
            <a:extLst>
              <a:ext uri="{FF2B5EF4-FFF2-40B4-BE49-F238E27FC236}">
                <a16:creationId xmlns:a16="http://schemas.microsoft.com/office/drawing/2014/main" id="{4CA8172E-DD52-4D6D-9EBB-A85E6FB0A2B9}"/>
              </a:ext>
            </a:extLst>
          </p:cNvPr>
          <p:cNvSpPr txBox="1"/>
          <p:nvPr/>
        </p:nvSpPr>
        <p:spPr>
          <a:xfrm>
            <a:off x="1609675" y="780657"/>
            <a:ext cx="3187083" cy="877163"/>
          </a:xfrm>
          <a:prstGeom prst="rect">
            <a:avLst/>
          </a:prstGeom>
          <a:noFill/>
        </p:spPr>
        <p:txBody>
          <a:bodyPr wrap="square" rtlCol="0">
            <a:spAutoFit/>
          </a:bodyPr>
          <a:lstStyle/>
          <a:p>
            <a:r>
              <a:rPr lang="en-US" sz="1700"/>
              <a:t>2.2.2 Đặc tả use case</a:t>
            </a:r>
          </a:p>
          <a:p>
            <a:endParaRPr lang="en-US" sz="1700"/>
          </a:p>
          <a:p>
            <a:endParaRPr lang="en-US" sz="1700"/>
          </a:p>
        </p:txBody>
      </p:sp>
      <p:sp>
        <p:nvSpPr>
          <p:cNvPr id="9" name="TextBox 8">
            <a:extLst>
              <a:ext uri="{FF2B5EF4-FFF2-40B4-BE49-F238E27FC236}">
                <a16:creationId xmlns:a16="http://schemas.microsoft.com/office/drawing/2014/main" id="{04982E35-207C-4AB8-A432-A3880970290A}"/>
              </a:ext>
            </a:extLst>
          </p:cNvPr>
          <p:cNvSpPr txBox="1"/>
          <p:nvPr/>
        </p:nvSpPr>
        <p:spPr>
          <a:xfrm>
            <a:off x="1609675" y="1502287"/>
            <a:ext cx="4557661" cy="11100731"/>
          </a:xfrm>
          <a:prstGeom prst="rect">
            <a:avLst/>
          </a:prstGeom>
          <a:noFill/>
        </p:spPr>
        <p:txBody>
          <a:bodyPr wrap="square" numCol="1" spcCol="0" rtlCol="0">
            <a:spAutoFit/>
          </a:bodyPr>
          <a:lstStyle/>
          <a:p>
            <a:pPr marL="342900" lvl="1" indent="-342900" algn="just">
              <a:lnSpc>
                <a:spcPct val="150000"/>
              </a:lnSpc>
              <a:buFont typeface="+mj-lt"/>
              <a:buAutoNum type="arabicPeriod"/>
            </a:pPr>
            <a:r>
              <a:rPr lang="en-US" sz="1500"/>
              <a:t>Use case đăng nhập</a:t>
            </a:r>
          </a:p>
          <a:p>
            <a:pPr marL="342900" lvl="1" indent="-342900" algn="just">
              <a:lnSpc>
                <a:spcPct val="150000"/>
              </a:lnSpc>
              <a:buFont typeface="+mj-lt"/>
              <a:buAutoNum type="arabicPeriod"/>
            </a:pPr>
            <a:r>
              <a:rPr lang="en-US" sz="1500"/>
              <a:t>Use case đăng xuất</a:t>
            </a:r>
          </a:p>
          <a:p>
            <a:pPr marL="342900" lvl="1" indent="-342900" algn="just">
              <a:lnSpc>
                <a:spcPct val="150000"/>
              </a:lnSpc>
              <a:buFont typeface="+mj-lt"/>
              <a:buAutoNum type="arabicPeriod"/>
            </a:pPr>
            <a:r>
              <a:rPr lang="en-US" sz="1500"/>
              <a:t>Use case đổi mật khẩu</a:t>
            </a:r>
          </a:p>
          <a:p>
            <a:pPr marL="342900" lvl="1" indent="-342900" algn="just">
              <a:lnSpc>
                <a:spcPct val="150000"/>
              </a:lnSpc>
              <a:buFont typeface="+mj-lt"/>
              <a:buAutoNum type="arabicPeriod"/>
            </a:pPr>
            <a:r>
              <a:rPr lang="en-US" sz="1500"/>
              <a:t>Use case đặt phòng</a:t>
            </a:r>
          </a:p>
          <a:p>
            <a:pPr marL="342900" lvl="1" indent="-342900" algn="just">
              <a:lnSpc>
                <a:spcPct val="150000"/>
              </a:lnSpc>
              <a:buFont typeface="+mj-lt"/>
              <a:buAutoNum type="arabicPeriod"/>
            </a:pPr>
            <a:r>
              <a:rPr lang="en-US" sz="1500"/>
              <a:t>Use case kiểm tra tình trạng phòng</a:t>
            </a:r>
          </a:p>
          <a:p>
            <a:pPr marL="342900" lvl="1" indent="-342900" algn="just">
              <a:lnSpc>
                <a:spcPct val="150000"/>
              </a:lnSpc>
              <a:buFont typeface="+mj-lt"/>
              <a:buAutoNum type="arabicPeriod"/>
            </a:pPr>
            <a:r>
              <a:rPr lang="en-US" sz="1500"/>
              <a:t>Use case tra cứu phòng</a:t>
            </a:r>
          </a:p>
          <a:p>
            <a:pPr marL="342900" lvl="1" indent="-342900" algn="just">
              <a:lnSpc>
                <a:spcPct val="150000"/>
              </a:lnSpc>
              <a:buFont typeface="+mj-lt"/>
              <a:buAutoNum type="arabicPeriod"/>
            </a:pPr>
            <a:r>
              <a:rPr lang="en-US" sz="1500"/>
              <a:t>Use case thuê phòng đặt tr</a:t>
            </a:r>
            <a:r>
              <a:rPr lang="vi-VN" sz="1500"/>
              <a:t>ư</a:t>
            </a:r>
            <a:r>
              <a:rPr lang="en-US" sz="1500"/>
              <a:t>ớc</a:t>
            </a:r>
          </a:p>
          <a:p>
            <a:pPr marL="342900" lvl="1" indent="-342900" algn="just">
              <a:lnSpc>
                <a:spcPct val="150000"/>
              </a:lnSpc>
              <a:buFont typeface="+mj-lt"/>
              <a:buAutoNum type="arabicPeriod"/>
            </a:pPr>
            <a:r>
              <a:rPr lang="en-US" sz="1500"/>
              <a:t>Use case thuê phòng trực tiếp</a:t>
            </a:r>
          </a:p>
          <a:p>
            <a:pPr marL="342900" lvl="1" indent="-342900" algn="just">
              <a:lnSpc>
                <a:spcPct val="150000"/>
              </a:lnSpc>
              <a:buFont typeface="+mj-lt"/>
              <a:buAutoNum type="arabicPeriod"/>
            </a:pPr>
            <a:r>
              <a:rPr lang="en-US" sz="1500"/>
              <a:t>Use case tìm thông tin đặt phòng</a:t>
            </a:r>
          </a:p>
          <a:p>
            <a:pPr marL="342900" lvl="1" indent="-342900" algn="just">
              <a:lnSpc>
                <a:spcPct val="150000"/>
              </a:lnSpc>
              <a:buFont typeface="+mj-lt"/>
              <a:buAutoNum type="arabicPeriod"/>
            </a:pPr>
            <a:r>
              <a:rPr lang="en-US" sz="1500"/>
              <a:t>Use case lập phiếu dịch vụ</a:t>
            </a:r>
          </a:p>
          <a:p>
            <a:pPr marL="342900" lvl="1" indent="-342900" algn="just">
              <a:lnSpc>
                <a:spcPct val="150000"/>
              </a:lnSpc>
              <a:buFont typeface="+mj-lt"/>
              <a:buAutoNum type="arabicPeriod"/>
            </a:pPr>
            <a:r>
              <a:rPr lang="en-US" sz="1500"/>
              <a:t>Use case lập hóa đ</a:t>
            </a:r>
            <a:r>
              <a:rPr lang="vi-VN" sz="1500"/>
              <a:t>ơ</a:t>
            </a:r>
            <a:r>
              <a:rPr lang="en-US" sz="1500"/>
              <a:t>n</a:t>
            </a:r>
          </a:p>
          <a:p>
            <a:pPr marL="342900" lvl="1" indent="-342900" algn="just">
              <a:lnSpc>
                <a:spcPct val="150000"/>
              </a:lnSpc>
              <a:buFont typeface="+mj-lt"/>
              <a:buAutoNum type="arabicPeriod"/>
            </a:pPr>
            <a:r>
              <a:rPr lang="en-US" sz="1500"/>
              <a:t>Use case tìm kiếm dịch vụ</a:t>
            </a:r>
          </a:p>
          <a:p>
            <a:pPr marL="342900" lvl="1" indent="-342900" algn="just">
              <a:lnSpc>
                <a:spcPct val="150000"/>
              </a:lnSpc>
              <a:buFont typeface="+mj-lt"/>
              <a:buAutoNum type="arabicPeriod"/>
            </a:pPr>
            <a:r>
              <a:rPr lang="en-US" sz="1500"/>
              <a:t>Use case sữa dịch vụ</a:t>
            </a:r>
          </a:p>
          <a:p>
            <a:pPr marL="342900" lvl="1" indent="-342900" algn="just">
              <a:lnSpc>
                <a:spcPct val="150000"/>
              </a:lnSpc>
              <a:buFont typeface="+mj-lt"/>
              <a:buAutoNum type="arabicPeriod"/>
            </a:pPr>
            <a:r>
              <a:rPr lang="en-US" sz="1500"/>
              <a:t> Use case xóa dịch vụ</a:t>
            </a:r>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Font typeface="Arial"/>
              <a:buAutoNum type="arabicPeriod"/>
            </a:pPr>
            <a:endParaRPr lang="en-US" sz="1700"/>
          </a:p>
          <a:p>
            <a:pPr marL="342900" lvl="1" indent="-342900" algn="just">
              <a:lnSpc>
                <a:spcPct val="150000"/>
              </a:lnSpc>
              <a:buAutoNum type="arabicPeriod"/>
            </a:pPr>
            <a:endParaRPr lang="en-US" sz="1700"/>
          </a:p>
        </p:txBody>
      </p:sp>
      <p:sp>
        <p:nvSpPr>
          <p:cNvPr id="13" name="TextBox 12">
            <a:extLst>
              <a:ext uri="{FF2B5EF4-FFF2-40B4-BE49-F238E27FC236}">
                <a16:creationId xmlns:a16="http://schemas.microsoft.com/office/drawing/2014/main" id="{BD198774-6613-4A4A-AC36-E39FF04CBEFB}"/>
              </a:ext>
            </a:extLst>
          </p:cNvPr>
          <p:cNvSpPr txBox="1"/>
          <p:nvPr/>
        </p:nvSpPr>
        <p:spPr>
          <a:xfrm>
            <a:off x="6776936" y="1502287"/>
            <a:ext cx="3923489" cy="10783273"/>
          </a:xfrm>
          <a:prstGeom prst="rect">
            <a:avLst/>
          </a:prstGeom>
          <a:noFill/>
        </p:spPr>
        <p:txBody>
          <a:bodyPr wrap="square" numCol="1" spcCol="0" rtlCol="0">
            <a:spAutoFit/>
          </a:bodyPr>
          <a:lstStyle/>
          <a:p>
            <a:pPr marL="342900" lvl="1" indent="-342900" algn="just">
              <a:lnSpc>
                <a:spcPct val="150000"/>
              </a:lnSpc>
              <a:buFont typeface="+mj-lt"/>
              <a:buAutoNum type="arabicPeriod" startAt="15"/>
            </a:pPr>
            <a:r>
              <a:rPr lang="en-US" sz="1500"/>
              <a:t>Use case thêm dịch vụ</a:t>
            </a:r>
          </a:p>
          <a:p>
            <a:pPr marL="342900" lvl="1" indent="-342900" algn="just">
              <a:lnSpc>
                <a:spcPct val="150000"/>
              </a:lnSpc>
              <a:buFont typeface="+mj-lt"/>
              <a:buAutoNum type="arabicPeriod" startAt="15"/>
            </a:pPr>
            <a:r>
              <a:rPr lang="en-US" sz="1500"/>
              <a:t>Use case tìm kiếm khách hàng</a:t>
            </a:r>
          </a:p>
          <a:p>
            <a:pPr marL="342900" lvl="1" indent="-342900" algn="just">
              <a:lnSpc>
                <a:spcPct val="150000"/>
              </a:lnSpc>
              <a:buFont typeface="+mj-lt"/>
              <a:buAutoNum type="arabicPeriod" startAt="15"/>
            </a:pPr>
            <a:r>
              <a:rPr lang="en-US" sz="1500"/>
              <a:t>Use case xóa khách hang</a:t>
            </a:r>
          </a:p>
          <a:p>
            <a:pPr marL="342900" lvl="1" indent="-342900" algn="just">
              <a:lnSpc>
                <a:spcPct val="150000"/>
              </a:lnSpc>
              <a:buFont typeface="+mj-lt"/>
              <a:buAutoNum type="arabicPeriod" startAt="15"/>
            </a:pPr>
            <a:r>
              <a:rPr lang="en-US" sz="1500"/>
              <a:t>Use case sữa thông tin khách hàng</a:t>
            </a:r>
          </a:p>
          <a:p>
            <a:pPr marL="342900" lvl="1" indent="-342900" algn="just">
              <a:lnSpc>
                <a:spcPct val="150000"/>
              </a:lnSpc>
              <a:buFont typeface="+mj-lt"/>
              <a:buAutoNum type="arabicPeriod" startAt="15"/>
            </a:pPr>
            <a:r>
              <a:rPr lang="en-US" sz="1500"/>
              <a:t>Use case tìm kiếm phòng</a:t>
            </a:r>
          </a:p>
          <a:p>
            <a:pPr marL="342900" lvl="1" indent="-342900" algn="just">
              <a:lnSpc>
                <a:spcPct val="150000"/>
              </a:lnSpc>
              <a:buFont typeface="+mj-lt"/>
              <a:buAutoNum type="arabicPeriod" startAt="15"/>
            </a:pPr>
            <a:r>
              <a:rPr lang="en-US" sz="1500"/>
              <a:t>Use case xóa phòng</a:t>
            </a:r>
          </a:p>
          <a:p>
            <a:pPr marL="342900" lvl="1" indent="-342900" algn="just">
              <a:lnSpc>
                <a:spcPct val="150000"/>
              </a:lnSpc>
              <a:buFont typeface="+mj-lt"/>
              <a:buAutoNum type="arabicPeriod" startAt="15"/>
            </a:pPr>
            <a:r>
              <a:rPr lang="en-US" sz="1500"/>
              <a:t>Use case sữa thông tin phòng</a:t>
            </a:r>
          </a:p>
          <a:p>
            <a:pPr marL="342900" lvl="1" indent="-342900" algn="just">
              <a:lnSpc>
                <a:spcPct val="150000"/>
              </a:lnSpc>
              <a:buFont typeface="+mj-lt"/>
              <a:buAutoNum type="arabicPeriod" startAt="15"/>
            </a:pPr>
            <a:r>
              <a:rPr lang="en-US" sz="1500"/>
              <a:t>Use case thêm phòng</a:t>
            </a:r>
          </a:p>
          <a:p>
            <a:pPr marL="342900" lvl="1" indent="-342900" algn="just">
              <a:lnSpc>
                <a:spcPct val="150000"/>
              </a:lnSpc>
              <a:buFont typeface="+mj-lt"/>
              <a:buAutoNum type="arabicPeriod" startAt="15"/>
            </a:pPr>
            <a:r>
              <a:rPr lang="en-US" sz="1500"/>
              <a:t>Use case tạo tài khoản</a:t>
            </a:r>
          </a:p>
          <a:p>
            <a:pPr marL="342900" lvl="1" indent="-342900" algn="just">
              <a:lnSpc>
                <a:spcPct val="150000"/>
              </a:lnSpc>
              <a:buFont typeface="+mj-lt"/>
              <a:buAutoNum type="arabicPeriod" startAt="15"/>
            </a:pPr>
            <a:r>
              <a:rPr lang="en-US" sz="1500"/>
              <a:t>Use case tìm kiếm tài khoản</a:t>
            </a:r>
          </a:p>
          <a:p>
            <a:pPr marL="342900" lvl="1" indent="-342900" algn="just">
              <a:lnSpc>
                <a:spcPct val="150000"/>
              </a:lnSpc>
              <a:buFont typeface="+mj-lt"/>
              <a:buAutoNum type="arabicPeriod" startAt="15"/>
            </a:pPr>
            <a:r>
              <a:rPr lang="en-US" sz="1500"/>
              <a:t>Use case xóa tài khoản</a:t>
            </a:r>
          </a:p>
          <a:p>
            <a:pPr marL="342900" lvl="1" indent="-342900" algn="just">
              <a:lnSpc>
                <a:spcPct val="150000"/>
              </a:lnSpc>
              <a:buFont typeface="+mj-lt"/>
              <a:buAutoNum type="arabicPeriod" startAt="15"/>
            </a:pPr>
            <a:r>
              <a:rPr lang="en-US" sz="1500"/>
              <a:t>Use case sữa thông tin tài khoản</a:t>
            </a:r>
          </a:p>
          <a:p>
            <a:pPr marL="342900" lvl="1" indent="-342900" algn="just">
              <a:lnSpc>
                <a:spcPct val="150000"/>
              </a:lnSpc>
              <a:buFont typeface="+mj-lt"/>
              <a:buAutoNum type="arabicPeriod" startAt="15"/>
            </a:pPr>
            <a:r>
              <a:rPr lang="en-US" sz="1500"/>
              <a:t>Use case thống kê doanh thu</a:t>
            </a:r>
          </a:p>
          <a:p>
            <a:pPr marL="342900" lvl="1" indent="-342900" algn="just">
              <a:lnSpc>
                <a:spcPct val="150000"/>
              </a:lnSpc>
              <a:buFont typeface="+mj-lt"/>
              <a:buAutoNum type="arabicPeriod" startAt="15"/>
            </a:pPr>
            <a:r>
              <a:rPr lang="en-US" sz="1500"/>
              <a:t>Use case tìm kiếm hóa đ</a:t>
            </a:r>
            <a:r>
              <a:rPr lang="vi-VN" sz="1500"/>
              <a:t>ơ</a:t>
            </a:r>
            <a:r>
              <a:rPr lang="en-US" sz="1500"/>
              <a:t>n</a:t>
            </a:r>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a:p>
            <a:pPr marL="342900" lvl="1" indent="-342900" algn="just">
              <a:lnSpc>
                <a:spcPct val="150000"/>
              </a:lnSpc>
              <a:buFont typeface="+mj-lt"/>
              <a:buAutoNum type="arabicPeriod" startAt="15"/>
            </a:pPr>
            <a:endParaRPr lang="en-US" sz="1500"/>
          </a:p>
        </p:txBody>
      </p:sp>
    </p:spTree>
    <p:extLst>
      <p:ext uri="{BB962C8B-B14F-4D97-AF65-F5344CB8AC3E}">
        <p14:creationId xmlns:p14="http://schemas.microsoft.com/office/powerpoint/2010/main" val="3672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52973BD-348D-446D-A48E-4C64CEFE9F42}"/>
              </a:ext>
            </a:extLst>
          </p:cNvPr>
          <p:cNvGraphicFramePr>
            <a:graphicFrameLocks noGrp="1"/>
          </p:cNvGraphicFramePr>
          <p:nvPr>
            <p:extLst>
              <p:ext uri="{D42A27DB-BD31-4B8C-83A1-F6EECF244321}">
                <p14:modId xmlns:p14="http://schemas.microsoft.com/office/powerpoint/2010/main" val="3223341248"/>
              </p:ext>
            </p:extLst>
          </p:nvPr>
        </p:nvGraphicFramePr>
        <p:xfrm>
          <a:off x="0" y="1"/>
          <a:ext cx="12192000" cy="7013687"/>
        </p:xfrm>
        <a:graphic>
          <a:graphicData uri="http://schemas.openxmlformats.org/drawingml/2006/table">
            <a:tbl>
              <a:tblPr firstRow="1" bandRow="1">
                <a:tableStyleId>{5C22544A-7EE6-4342-B048-85BDC9FD1C3A}</a:tableStyleId>
              </a:tblPr>
              <a:tblGrid>
                <a:gridCol w="3670599">
                  <a:extLst>
                    <a:ext uri="{9D8B030D-6E8A-4147-A177-3AD203B41FA5}">
                      <a16:colId xmlns:a16="http://schemas.microsoft.com/office/drawing/2014/main" val="1393198557"/>
                    </a:ext>
                  </a:extLst>
                </a:gridCol>
                <a:gridCol w="8521401">
                  <a:extLst>
                    <a:ext uri="{9D8B030D-6E8A-4147-A177-3AD203B41FA5}">
                      <a16:colId xmlns:a16="http://schemas.microsoft.com/office/drawing/2014/main" val="2954577645"/>
                    </a:ext>
                  </a:extLst>
                </a:gridCol>
              </a:tblGrid>
              <a:tr h="768296">
                <a:tc>
                  <a:txBody>
                    <a:bodyPr/>
                    <a:lstStyle/>
                    <a:p>
                      <a:pPr algn="ctr">
                        <a:lnSpc>
                          <a:spcPct val="150000"/>
                        </a:lnSpc>
                      </a:pPr>
                      <a:r>
                        <a:rPr lang="en-US" sz="1600">
                          <a:latin typeface="Arial" panose="020B0604020202020204" pitchFamily="34" charset="0"/>
                          <a:cs typeface="Arial" panose="020B0604020202020204" pitchFamily="34" charset="0"/>
                        </a:rPr>
                        <a:t>Use case</a:t>
                      </a:r>
                    </a:p>
                  </a:txBody>
                  <a:tcPr/>
                </a:tc>
                <a:tc>
                  <a:txBody>
                    <a:bodyPr/>
                    <a:lstStyle/>
                    <a:p>
                      <a:pPr algn="ctr">
                        <a:lnSpc>
                          <a:spcPct val="150000"/>
                        </a:lnSpc>
                      </a:pPr>
                      <a:r>
                        <a:rPr lang="en-US" sz="1600">
                          <a:latin typeface="Arial" panose="020B0604020202020204" pitchFamily="34" charset="0"/>
                          <a:cs typeface="Arial" panose="020B0604020202020204" pitchFamily="34" charset="0"/>
                        </a:rPr>
                        <a:t>Đăng nhập</a:t>
                      </a:r>
                    </a:p>
                  </a:txBody>
                  <a:tcPr/>
                </a:tc>
                <a:extLst>
                  <a:ext uri="{0D108BD9-81ED-4DB2-BD59-A6C34878D82A}">
                    <a16:rowId xmlns:a16="http://schemas.microsoft.com/office/drawing/2014/main" val="3481588316"/>
                  </a:ext>
                </a:extLst>
              </a:tr>
              <a:tr h="690583">
                <a:tc>
                  <a:txBody>
                    <a:bodyPr/>
                    <a:lstStyle/>
                    <a:p>
                      <a:pPr>
                        <a:lnSpc>
                          <a:spcPct val="150000"/>
                        </a:lnSpc>
                      </a:pPr>
                      <a:r>
                        <a:rPr lang="en-US" sz="1600">
                          <a:latin typeface="Arial" panose="020B0604020202020204" pitchFamily="34" charset="0"/>
                          <a:cs typeface="Arial" panose="020B0604020202020204" pitchFamily="34" charset="0"/>
                        </a:rPr>
                        <a:t>Actor</a:t>
                      </a:r>
                    </a:p>
                  </a:txBody>
                  <a:tcPr/>
                </a:tc>
                <a:tc>
                  <a:txBody>
                    <a:bodyPr/>
                    <a:lstStyle/>
                    <a:p>
                      <a:pPr>
                        <a:lnSpc>
                          <a:spcPct val="150000"/>
                        </a:lnSpc>
                      </a:pPr>
                      <a:r>
                        <a:rPr lang="en-US" sz="1600">
                          <a:latin typeface="Arial" panose="020B0604020202020204" pitchFamily="34" charset="0"/>
                          <a:cs typeface="Arial" panose="020B0604020202020204" pitchFamily="34" charset="0"/>
                        </a:rPr>
                        <a:t>Lễ tân, nhân viên kinh doanh, nhân viên nhân sự, nhân viên kế toán, nhân viên dịch vụ</a:t>
                      </a:r>
                    </a:p>
                  </a:txBody>
                  <a:tcPr/>
                </a:tc>
                <a:extLst>
                  <a:ext uri="{0D108BD9-81ED-4DB2-BD59-A6C34878D82A}">
                    <a16:rowId xmlns:a16="http://schemas.microsoft.com/office/drawing/2014/main" val="687451328"/>
                  </a:ext>
                </a:extLst>
              </a:tr>
              <a:tr h="613111">
                <a:tc>
                  <a:txBody>
                    <a:bodyPr/>
                    <a:lstStyle/>
                    <a:p>
                      <a:pPr>
                        <a:lnSpc>
                          <a:spcPct val="150000"/>
                        </a:lnSpc>
                      </a:pPr>
                      <a:r>
                        <a:rPr lang="en-US" sz="1600">
                          <a:latin typeface="Arial" panose="020B0604020202020204" pitchFamily="34" charset="0"/>
                          <a:cs typeface="Arial" panose="020B0604020202020204" pitchFamily="34" charset="0"/>
                        </a:rPr>
                        <a:t>Mô tả tóm tắt</a:t>
                      </a:r>
                    </a:p>
                  </a:txBody>
                  <a:tcPr/>
                </a:tc>
                <a:tc>
                  <a:txBody>
                    <a:bodyPr/>
                    <a:lstStyle/>
                    <a:p>
                      <a:pPr>
                        <a:lnSpc>
                          <a:spcPct val="150000"/>
                        </a:lnSpc>
                      </a:pPr>
                      <a:r>
                        <a:rPr lang="en-US" sz="1600">
                          <a:latin typeface="Arial" panose="020B0604020202020204" pitchFamily="34" charset="0"/>
                          <a:cs typeface="Arial" panose="020B0604020202020204" pitchFamily="34" charset="0"/>
                        </a:rPr>
                        <a:t>Use case này mô tả các b</a:t>
                      </a:r>
                      <a:r>
                        <a:rPr lang="vi-VN" sz="1600">
                          <a:latin typeface="Arial" panose="020B0604020202020204" pitchFamily="34" charset="0"/>
                          <a:cs typeface="Arial" panose="020B0604020202020204" pitchFamily="34" charset="0"/>
                        </a:rPr>
                        <a:t>ư</a:t>
                      </a:r>
                      <a:r>
                        <a:rPr lang="en-US" sz="1600">
                          <a:latin typeface="Arial" panose="020B0604020202020204" pitchFamily="34" charset="0"/>
                          <a:cs typeface="Arial" panose="020B0604020202020204" pitchFamily="34" charset="0"/>
                        </a:rPr>
                        <a:t>ớc đăng nhập của actor vào hệ thống</a:t>
                      </a:r>
                    </a:p>
                  </a:txBody>
                  <a:tcPr/>
                </a:tc>
                <a:extLst>
                  <a:ext uri="{0D108BD9-81ED-4DB2-BD59-A6C34878D82A}">
                    <a16:rowId xmlns:a16="http://schemas.microsoft.com/office/drawing/2014/main" val="2165485209"/>
                  </a:ext>
                </a:extLst>
              </a:tr>
              <a:tr h="684218">
                <a:tc>
                  <a:txBody>
                    <a:bodyPr/>
                    <a:lstStyle/>
                    <a:p>
                      <a:pPr>
                        <a:lnSpc>
                          <a:spcPct val="150000"/>
                        </a:lnSpc>
                      </a:pPr>
                      <a:r>
                        <a:rPr lang="en-US" sz="1600">
                          <a:latin typeface="Arial" panose="020B0604020202020204" pitchFamily="34" charset="0"/>
                          <a:cs typeface="Arial" panose="020B0604020202020204" pitchFamily="34" charset="0"/>
                        </a:rPr>
                        <a:t>Yêu cầu tr</a:t>
                      </a:r>
                      <a:r>
                        <a:rPr lang="vi-VN" sz="1600">
                          <a:latin typeface="Arial" panose="020B0604020202020204" pitchFamily="34" charset="0"/>
                          <a:cs typeface="Arial" panose="020B0604020202020204" pitchFamily="34" charset="0"/>
                        </a:rPr>
                        <a:t>ư</a:t>
                      </a:r>
                      <a:r>
                        <a:rPr lang="en-US" sz="1600">
                          <a:latin typeface="Arial" panose="020B0604020202020204" pitchFamily="34" charset="0"/>
                          <a:cs typeface="Arial" panose="020B0604020202020204" pitchFamily="34" charset="0"/>
                        </a:rPr>
                        <a:t>ớc khi thực hiện</a:t>
                      </a:r>
                    </a:p>
                  </a:txBody>
                  <a:tcPr/>
                </a:tc>
                <a:tc>
                  <a:txBody>
                    <a:bodyPr/>
                    <a:lstStyle/>
                    <a:p>
                      <a:pPr>
                        <a:lnSpc>
                          <a:spcPct val="150000"/>
                        </a:lnSpc>
                      </a:pPr>
                      <a:r>
                        <a:rPr lang="en-US" sz="1600">
                          <a:latin typeface="Arial" panose="020B0604020202020204" pitchFamily="34" charset="0"/>
                          <a:cs typeface="Arial" panose="020B0604020202020204" pitchFamily="34" charset="0"/>
                        </a:rPr>
                        <a:t>Không có</a:t>
                      </a:r>
                    </a:p>
                  </a:txBody>
                  <a:tcPr/>
                </a:tc>
                <a:extLst>
                  <a:ext uri="{0D108BD9-81ED-4DB2-BD59-A6C34878D82A}">
                    <a16:rowId xmlns:a16="http://schemas.microsoft.com/office/drawing/2014/main" val="3535989864"/>
                  </a:ext>
                </a:extLst>
              </a:tr>
              <a:tr h="1986053">
                <a:tc>
                  <a:txBody>
                    <a:bodyPr/>
                    <a:lstStyle/>
                    <a:p>
                      <a:pPr>
                        <a:lnSpc>
                          <a:spcPct val="150000"/>
                        </a:lnSpc>
                      </a:pPr>
                      <a:r>
                        <a:rPr lang="en-US" sz="1600">
                          <a:latin typeface="Arial" panose="020B0604020202020204" pitchFamily="34" charset="0"/>
                          <a:cs typeface="Arial" panose="020B0604020202020204" pitchFamily="34" charset="0"/>
                        </a:rPr>
                        <a:t>Các b</a:t>
                      </a:r>
                      <a:r>
                        <a:rPr lang="vi-VN" sz="1600">
                          <a:latin typeface="Arial" panose="020B0604020202020204" pitchFamily="34" charset="0"/>
                          <a:cs typeface="Arial" panose="020B0604020202020204" pitchFamily="34" charset="0"/>
                        </a:rPr>
                        <a:t>ư</a:t>
                      </a:r>
                      <a:r>
                        <a:rPr lang="en-US" sz="1600">
                          <a:latin typeface="Arial" panose="020B0604020202020204" pitchFamily="34" charset="0"/>
                          <a:cs typeface="Arial" panose="020B0604020202020204" pitchFamily="34" charset="0"/>
                        </a:rPr>
                        <a:t>ớc thực hiện c</a:t>
                      </a:r>
                      <a:r>
                        <a:rPr lang="vi-VN" sz="1600">
                          <a:latin typeface="Arial" panose="020B0604020202020204" pitchFamily="34" charset="0"/>
                          <a:cs typeface="Arial" panose="020B0604020202020204" pitchFamily="34" charset="0"/>
                        </a:rPr>
                        <a:t>ơ</a:t>
                      </a:r>
                      <a:r>
                        <a:rPr lang="en-US" sz="1600">
                          <a:latin typeface="Arial" panose="020B0604020202020204" pitchFamily="34" charset="0"/>
                          <a:cs typeface="Arial" panose="020B0604020202020204" pitchFamily="34" charset="0"/>
                        </a:rPr>
                        <a:t> bản</a:t>
                      </a:r>
                    </a:p>
                  </a:txBody>
                  <a:tcPr/>
                </a:tc>
                <a:tc>
                  <a:txBody>
                    <a:bodyPr/>
                    <a:lstStyle/>
                    <a:p>
                      <a:pPr marL="342900" indent="-342900">
                        <a:lnSpc>
                          <a:spcPct val="150000"/>
                        </a:lnSpc>
                        <a:buAutoNum type="arabicPeriod"/>
                      </a:pPr>
                      <a:r>
                        <a:rPr lang="en-US" sz="1600">
                          <a:latin typeface="Arial" panose="020B0604020202020204" pitchFamily="34" charset="0"/>
                          <a:cs typeface="Arial" panose="020B0604020202020204" pitchFamily="34" charset="0"/>
                        </a:rPr>
                        <a:t>Hệ thống yêu cầu actor nhập tên đăng nhập, mật khẩu</a:t>
                      </a:r>
                    </a:p>
                    <a:p>
                      <a:pPr marL="342900" indent="-342900">
                        <a:lnSpc>
                          <a:spcPct val="150000"/>
                        </a:lnSpc>
                        <a:buAutoNum type="arabicPeriod"/>
                      </a:pPr>
                      <a:r>
                        <a:rPr lang="en-US" sz="1600">
                          <a:latin typeface="Arial" panose="020B0604020202020204" pitchFamily="34" charset="0"/>
                          <a:cs typeface="Arial" panose="020B0604020202020204" pitchFamily="34" charset="0"/>
                        </a:rPr>
                        <a:t>Actor nhập tên đăng nhập, mật khẩu của mình và nhấn nút đăng nhập</a:t>
                      </a:r>
                    </a:p>
                    <a:p>
                      <a:pPr marL="342900" indent="-342900">
                        <a:lnSpc>
                          <a:spcPct val="150000"/>
                        </a:lnSpc>
                        <a:buAutoNum type="arabicPeriod"/>
                      </a:pPr>
                      <a:r>
                        <a:rPr lang="en-US" sz="1600">
                          <a:latin typeface="Arial" panose="020B0604020202020204" pitchFamily="34" charset="0"/>
                          <a:cs typeface="Arial" panose="020B0604020202020204" pitchFamily="34" charset="0"/>
                        </a:rPr>
                        <a:t>Hệ thống kiểm tra thông tin đăng nhập</a:t>
                      </a:r>
                    </a:p>
                    <a:p>
                      <a:pPr marL="342900" indent="-342900">
                        <a:lnSpc>
                          <a:spcPct val="150000"/>
                        </a:lnSpc>
                        <a:buAutoNum type="arabicPeriod"/>
                      </a:pPr>
                      <a:r>
                        <a:rPr lang="en-US" sz="1600">
                          <a:latin typeface="Arial" panose="020B0604020202020204" pitchFamily="34" charset="0"/>
                          <a:cs typeface="Arial" panose="020B0604020202020204" pitchFamily="34" charset="0"/>
                        </a:rPr>
                        <a:t>Hệ thống thông báo thành công và cho actor đăng nhập vào hệ thống, đồng thời phân quyền theo loại nhân viên</a:t>
                      </a:r>
                    </a:p>
                  </a:txBody>
                  <a:tcPr/>
                </a:tc>
                <a:extLst>
                  <a:ext uri="{0D108BD9-81ED-4DB2-BD59-A6C34878D82A}">
                    <a16:rowId xmlns:a16="http://schemas.microsoft.com/office/drawing/2014/main" val="1350781793"/>
                  </a:ext>
                </a:extLst>
              </a:tr>
              <a:tr h="820887">
                <a:tc>
                  <a:txBody>
                    <a:bodyPr/>
                    <a:lstStyle/>
                    <a:p>
                      <a:pPr>
                        <a:lnSpc>
                          <a:spcPct val="150000"/>
                        </a:lnSpc>
                      </a:pPr>
                      <a:r>
                        <a:rPr lang="en-US" sz="1600">
                          <a:latin typeface="Arial" panose="020B0604020202020204" pitchFamily="34" charset="0"/>
                          <a:cs typeface="Arial" panose="020B0604020202020204" pitchFamily="34" charset="0"/>
                        </a:rPr>
                        <a:t>Các b</a:t>
                      </a:r>
                      <a:r>
                        <a:rPr lang="vi-VN" sz="1600">
                          <a:latin typeface="Arial" panose="020B0604020202020204" pitchFamily="34" charset="0"/>
                          <a:cs typeface="Arial" panose="020B0604020202020204" pitchFamily="34" charset="0"/>
                        </a:rPr>
                        <a:t>ư</a:t>
                      </a:r>
                      <a:r>
                        <a:rPr lang="en-US" sz="1600">
                          <a:latin typeface="Arial" panose="020B0604020202020204" pitchFamily="34" charset="0"/>
                          <a:cs typeface="Arial" panose="020B0604020202020204" pitchFamily="34" charset="0"/>
                        </a:rPr>
                        <a:t>ớc thực hiện thay thế</a:t>
                      </a:r>
                    </a:p>
                  </a:txBody>
                  <a:tcP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4.1 Tên đăng nhập hoặc mật khẩu không đúng, hệ thống hiện thông báo cho ng</a:t>
                      </a:r>
                      <a:r>
                        <a:rPr lang="vi-VN" sz="1600">
                          <a:latin typeface="Arial" panose="020B0604020202020204" pitchFamily="34" charset="0"/>
                          <a:cs typeface="Arial" panose="020B0604020202020204" pitchFamily="34" charset="0"/>
                        </a:rPr>
                        <a:t>ư</a:t>
                      </a:r>
                      <a:r>
                        <a:rPr lang="en-US" sz="1600">
                          <a:latin typeface="Arial" panose="020B0604020202020204" pitchFamily="34" charset="0"/>
                          <a:cs typeface="Arial" panose="020B0604020202020204" pitchFamily="34" charset="0"/>
                        </a:rPr>
                        <a:t>ời dùng và yêu cầu đăng nhập lại</a:t>
                      </a:r>
                    </a:p>
                  </a:txBody>
                  <a:tcPr/>
                </a:tc>
                <a:extLst>
                  <a:ext uri="{0D108BD9-81ED-4DB2-BD59-A6C34878D82A}">
                    <a16:rowId xmlns:a16="http://schemas.microsoft.com/office/drawing/2014/main" val="3380378443"/>
                  </a:ext>
                </a:extLst>
              </a:tr>
              <a:tr h="755756">
                <a:tc>
                  <a:txBody>
                    <a:bodyPr/>
                    <a:lstStyle/>
                    <a:p>
                      <a:pPr>
                        <a:lnSpc>
                          <a:spcPct val="150000"/>
                        </a:lnSpc>
                      </a:pPr>
                      <a:r>
                        <a:rPr lang="en-US" sz="1600">
                          <a:latin typeface="Arial" panose="020B0604020202020204" pitchFamily="34" charset="0"/>
                          <a:cs typeface="Arial" panose="020B0604020202020204" pitchFamily="34" charset="0"/>
                        </a:rPr>
                        <a:t>Yêu cầu sau khi thực hiện</a:t>
                      </a:r>
                    </a:p>
                  </a:txBody>
                  <a:tcPr/>
                </a:tc>
                <a:tc>
                  <a:txBody>
                    <a:bodyPr/>
                    <a:lstStyle/>
                    <a:p>
                      <a:pPr marL="0" indent="0">
                        <a:lnSpc>
                          <a:spcPct val="150000"/>
                        </a:lnSpc>
                        <a:buNone/>
                      </a:pPr>
                      <a:r>
                        <a:rPr lang="en-US" sz="1600">
                          <a:latin typeface="Arial" panose="020B0604020202020204" pitchFamily="34" charset="0"/>
                          <a:cs typeface="Arial" panose="020B0604020202020204" pitchFamily="34" charset="0"/>
                        </a:rPr>
                        <a:t>Cho phép actor đăng nhập vào hệ thống nếu đăng nhập thành công</a:t>
                      </a:r>
                    </a:p>
                  </a:txBody>
                  <a:tcPr/>
                </a:tc>
                <a:extLst>
                  <a:ext uri="{0D108BD9-81ED-4DB2-BD59-A6C34878D82A}">
                    <a16:rowId xmlns:a16="http://schemas.microsoft.com/office/drawing/2014/main" val="1367206351"/>
                  </a:ext>
                </a:extLst>
              </a:tr>
              <a:tr h="694783">
                <a:tc>
                  <a:txBody>
                    <a:bodyPr/>
                    <a:lstStyle/>
                    <a:p>
                      <a:pPr>
                        <a:lnSpc>
                          <a:spcPct val="150000"/>
                        </a:lnSpc>
                      </a:pPr>
                      <a:r>
                        <a:rPr lang="en-US" sz="1600">
                          <a:latin typeface="Arial" panose="020B0604020202020204" pitchFamily="34" charset="0"/>
                          <a:cs typeface="Arial" panose="020B0604020202020204" pitchFamily="34" charset="0"/>
                        </a:rPr>
                        <a:t>Yêu cầu đặc biệt </a:t>
                      </a:r>
                    </a:p>
                  </a:txBody>
                  <a:tcPr/>
                </a:tc>
                <a:tc>
                  <a:txBody>
                    <a:bodyPr/>
                    <a:lstStyle/>
                    <a:p>
                      <a:pPr>
                        <a:lnSpc>
                          <a:spcPct val="150000"/>
                        </a:lnSpc>
                      </a:pPr>
                      <a:r>
                        <a:rPr lang="en-US" sz="1600">
                          <a:latin typeface="Arial" panose="020B0604020202020204" pitchFamily="34" charset="0"/>
                          <a:cs typeface="Arial" panose="020B0604020202020204" pitchFamily="34" charset="0"/>
                        </a:rPr>
                        <a:t>Không có</a:t>
                      </a:r>
                    </a:p>
                  </a:txBody>
                  <a:tcPr/>
                </a:tc>
                <a:extLst>
                  <a:ext uri="{0D108BD9-81ED-4DB2-BD59-A6C34878D82A}">
                    <a16:rowId xmlns:a16="http://schemas.microsoft.com/office/drawing/2014/main" val="514686813"/>
                  </a:ext>
                </a:extLst>
              </a:tr>
            </a:tbl>
          </a:graphicData>
        </a:graphic>
      </p:graphicFrame>
    </p:spTree>
    <p:extLst>
      <p:ext uri="{BB962C8B-B14F-4D97-AF65-F5344CB8AC3E}">
        <p14:creationId xmlns:p14="http://schemas.microsoft.com/office/powerpoint/2010/main" val="243134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52973BD-348D-446D-A48E-4C64CEFE9F42}"/>
              </a:ext>
            </a:extLst>
          </p:cNvPr>
          <p:cNvGraphicFramePr>
            <a:graphicFrameLocks noGrp="1"/>
          </p:cNvGraphicFramePr>
          <p:nvPr>
            <p:extLst>
              <p:ext uri="{D42A27DB-BD31-4B8C-83A1-F6EECF244321}">
                <p14:modId xmlns:p14="http://schemas.microsoft.com/office/powerpoint/2010/main" val="4136796816"/>
              </p:ext>
            </p:extLst>
          </p:nvPr>
        </p:nvGraphicFramePr>
        <p:xfrm>
          <a:off x="0" y="1"/>
          <a:ext cx="12192000" cy="6921979"/>
        </p:xfrm>
        <a:graphic>
          <a:graphicData uri="http://schemas.openxmlformats.org/drawingml/2006/table">
            <a:tbl>
              <a:tblPr firstRow="1" bandRow="1">
                <a:tableStyleId>{5C22544A-7EE6-4342-B048-85BDC9FD1C3A}</a:tableStyleId>
              </a:tblPr>
              <a:tblGrid>
                <a:gridCol w="3670599">
                  <a:extLst>
                    <a:ext uri="{9D8B030D-6E8A-4147-A177-3AD203B41FA5}">
                      <a16:colId xmlns:a16="http://schemas.microsoft.com/office/drawing/2014/main" val="1393198557"/>
                    </a:ext>
                  </a:extLst>
                </a:gridCol>
                <a:gridCol w="8521401">
                  <a:extLst>
                    <a:ext uri="{9D8B030D-6E8A-4147-A177-3AD203B41FA5}">
                      <a16:colId xmlns:a16="http://schemas.microsoft.com/office/drawing/2014/main" val="2954577645"/>
                    </a:ext>
                  </a:extLst>
                </a:gridCol>
              </a:tblGrid>
              <a:tr h="755467">
                <a:tc>
                  <a:txBody>
                    <a:bodyPr/>
                    <a:lstStyle/>
                    <a:p>
                      <a:pPr algn="ctr">
                        <a:lnSpc>
                          <a:spcPct val="150000"/>
                        </a:lnSpc>
                      </a:pPr>
                      <a:r>
                        <a:rPr lang="en-US" sz="1600">
                          <a:latin typeface="Arial" panose="020B0604020202020204" pitchFamily="34" charset="0"/>
                          <a:cs typeface="Arial" panose="020B0604020202020204" pitchFamily="34" charset="0"/>
                        </a:rPr>
                        <a:t>Use case</a:t>
                      </a:r>
                    </a:p>
                  </a:txBody>
                  <a:tcPr/>
                </a:tc>
                <a:tc>
                  <a:txBody>
                    <a:bodyPr/>
                    <a:lstStyle/>
                    <a:p>
                      <a:pPr algn="ctr">
                        <a:lnSpc>
                          <a:spcPct val="150000"/>
                        </a:lnSpc>
                      </a:pPr>
                      <a:r>
                        <a:rPr lang="en-US" sz="1600">
                          <a:latin typeface="Arial" panose="020B0604020202020204" pitchFamily="34" charset="0"/>
                          <a:cs typeface="Arial" panose="020B0604020202020204" pitchFamily="34" charset="0"/>
                        </a:rPr>
                        <a:t>Đăng xuất</a:t>
                      </a:r>
                    </a:p>
                  </a:txBody>
                  <a:tcPr/>
                </a:tc>
                <a:extLst>
                  <a:ext uri="{0D108BD9-81ED-4DB2-BD59-A6C34878D82A}">
                    <a16:rowId xmlns:a16="http://schemas.microsoft.com/office/drawing/2014/main" val="3481588316"/>
                  </a:ext>
                </a:extLst>
              </a:tr>
              <a:tr h="679052">
                <a:tc>
                  <a:txBody>
                    <a:bodyPr/>
                    <a:lstStyle/>
                    <a:p>
                      <a:pPr>
                        <a:lnSpc>
                          <a:spcPct val="150000"/>
                        </a:lnSpc>
                      </a:pPr>
                      <a:r>
                        <a:rPr lang="en-US" sz="1600">
                          <a:latin typeface="Arial" panose="020B0604020202020204" pitchFamily="34" charset="0"/>
                          <a:cs typeface="Arial" panose="020B0604020202020204" pitchFamily="34" charset="0"/>
                        </a:rPr>
                        <a:t>Actor</a:t>
                      </a:r>
                    </a:p>
                  </a:txBody>
                  <a:tcPr/>
                </a:tc>
                <a:tc>
                  <a:txBody>
                    <a:bodyPr/>
                    <a:lstStyle/>
                    <a:p>
                      <a:pPr>
                        <a:lnSpc>
                          <a:spcPct val="150000"/>
                        </a:lnSpc>
                      </a:pPr>
                      <a:r>
                        <a:rPr lang="en-US" sz="1600">
                          <a:latin typeface="Arial" panose="020B0604020202020204" pitchFamily="34" charset="0"/>
                          <a:cs typeface="Arial" panose="020B0604020202020204" pitchFamily="34" charset="0"/>
                        </a:rPr>
                        <a:t>Lễ tân, nhân viên kinh doanh, nhân viên nhân sự, nhân viên kế toán, nhân viên dịch vụ</a:t>
                      </a:r>
                    </a:p>
                  </a:txBody>
                  <a:tcPr/>
                </a:tc>
                <a:extLst>
                  <a:ext uri="{0D108BD9-81ED-4DB2-BD59-A6C34878D82A}">
                    <a16:rowId xmlns:a16="http://schemas.microsoft.com/office/drawing/2014/main" val="687451328"/>
                  </a:ext>
                </a:extLst>
              </a:tr>
              <a:tr h="686110">
                <a:tc>
                  <a:txBody>
                    <a:bodyPr/>
                    <a:lstStyle/>
                    <a:p>
                      <a:pPr>
                        <a:lnSpc>
                          <a:spcPct val="150000"/>
                        </a:lnSpc>
                      </a:pPr>
                      <a:r>
                        <a:rPr lang="en-US" sz="1600">
                          <a:latin typeface="Arial" panose="020B0604020202020204" pitchFamily="34" charset="0"/>
                          <a:cs typeface="Arial" panose="020B0604020202020204" pitchFamily="34" charset="0"/>
                        </a:rPr>
                        <a:t>Mô tả tóm tắt</a:t>
                      </a:r>
                    </a:p>
                  </a:txBody>
                  <a:tcPr/>
                </a:tc>
                <a:tc>
                  <a:txBody>
                    <a:bodyPr/>
                    <a:lstStyle/>
                    <a:p>
                      <a:pPr>
                        <a:lnSpc>
                          <a:spcPct val="150000"/>
                        </a:lnSpc>
                      </a:pPr>
                      <a:r>
                        <a:rPr lang="en-US" sz="1600">
                          <a:latin typeface="Arial" panose="020B0604020202020204" pitchFamily="34" charset="0"/>
                          <a:cs typeface="Arial" panose="020B0604020202020204" pitchFamily="34" charset="0"/>
                        </a:rPr>
                        <a:t>Use case này mô tả việc đăng xuất khỏi hệ thống</a:t>
                      </a:r>
                    </a:p>
                  </a:txBody>
                  <a:tcPr/>
                </a:tc>
                <a:extLst>
                  <a:ext uri="{0D108BD9-81ED-4DB2-BD59-A6C34878D82A}">
                    <a16:rowId xmlns:a16="http://schemas.microsoft.com/office/drawing/2014/main" val="2165485209"/>
                  </a:ext>
                </a:extLst>
              </a:tr>
              <a:tr h="715759">
                <a:tc>
                  <a:txBody>
                    <a:bodyPr/>
                    <a:lstStyle/>
                    <a:p>
                      <a:pPr>
                        <a:lnSpc>
                          <a:spcPct val="150000"/>
                        </a:lnSpc>
                      </a:pPr>
                      <a:r>
                        <a:rPr lang="en-US" sz="1600">
                          <a:latin typeface="Arial" panose="020B0604020202020204" pitchFamily="34" charset="0"/>
                          <a:cs typeface="Arial" panose="020B0604020202020204" pitchFamily="34" charset="0"/>
                        </a:rPr>
                        <a:t>Yêu cầu tr</a:t>
                      </a:r>
                      <a:r>
                        <a:rPr lang="vi-VN" sz="1600">
                          <a:latin typeface="Arial" panose="020B0604020202020204" pitchFamily="34" charset="0"/>
                          <a:cs typeface="Arial" panose="020B0604020202020204" pitchFamily="34" charset="0"/>
                        </a:rPr>
                        <a:t>ư</a:t>
                      </a:r>
                      <a:r>
                        <a:rPr lang="en-US" sz="1600">
                          <a:latin typeface="Arial" panose="020B0604020202020204" pitchFamily="34" charset="0"/>
                          <a:cs typeface="Arial" panose="020B0604020202020204" pitchFamily="34" charset="0"/>
                        </a:rPr>
                        <a:t>ớc khi thực hiện</a:t>
                      </a:r>
                    </a:p>
                  </a:txBody>
                  <a:tcPr/>
                </a:tc>
                <a:tc>
                  <a:txBody>
                    <a:bodyPr/>
                    <a:lstStyle/>
                    <a:p>
                      <a:pPr>
                        <a:lnSpc>
                          <a:spcPct val="150000"/>
                        </a:lnSpc>
                      </a:pPr>
                      <a:r>
                        <a:rPr lang="en-US" sz="1600">
                          <a:latin typeface="Arial" panose="020B0604020202020204" pitchFamily="34" charset="0"/>
                          <a:cs typeface="Arial" panose="020B0604020202020204" pitchFamily="34" charset="0"/>
                        </a:rPr>
                        <a:t>Actor phải đăng nhập thành công</a:t>
                      </a:r>
                    </a:p>
                  </a:txBody>
                  <a:tcPr/>
                </a:tc>
                <a:extLst>
                  <a:ext uri="{0D108BD9-81ED-4DB2-BD59-A6C34878D82A}">
                    <a16:rowId xmlns:a16="http://schemas.microsoft.com/office/drawing/2014/main" val="3535989864"/>
                  </a:ext>
                </a:extLst>
              </a:tr>
              <a:tr h="1881526">
                <a:tc>
                  <a:txBody>
                    <a:bodyPr/>
                    <a:lstStyle/>
                    <a:p>
                      <a:pPr>
                        <a:lnSpc>
                          <a:spcPct val="150000"/>
                        </a:lnSpc>
                      </a:pPr>
                      <a:r>
                        <a:rPr lang="en-US" sz="1600">
                          <a:latin typeface="Arial" panose="020B0604020202020204" pitchFamily="34" charset="0"/>
                          <a:cs typeface="Arial" panose="020B0604020202020204" pitchFamily="34" charset="0"/>
                        </a:rPr>
                        <a:t>Các b</a:t>
                      </a:r>
                      <a:r>
                        <a:rPr lang="vi-VN" sz="1600">
                          <a:latin typeface="Arial" panose="020B0604020202020204" pitchFamily="34" charset="0"/>
                          <a:cs typeface="Arial" panose="020B0604020202020204" pitchFamily="34" charset="0"/>
                        </a:rPr>
                        <a:t>ư</a:t>
                      </a:r>
                      <a:r>
                        <a:rPr lang="en-US" sz="1600">
                          <a:latin typeface="Arial" panose="020B0604020202020204" pitchFamily="34" charset="0"/>
                          <a:cs typeface="Arial" panose="020B0604020202020204" pitchFamily="34" charset="0"/>
                        </a:rPr>
                        <a:t>ớc thực hiện c</a:t>
                      </a:r>
                      <a:r>
                        <a:rPr lang="vi-VN" sz="1600">
                          <a:latin typeface="Arial" panose="020B0604020202020204" pitchFamily="34" charset="0"/>
                          <a:cs typeface="Arial" panose="020B0604020202020204" pitchFamily="34" charset="0"/>
                        </a:rPr>
                        <a:t>ơ</a:t>
                      </a:r>
                      <a:r>
                        <a:rPr lang="en-US" sz="1600">
                          <a:latin typeface="Arial" panose="020B0604020202020204" pitchFamily="34" charset="0"/>
                          <a:cs typeface="Arial" panose="020B0604020202020204" pitchFamily="34" charset="0"/>
                        </a:rPr>
                        <a:t> bản</a:t>
                      </a:r>
                    </a:p>
                  </a:txBody>
                  <a:tcPr/>
                </a:tc>
                <a:tc>
                  <a:txBody>
                    <a:bodyPr/>
                    <a:lstStyle/>
                    <a:p>
                      <a:pPr marL="342900" indent="-342900">
                        <a:lnSpc>
                          <a:spcPct val="150000"/>
                        </a:lnSpc>
                        <a:buAutoNum type="arabicPeriod"/>
                      </a:pPr>
                      <a:r>
                        <a:rPr lang="en-US" sz="1600">
                          <a:latin typeface="Arial" panose="020B0604020202020204" pitchFamily="34" charset="0"/>
                          <a:cs typeface="Arial" panose="020B0604020202020204" pitchFamily="34" charset="0"/>
                        </a:rPr>
                        <a:t>Actor chọn chức năng đăng xuất khỏi hệ thống</a:t>
                      </a:r>
                    </a:p>
                    <a:p>
                      <a:pPr marL="342900" indent="-342900">
                        <a:lnSpc>
                          <a:spcPct val="150000"/>
                        </a:lnSpc>
                        <a:buAutoNum type="arabicPeriod"/>
                      </a:pPr>
                      <a:r>
                        <a:rPr lang="en-US" sz="1600">
                          <a:latin typeface="Arial" panose="020B0604020202020204" pitchFamily="34" charset="0"/>
                          <a:cs typeface="Arial" panose="020B0604020202020204" pitchFamily="34" charset="0"/>
                        </a:rPr>
                        <a:t>Hệ thống hiển thị yêu cầu xác nhận từ actor</a:t>
                      </a:r>
                    </a:p>
                    <a:p>
                      <a:pPr marL="342900" indent="-342900">
                        <a:lnSpc>
                          <a:spcPct val="150000"/>
                        </a:lnSpc>
                        <a:buAutoNum type="arabicPeriod"/>
                      </a:pPr>
                      <a:r>
                        <a:rPr lang="en-US" sz="1600">
                          <a:latin typeface="Arial" panose="020B0604020202020204" pitchFamily="34" charset="0"/>
                          <a:cs typeface="Arial" panose="020B0604020202020204" pitchFamily="34" charset="0"/>
                        </a:rPr>
                        <a:t>Actor dùng xác nhận đăng xuất</a:t>
                      </a:r>
                    </a:p>
                    <a:p>
                      <a:pPr marL="342900" indent="-342900">
                        <a:lnSpc>
                          <a:spcPct val="150000"/>
                        </a:lnSpc>
                        <a:buAutoNum type="arabicPeriod"/>
                      </a:pPr>
                      <a:r>
                        <a:rPr lang="en-US" sz="1600">
                          <a:latin typeface="Arial" panose="020B0604020202020204" pitchFamily="34" charset="0"/>
                          <a:cs typeface="Arial" panose="020B0604020202020204" pitchFamily="34" charset="0"/>
                        </a:rPr>
                        <a:t>Hệ thống đăng xuất actor khỏi hệ thống</a:t>
                      </a:r>
                    </a:p>
                  </a:txBody>
                  <a:tcPr/>
                </a:tc>
                <a:extLst>
                  <a:ext uri="{0D108BD9-81ED-4DB2-BD59-A6C34878D82A}">
                    <a16:rowId xmlns:a16="http://schemas.microsoft.com/office/drawing/2014/main" val="1350781793"/>
                  </a:ext>
                </a:extLst>
              </a:tr>
              <a:tr h="729574">
                <a:tc>
                  <a:txBody>
                    <a:bodyPr/>
                    <a:lstStyle/>
                    <a:p>
                      <a:pPr>
                        <a:lnSpc>
                          <a:spcPct val="150000"/>
                        </a:lnSpc>
                      </a:pPr>
                      <a:r>
                        <a:rPr lang="en-US" sz="1600">
                          <a:latin typeface="Arial" panose="020B0604020202020204" pitchFamily="34" charset="0"/>
                          <a:cs typeface="Arial" panose="020B0604020202020204" pitchFamily="34" charset="0"/>
                        </a:rPr>
                        <a:t>Các b</a:t>
                      </a:r>
                      <a:r>
                        <a:rPr lang="vi-VN" sz="1600">
                          <a:latin typeface="Arial" panose="020B0604020202020204" pitchFamily="34" charset="0"/>
                          <a:cs typeface="Arial" panose="020B0604020202020204" pitchFamily="34" charset="0"/>
                        </a:rPr>
                        <a:t>ư</a:t>
                      </a:r>
                      <a:r>
                        <a:rPr lang="en-US" sz="1600">
                          <a:latin typeface="Arial" panose="020B0604020202020204" pitchFamily="34" charset="0"/>
                          <a:cs typeface="Arial" panose="020B0604020202020204" pitchFamily="34" charset="0"/>
                        </a:rPr>
                        <a:t>ớc thực hiện thay thế</a:t>
                      </a:r>
                    </a:p>
                  </a:txBody>
                  <a:tcP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3.1 Actor không xác nhận đăng xuất thì hệ thống sẽ giữ nguyên hiện tại</a:t>
                      </a:r>
                    </a:p>
                    <a:p>
                      <a:pPr>
                        <a:lnSpc>
                          <a:spcPct val="150000"/>
                        </a:lnSpc>
                      </a:pP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80378443"/>
                  </a:ext>
                </a:extLst>
              </a:tr>
              <a:tr h="743136">
                <a:tc>
                  <a:txBody>
                    <a:bodyPr/>
                    <a:lstStyle/>
                    <a:p>
                      <a:pPr>
                        <a:lnSpc>
                          <a:spcPct val="150000"/>
                        </a:lnSpc>
                      </a:pPr>
                      <a:r>
                        <a:rPr lang="en-US" sz="1600">
                          <a:latin typeface="Arial" panose="020B0604020202020204" pitchFamily="34" charset="0"/>
                          <a:cs typeface="Arial" panose="020B0604020202020204" pitchFamily="34" charset="0"/>
                        </a:rPr>
                        <a:t>Yêu cầu sau khi thực hiện</a:t>
                      </a:r>
                    </a:p>
                  </a:txBody>
                  <a:tcPr/>
                </a:tc>
                <a:tc>
                  <a:txBody>
                    <a:bodyPr/>
                    <a:lstStyle/>
                    <a:p>
                      <a:pPr marL="0" indent="0">
                        <a:lnSpc>
                          <a:spcPct val="150000"/>
                        </a:lnSpc>
                        <a:buNone/>
                      </a:pPr>
                      <a:r>
                        <a:rPr lang="en-US" sz="1600">
                          <a:latin typeface="Arial" panose="020B0604020202020204" pitchFamily="34" charset="0"/>
                          <a:cs typeface="Arial" panose="020B0604020202020204" pitchFamily="34" charset="0"/>
                        </a:rPr>
                        <a:t>Đăng xuất actor khỏi hệ thống và bỏ quyển sử dụng hệ thống của actor</a:t>
                      </a:r>
                    </a:p>
                  </a:txBody>
                  <a:tcPr/>
                </a:tc>
                <a:extLst>
                  <a:ext uri="{0D108BD9-81ED-4DB2-BD59-A6C34878D82A}">
                    <a16:rowId xmlns:a16="http://schemas.microsoft.com/office/drawing/2014/main" val="1367206351"/>
                  </a:ext>
                </a:extLst>
              </a:tr>
              <a:tr h="683181">
                <a:tc>
                  <a:txBody>
                    <a:bodyPr/>
                    <a:lstStyle/>
                    <a:p>
                      <a:pPr>
                        <a:lnSpc>
                          <a:spcPct val="150000"/>
                        </a:lnSpc>
                      </a:pPr>
                      <a:r>
                        <a:rPr lang="en-US" sz="1600">
                          <a:latin typeface="Arial" panose="020B0604020202020204" pitchFamily="34" charset="0"/>
                          <a:cs typeface="Arial" panose="020B0604020202020204" pitchFamily="34" charset="0"/>
                        </a:rPr>
                        <a:t>Yêu cầu đặc biệt </a:t>
                      </a:r>
                    </a:p>
                  </a:txBody>
                  <a:tcPr/>
                </a:tc>
                <a:tc>
                  <a:txBody>
                    <a:bodyPr/>
                    <a:lstStyle/>
                    <a:p>
                      <a:pPr>
                        <a:lnSpc>
                          <a:spcPct val="150000"/>
                        </a:lnSpc>
                      </a:pPr>
                      <a:r>
                        <a:rPr lang="en-US" sz="1600">
                          <a:latin typeface="Arial" panose="020B0604020202020204" pitchFamily="34" charset="0"/>
                          <a:cs typeface="Arial" panose="020B0604020202020204" pitchFamily="34" charset="0"/>
                        </a:rPr>
                        <a:t>Không có</a:t>
                      </a:r>
                    </a:p>
                  </a:txBody>
                  <a:tcPr/>
                </a:tc>
                <a:extLst>
                  <a:ext uri="{0D108BD9-81ED-4DB2-BD59-A6C34878D82A}">
                    <a16:rowId xmlns:a16="http://schemas.microsoft.com/office/drawing/2014/main" val="514686813"/>
                  </a:ext>
                </a:extLst>
              </a:tr>
            </a:tbl>
          </a:graphicData>
        </a:graphic>
      </p:graphicFrame>
    </p:spTree>
    <p:extLst>
      <p:ext uri="{BB962C8B-B14F-4D97-AF65-F5344CB8AC3E}">
        <p14:creationId xmlns:p14="http://schemas.microsoft.com/office/powerpoint/2010/main" val="34702334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428</TotalTime>
  <Words>967</Words>
  <Application>Microsoft Office PowerPoint</Application>
  <PresentationFormat>Widescreen</PresentationFormat>
  <Paragraphs>127</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Wingdings 3</vt:lpstr>
      <vt:lpstr>Calibri</vt:lpstr>
      <vt:lpstr>Arial</vt:lpstr>
      <vt:lpstr>Wisp</vt:lpstr>
      <vt:lpstr>Đề Tài: QUẢN LÝ KHÁCH SẠN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Quản Lý Mua Bán Sách  Nhà Sách Phú Xuân</dc:title>
  <dc:creator>MyPC</dc:creator>
  <cp:lastModifiedBy>Bảo Lương</cp:lastModifiedBy>
  <cp:revision>57</cp:revision>
  <dcterms:created xsi:type="dcterms:W3CDTF">2019-11-20T07:08:37Z</dcterms:created>
  <dcterms:modified xsi:type="dcterms:W3CDTF">2020-12-11T06:21:39Z</dcterms:modified>
</cp:coreProperties>
</file>