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Medium"/>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edium-bold.fntdata"/><Relationship Id="rId21" Type="http://schemas.openxmlformats.org/officeDocument/2006/relationships/font" Target="fonts/RobotoMedium-regular.fntdata"/><Relationship Id="rId24" Type="http://schemas.openxmlformats.org/officeDocument/2006/relationships/font" Target="fonts/RobotoMedium-boldItalic.fntdata"/><Relationship Id="rId23"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fe005a5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fe005a5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fe005a52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fe005a52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fe005a52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fe005a52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fe005a52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fe005a52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fe005a52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fe005a52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7fe005a52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7fe005a52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fe005a52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7fe005a52a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fe005a52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fe005a52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fe005a52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fe005a52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fe005a52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fe005a52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fe005a52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fe005a52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fe005a52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fe005a52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fe005a52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fe005a52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fe005a52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fe005a52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Bao and Lam will perform the demo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fe005a52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fe005a52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13"/>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33" name="Google Shape;133;p13"/>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type="title"/>
          </p:nvPr>
        </p:nvSpPr>
        <p:spPr>
          <a:xfrm>
            <a:off x="284100" y="307975"/>
            <a:ext cx="2479800" cy="4268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000"/>
              <a:buNone/>
              <a:defRPr b="1" sz="3000">
                <a:solidFill>
                  <a:schemeClr val="lt1"/>
                </a:solidFill>
              </a:defRPr>
            </a:lvl1pPr>
            <a:lvl2pPr lvl="1" rtl="0" algn="l">
              <a:lnSpc>
                <a:spcPct val="100000"/>
              </a:lnSpc>
              <a:spcBef>
                <a:spcPts val="0"/>
              </a:spcBef>
              <a:spcAft>
                <a:spcPts val="0"/>
              </a:spcAft>
              <a:buClr>
                <a:schemeClr val="lt1"/>
              </a:buClr>
              <a:buSzPts val="3000"/>
              <a:buNone/>
              <a:defRPr b="1" sz="3000">
                <a:solidFill>
                  <a:schemeClr val="lt1"/>
                </a:solidFill>
              </a:defRPr>
            </a:lvl2pPr>
            <a:lvl3pPr lvl="2" rtl="0" algn="l">
              <a:lnSpc>
                <a:spcPct val="100000"/>
              </a:lnSpc>
              <a:spcBef>
                <a:spcPts val="0"/>
              </a:spcBef>
              <a:spcAft>
                <a:spcPts val="0"/>
              </a:spcAft>
              <a:buClr>
                <a:schemeClr val="lt1"/>
              </a:buClr>
              <a:buSzPts val="3000"/>
              <a:buNone/>
              <a:defRPr b="1" sz="3000">
                <a:solidFill>
                  <a:schemeClr val="lt1"/>
                </a:solidFill>
              </a:defRPr>
            </a:lvl3pPr>
            <a:lvl4pPr lvl="3" rtl="0" algn="l">
              <a:lnSpc>
                <a:spcPct val="100000"/>
              </a:lnSpc>
              <a:spcBef>
                <a:spcPts val="0"/>
              </a:spcBef>
              <a:spcAft>
                <a:spcPts val="0"/>
              </a:spcAft>
              <a:buClr>
                <a:schemeClr val="lt1"/>
              </a:buClr>
              <a:buSzPts val="3000"/>
              <a:buNone/>
              <a:defRPr b="1" sz="3000">
                <a:solidFill>
                  <a:schemeClr val="lt1"/>
                </a:solidFill>
              </a:defRPr>
            </a:lvl4pPr>
            <a:lvl5pPr lvl="4" rtl="0" algn="l">
              <a:lnSpc>
                <a:spcPct val="100000"/>
              </a:lnSpc>
              <a:spcBef>
                <a:spcPts val="0"/>
              </a:spcBef>
              <a:spcAft>
                <a:spcPts val="0"/>
              </a:spcAft>
              <a:buClr>
                <a:schemeClr val="lt1"/>
              </a:buClr>
              <a:buSzPts val="3000"/>
              <a:buNone/>
              <a:defRPr b="1" sz="3000">
                <a:solidFill>
                  <a:schemeClr val="lt1"/>
                </a:solidFill>
              </a:defRPr>
            </a:lvl5pPr>
            <a:lvl6pPr lvl="5" rtl="0" algn="l">
              <a:lnSpc>
                <a:spcPct val="100000"/>
              </a:lnSpc>
              <a:spcBef>
                <a:spcPts val="0"/>
              </a:spcBef>
              <a:spcAft>
                <a:spcPts val="0"/>
              </a:spcAft>
              <a:buClr>
                <a:schemeClr val="lt1"/>
              </a:buClr>
              <a:buSzPts val="3000"/>
              <a:buNone/>
              <a:defRPr b="1" sz="3000">
                <a:solidFill>
                  <a:schemeClr val="lt1"/>
                </a:solidFill>
              </a:defRPr>
            </a:lvl6pPr>
            <a:lvl7pPr lvl="6" rtl="0" algn="l">
              <a:lnSpc>
                <a:spcPct val="100000"/>
              </a:lnSpc>
              <a:spcBef>
                <a:spcPts val="0"/>
              </a:spcBef>
              <a:spcAft>
                <a:spcPts val="0"/>
              </a:spcAft>
              <a:buClr>
                <a:schemeClr val="lt1"/>
              </a:buClr>
              <a:buSzPts val="3000"/>
              <a:buNone/>
              <a:defRPr b="1" sz="3000">
                <a:solidFill>
                  <a:schemeClr val="lt1"/>
                </a:solidFill>
              </a:defRPr>
            </a:lvl7pPr>
            <a:lvl8pPr lvl="7" rtl="0" algn="l">
              <a:lnSpc>
                <a:spcPct val="100000"/>
              </a:lnSpc>
              <a:spcBef>
                <a:spcPts val="0"/>
              </a:spcBef>
              <a:spcAft>
                <a:spcPts val="0"/>
              </a:spcAft>
              <a:buClr>
                <a:schemeClr val="lt1"/>
              </a:buClr>
              <a:buSzPts val="3000"/>
              <a:buNone/>
              <a:defRPr b="1" sz="3000">
                <a:solidFill>
                  <a:schemeClr val="lt1"/>
                </a:solidFill>
              </a:defRPr>
            </a:lvl8pPr>
            <a:lvl9pPr lvl="8" rtl="0" algn="l">
              <a:lnSpc>
                <a:spcPct val="100000"/>
              </a:lnSpc>
              <a:spcBef>
                <a:spcPts val="0"/>
              </a:spcBef>
              <a:spcAft>
                <a:spcPts val="0"/>
              </a:spcAft>
              <a:buClr>
                <a:schemeClr val="lt1"/>
              </a:buClr>
              <a:buSzPts val="3000"/>
              <a:buNone/>
              <a:defRPr b="1" sz="3000">
                <a:solidFill>
                  <a:schemeClr val="lt1"/>
                </a:solidFill>
              </a:defRPr>
            </a:lvl9pPr>
          </a:lstStyle>
          <a:p/>
        </p:txBody>
      </p:sp>
      <p:sp>
        <p:nvSpPr>
          <p:cNvPr id="135" name="Google Shape;135;p13"/>
          <p:cNvSpPr txBox="1"/>
          <p:nvPr>
            <p:ph idx="1" type="body"/>
          </p:nvPr>
        </p:nvSpPr>
        <p:spPr>
          <a:xfrm>
            <a:off x="3381100" y="307975"/>
            <a:ext cx="5451300" cy="42687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Clr>
                <a:schemeClr val="dk2"/>
              </a:buClr>
              <a:buSzPts val="1800"/>
              <a:buChar char="●"/>
              <a:defRPr sz="1800">
                <a:solidFill>
                  <a:schemeClr val="dk2"/>
                </a:solidFill>
              </a:defRPr>
            </a:lvl1pPr>
            <a:lvl2pPr indent="-298450" lvl="1" marL="914400" rtl="0" algn="l">
              <a:lnSpc>
                <a:spcPct val="115000"/>
              </a:lnSpc>
              <a:spcBef>
                <a:spcPts val="0"/>
              </a:spcBef>
              <a:spcAft>
                <a:spcPts val="0"/>
              </a:spcAft>
              <a:buClr>
                <a:schemeClr val="dk2"/>
              </a:buClr>
              <a:buSzPts val="1100"/>
              <a:buChar char="○"/>
              <a:defRPr sz="1400">
                <a:solidFill>
                  <a:schemeClr val="dk2"/>
                </a:solidFill>
              </a:defRPr>
            </a:lvl2pPr>
            <a:lvl3pPr indent="-298450" lvl="2" marL="1371600" rtl="0" algn="l">
              <a:lnSpc>
                <a:spcPct val="115000"/>
              </a:lnSpc>
              <a:spcBef>
                <a:spcPts val="0"/>
              </a:spcBef>
              <a:spcAft>
                <a:spcPts val="0"/>
              </a:spcAft>
              <a:buClr>
                <a:schemeClr val="dk2"/>
              </a:buClr>
              <a:buSzPts val="1100"/>
              <a:buChar char="■"/>
              <a:defRPr sz="1400">
                <a:solidFill>
                  <a:schemeClr val="dk2"/>
                </a:solidFill>
              </a:defRPr>
            </a:lvl3pPr>
            <a:lvl4pPr indent="-298450" lvl="3" marL="1828800" rtl="0" algn="l">
              <a:lnSpc>
                <a:spcPct val="115000"/>
              </a:lnSpc>
              <a:spcBef>
                <a:spcPts val="0"/>
              </a:spcBef>
              <a:spcAft>
                <a:spcPts val="0"/>
              </a:spcAft>
              <a:buClr>
                <a:schemeClr val="dk2"/>
              </a:buClr>
              <a:buSzPts val="1100"/>
              <a:buChar char="●"/>
              <a:defRPr sz="1400">
                <a:solidFill>
                  <a:schemeClr val="dk2"/>
                </a:solidFill>
              </a:defRPr>
            </a:lvl4pPr>
            <a:lvl5pPr indent="-298450" lvl="4" marL="2286000" rtl="0" algn="l">
              <a:lnSpc>
                <a:spcPct val="115000"/>
              </a:lnSpc>
              <a:spcBef>
                <a:spcPts val="0"/>
              </a:spcBef>
              <a:spcAft>
                <a:spcPts val="0"/>
              </a:spcAft>
              <a:buClr>
                <a:schemeClr val="dk2"/>
              </a:buClr>
              <a:buSzPts val="1100"/>
              <a:buChar char="○"/>
              <a:defRPr sz="1400">
                <a:solidFill>
                  <a:schemeClr val="dk2"/>
                </a:solidFill>
              </a:defRPr>
            </a:lvl5pPr>
            <a:lvl6pPr indent="-298450" lvl="5" marL="2743200" rtl="0" algn="l">
              <a:lnSpc>
                <a:spcPct val="115000"/>
              </a:lnSpc>
              <a:spcBef>
                <a:spcPts val="0"/>
              </a:spcBef>
              <a:spcAft>
                <a:spcPts val="0"/>
              </a:spcAft>
              <a:buClr>
                <a:schemeClr val="dk2"/>
              </a:buClr>
              <a:buSzPts val="1100"/>
              <a:buChar char="■"/>
              <a:defRPr sz="1400">
                <a:solidFill>
                  <a:schemeClr val="dk2"/>
                </a:solidFill>
              </a:defRPr>
            </a:lvl6pPr>
            <a:lvl7pPr indent="-298450" lvl="6" marL="3200400" rtl="0" algn="l">
              <a:lnSpc>
                <a:spcPct val="115000"/>
              </a:lnSpc>
              <a:spcBef>
                <a:spcPts val="0"/>
              </a:spcBef>
              <a:spcAft>
                <a:spcPts val="0"/>
              </a:spcAft>
              <a:buClr>
                <a:schemeClr val="dk2"/>
              </a:buClr>
              <a:buSzPts val="1100"/>
              <a:buChar char="●"/>
              <a:defRPr sz="1400">
                <a:solidFill>
                  <a:schemeClr val="dk2"/>
                </a:solidFill>
              </a:defRPr>
            </a:lvl7pPr>
            <a:lvl8pPr indent="-298450" lvl="7" marL="3657600" rtl="0" algn="l">
              <a:lnSpc>
                <a:spcPct val="115000"/>
              </a:lnSpc>
              <a:spcBef>
                <a:spcPts val="0"/>
              </a:spcBef>
              <a:spcAft>
                <a:spcPts val="0"/>
              </a:spcAft>
              <a:buClr>
                <a:schemeClr val="dk2"/>
              </a:buClr>
              <a:buSzPts val="1100"/>
              <a:buChar char="○"/>
              <a:defRPr sz="1400">
                <a:solidFill>
                  <a:schemeClr val="dk2"/>
                </a:solidFill>
              </a:defRPr>
            </a:lvl8pPr>
            <a:lvl9pPr indent="-298450" lvl="8" marL="4114800" rtl="0" algn="l">
              <a:lnSpc>
                <a:spcPct val="115000"/>
              </a:lnSpc>
              <a:spcBef>
                <a:spcPts val="0"/>
              </a:spcBef>
              <a:spcAft>
                <a:spcPts val="0"/>
              </a:spcAft>
              <a:buClr>
                <a:schemeClr val="dk2"/>
              </a:buClr>
              <a:buSzPts val="1100"/>
              <a:buChar char="■"/>
              <a:defRPr sz="1400">
                <a:solidFill>
                  <a:schemeClr val="dk2"/>
                </a:solidFill>
              </a:defRPr>
            </a:lvl9pPr>
          </a:lstStyle>
          <a:p/>
        </p:txBody>
      </p:sp>
      <p:sp>
        <p:nvSpPr>
          <p:cNvPr id="136" name="Google Shape;13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5">
    <p:bg>
      <p:bgPr>
        <a:solidFill>
          <a:srgbClr val="FFFFFF"/>
        </a:solidFill>
      </p:bgPr>
    </p:bg>
    <p:spTree>
      <p:nvGrpSpPr>
        <p:cNvPr id="137" name="Shape 137"/>
        <p:cNvGrpSpPr/>
        <p:nvPr/>
      </p:nvGrpSpPr>
      <p:grpSpPr>
        <a:xfrm>
          <a:off x="0" y="0"/>
          <a:ext cx="0" cy="0"/>
          <a:chOff x="0" y="0"/>
          <a:chExt cx="0" cy="0"/>
        </a:xfrm>
      </p:grpSpPr>
      <p:sp>
        <p:nvSpPr>
          <p:cNvPr id="138" name="Google Shape;138;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type="ctrTitle"/>
          </p:nvPr>
        </p:nvSpPr>
        <p:spPr>
          <a:xfrm>
            <a:off x="390450" y="361375"/>
            <a:ext cx="8363100" cy="1001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1"/>
              </a:buClr>
              <a:buSzPts val="3000"/>
              <a:buNone/>
              <a:defRPr sz="3000">
                <a:solidFill>
                  <a:schemeClr val="dk1"/>
                </a:solidFill>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40" name="Google Shape;14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zoom.u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getbootstrap.com/docs/5.2/getting-started/introdu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drive.google.com/file/d/12iCyckiTq_L-Ny0gE6EV6OH_AKBeDg0P/view?usp=shar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ctrTitle"/>
          </p:nvPr>
        </p:nvSpPr>
        <p:spPr>
          <a:xfrm>
            <a:off x="510450" y="986700"/>
            <a:ext cx="8123100" cy="1859100"/>
          </a:xfrm>
          <a:prstGeom prst="rect">
            <a:avLst/>
          </a:prstGeom>
        </p:spPr>
        <p:txBody>
          <a:bodyPr anchorCtr="0" anchor="t" bIns="91425" lIns="91425" spcFirstLastPara="1" rIns="91425" wrap="square" tIns="91425">
            <a:noAutofit/>
          </a:bodyPr>
          <a:lstStyle/>
          <a:p>
            <a:pPr indent="0" lvl="0" marL="0" rtl="0" algn="ctr">
              <a:lnSpc>
                <a:spcPct val="150000"/>
              </a:lnSpc>
              <a:spcBef>
                <a:spcPts val="500"/>
              </a:spcBef>
              <a:spcAft>
                <a:spcPts val="0"/>
              </a:spcAft>
              <a:buNone/>
            </a:pPr>
            <a:r>
              <a:rPr lang="en" sz="2700">
                <a:latin typeface="Times New Roman"/>
                <a:ea typeface="Times New Roman"/>
                <a:cs typeface="Times New Roman"/>
                <a:sym typeface="Times New Roman"/>
              </a:rPr>
              <a:t>MANAGEMENT OF DEVICE</a:t>
            </a:r>
            <a:endParaRPr b="1" sz="5520"/>
          </a:p>
          <a:p>
            <a:pPr indent="0" lvl="0" marL="0" rtl="0" algn="ctr">
              <a:spcBef>
                <a:spcPts val="1000"/>
              </a:spcBef>
              <a:spcAft>
                <a:spcPts val="0"/>
              </a:spcAft>
              <a:buSzPts val="990"/>
              <a:buNone/>
            </a:pPr>
            <a:r>
              <a:rPr b="1" lang="en" sz="4520"/>
              <a:t>Final Project</a:t>
            </a:r>
            <a:endParaRPr b="1" sz="4520"/>
          </a:p>
        </p:txBody>
      </p:sp>
      <p:sp>
        <p:nvSpPr>
          <p:cNvPr id="146" name="Google Shape;146;p15"/>
          <p:cNvSpPr txBox="1"/>
          <p:nvPr>
            <p:ph idx="1" type="subTitle"/>
          </p:nvPr>
        </p:nvSpPr>
        <p:spPr>
          <a:xfrm>
            <a:off x="510450" y="2571750"/>
            <a:ext cx="8123100" cy="2532600"/>
          </a:xfrm>
          <a:prstGeom prst="rect">
            <a:avLst/>
          </a:prstGeom>
        </p:spPr>
        <p:txBody>
          <a:bodyPr anchorCtr="0" anchor="t" bIns="91425" lIns="91425" spcFirstLastPara="1" rIns="91425" wrap="square" tIns="91425">
            <a:noAutofit/>
          </a:bodyPr>
          <a:lstStyle/>
          <a:p>
            <a:pPr indent="457200" lvl="0" marL="1371600" rtl="0" algn="l">
              <a:lnSpc>
                <a:spcPct val="150000"/>
              </a:lnSpc>
              <a:spcBef>
                <a:spcPts val="1200"/>
              </a:spcBef>
              <a:spcAft>
                <a:spcPts val="0"/>
              </a:spcAft>
              <a:buNone/>
            </a:pPr>
            <a:r>
              <a:rPr i="1" lang="en" sz="1400">
                <a:latin typeface="Times New Roman"/>
                <a:ea typeface="Times New Roman"/>
                <a:cs typeface="Times New Roman"/>
                <a:sym typeface="Times New Roman"/>
              </a:rPr>
              <a:t>Professor</a:t>
            </a:r>
            <a:r>
              <a:rPr lang="en" sz="1400">
                <a:latin typeface="Times New Roman"/>
                <a:ea typeface="Times New Roman"/>
                <a:cs typeface="Times New Roman"/>
                <a:sym typeface="Times New Roman"/>
              </a:rPr>
              <a:t>:    Jahan Ghofraniha</a:t>
            </a:r>
            <a:endParaRPr sz="1400">
              <a:latin typeface="Times New Roman"/>
              <a:ea typeface="Times New Roman"/>
              <a:cs typeface="Times New Roman"/>
              <a:sym typeface="Times New Roman"/>
            </a:endParaRPr>
          </a:p>
          <a:p>
            <a:pPr indent="457200" lvl="0" marL="1371600" rtl="0" algn="l">
              <a:lnSpc>
                <a:spcPct val="150000"/>
              </a:lnSpc>
              <a:spcBef>
                <a:spcPts val="1200"/>
              </a:spcBef>
              <a:spcAft>
                <a:spcPts val="0"/>
              </a:spcAft>
              <a:buNone/>
            </a:pPr>
            <a:r>
              <a:rPr i="1" lang="en" sz="1400">
                <a:latin typeface="Times New Roman"/>
                <a:ea typeface="Times New Roman"/>
                <a:cs typeface="Times New Roman"/>
                <a:sym typeface="Times New Roman"/>
              </a:rPr>
              <a:t>Course</a:t>
            </a:r>
            <a:r>
              <a:rPr lang="en" sz="1400">
                <a:latin typeface="Times New Roman"/>
                <a:ea typeface="Times New Roman"/>
                <a:cs typeface="Times New Roman"/>
                <a:sym typeface="Times New Roman"/>
              </a:rPr>
              <a:t>:    	CS 157A, Fall 2022</a:t>
            </a:r>
            <a:endParaRPr sz="1400">
              <a:latin typeface="Times New Roman"/>
              <a:ea typeface="Times New Roman"/>
              <a:cs typeface="Times New Roman"/>
              <a:sym typeface="Times New Roman"/>
            </a:endParaRPr>
          </a:p>
          <a:p>
            <a:pPr indent="457200" lvl="0" marL="1371600" rtl="0" algn="l">
              <a:lnSpc>
                <a:spcPct val="150000"/>
              </a:lnSpc>
              <a:spcBef>
                <a:spcPts val="1200"/>
              </a:spcBef>
              <a:spcAft>
                <a:spcPts val="0"/>
              </a:spcAft>
              <a:buNone/>
            </a:pPr>
            <a:r>
              <a:rPr i="1" lang="en" sz="1400">
                <a:latin typeface="Times New Roman"/>
                <a:ea typeface="Times New Roman"/>
                <a:cs typeface="Times New Roman"/>
                <a:sym typeface="Times New Roman"/>
              </a:rPr>
              <a:t>Section</a:t>
            </a:r>
            <a:r>
              <a:rPr lang="en" sz="1400">
                <a:latin typeface="Times New Roman"/>
                <a:ea typeface="Times New Roman"/>
                <a:cs typeface="Times New Roman"/>
                <a:sym typeface="Times New Roman"/>
              </a:rPr>
              <a:t>:    	01</a:t>
            </a:r>
            <a:endParaRPr sz="1950">
              <a:latin typeface="Times New Roman"/>
              <a:ea typeface="Times New Roman"/>
              <a:cs typeface="Times New Roman"/>
              <a:sym typeface="Times New Roman"/>
            </a:endParaRPr>
          </a:p>
          <a:p>
            <a:pPr indent="457200" lvl="0" marL="1371600" rtl="0" algn="l">
              <a:spcBef>
                <a:spcPts val="1200"/>
              </a:spcBef>
              <a:spcAft>
                <a:spcPts val="0"/>
              </a:spcAft>
              <a:buNone/>
            </a:pPr>
            <a:r>
              <a:rPr i="1" lang="en" sz="1400">
                <a:latin typeface="Times New Roman"/>
                <a:ea typeface="Times New Roman"/>
                <a:cs typeface="Times New Roman"/>
                <a:sym typeface="Times New Roman"/>
              </a:rPr>
              <a:t>Team member: </a:t>
            </a:r>
            <a:endParaRPr i="1" sz="1400">
              <a:latin typeface="Times New Roman"/>
              <a:ea typeface="Times New Roman"/>
              <a:cs typeface="Times New Roman"/>
              <a:sym typeface="Times New Roman"/>
            </a:endParaRPr>
          </a:p>
          <a:p>
            <a:pPr indent="457200" lvl="0" marL="2286000" rtl="0" algn="l">
              <a:lnSpc>
                <a:spcPct val="115000"/>
              </a:lnSpc>
              <a:spcBef>
                <a:spcPts val="1000"/>
              </a:spcBef>
              <a:spcAft>
                <a:spcPts val="0"/>
              </a:spcAft>
              <a:buNone/>
            </a:pPr>
            <a:r>
              <a:rPr lang="en" sz="1400">
                <a:latin typeface="Times New Roman"/>
                <a:ea typeface="Times New Roman"/>
                <a:cs typeface="Times New Roman"/>
                <a:sym typeface="Times New Roman"/>
              </a:rPr>
              <a:t>Quan Le 	</a:t>
            </a:r>
            <a:endParaRPr sz="1400">
              <a:latin typeface="Times New Roman"/>
              <a:ea typeface="Times New Roman"/>
              <a:cs typeface="Times New Roman"/>
              <a:sym typeface="Times New Roman"/>
            </a:endParaRPr>
          </a:p>
          <a:p>
            <a:pPr indent="457200" lvl="0" marL="2286000" rtl="0" algn="l">
              <a:lnSpc>
                <a:spcPct val="115000"/>
              </a:lnSpc>
              <a:spcBef>
                <a:spcPts val="1000"/>
              </a:spcBef>
              <a:spcAft>
                <a:spcPts val="0"/>
              </a:spcAft>
              <a:buNone/>
            </a:pPr>
            <a:r>
              <a:rPr lang="en" sz="1400">
                <a:latin typeface="Times New Roman"/>
                <a:ea typeface="Times New Roman"/>
                <a:cs typeface="Times New Roman"/>
                <a:sym typeface="Times New Roman"/>
              </a:rPr>
              <a:t>Bao Nguyen</a:t>
            </a:r>
            <a:endParaRPr sz="1400">
              <a:latin typeface="Times New Roman"/>
              <a:ea typeface="Times New Roman"/>
              <a:cs typeface="Times New Roman"/>
              <a:sym typeface="Times New Roman"/>
            </a:endParaRPr>
          </a:p>
          <a:p>
            <a:pPr indent="0" lvl="0" marL="114300" rtl="0" algn="l">
              <a:lnSpc>
                <a:spcPct val="95000"/>
              </a:lnSpc>
              <a:spcBef>
                <a:spcPts val="1000"/>
              </a:spcBef>
              <a:spcAft>
                <a:spcPts val="0"/>
              </a:spcAft>
              <a:buSzPts val="636"/>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Meetings </a:t>
            </a:r>
            <a:endParaRPr/>
          </a:p>
        </p:txBody>
      </p:sp>
      <p:sp>
        <p:nvSpPr>
          <p:cNvPr id="210" name="Google Shape;210;p24"/>
          <p:cNvSpPr txBox="1"/>
          <p:nvPr>
            <p:ph idx="1" type="body"/>
          </p:nvPr>
        </p:nvSpPr>
        <p:spPr>
          <a:xfrm>
            <a:off x="3136875" y="47425"/>
            <a:ext cx="5763000" cy="478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500">
                <a:solidFill>
                  <a:schemeClr val="accent3"/>
                </a:solidFill>
                <a:latin typeface="Merriweather"/>
                <a:ea typeface="Merriweather"/>
                <a:cs typeface="Merriweather"/>
                <a:sym typeface="Merriweather"/>
              </a:rPr>
              <a:t>General </a:t>
            </a:r>
            <a:r>
              <a:rPr b="1" lang="en" sz="1500">
                <a:solidFill>
                  <a:schemeClr val="accent3"/>
                </a:solidFill>
                <a:latin typeface="Merriweather"/>
                <a:ea typeface="Merriweather"/>
                <a:cs typeface="Merriweather"/>
                <a:sym typeface="Merriweather"/>
              </a:rPr>
              <a:t>Project Team Meeting</a:t>
            </a:r>
            <a:endParaRPr b="1" sz="1500">
              <a:solidFill>
                <a:schemeClr val="accent3"/>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rPr lang="en" sz="1400">
                <a:solidFill>
                  <a:schemeClr val="dk1"/>
                </a:solidFill>
                <a:latin typeface="Merriweather"/>
                <a:ea typeface="Merriweather"/>
                <a:cs typeface="Merriweather"/>
                <a:sym typeface="Merriweather"/>
              </a:rPr>
              <a:t>Purpose: Overall progress report from the Manager. Collaborate with team, brainstorm, discuss and share ideas and issues within team. </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rPr lang="en" sz="1400">
                <a:solidFill>
                  <a:schemeClr val="accent3"/>
                </a:solidFill>
                <a:latin typeface="Merriweather"/>
                <a:ea typeface="Merriweather"/>
                <a:cs typeface="Merriweather"/>
                <a:sym typeface="Merriweather"/>
              </a:rPr>
              <a:t>Frequency and Duration: </a:t>
            </a:r>
            <a:endParaRPr sz="1400">
              <a:solidFill>
                <a:schemeClr val="accent3"/>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Weekly</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15-20 minutes</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rPr lang="en" sz="1400">
                <a:solidFill>
                  <a:schemeClr val="accent3"/>
                </a:solidFill>
                <a:latin typeface="Merriweather"/>
                <a:ea typeface="Merriweather"/>
                <a:cs typeface="Merriweather"/>
                <a:sym typeface="Merriweather"/>
              </a:rPr>
              <a:t>Date/Time  and Location of Meeting: </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Online/Remote</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rPr lang="en" sz="1400">
                <a:solidFill>
                  <a:schemeClr val="accent3"/>
                </a:solidFill>
                <a:latin typeface="Merriweather"/>
                <a:ea typeface="Merriweather"/>
                <a:cs typeface="Merriweather"/>
                <a:sym typeface="Merriweather"/>
              </a:rPr>
              <a:t>Meeting Rules:</a:t>
            </a:r>
            <a:endParaRPr sz="1400">
              <a:solidFill>
                <a:schemeClr val="accent3"/>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Each team member must attend this meeting in person.</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Each team member is responsible for staying updated on the team progress/activities.</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t/>
            </a:r>
            <a:endParaRPr b="1" sz="1400">
              <a:latin typeface="Merriweather"/>
              <a:ea typeface="Merriweather"/>
              <a:cs typeface="Merriweather"/>
              <a:sym typeface="Merriweather"/>
            </a:endParaRPr>
          </a:p>
          <a:p>
            <a:pPr indent="0" lvl="0" marL="0" rtl="0" algn="l">
              <a:lnSpc>
                <a:spcPct val="95000"/>
              </a:lnSpc>
              <a:spcBef>
                <a:spcPts val="1600"/>
              </a:spcBef>
              <a:spcAft>
                <a:spcPts val="1600"/>
              </a:spcAft>
              <a:buSzPts val="770"/>
              <a:buNone/>
            </a:pPr>
            <a:r>
              <a:t/>
            </a:r>
            <a:endParaRPr sz="1260">
              <a:latin typeface="Roboto Medium"/>
              <a:ea typeface="Roboto Medium"/>
              <a:cs typeface="Roboto Medium"/>
              <a:sym typeface="Robo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Meetings Contd…</a:t>
            </a:r>
            <a:endParaRPr/>
          </a:p>
        </p:txBody>
      </p:sp>
      <p:sp>
        <p:nvSpPr>
          <p:cNvPr id="216" name="Google Shape;216;p25"/>
          <p:cNvSpPr txBox="1"/>
          <p:nvPr>
            <p:ph idx="1" type="body"/>
          </p:nvPr>
        </p:nvSpPr>
        <p:spPr>
          <a:xfrm>
            <a:off x="3079200" y="82900"/>
            <a:ext cx="6064800" cy="5097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 sz="1400">
                <a:solidFill>
                  <a:schemeClr val="accent3"/>
                </a:solidFill>
                <a:latin typeface="Merriweather"/>
                <a:ea typeface="Merriweather"/>
                <a:cs typeface="Merriweather"/>
                <a:sym typeface="Merriweather"/>
              </a:rPr>
              <a:t>Developers Team Meeting</a:t>
            </a:r>
            <a:endParaRPr b="1" sz="1400">
              <a:solidFill>
                <a:schemeClr val="accent3"/>
              </a:solidFill>
              <a:latin typeface="Merriweather"/>
              <a:ea typeface="Merriweather"/>
              <a:cs typeface="Merriweather"/>
              <a:sym typeface="Merriweather"/>
            </a:endParaRPr>
          </a:p>
          <a:p>
            <a:pPr indent="0" lvl="0" marL="0" rtl="0" algn="l">
              <a:lnSpc>
                <a:spcPct val="105000"/>
              </a:lnSpc>
              <a:spcBef>
                <a:spcPts val="1600"/>
              </a:spcBef>
              <a:spcAft>
                <a:spcPts val="0"/>
              </a:spcAft>
              <a:buSzPts val="605"/>
              <a:buNone/>
            </a:pPr>
            <a:r>
              <a:rPr lang="en" sz="1400">
                <a:solidFill>
                  <a:schemeClr val="dk1"/>
                </a:solidFill>
                <a:latin typeface="Merriweather"/>
                <a:ea typeface="Merriweather"/>
                <a:cs typeface="Merriweather"/>
                <a:sym typeface="Merriweather"/>
              </a:rPr>
              <a:t>Purpose: To meet with the development team to share progress and discuss coding related issues and ideas.</a:t>
            </a:r>
            <a:endParaRPr sz="1400">
              <a:solidFill>
                <a:schemeClr val="dk1"/>
              </a:solidFill>
              <a:latin typeface="Merriweather"/>
              <a:ea typeface="Merriweather"/>
              <a:cs typeface="Merriweather"/>
              <a:sym typeface="Merriweather"/>
            </a:endParaRPr>
          </a:p>
          <a:p>
            <a:pPr indent="0" lvl="0" marL="0" rtl="0" algn="l">
              <a:lnSpc>
                <a:spcPct val="105000"/>
              </a:lnSpc>
              <a:spcBef>
                <a:spcPts val="1600"/>
              </a:spcBef>
              <a:spcAft>
                <a:spcPts val="0"/>
              </a:spcAft>
              <a:buSzPts val="605"/>
              <a:buNone/>
            </a:pPr>
            <a:r>
              <a:rPr lang="en" sz="1400">
                <a:solidFill>
                  <a:schemeClr val="accent3"/>
                </a:solidFill>
                <a:latin typeface="Merriweather"/>
                <a:ea typeface="Merriweather"/>
                <a:cs typeface="Merriweather"/>
                <a:sym typeface="Merriweather"/>
              </a:rPr>
              <a:t>Frequency and Duration: </a:t>
            </a:r>
            <a:endParaRPr sz="1400">
              <a:solidFill>
                <a:schemeClr val="accent3"/>
              </a:solidFill>
              <a:latin typeface="Merriweather"/>
              <a:ea typeface="Merriweather"/>
              <a:cs typeface="Merriweather"/>
              <a:sym typeface="Merriweather"/>
            </a:endParaRPr>
          </a:p>
          <a:p>
            <a:pPr indent="-317500" lvl="0" marL="457200" rtl="0" algn="l">
              <a:lnSpc>
                <a:spcPct val="10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Once or twice a week</a:t>
            </a:r>
            <a:endParaRPr sz="1400">
              <a:solidFill>
                <a:schemeClr val="dk1"/>
              </a:solidFill>
              <a:latin typeface="Merriweather"/>
              <a:ea typeface="Merriweather"/>
              <a:cs typeface="Merriweather"/>
              <a:sym typeface="Merriweather"/>
            </a:endParaRPr>
          </a:p>
          <a:p>
            <a:pPr indent="-317500" lvl="0" marL="457200" rtl="0" algn="l">
              <a:lnSpc>
                <a:spcPct val="10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30-45 minutes</a:t>
            </a:r>
            <a:endParaRPr sz="1400">
              <a:solidFill>
                <a:schemeClr val="dk1"/>
              </a:solidFill>
              <a:latin typeface="Merriweather"/>
              <a:ea typeface="Merriweather"/>
              <a:cs typeface="Merriweather"/>
              <a:sym typeface="Merriweather"/>
            </a:endParaRPr>
          </a:p>
          <a:p>
            <a:pPr indent="0" lvl="0" marL="0" rtl="0" algn="l">
              <a:lnSpc>
                <a:spcPct val="105000"/>
              </a:lnSpc>
              <a:spcBef>
                <a:spcPts val="1600"/>
              </a:spcBef>
              <a:spcAft>
                <a:spcPts val="0"/>
              </a:spcAft>
              <a:buSzPts val="605"/>
              <a:buNone/>
            </a:pPr>
            <a:r>
              <a:rPr lang="en" sz="1400">
                <a:solidFill>
                  <a:schemeClr val="accent3"/>
                </a:solidFill>
                <a:latin typeface="Merriweather"/>
                <a:ea typeface="Merriweather"/>
                <a:cs typeface="Merriweather"/>
                <a:sym typeface="Merriweather"/>
              </a:rPr>
              <a:t>Date/Time  and Location of Meeting: </a:t>
            </a:r>
            <a:endParaRPr sz="1400">
              <a:solidFill>
                <a:schemeClr val="dk1"/>
              </a:solidFill>
              <a:latin typeface="Merriweather"/>
              <a:ea typeface="Merriweather"/>
              <a:cs typeface="Merriweather"/>
              <a:sym typeface="Merriweather"/>
            </a:endParaRPr>
          </a:p>
          <a:p>
            <a:pPr indent="-317500" lvl="0" marL="457200" rtl="0" algn="l">
              <a:lnSpc>
                <a:spcPct val="10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Online/Remote</a:t>
            </a:r>
            <a:endParaRPr sz="1400">
              <a:solidFill>
                <a:schemeClr val="dk1"/>
              </a:solidFill>
              <a:latin typeface="Merriweather"/>
              <a:ea typeface="Merriweather"/>
              <a:cs typeface="Merriweather"/>
              <a:sym typeface="Merriweather"/>
            </a:endParaRPr>
          </a:p>
          <a:p>
            <a:pPr indent="0" lvl="0" marL="0" rtl="0" algn="l">
              <a:lnSpc>
                <a:spcPct val="105000"/>
              </a:lnSpc>
              <a:spcBef>
                <a:spcPts val="1600"/>
              </a:spcBef>
              <a:spcAft>
                <a:spcPts val="0"/>
              </a:spcAft>
              <a:buSzPts val="605"/>
              <a:buNone/>
            </a:pPr>
            <a:r>
              <a:rPr lang="en" sz="1400">
                <a:solidFill>
                  <a:schemeClr val="accent3"/>
                </a:solidFill>
                <a:latin typeface="Merriweather"/>
                <a:ea typeface="Merriweather"/>
                <a:cs typeface="Merriweather"/>
                <a:sym typeface="Merriweather"/>
              </a:rPr>
              <a:t>Meeting Rules:</a:t>
            </a:r>
            <a:endParaRPr sz="1400">
              <a:solidFill>
                <a:schemeClr val="accent3"/>
              </a:solidFill>
              <a:latin typeface="Merriweather"/>
              <a:ea typeface="Merriweather"/>
              <a:cs typeface="Merriweather"/>
              <a:sym typeface="Merriweather"/>
            </a:endParaRPr>
          </a:p>
          <a:p>
            <a:pPr indent="-317500" lvl="0" marL="457200" rtl="0" algn="l">
              <a:lnSpc>
                <a:spcPct val="10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Only Dev. Team members required to attend.</a:t>
            </a:r>
            <a:endParaRPr sz="1400">
              <a:solidFill>
                <a:schemeClr val="dk1"/>
              </a:solidFill>
              <a:latin typeface="Merriweather"/>
              <a:ea typeface="Merriweather"/>
              <a:cs typeface="Merriweather"/>
              <a:sym typeface="Merriweather"/>
            </a:endParaRPr>
          </a:p>
          <a:p>
            <a:pPr indent="-317500" lvl="0" marL="457200" rtl="0" algn="l">
              <a:lnSpc>
                <a:spcPct val="10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Meeting will be held remotely on </a:t>
            </a:r>
            <a:r>
              <a:rPr lang="en" sz="1400" u="sng">
                <a:solidFill>
                  <a:schemeClr val="dk1"/>
                </a:solidFill>
                <a:latin typeface="Merriweather"/>
                <a:ea typeface="Merriweather"/>
                <a:cs typeface="Merriweather"/>
                <a:sym typeface="Merriweather"/>
                <a:hlinkClick r:id="rId3">
                  <a:extLst>
                    <a:ext uri="{A12FA001-AC4F-418D-AE19-62706E023703}">
                      <ahyp:hlinkClr val="tx"/>
                    </a:ext>
                  </a:extLst>
                </a:hlinkClick>
              </a:rPr>
              <a:t>zoom</a:t>
            </a:r>
            <a:r>
              <a:rPr lang="en" sz="1400">
                <a:solidFill>
                  <a:schemeClr val="dk1"/>
                </a:solidFill>
                <a:latin typeface="Merriweather"/>
                <a:ea typeface="Merriweather"/>
                <a:cs typeface="Merriweather"/>
                <a:sym typeface="Merriweather"/>
              </a:rPr>
              <a:t>.</a:t>
            </a:r>
            <a:endParaRPr sz="1400">
              <a:solidFill>
                <a:schemeClr val="dk1"/>
              </a:solidFill>
              <a:latin typeface="Merriweather"/>
              <a:ea typeface="Merriweather"/>
              <a:cs typeface="Merriweather"/>
              <a:sym typeface="Merriweather"/>
            </a:endParaRPr>
          </a:p>
          <a:p>
            <a:pPr indent="0" lvl="0" marL="0" rtl="0" algn="l">
              <a:lnSpc>
                <a:spcPct val="105000"/>
              </a:lnSpc>
              <a:spcBef>
                <a:spcPts val="1600"/>
              </a:spcBef>
              <a:spcAft>
                <a:spcPts val="0"/>
              </a:spcAft>
              <a:buSzPts val="605"/>
              <a:buNone/>
            </a:pPr>
            <a:r>
              <a:t/>
            </a:r>
            <a:endParaRPr sz="1190"/>
          </a:p>
          <a:p>
            <a:pPr indent="0" lvl="0" marL="0" rtl="0" algn="l">
              <a:lnSpc>
                <a:spcPct val="105000"/>
              </a:lnSpc>
              <a:spcBef>
                <a:spcPts val="1600"/>
              </a:spcBef>
              <a:spcAft>
                <a:spcPts val="1600"/>
              </a:spcAft>
              <a:buSzPts val="605"/>
              <a:buNone/>
            </a:pPr>
            <a:r>
              <a:t/>
            </a:r>
            <a:endParaRPr sz="119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4294967295" type="title"/>
          </p:nvPr>
        </p:nvSpPr>
        <p:spPr>
          <a:xfrm>
            <a:off x="249450" y="488550"/>
            <a:ext cx="81039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Tracking Processing Project Tool</a:t>
            </a:r>
            <a:endParaRPr/>
          </a:p>
        </p:txBody>
      </p:sp>
      <p:sp>
        <p:nvSpPr>
          <p:cNvPr id="222" name="Google Shape;222;p26"/>
          <p:cNvSpPr txBox="1"/>
          <p:nvPr/>
        </p:nvSpPr>
        <p:spPr>
          <a:xfrm>
            <a:off x="879975" y="1548725"/>
            <a:ext cx="6382800" cy="1069800"/>
          </a:xfrm>
          <a:prstGeom prst="rect">
            <a:avLst/>
          </a:prstGeom>
          <a:noFill/>
          <a:ln>
            <a:noFill/>
          </a:ln>
        </p:spPr>
        <p:txBody>
          <a:bodyPr anchorCtr="0" anchor="t" bIns="91425" lIns="91425" spcFirstLastPara="1" rIns="91425" wrap="square" tIns="91425">
            <a:spAutoFit/>
          </a:bodyPr>
          <a:lstStyle/>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Microsoft Excel/Google Spreadsheets</a:t>
            </a:r>
            <a:endParaRPr sz="2300">
              <a:solidFill>
                <a:schemeClr val="lt1"/>
              </a:solidFill>
              <a:latin typeface="Merriweather"/>
              <a:ea typeface="Merriweather"/>
              <a:cs typeface="Merriweather"/>
              <a:sym typeface="Merriweather"/>
            </a:endParaRPr>
          </a:p>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Github/Git</a:t>
            </a:r>
            <a:endParaRPr sz="2300">
              <a:solidFill>
                <a:schemeClr val="lt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4294967295" type="title"/>
          </p:nvPr>
        </p:nvSpPr>
        <p:spPr>
          <a:xfrm>
            <a:off x="249450" y="488550"/>
            <a:ext cx="81039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Development Tool</a:t>
            </a:r>
            <a:endParaRPr/>
          </a:p>
        </p:txBody>
      </p:sp>
      <p:sp>
        <p:nvSpPr>
          <p:cNvPr id="228" name="Google Shape;228;p27"/>
          <p:cNvSpPr txBox="1"/>
          <p:nvPr/>
        </p:nvSpPr>
        <p:spPr>
          <a:xfrm>
            <a:off x="886925" y="1479125"/>
            <a:ext cx="6382800" cy="2662800"/>
          </a:xfrm>
          <a:prstGeom prst="rect">
            <a:avLst/>
          </a:prstGeom>
          <a:noFill/>
          <a:ln>
            <a:noFill/>
          </a:ln>
        </p:spPr>
        <p:txBody>
          <a:bodyPr anchorCtr="0" anchor="t" bIns="91425" lIns="91425" spcFirstLastPara="1" rIns="91425" wrap="square" tIns="91425">
            <a:spAutoFit/>
          </a:bodyPr>
          <a:lstStyle/>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VS Code</a:t>
            </a:r>
            <a:endParaRPr sz="2300">
              <a:solidFill>
                <a:schemeClr val="lt1"/>
              </a:solidFill>
              <a:latin typeface="Merriweather"/>
              <a:ea typeface="Merriweather"/>
              <a:cs typeface="Merriweather"/>
              <a:sym typeface="Merriweather"/>
            </a:endParaRPr>
          </a:p>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React</a:t>
            </a:r>
            <a:endParaRPr sz="2300">
              <a:solidFill>
                <a:schemeClr val="lt1"/>
              </a:solidFill>
              <a:latin typeface="Merriweather"/>
              <a:ea typeface="Merriweather"/>
              <a:cs typeface="Merriweather"/>
              <a:sym typeface="Merriweather"/>
            </a:endParaRPr>
          </a:p>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SQL</a:t>
            </a:r>
            <a:endParaRPr sz="2300">
              <a:solidFill>
                <a:schemeClr val="lt1"/>
              </a:solidFill>
              <a:latin typeface="Merriweather"/>
              <a:ea typeface="Merriweather"/>
              <a:cs typeface="Merriweather"/>
              <a:sym typeface="Merriweather"/>
            </a:endParaRPr>
          </a:p>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Bootstrap, Figma</a:t>
            </a:r>
            <a:endParaRPr sz="2300">
              <a:solidFill>
                <a:schemeClr val="lt1"/>
              </a:solidFill>
              <a:latin typeface="Merriweather"/>
              <a:ea typeface="Merriweather"/>
              <a:cs typeface="Merriweather"/>
              <a:sym typeface="Merriweather"/>
            </a:endParaRPr>
          </a:p>
          <a:p>
            <a:pPr indent="-374650" lvl="0" marL="457200" rtl="0" algn="l">
              <a:lnSpc>
                <a:spcPct val="150000"/>
              </a:lnSpc>
              <a:spcBef>
                <a:spcPts val="0"/>
              </a:spcBef>
              <a:spcAft>
                <a:spcPts val="0"/>
              </a:spcAft>
              <a:buClr>
                <a:schemeClr val="lt1"/>
              </a:buClr>
              <a:buSzPts val="2300"/>
              <a:buFont typeface="Merriweather"/>
              <a:buChar char="●"/>
            </a:pPr>
            <a:r>
              <a:rPr lang="en" sz="2300">
                <a:solidFill>
                  <a:schemeClr val="lt1"/>
                </a:solidFill>
                <a:latin typeface="Merriweather"/>
                <a:ea typeface="Merriweather"/>
                <a:cs typeface="Merriweather"/>
                <a:sym typeface="Merriweather"/>
              </a:rPr>
              <a:t>Github/Git</a:t>
            </a:r>
            <a:endParaRPr sz="2300">
              <a:solidFill>
                <a:schemeClr val="lt1"/>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4294967295" type="title"/>
          </p:nvPr>
        </p:nvSpPr>
        <p:spPr>
          <a:xfrm>
            <a:off x="249450" y="488550"/>
            <a:ext cx="81039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234" name="Google Shape;234;p28"/>
          <p:cNvSpPr txBox="1"/>
          <p:nvPr/>
        </p:nvSpPr>
        <p:spPr>
          <a:xfrm>
            <a:off x="886925" y="1479125"/>
            <a:ext cx="6382800" cy="892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Times New Roman"/>
              <a:buChar char="●"/>
            </a:pPr>
            <a:r>
              <a:rPr lang="en" sz="1800">
                <a:solidFill>
                  <a:schemeClr val="lt1"/>
                </a:solidFill>
                <a:uFill>
                  <a:noFill/>
                </a:uFill>
                <a:latin typeface="Times New Roman"/>
                <a:ea typeface="Times New Roman"/>
                <a:cs typeface="Times New Roman"/>
                <a:sym typeface="Times New Roman"/>
                <a:hlinkClick r:id="rId3">
                  <a:extLst>
                    <a:ext uri="{A12FA001-AC4F-418D-AE19-62706E023703}">
                      <ahyp:hlinkClr val="tx"/>
                    </a:ext>
                  </a:extLst>
                </a:hlinkClick>
              </a:rPr>
              <a:t>https://getbootstrap.com/docs/5.2/getting-started/introduction/</a:t>
            </a:r>
            <a:endParaRPr sz="1800">
              <a:solidFill>
                <a:schemeClr val="lt1"/>
              </a:solidFill>
              <a:latin typeface="Times New Roman"/>
              <a:ea typeface="Times New Roman"/>
              <a:cs typeface="Times New Roman"/>
              <a:sym typeface="Times New Roman"/>
            </a:endParaRPr>
          </a:p>
          <a:p>
            <a:pPr indent="-342900" lvl="0" marL="457200" rtl="0" algn="l">
              <a:spcBef>
                <a:spcPts val="1200"/>
              </a:spcBef>
              <a:spcAft>
                <a:spcPts val="120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https://mdbootstrap.com/docs/react/</a:t>
            </a:r>
            <a:endParaRPr sz="2700">
              <a:solidFill>
                <a:schemeClr val="lt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9"/>
          <p:cNvPicPr preferRelativeResize="0"/>
          <p:nvPr/>
        </p:nvPicPr>
        <p:blipFill rotWithShape="1">
          <a:blip r:embed="rId3">
            <a:alphaModFix/>
          </a:blip>
          <a:srcRect b="0" l="0" r="0" t="0"/>
          <a:stretch/>
        </p:blipFill>
        <p:spPr>
          <a:xfrm>
            <a:off x="2546275" y="1516225"/>
            <a:ext cx="4051450" cy="3284975"/>
          </a:xfrm>
          <a:prstGeom prst="rect">
            <a:avLst/>
          </a:prstGeom>
          <a:noFill/>
          <a:ln>
            <a:noFill/>
          </a:ln>
        </p:spPr>
      </p:pic>
      <p:sp>
        <p:nvSpPr>
          <p:cNvPr id="240" name="Google Shape;240;p29"/>
          <p:cNvSpPr txBox="1"/>
          <p:nvPr>
            <p:ph type="ctrTitle"/>
          </p:nvPr>
        </p:nvSpPr>
        <p:spPr>
          <a:xfrm>
            <a:off x="390450" y="361375"/>
            <a:ext cx="8363100" cy="69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Thank you for your time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0" y="315850"/>
            <a:ext cx="30201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INTRODUCTION</a:t>
            </a:r>
            <a:endParaRPr sz="2700"/>
          </a:p>
        </p:txBody>
      </p:sp>
      <p:sp>
        <p:nvSpPr>
          <p:cNvPr id="152" name="Google Shape;152;p16"/>
          <p:cNvSpPr txBox="1"/>
          <p:nvPr>
            <p:ph idx="1" type="body"/>
          </p:nvPr>
        </p:nvSpPr>
        <p:spPr>
          <a:xfrm>
            <a:off x="3136875" y="47425"/>
            <a:ext cx="5763000" cy="5096100"/>
          </a:xfrm>
          <a:prstGeom prst="rect">
            <a:avLst/>
          </a:prstGeom>
        </p:spPr>
        <p:txBody>
          <a:bodyPr anchorCtr="0" anchor="ctr" bIns="91425" lIns="91425" spcFirstLastPara="1" rIns="91425" wrap="square" tIns="91425">
            <a:noAutofit/>
          </a:bodyPr>
          <a:lstStyle/>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Copiers, printers, scanners and fax machines are indispensable office equipment for the operation of a company. </a:t>
            </a:r>
            <a:endParaRPr i="1"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They are also popular devices for individuals with printing and paperless storage needs. High-end printing equipment needs periodic maintenance, replacement of spare parts and consumables to ensure print quality.</a:t>
            </a:r>
            <a:endParaRPr i="1" sz="1200">
              <a:solidFill>
                <a:srgbClr val="000000"/>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"Management Of Device" is a software to manage the devices being used by customers in order to improve the quality of repair and maintenance services for customers.</a:t>
            </a:r>
            <a:endParaRPr i="1" sz="14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10100" y="307975"/>
            <a:ext cx="29100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a:t>
            </a:r>
            <a:endParaRPr/>
          </a:p>
        </p:txBody>
      </p:sp>
      <p:sp>
        <p:nvSpPr>
          <p:cNvPr id="158" name="Google Shape;158;p17"/>
          <p:cNvSpPr txBox="1"/>
          <p:nvPr>
            <p:ph idx="1" type="body"/>
          </p:nvPr>
        </p:nvSpPr>
        <p:spPr>
          <a:xfrm>
            <a:off x="3136875" y="47425"/>
            <a:ext cx="5763000" cy="50961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t/>
            </a:r>
            <a:endParaRPr sz="1400">
              <a:solidFill>
                <a:schemeClr val="dk1"/>
              </a:solidFill>
              <a:latin typeface="Merriweather"/>
              <a:ea typeface="Merriweather"/>
              <a:cs typeface="Merriweather"/>
              <a:sym typeface="Merriweather"/>
            </a:endParaRPr>
          </a:p>
          <a:p>
            <a:pPr indent="0" lvl="0" marL="457200" rtl="0" algn="l">
              <a:lnSpc>
                <a:spcPct val="95000"/>
              </a:lnSpc>
              <a:spcBef>
                <a:spcPts val="1600"/>
              </a:spcBef>
              <a:spcAft>
                <a:spcPts val="0"/>
              </a:spcAft>
              <a:buNone/>
            </a:pPr>
            <a:r>
              <a:rPr b="1" lang="en" sz="1600">
                <a:solidFill>
                  <a:schemeClr val="dk1"/>
                </a:solidFill>
                <a:latin typeface="Merriweather"/>
                <a:ea typeface="Merriweather"/>
                <a:cs typeface="Merriweather"/>
                <a:sym typeface="Merriweather"/>
              </a:rPr>
              <a:t>BACKEND (SERVER)</a:t>
            </a:r>
            <a:endParaRPr b="1" sz="1600">
              <a:solidFill>
                <a:schemeClr val="dk1"/>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NODEJS 6.0</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EXPRESS</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CORS</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BODY-PARSER</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MYSQL2</a:t>
            </a:r>
            <a:endParaRPr sz="1400">
              <a:solidFill>
                <a:schemeClr val="dk1"/>
              </a:solidFill>
              <a:latin typeface="Merriweather"/>
              <a:ea typeface="Merriweather"/>
              <a:cs typeface="Merriweather"/>
              <a:sym typeface="Merriweather"/>
            </a:endParaRPr>
          </a:p>
          <a:p>
            <a:pPr indent="0" lvl="0" marL="457200" rtl="0" algn="l">
              <a:lnSpc>
                <a:spcPct val="95000"/>
              </a:lnSpc>
              <a:spcBef>
                <a:spcPts val="1600"/>
              </a:spcBef>
              <a:spcAft>
                <a:spcPts val="0"/>
              </a:spcAft>
              <a:buNone/>
            </a:pPr>
            <a:r>
              <a:rPr b="1" lang="en" sz="1600">
                <a:solidFill>
                  <a:schemeClr val="dk1"/>
                </a:solidFill>
                <a:latin typeface="Merriweather"/>
                <a:ea typeface="Merriweather"/>
                <a:cs typeface="Merriweather"/>
                <a:sym typeface="Merriweather"/>
              </a:rPr>
              <a:t>FRONTEND (CLIENT)</a:t>
            </a:r>
            <a:endParaRPr b="1" sz="1600">
              <a:solidFill>
                <a:schemeClr val="dk1"/>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HTML/CSS</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BOOTSTRAP</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JAVASCRIPT</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AXIOS</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REACT ROUTERS</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DOM</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MDB-UI KIT</a:t>
            </a:r>
            <a:endParaRPr sz="1400">
              <a:solidFill>
                <a:schemeClr val="dk1"/>
              </a:solidFill>
              <a:latin typeface="Merriweather"/>
              <a:ea typeface="Merriweather"/>
              <a:cs typeface="Merriweather"/>
              <a:sym typeface="Merriweather"/>
            </a:endParaRPr>
          </a:p>
          <a:p>
            <a:pPr indent="0" lvl="0" marL="457200" rtl="0" algn="l">
              <a:lnSpc>
                <a:spcPct val="95000"/>
              </a:lnSpc>
              <a:spcBef>
                <a:spcPts val="1600"/>
              </a:spcBef>
              <a:spcAft>
                <a:spcPts val="0"/>
              </a:spcAft>
              <a:buNone/>
            </a:pPr>
            <a:r>
              <a:rPr b="1" lang="en" sz="1600">
                <a:solidFill>
                  <a:schemeClr val="dk1"/>
                </a:solidFill>
                <a:latin typeface="Merriweather"/>
                <a:ea typeface="Merriweather"/>
                <a:cs typeface="Merriweather"/>
                <a:sym typeface="Merriweather"/>
              </a:rPr>
              <a:t>DATABASE SCHEMA</a:t>
            </a:r>
            <a:endParaRPr b="1" sz="1600">
              <a:solidFill>
                <a:schemeClr val="dk1"/>
              </a:solidFill>
              <a:latin typeface="Merriweather"/>
              <a:ea typeface="Merriweather"/>
              <a:cs typeface="Merriweather"/>
              <a:sym typeface="Merriweather"/>
            </a:endParaRPr>
          </a:p>
          <a:p>
            <a:pPr indent="-317500" lvl="0" marL="457200" rtl="0" algn="l">
              <a:lnSpc>
                <a:spcPct val="95000"/>
              </a:lnSpc>
              <a:spcBef>
                <a:spcPts val="16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AWS HOST</a:t>
            </a:r>
            <a:endParaRPr sz="1400">
              <a:solidFill>
                <a:schemeClr val="dk1"/>
              </a:solidFill>
              <a:latin typeface="Merriweather"/>
              <a:ea typeface="Merriweather"/>
              <a:cs typeface="Merriweather"/>
              <a:sym typeface="Merriweather"/>
            </a:endParaRPr>
          </a:p>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WORKBENCH SQL (VISUAL DATABASE DESIGN TOOL)</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t/>
            </a:r>
            <a:endParaRPr b="1" sz="1400">
              <a:latin typeface="Merriweather"/>
              <a:ea typeface="Merriweather"/>
              <a:cs typeface="Merriweather"/>
              <a:sym typeface="Merriweather"/>
            </a:endParaRPr>
          </a:p>
          <a:p>
            <a:pPr indent="0" lvl="0" marL="0" rtl="0" algn="l">
              <a:lnSpc>
                <a:spcPct val="95000"/>
              </a:lnSpc>
              <a:spcBef>
                <a:spcPts val="1600"/>
              </a:spcBef>
              <a:spcAft>
                <a:spcPts val="1600"/>
              </a:spcAft>
              <a:buSzPts val="770"/>
              <a:buNone/>
            </a:pPr>
            <a:r>
              <a:t/>
            </a:r>
            <a:endParaRPr sz="1260">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10100" y="307975"/>
            <a:ext cx="29100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Conceptual</a:t>
            </a:r>
            <a:endParaRPr/>
          </a:p>
          <a:p>
            <a:pPr indent="0" lvl="0" marL="0" rtl="0" algn="l">
              <a:spcBef>
                <a:spcPts val="0"/>
              </a:spcBef>
              <a:spcAft>
                <a:spcPts val="0"/>
              </a:spcAft>
              <a:buNone/>
            </a:pPr>
            <a:r>
              <a:rPr lang="en"/>
              <a:t>Design</a:t>
            </a:r>
            <a:endParaRPr/>
          </a:p>
        </p:txBody>
      </p:sp>
      <p:sp>
        <p:nvSpPr>
          <p:cNvPr id="164" name="Google Shape;164;p18"/>
          <p:cNvSpPr txBox="1"/>
          <p:nvPr>
            <p:ph idx="1" type="body"/>
          </p:nvPr>
        </p:nvSpPr>
        <p:spPr>
          <a:xfrm>
            <a:off x="3136875" y="47425"/>
            <a:ext cx="5763000" cy="47898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1200"/>
              </a:spcBef>
              <a:spcAft>
                <a:spcPts val="0"/>
              </a:spcAft>
              <a:buClr>
                <a:schemeClr val="dk1"/>
              </a:buClr>
              <a:buSzPts val="1600"/>
              <a:buFont typeface="Merriweather"/>
              <a:buChar char="●"/>
            </a:pPr>
            <a:r>
              <a:rPr lang="en" sz="1450">
                <a:solidFill>
                  <a:srgbClr val="000000"/>
                </a:solidFill>
                <a:latin typeface="Times New Roman"/>
                <a:ea typeface="Times New Roman"/>
                <a:cs typeface="Times New Roman"/>
                <a:sym typeface="Times New Roman"/>
              </a:rPr>
              <a:t>There are 6 entities: Department, Customers, Employees, Machines, Models, and States.</a:t>
            </a:r>
            <a:endParaRPr sz="1450">
              <a:solidFill>
                <a:srgbClr val="000000"/>
              </a:solidFill>
              <a:latin typeface="Times New Roman"/>
              <a:ea typeface="Times New Roman"/>
              <a:cs typeface="Times New Roman"/>
              <a:sym typeface="Times New Roman"/>
            </a:endParaRPr>
          </a:p>
          <a:p>
            <a:pPr indent="-320675" lvl="0" marL="457200" rtl="0" algn="l">
              <a:lnSpc>
                <a:spcPct val="200000"/>
              </a:lnSpc>
              <a:spcBef>
                <a:spcPts val="120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3rd Normalization</a:t>
            </a:r>
            <a:endParaRPr sz="1450">
              <a:solidFill>
                <a:srgbClr val="000000"/>
              </a:solidFill>
              <a:latin typeface="Times New Roman"/>
              <a:ea typeface="Times New Roman"/>
              <a:cs typeface="Times New Roman"/>
              <a:sym typeface="Times New Roman"/>
            </a:endParaRPr>
          </a:p>
          <a:p>
            <a:pPr indent="-320675" lvl="0" marL="457200" rtl="0" algn="l">
              <a:lnSpc>
                <a:spcPct val="200000"/>
              </a:lnSpc>
              <a:spcBef>
                <a:spcPts val="1200"/>
              </a:spcBef>
              <a:spcAft>
                <a:spcPts val="0"/>
              </a:spcAft>
              <a:buClr>
                <a:srgbClr val="000000"/>
              </a:buClr>
              <a:buSzPts val="1450"/>
              <a:buFont typeface="Times New Roman"/>
              <a:buChar char="●"/>
            </a:pPr>
            <a:r>
              <a:rPr lang="en" sz="1450">
                <a:solidFill>
                  <a:srgbClr val="000000"/>
                </a:solidFill>
                <a:latin typeface="Times New Roman"/>
                <a:ea typeface="Times New Roman"/>
                <a:cs typeface="Times New Roman"/>
                <a:sym typeface="Times New Roman"/>
              </a:rPr>
              <a:t>Five relationships</a:t>
            </a:r>
            <a:endParaRPr sz="1450">
              <a:solidFill>
                <a:srgbClr val="000000"/>
              </a:solidFill>
              <a:latin typeface="Times New Roman"/>
              <a:ea typeface="Times New Roman"/>
              <a:cs typeface="Times New Roman"/>
              <a:sym typeface="Times New Roman"/>
            </a:endParaRPr>
          </a:p>
          <a:p>
            <a:pPr indent="-320675" lvl="0" marL="914400" rtl="0" algn="just">
              <a:lnSpc>
                <a:spcPct val="200000"/>
              </a:lnSpc>
              <a:spcBef>
                <a:spcPts val="1200"/>
              </a:spcBef>
              <a:spcAft>
                <a:spcPts val="0"/>
              </a:spcAft>
              <a:buClr>
                <a:srgbClr val="000000"/>
              </a:buClr>
              <a:buSzPts val="1450"/>
              <a:buFont typeface="Times New Roman"/>
              <a:buAutoNum type="arabicPeriod"/>
            </a:pPr>
            <a:r>
              <a:rPr lang="en" sz="1450">
                <a:solidFill>
                  <a:srgbClr val="000000"/>
                </a:solidFill>
                <a:latin typeface="Times New Roman"/>
                <a:ea typeface="Times New Roman"/>
                <a:cs typeface="Times New Roman"/>
                <a:sym typeface="Times New Roman"/>
              </a:rPr>
              <a:t>States to Customers: 1 to many </a:t>
            </a:r>
            <a:endParaRPr b="1" sz="1450">
              <a:solidFill>
                <a:srgbClr val="000000"/>
              </a:solidFill>
              <a:latin typeface="Times New Roman"/>
              <a:ea typeface="Times New Roman"/>
              <a:cs typeface="Times New Roman"/>
              <a:sym typeface="Times New Roman"/>
            </a:endParaRPr>
          </a:p>
          <a:p>
            <a:pPr indent="-320675" lvl="0" marL="914400" rtl="0" algn="just">
              <a:lnSpc>
                <a:spcPct val="200000"/>
              </a:lnSpc>
              <a:spcBef>
                <a:spcPts val="0"/>
              </a:spcBef>
              <a:spcAft>
                <a:spcPts val="0"/>
              </a:spcAft>
              <a:buClr>
                <a:srgbClr val="000000"/>
              </a:buClr>
              <a:buSzPts val="1450"/>
              <a:buFont typeface="Times New Roman"/>
              <a:buAutoNum type="arabicPeriod"/>
            </a:pPr>
            <a:r>
              <a:rPr lang="en" sz="1450">
                <a:solidFill>
                  <a:srgbClr val="000000"/>
                </a:solidFill>
                <a:latin typeface="Times New Roman"/>
                <a:ea typeface="Times New Roman"/>
                <a:cs typeface="Times New Roman"/>
                <a:sym typeface="Times New Roman"/>
              </a:rPr>
              <a:t>Departments to Employees: 1 to many </a:t>
            </a:r>
            <a:endParaRPr b="1" sz="1450">
              <a:solidFill>
                <a:srgbClr val="000000"/>
              </a:solidFill>
              <a:latin typeface="Times New Roman"/>
              <a:ea typeface="Times New Roman"/>
              <a:cs typeface="Times New Roman"/>
              <a:sym typeface="Times New Roman"/>
            </a:endParaRPr>
          </a:p>
          <a:p>
            <a:pPr indent="-320675" lvl="0" marL="914400" rtl="0" algn="just">
              <a:lnSpc>
                <a:spcPct val="200000"/>
              </a:lnSpc>
              <a:spcBef>
                <a:spcPts val="0"/>
              </a:spcBef>
              <a:spcAft>
                <a:spcPts val="0"/>
              </a:spcAft>
              <a:buClr>
                <a:srgbClr val="000000"/>
              </a:buClr>
              <a:buSzPts val="1450"/>
              <a:buFont typeface="Times New Roman"/>
              <a:buAutoNum type="arabicPeriod"/>
            </a:pPr>
            <a:r>
              <a:rPr lang="en" sz="1450">
                <a:solidFill>
                  <a:srgbClr val="000000"/>
                </a:solidFill>
                <a:latin typeface="Times New Roman"/>
                <a:ea typeface="Times New Roman"/>
                <a:cs typeface="Times New Roman"/>
                <a:sym typeface="Times New Roman"/>
              </a:rPr>
              <a:t>Customers to Machines: 1 to many</a:t>
            </a:r>
            <a:endParaRPr b="1" sz="1450">
              <a:solidFill>
                <a:srgbClr val="000000"/>
              </a:solidFill>
              <a:latin typeface="Times New Roman"/>
              <a:ea typeface="Times New Roman"/>
              <a:cs typeface="Times New Roman"/>
              <a:sym typeface="Times New Roman"/>
            </a:endParaRPr>
          </a:p>
          <a:p>
            <a:pPr indent="-320675" lvl="0" marL="914400" rtl="0" algn="just">
              <a:lnSpc>
                <a:spcPct val="200000"/>
              </a:lnSpc>
              <a:spcBef>
                <a:spcPts val="0"/>
              </a:spcBef>
              <a:spcAft>
                <a:spcPts val="0"/>
              </a:spcAft>
              <a:buClr>
                <a:srgbClr val="000000"/>
              </a:buClr>
              <a:buSzPts val="1450"/>
              <a:buFont typeface="Times New Roman"/>
              <a:buAutoNum type="arabicPeriod"/>
            </a:pPr>
            <a:r>
              <a:rPr lang="en" sz="1450">
                <a:solidFill>
                  <a:srgbClr val="000000"/>
                </a:solidFill>
                <a:latin typeface="Times New Roman"/>
                <a:ea typeface="Times New Roman"/>
                <a:cs typeface="Times New Roman"/>
                <a:sym typeface="Times New Roman"/>
              </a:rPr>
              <a:t>Employees to Machines: 1 to many </a:t>
            </a:r>
            <a:endParaRPr b="1" sz="1450">
              <a:solidFill>
                <a:srgbClr val="000000"/>
              </a:solidFill>
              <a:latin typeface="Times New Roman"/>
              <a:ea typeface="Times New Roman"/>
              <a:cs typeface="Times New Roman"/>
              <a:sym typeface="Times New Roman"/>
            </a:endParaRPr>
          </a:p>
          <a:p>
            <a:pPr indent="-320675" lvl="0" marL="914400" rtl="0" algn="just">
              <a:lnSpc>
                <a:spcPct val="200000"/>
              </a:lnSpc>
              <a:spcBef>
                <a:spcPts val="0"/>
              </a:spcBef>
              <a:spcAft>
                <a:spcPts val="0"/>
              </a:spcAft>
              <a:buClr>
                <a:srgbClr val="000000"/>
              </a:buClr>
              <a:buSzPts val="1450"/>
              <a:buFont typeface="Times New Roman"/>
              <a:buAutoNum type="arabicPeriod"/>
            </a:pPr>
            <a:r>
              <a:rPr lang="en" sz="1450">
                <a:solidFill>
                  <a:srgbClr val="000000"/>
                </a:solidFill>
                <a:latin typeface="Times New Roman"/>
                <a:ea typeface="Times New Roman"/>
                <a:cs typeface="Times New Roman"/>
                <a:sym typeface="Times New Roman"/>
              </a:rPr>
              <a:t>Models to Machines: 1 to many</a:t>
            </a:r>
            <a:endParaRPr b="1" sz="1450">
              <a:solidFill>
                <a:srgbClr val="000000"/>
              </a:solidFill>
              <a:latin typeface="Times New Roman"/>
              <a:ea typeface="Times New Roman"/>
              <a:cs typeface="Times New Roman"/>
              <a:sym typeface="Times New Roman"/>
            </a:endParaRPr>
          </a:p>
          <a:p>
            <a:pPr indent="0" lvl="0" marL="457200" rtl="0" algn="l">
              <a:lnSpc>
                <a:spcPct val="200000"/>
              </a:lnSpc>
              <a:spcBef>
                <a:spcPts val="1200"/>
              </a:spcBef>
              <a:spcAft>
                <a:spcPts val="0"/>
              </a:spcAft>
              <a:buNone/>
            </a:pPr>
            <a:r>
              <a:t/>
            </a:r>
            <a:endParaRPr sz="125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t/>
            </a:r>
            <a:endParaRPr b="1" sz="1400">
              <a:latin typeface="Merriweather"/>
              <a:ea typeface="Merriweather"/>
              <a:cs typeface="Merriweather"/>
              <a:sym typeface="Merriweather"/>
            </a:endParaRPr>
          </a:p>
          <a:p>
            <a:pPr indent="0" lvl="0" marL="0" rtl="0" algn="l">
              <a:lnSpc>
                <a:spcPct val="95000"/>
              </a:lnSpc>
              <a:spcBef>
                <a:spcPts val="1600"/>
              </a:spcBef>
              <a:spcAft>
                <a:spcPts val="1600"/>
              </a:spcAft>
              <a:buSzPts val="770"/>
              <a:buNone/>
            </a:pPr>
            <a:r>
              <a:t/>
            </a:r>
            <a:endParaRPr sz="1260">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10100" y="307975"/>
            <a:ext cx="29100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Logical</a:t>
            </a:r>
            <a:endParaRPr/>
          </a:p>
          <a:p>
            <a:pPr indent="0" lvl="0" marL="0" rtl="0" algn="l">
              <a:spcBef>
                <a:spcPts val="0"/>
              </a:spcBef>
              <a:spcAft>
                <a:spcPts val="0"/>
              </a:spcAft>
              <a:buNone/>
            </a:pPr>
            <a:r>
              <a:rPr lang="en"/>
              <a:t>Model</a:t>
            </a:r>
            <a:endParaRPr/>
          </a:p>
        </p:txBody>
      </p:sp>
      <p:sp>
        <p:nvSpPr>
          <p:cNvPr id="170" name="Google Shape;170;p19"/>
          <p:cNvSpPr txBox="1"/>
          <p:nvPr>
            <p:ph idx="1" type="body"/>
          </p:nvPr>
        </p:nvSpPr>
        <p:spPr>
          <a:xfrm>
            <a:off x="3136875" y="47425"/>
            <a:ext cx="5763000" cy="4789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dk1"/>
              </a:buClr>
              <a:buSzPts val="1400"/>
              <a:buFont typeface="Merriweather"/>
              <a:buChar char="●"/>
            </a:pPr>
            <a:r>
              <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t/>
            </a:r>
            <a:endParaRPr b="1" sz="1400">
              <a:latin typeface="Merriweather"/>
              <a:ea typeface="Merriweather"/>
              <a:cs typeface="Merriweather"/>
              <a:sym typeface="Merriweather"/>
            </a:endParaRPr>
          </a:p>
          <a:p>
            <a:pPr indent="0" lvl="0" marL="0" rtl="0" algn="l">
              <a:lnSpc>
                <a:spcPct val="95000"/>
              </a:lnSpc>
              <a:spcBef>
                <a:spcPts val="1600"/>
              </a:spcBef>
              <a:spcAft>
                <a:spcPts val="1600"/>
              </a:spcAft>
              <a:buSzPts val="770"/>
              <a:buNone/>
            </a:pPr>
            <a:r>
              <a:t/>
            </a:r>
            <a:endParaRPr sz="1260">
              <a:latin typeface="Roboto Medium"/>
              <a:ea typeface="Roboto Medium"/>
              <a:cs typeface="Roboto Medium"/>
              <a:sym typeface="Roboto Medium"/>
            </a:endParaRPr>
          </a:p>
        </p:txBody>
      </p:sp>
      <p:pic>
        <p:nvPicPr>
          <p:cNvPr id="171" name="Google Shape;171;p19"/>
          <p:cNvPicPr preferRelativeResize="0"/>
          <p:nvPr/>
        </p:nvPicPr>
        <p:blipFill>
          <a:blip r:embed="rId3">
            <a:alphaModFix/>
          </a:blip>
          <a:stretch>
            <a:fillRect/>
          </a:stretch>
        </p:blipFill>
        <p:spPr>
          <a:xfrm>
            <a:off x="3136875" y="442975"/>
            <a:ext cx="5943600" cy="354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84100" y="307975"/>
            <a:ext cx="24798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Physical Design</a:t>
            </a:r>
            <a:endParaRPr/>
          </a:p>
        </p:txBody>
      </p:sp>
      <p:sp>
        <p:nvSpPr>
          <p:cNvPr id="177" name="Google Shape;177;p20"/>
          <p:cNvSpPr txBox="1"/>
          <p:nvPr>
            <p:ph idx="1" type="body"/>
          </p:nvPr>
        </p:nvSpPr>
        <p:spPr>
          <a:xfrm>
            <a:off x="3269175" y="87175"/>
            <a:ext cx="5739300" cy="4794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000">
                <a:solidFill>
                  <a:srgbClr val="000000"/>
                </a:solidFill>
                <a:latin typeface="Times New Roman"/>
                <a:ea typeface="Times New Roman"/>
                <a:cs typeface="Times New Roman"/>
                <a:sym typeface="Times New Roman"/>
              </a:rPr>
              <a:t>CREATE TABLE </a:t>
            </a:r>
            <a:r>
              <a:rPr b="1" lang="en" sz="1000">
                <a:solidFill>
                  <a:srgbClr val="000000"/>
                </a:solidFill>
                <a:latin typeface="Times New Roman"/>
                <a:ea typeface="Times New Roman"/>
                <a:cs typeface="Times New Roman"/>
                <a:sym typeface="Times New Roman"/>
              </a:rPr>
              <a:t>States</a:t>
            </a:r>
            <a:r>
              <a:rPr lang="en" sz="1000">
                <a:solidFill>
                  <a:srgbClr val="000000"/>
                </a:solidFill>
                <a:latin typeface="Times New Roman"/>
                <a:ea typeface="Times New Roman"/>
                <a:cs typeface="Times New Roman"/>
                <a:sym typeface="Times New Roman"/>
              </a:rPr>
              <a:t> ( state VARCHAR(2) NOT NULL PRIMARY KEY,  state_name VARCHAR(45) NOT NULL);</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CREATE TABLE </a:t>
            </a:r>
            <a:r>
              <a:rPr b="1" lang="en" sz="1000">
                <a:solidFill>
                  <a:srgbClr val="000000"/>
                </a:solidFill>
                <a:latin typeface="Times New Roman"/>
                <a:ea typeface="Times New Roman"/>
                <a:cs typeface="Times New Roman"/>
                <a:sym typeface="Times New Roman"/>
              </a:rPr>
              <a:t>Departments</a:t>
            </a:r>
            <a:r>
              <a:rPr lang="en" sz="1000">
                <a:solidFill>
                  <a:srgbClr val="000000"/>
                </a:solidFill>
                <a:latin typeface="Times New Roman"/>
                <a:ea typeface="Times New Roman"/>
                <a:cs typeface="Times New Roman"/>
                <a:sym typeface="Times New Roman"/>
              </a:rPr>
              <a:t> (idDepartment INT(11) NOT NULL PRIMARY KEY AUTO_INCREMENT, nameDepart VARCHAR(45) NOT NULL, noDepart VARCHAR(45), email VARCHAR(45) NOT NULL, password VARCHAR(45) NOT NULL);</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CREATE TABLE </a:t>
            </a:r>
            <a:r>
              <a:rPr b="1" lang="en" sz="1000">
                <a:solidFill>
                  <a:srgbClr val="000000"/>
                </a:solidFill>
                <a:latin typeface="Times New Roman"/>
                <a:ea typeface="Times New Roman"/>
                <a:cs typeface="Times New Roman"/>
                <a:sym typeface="Times New Roman"/>
              </a:rPr>
              <a:t>Employees</a:t>
            </a:r>
            <a:r>
              <a:rPr lang="en" sz="1000">
                <a:solidFill>
                  <a:srgbClr val="000000"/>
                </a:solidFill>
                <a:latin typeface="Times New Roman"/>
                <a:ea typeface="Times New Roman"/>
                <a:cs typeface="Times New Roman"/>
                <a:sym typeface="Times New Roman"/>
              </a:rPr>
              <a:t> (employeeID INT(11) NOT NULL PRIMARY KEY AUTO_INCREMENT, employeeFname TEXT NOT NULL, employeeLname TEXT NOT NULL, employeeEmail VARCHAR(45) NOT NULL, employeePassword VARCHAR(45) NOT NULL, employeeRole VARCHAR(45) NOT NULL, idDepartments INT(11) NOT NULL, FOREIGN KEY (idDepartments) REFERENCES Departments(idDepartments) ON UPDATE CASCADE);</a:t>
            </a:r>
            <a:endParaRPr sz="1000">
              <a:solidFill>
                <a:srgbClr val="000000"/>
              </a:solidFill>
              <a:latin typeface="Times New Roman"/>
              <a:ea typeface="Times New Roman"/>
              <a:cs typeface="Times New Roman"/>
              <a:sym typeface="Times New Roman"/>
            </a:endParaRPr>
          </a:p>
          <a:p>
            <a:pPr indent="-279400" lvl="0" marL="457200" rtl="0" algn="l">
              <a:spcBef>
                <a:spcPts val="0"/>
              </a:spcBef>
              <a:spcAft>
                <a:spcPts val="0"/>
              </a:spcAft>
              <a:buClr>
                <a:srgbClr val="000000"/>
              </a:buClr>
              <a:buSzPts val="800"/>
              <a:buFont typeface="Times New Roman"/>
              <a:buAutoNum type="arabicPeriod"/>
            </a:pPr>
            <a:r>
              <a:rPr lang="en" sz="1000">
                <a:solidFill>
                  <a:srgbClr val="000000"/>
                </a:solidFill>
                <a:latin typeface="Times New Roman"/>
                <a:ea typeface="Times New Roman"/>
                <a:cs typeface="Times New Roman"/>
                <a:sym typeface="Times New Roman"/>
              </a:rPr>
              <a:t>CREATE TABLE </a:t>
            </a:r>
            <a:r>
              <a:rPr b="1" lang="en" sz="1000">
                <a:solidFill>
                  <a:srgbClr val="000000"/>
                </a:solidFill>
                <a:latin typeface="Times New Roman"/>
                <a:ea typeface="Times New Roman"/>
                <a:cs typeface="Times New Roman"/>
                <a:sym typeface="Times New Roman"/>
              </a:rPr>
              <a:t>Models</a:t>
            </a:r>
            <a:r>
              <a:rPr lang="en" sz="1000">
                <a:solidFill>
                  <a:srgbClr val="000000"/>
                </a:solidFill>
                <a:latin typeface="Times New Roman"/>
                <a:ea typeface="Times New Roman"/>
                <a:cs typeface="Times New Roman"/>
                <a:sym typeface="Times New Roman"/>
              </a:rPr>
              <a:t> (model_ID VARCHAR(20) NOT NULL PRIMARY KEY, model_name VARCHAR(45) NOT NULL, brand_name VARCHAR(45) NOT NULL, model_type VARCHAR(45) NOT NULL, speed INT(11) NOT NULL);</a:t>
            </a:r>
            <a:endParaRPr sz="1000">
              <a:solidFill>
                <a:srgbClr val="000000"/>
              </a:solidFill>
              <a:latin typeface="Times New Roman"/>
              <a:ea typeface="Times New Roman"/>
              <a:cs typeface="Times New Roman"/>
              <a:sym typeface="Times New Roman"/>
            </a:endParaRPr>
          </a:p>
          <a:p>
            <a:pPr indent="-292100" lvl="0" marL="457200" rtl="0" algn="l">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CREATE TABLE </a:t>
            </a:r>
            <a:r>
              <a:rPr b="1" lang="en" sz="1000">
                <a:solidFill>
                  <a:srgbClr val="000000"/>
                </a:solidFill>
                <a:latin typeface="Times New Roman"/>
                <a:ea typeface="Times New Roman"/>
                <a:cs typeface="Times New Roman"/>
                <a:sym typeface="Times New Roman"/>
              </a:rPr>
              <a:t>Customers </a:t>
            </a:r>
            <a:r>
              <a:rPr lang="en" sz="1000">
                <a:solidFill>
                  <a:srgbClr val="000000"/>
                </a:solidFill>
                <a:latin typeface="Times New Roman"/>
                <a:ea typeface="Times New Roman"/>
                <a:cs typeface="Times New Roman"/>
                <a:sym typeface="Times New Roman"/>
              </a:rPr>
              <a:t>(customer_ID INT(11) NOT NULL PRIMARY KEY AUTO_INCREMENT, customer_name VARCHAR(45) NOT NULL, address VARCHAR(64) NOT NULL, city VARCHAR(45) NOT NULL, state VARCHAR(2) NOT NULL, zip_code VARCHAR(5) NOT NULL, FOREIGN KEY (state) REFERENCES States(state) ON UPDATE CASCADE);</a:t>
            </a:r>
            <a:endParaRPr sz="1000">
              <a:solidFill>
                <a:srgbClr val="000000"/>
              </a:solidFill>
              <a:latin typeface="Times New Roman"/>
              <a:ea typeface="Times New Roman"/>
              <a:cs typeface="Times New Roman"/>
              <a:sym typeface="Times New Roman"/>
            </a:endParaRPr>
          </a:p>
          <a:p>
            <a:pPr indent="-295275" lvl="0" marL="457200" rtl="0" algn="l">
              <a:spcBef>
                <a:spcPts val="0"/>
              </a:spcBef>
              <a:spcAft>
                <a:spcPts val="0"/>
              </a:spcAft>
              <a:buClr>
                <a:srgbClr val="000000"/>
              </a:buClr>
              <a:buSzPts val="1050"/>
              <a:buFont typeface="Times New Roman"/>
              <a:buAutoNum type="arabicPeriod"/>
            </a:pPr>
            <a:r>
              <a:rPr lang="en" sz="1050">
                <a:solidFill>
                  <a:srgbClr val="000000"/>
                </a:solidFill>
                <a:latin typeface="Times New Roman"/>
                <a:ea typeface="Times New Roman"/>
                <a:cs typeface="Times New Roman"/>
                <a:sym typeface="Times New Roman"/>
              </a:rPr>
              <a:t>CREATE TABLE </a:t>
            </a:r>
            <a:r>
              <a:rPr b="1" lang="en" sz="1050">
                <a:solidFill>
                  <a:srgbClr val="000000"/>
                </a:solidFill>
                <a:latin typeface="Times New Roman"/>
                <a:ea typeface="Times New Roman"/>
                <a:cs typeface="Times New Roman"/>
                <a:sym typeface="Times New Roman"/>
              </a:rPr>
              <a:t>Machines </a:t>
            </a:r>
            <a:r>
              <a:rPr lang="en" sz="1050">
                <a:solidFill>
                  <a:srgbClr val="000000"/>
                </a:solidFill>
                <a:latin typeface="Times New Roman"/>
                <a:ea typeface="Times New Roman"/>
                <a:cs typeface="Times New Roman"/>
                <a:sym typeface="Times New Roman"/>
              </a:rPr>
              <a:t>(serial_no VARCHAR(30) NOT NULL PRIMARY KEY, customer_ID INT(11) NOT NULL, employeeID INT(11) NOT NULL, model_ID VARCHAR(20) NOT NULL, FOREIGN KEY (customer_ID) REFERENCES Customers(customer_ID) ON DELETE CASCADE ON UPDATE CASCADE, FOREIGN KEY (employeeID) REFERENCES Employees(employeeID) ON UPDATE CASCADE, FOREIGN KEY (model_ID) REFERENCES Models(model_ID) ON UPDATE CASCADE);</a:t>
            </a:r>
            <a:endParaRPr sz="105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10100" y="307975"/>
            <a:ext cx="2910000" cy="426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REST API</a:t>
            </a:r>
            <a:endParaRPr/>
          </a:p>
        </p:txBody>
      </p:sp>
      <p:sp>
        <p:nvSpPr>
          <p:cNvPr id="183" name="Google Shape;183;p21"/>
          <p:cNvSpPr txBox="1"/>
          <p:nvPr>
            <p:ph idx="1" type="body"/>
          </p:nvPr>
        </p:nvSpPr>
        <p:spPr>
          <a:xfrm>
            <a:off x="3136875" y="47425"/>
            <a:ext cx="5763000" cy="47898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Use Postman test API</a:t>
            </a:r>
            <a:endParaRPr sz="1400">
              <a:solidFill>
                <a:schemeClr val="dk1"/>
              </a:solidFill>
              <a:latin typeface="Merriweather"/>
              <a:ea typeface="Merriweather"/>
              <a:cs typeface="Merriweather"/>
              <a:sym typeface="Merriweather"/>
            </a:endParaRPr>
          </a:p>
          <a:p>
            <a:pPr indent="0" lvl="0" marL="457200" rtl="0" algn="l">
              <a:lnSpc>
                <a:spcPct val="95000"/>
              </a:lnSpc>
              <a:spcBef>
                <a:spcPts val="1600"/>
              </a:spcBef>
              <a:spcAft>
                <a:spcPts val="0"/>
              </a:spcAft>
              <a:buNone/>
            </a:pPr>
            <a:r>
              <a:t/>
            </a:r>
            <a:endParaRPr sz="1400">
              <a:solidFill>
                <a:schemeClr val="dk1"/>
              </a:solidFill>
              <a:latin typeface="Merriweather"/>
              <a:ea typeface="Merriweather"/>
              <a:cs typeface="Merriweather"/>
              <a:sym typeface="Merriweather"/>
            </a:endParaRPr>
          </a:p>
          <a:p>
            <a:pPr indent="0" lvl="0" marL="0" rtl="0" algn="l">
              <a:lnSpc>
                <a:spcPct val="95000"/>
              </a:lnSpc>
              <a:spcBef>
                <a:spcPts val="1600"/>
              </a:spcBef>
              <a:spcAft>
                <a:spcPts val="0"/>
              </a:spcAft>
              <a:buSzPts val="770"/>
              <a:buNone/>
            </a:pPr>
            <a:r>
              <a:t/>
            </a:r>
            <a:endParaRPr b="1" sz="1400">
              <a:latin typeface="Merriweather"/>
              <a:ea typeface="Merriweather"/>
              <a:cs typeface="Merriweather"/>
              <a:sym typeface="Merriweather"/>
            </a:endParaRPr>
          </a:p>
          <a:p>
            <a:pPr indent="0" lvl="0" marL="0" rtl="0" algn="l">
              <a:lnSpc>
                <a:spcPct val="95000"/>
              </a:lnSpc>
              <a:spcBef>
                <a:spcPts val="1600"/>
              </a:spcBef>
              <a:spcAft>
                <a:spcPts val="1600"/>
              </a:spcAft>
              <a:buSzPts val="770"/>
              <a:buNone/>
            </a:pPr>
            <a:r>
              <a:t/>
            </a:r>
            <a:endParaRPr sz="1260">
              <a:latin typeface="Roboto Medium"/>
              <a:ea typeface="Roboto Medium"/>
              <a:cs typeface="Roboto Medium"/>
              <a:sym typeface="Roboto Medium"/>
            </a:endParaRPr>
          </a:p>
        </p:txBody>
      </p:sp>
      <p:pic>
        <p:nvPicPr>
          <p:cNvPr id="184" name="Google Shape;184;p21"/>
          <p:cNvPicPr preferRelativeResize="0"/>
          <p:nvPr/>
        </p:nvPicPr>
        <p:blipFill>
          <a:blip r:embed="rId3">
            <a:alphaModFix/>
          </a:blip>
          <a:stretch>
            <a:fillRect/>
          </a:stretch>
        </p:blipFill>
        <p:spPr>
          <a:xfrm>
            <a:off x="3491900" y="967375"/>
            <a:ext cx="3767324" cy="3499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ctrTitle"/>
          </p:nvPr>
        </p:nvSpPr>
        <p:spPr>
          <a:xfrm>
            <a:off x="510450" y="986700"/>
            <a:ext cx="8123100" cy="18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520"/>
              <a:t>Demo</a:t>
            </a:r>
            <a:endParaRPr b="1" sz="4520"/>
          </a:p>
        </p:txBody>
      </p:sp>
      <p:sp>
        <p:nvSpPr>
          <p:cNvPr id="190" name="Google Shape;190;p22"/>
          <p:cNvSpPr txBox="1"/>
          <p:nvPr>
            <p:ph type="ctrTitle"/>
          </p:nvPr>
        </p:nvSpPr>
        <p:spPr>
          <a:xfrm>
            <a:off x="615675" y="3018750"/>
            <a:ext cx="8123100" cy="185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20"/>
              <a:t>	</a:t>
            </a:r>
            <a:r>
              <a:rPr b="1" lang="en" sz="1620" u="sng">
                <a:solidFill>
                  <a:schemeClr val="hlink"/>
                </a:solidFill>
                <a:hlinkClick r:id="rId3"/>
              </a:rPr>
              <a:t>https://drive.google.com/file/d/12iCyckiTq_L-Ny0gE6EV6OH_AKBeDg0P/view?usp=share_link</a:t>
            </a:r>
            <a:endParaRPr b="1" sz="1620"/>
          </a:p>
          <a:p>
            <a:pPr indent="0" lvl="0" marL="0" rtl="0" algn="l">
              <a:spcBef>
                <a:spcPts val="0"/>
              </a:spcBef>
              <a:spcAft>
                <a:spcPts val="0"/>
              </a:spcAft>
              <a:buSzPts val="990"/>
              <a:buNone/>
            </a:pPr>
            <a:r>
              <a:t/>
            </a:r>
            <a:endParaRPr b="1" sz="16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Communication Tool and Usage</a:t>
            </a:r>
            <a:endParaRPr/>
          </a:p>
        </p:txBody>
      </p:sp>
      <p:sp>
        <p:nvSpPr>
          <p:cNvPr id="196" name="Google Shape;196;p23"/>
          <p:cNvSpPr txBox="1"/>
          <p:nvPr>
            <p:ph idx="1" type="body"/>
          </p:nvPr>
        </p:nvSpPr>
        <p:spPr>
          <a:xfrm>
            <a:off x="1921175" y="1837913"/>
            <a:ext cx="23799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chemeClr val="dk1"/>
                </a:solidFill>
                <a:latin typeface="Merriweather"/>
                <a:ea typeface="Merriweather"/>
                <a:cs typeface="Merriweather"/>
                <a:sym typeface="Merriweather"/>
              </a:rPr>
              <a:t>Discord</a:t>
            </a:r>
            <a:endParaRPr sz="2500">
              <a:solidFill>
                <a:schemeClr val="dk1"/>
              </a:solidFill>
              <a:latin typeface="Merriweather"/>
              <a:ea typeface="Merriweather"/>
              <a:cs typeface="Merriweather"/>
              <a:sym typeface="Merriweather"/>
            </a:endParaRPr>
          </a:p>
        </p:txBody>
      </p:sp>
      <p:sp>
        <p:nvSpPr>
          <p:cNvPr id="197" name="Google Shape;197;p23"/>
          <p:cNvSpPr txBox="1"/>
          <p:nvPr>
            <p:ph idx="2" type="body"/>
          </p:nvPr>
        </p:nvSpPr>
        <p:spPr>
          <a:xfrm>
            <a:off x="5783625" y="1837913"/>
            <a:ext cx="20799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chemeClr val="dk1"/>
                </a:solidFill>
                <a:latin typeface="Merriweather"/>
                <a:ea typeface="Merriweather"/>
                <a:cs typeface="Merriweather"/>
                <a:sym typeface="Merriweather"/>
              </a:rPr>
              <a:t>Github</a:t>
            </a:r>
            <a:endParaRPr sz="2500">
              <a:solidFill>
                <a:schemeClr val="dk1"/>
              </a:solidFill>
              <a:latin typeface="Merriweather"/>
              <a:ea typeface="Merriweather"/>
              <a:cs typeface="Merriweather"/>
              <a:sym typeface="Merriweather"/>
            </a:endParaRPr>
          </a:p>
        </p:txBody>
      </p:sp>
      <p:pic>
        <p:nvPicPr>
          <p:cNvPr id="198" name="Google Shape;198;p23"/>
          <p:cNvPicPr preferRelativeResize="0"/>
          <p:nvPr/>
        </p:nvPicPr>
        <p:blipFill>
          <a:blip r:embed="rId3">
            <a:alphaModFix/>
          </a:blip>
          <a:stretch>
            <a:fillRect/>
          </a:stretch>
        </p:blipFill>
        <p:spPr>
          <a:xfrm>
            <a:off x="709575" y="1567200"/>
            <a:ext cx="1211628" cy="1211628"/>
          </a:xfrm>
          <a:prstGeom prst="rect">
            <a:avLst/>
          </a:prstGeom>
          <a:noFill/>
          <a:ln>
            <a:noFill/>
          </a:ln>
        </p:spPr>
      </p:pic>
      <p:pic>
        <p:nvPicPr>
          <p:cNvPr id="199" name="Google Shape;199;p23"/>
          <p:cNvPicPr preferRelativeResize="0"/>
          <p:nvPr/>
        </p:nvPicPr>
        <p:blipFill>
          <a:blip r:embed="rId4">
            <a:alphaModFix/>
          </a:blip>
          <a:stretch>
            <a:fillRect/>
          </a:stretch>
        </p:blipFill>
        <p:spPr>
          <a:xfrm>
            <a:off x="723162" y="3221388"/>
            <a:ext cx="1184458" cy="1211625"/>
          </a:xfrm>
          <a:prstGeom prst="rect">
            <a:avLst/>
          </a:prstGeom>
          <a:noFill/>
          <a:ln>
            <a:noFill/>
          </a:ln>
        </p:spPr>
      </p:pic>
      <p:sp>
        <p:nvSpPr>
          <p:cNvPr id="200" name="Google Shape;200;p23"/>
          <p:cNvSpPr txBox="1"/>
          <p:nvPr/>
        </p:nvSpPr>
        <p:spPr>
          <a:xfrm>
            <a:off x="1921200" y="3542500"/>
            <a:ext cx="176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Merriweather"/>
                <a:ea typeface="Merriweather"/>
                <a:cs typeface="Merriweather"/>
                <a:sym typeface="Merriweather"/>
              </a:rPr>
              <a:t>Zoom</a:t>
            </a:r>
            <a:endParaRPr sz="2500">
              <a:solidFill>
                <a:schemeClr val="dk1"/>
              </a:solidFill>
              <a:latin typeface="Merriweather"/>
              <a:ea typeface="Merriweather"/>
              <a:cs typeface="Merriweather"/>
              <a:sym typeface="Merriweather"/>
            </a:endParaRPr>
          </a:p>
        </p:txBody>
      </p:sp>
      <p:pic>
        <p:nvPicPr>
          <p:cNvPr id="201" name="Google Shape;201;p23"/>
          <p:cNvPicPr preferRelativeResize="0"/>
          <p:nvPr/>
        </p:nvPicPr>
        <p:blipFill rotWithShape="1">
          <a:blip r:embed="rId5">
            <a:alphaModFix/>
          </a:blip>
          <a:srcRect b="0" l="15473" r="16150" t="0"/>
          <a:stretch/>
        </p:blipFill>
        <p:spPr>
          <a:xfrm>
            <a:off x="4032800" y="3221388"/>
            <a:ext cx="1472748" cy="1211625"/>
          </a:xfrm>
          <a:prstGeom prst="rect">
            <a:avLst/>
          </a:prstGeom>
          <a:noFill/>
          <a:ln>
            <a:noFill/>
          </a:ln>
        </p:spPr>
      </p:pic>
      <p:sp>
        <p:nvSpPr>
          <p:cNvPr id="202" name="Google Shape;202;p23"/>
          <p:cNvSpPr txBox="1"/>
          <p:nvPr/>
        </p:nvSpPr>
        <p:spPr>
          <a:xfrm>
            <a:off x="5914175" y="3542500"/>
            <a:ext cx="2826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latin typeface="Merriweather"/>
                <a:ea typeface="Merriweather"/>
                <a:cs typeface="Merriweather"/>
                <a:sym typeface="Merriweather"/>
              </a:rPr>
              <a:t>Google Drive</a:t>
            </a:r>
            <a:endParaRPr sz="2500">
              <a:solidFill>
                <a:schemeClr val="dk1"/>
              </a:solidFill>
              <a:latin typeface="Merriweather"/>
              <a:ea typeface="Merriweather"/>
              <a:cs typeface="Merriweather"/>
              <a:sym typeface="Merriweather"/>
            </a:endParaRPr>
          </a:p>
        </p:txBody>
      </p:sp>
      <p:pic>
        <p:nvPicPr>
          <p:cNvPr id="203" name="Google Shape;203;p23"/>
          <p:cNvPicPr preferRelativeResize="0"/>
          <p:nvPr/>
        </p:nvPicPr>
        <p:blipFill>
          <a:blip r:embed="rId6">
            <a:alphaModFix/>
          </a:blip>
          <a:stretch>
            <a:fillRect/>
          </a:stretch>
        </p:blipFill>
        <p:spPr>
          <a:xfrm>
            <a:off x="3998525" y="1318750"/>
            <a:ext cx="1541301" cy="1541301"/>
          </a:xfrm>
          <a:prstGeom prst="rect">
            <a:avLst/>
          </a:prstGeom>
          <a:noFill/>
          <a:ln>
            <a:noFill/>
          </a:ln>
        </p:spPr>
      </p:pic>
      <p:pic>
        <p:nvPicPr>
          <p:cNvPr id="204" name="Google Shape;204;p23"/>
          <p:cNvPicPr preferRelativeResize="0"/>
          <p:nvPr/>
        </p:nvPicPr>
        <p:blipFill>
          <a:blip r:embed="rId7">
            <a:alphaModFix/>
          </a:blip>
          <a:stretch>
            <a:fillRect/>
          </a:stretch>
        </p:blipFill>
        <p:spPr>
          <a:xfrm>
            <a:off x="6968100" y="1307850"/>
            <a:ext cx="2037499" cy="156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