
<file path=[Content_Types].xml><?xml version="1.0" encoding="utf-8"?>
<Types xmlns="http://schemas.openxmlformats.org/package/2006/content-types">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9" r:id="rId6"/>
    <p:sldId id="269" r:id="rId7"/>
    <p:sldId id="271" r:id="rId8"/>
    <p:sldId id="272" r:id="rId9"/>
    <p:sldId id="273" r:id="rId10"/>
    <p:sldId id="274" r:id="rId11"/>
    <p:sldId id="275" r:id="rId12"/>
    <p:sldId id="276" r:id="rId13"/>
    <p:sldId id="278" r:id="rId14"/>
    <p:sldId id="279"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74" autoAdjust="0"/>
  </p:normalViewPr>
  <p:slideViewPr>
    <p:cSldViewPr snapToGrid="0" showGuides="1">
      <p:cViewPr varScale="1">
        <p:scale>
          <a:sx n="97" d="100"/>
          <a:sy n="97" d="100"/>
        </p:scale>
        <p:origin x="1056"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27/11/2022</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27/11/2022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66534080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xmlns=""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smtClean="0"/>
              <a:t>Click icon to add picture</a:t>
            </a:r>
            <a:endParaRPr lang="en-US" noProof="0" dirty="0"/>
          </a:p>
        </p:txBody>
      </p: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xmlns="" id="{257F6BCE-75BB-4ECD-BEA5-21C36A9CC0E9}"/>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xmlns="" id="{0E6B042D-E9CB-40E0-AAE9-6AD11F53E044}"/>
              </a:ext>
              <a:ext uri="{C183D7F6-B498-43B3-948B-1728B52AA6E4}">
                <adec:decorative xmlns:adec="http://schemas.microsoft.com/office/drawing/2017/decorative" xmlns=""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xmlns="" id="{5B07AEC6-55AE-4E18-BEEA-A226E87C7897}"/>
              </a:ext>
            </a:extLst>
          </p:cNvPr>
          <p:cNvGrpSpPr/>
          <p:nvPr/>
        </p:nvGrpSpPr>
        <p:grpSpPr>
          <a:xfrm>
            <a:off x="2799736" y="2814210"/>
            <a:ext cx="2172930" cy="1323440"/>
            <a:chOff x="2872277" y="2860865"/>
            <a:chExt cx="2102385" cy="1323440"/>
          </a:xfrm>
        </p:grpSpPr>
        <p:sp>
          <p:nvSpPr>
            <p:cNvPr id="20" name="TextBox 19">
              <a:extLst>
                <a:ext uri="{FF2B5EF4-FFF2-40B4-BE49-F238E27FC236}">
                  <a16:creationId xmlns:a16="http://schemas.microsoft.com/office/drawing/2014/main" xmlns="" id="{94DF2E04-7632-4FED-B0BF-8FB243D982A3}"/>
                </a:ext>
              </a:extLst>
            </p:cNvPr>
            <p:cNvSpPr txBox="1"/>
            <p:nvPr/>
          </p:nvSpPr>
          <p:spPr>
            <a:xfrm>
              <a:off x="2872277" y="2860865"/>
              <a:ext cx="2102385" cy="1015663"/>
            </a:xfrm>
            <a:prstGeom prst="rect">
              <a:avLst/>
            </a:prstGeom>
            <a:noFill/>
          </p:spPr>
          <p:txBody>
            <a:bodyPr wrap="square" rtlCol="0">
              <a:spAutoFit/>
            </a:bodyPr>
            <a:lstStyle/>
            <a:p>
              <a:r>
                <a:rPr lang="en-US" sz="6000" b="1" smtClean="0">
                  <a:solidFill>
                    <a:schemeClr val="bg1"/>
                  </a:solidFill>
                  <a:latin typeface="Arial Black" panose="020B0A04020102020204" pitchFamily="34" charset="0"/>
                </a:rPr>
                <a:t>MXH</a:t>
              </a:r>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xmlns="" id="{FC9A1C71-347B-44A9-88B4-692D9731582D}"/>
                </a:ext>
              </a:extLst>
            </p:cNvPr>
            <p:cNvSpPr txBox="1"/>
            <p:nvPr/>
          </p:nvSpPr>
          <p:spPr>
            <a:xfrm>
              <a:off x="3336205" y="3876528"/>
              <a:ext cx="1174528" cy="307777"/>
            </a:xfrm>
            <a:prstGeom prst="rect">
              <a:avLst/>
            </a:prstGeom>
            <a:noFill/>
          </p:spPr>
          <p:txBody>
            <a:bodyPr wrap="square" rtlCol="0">
              <a:spAutoFit/>
            </a:bodyPr>
            <a:lstStyle/>
            <a:p>
              <a:r>
                <a:rPr lang="en-US" sz="1400" smtClean="0">
                  <a:solidFill>
                    <a:schemeClr val="bg1"/>
                  </a:solidFill>
                  <a:latin typeface="Calibri Light" panose="020F0302020204030204" pitchFamily="34" charset="0"/>
                  <a:cs typeface="Calibri Light" panose="020F0302020204030204" pitchFamily="34" charset="0"/>
                </a:rPr>
                <a:t>MẠNG XÃ HỘI</a:t>
              </a:r>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p:txBody>
          <a:bodyPr/>
          <a:lstStyle/>
          <a:p>
            <a:pPr algn="ctr"/>
            <a:r>
              <a:rPr lang="en-US" smtClean="0"/>
              <a:t>MẶT TRÁI </a:t>
            </a:r>
            <a:br>
              <a:rPr lang="en-US" smtClean="0"/>
            </a:br>
            <a:r>
              <a:rPr lang="en-US" smtClean="0"/>
              <a:t>CỦA MẠNG XÃ HỘI </a:t>
            </a:r>
            <a:endParaRPr lang="en-US" b="0" dirty="0"/>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p:txBody>
          <a:bodyPr>
            <a:normAutofit fontScale="90000"/>
          </a:bodyPr>
          <a:lstStyle/>
          <a:p>
            <a:r>
              <a:rPr lang="vi-VN"/>
              <a:t>Quyền riêng tư</a:t>
            </a:r>
            <a:r>
              <a:rPr lang="en-US"/>
              <a:t/>
            </a:r>
            <a:br>
              <a:rPr lang="en-US"/>
            </a:b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rot="21315705">
            <a:off x="435238" y="1268438"/>
            <a:ext cx="5321042" cy="5087911"/>
          </a:xfrm>
        </p:spPr>
        <p:txBody>
          <a:bodyPr/>
          <a:lstStyle/>
          <a:p>
            <a:r>
              <a:rPr lang="vi-VN"/>
              <a:t>Từng có tin đồn các trang mạng xã hội bán thông tin cá nhân của người sử dụng, lại thêm nhiều nguy cơ từ hacker, virus</a:t>
            </a:r>
            <a:r>
              <a:rPr lang="vi-VN"/>
              <a:t>. </a:t>
            </a:r>
            <a:endParaRPr lang="en-US" smtClean="0"/>
          </a:p>
          <a:p>
            <a:r>
              <a:rPr lang="vi-VN" smtClean="0"/>
              <a:t>Những </a:t>
            </a:r>
            <a:r>
              <a:rPr lang="vi-VN"/>
              <a:t>điều này đều cảnh báo rằng sự riêng tư cá nhân đang dần mất đi trong khi mạng xã hội càng phát triển.</a:t>
            </a:r>
          </a:p>
          <a:p>
            <a:r>
              <a:rPr lang="vi-VN"/>
              <a:t>Nếu bạn không khôn ngoan khi post thông tin trên mạng, địa chỉ nhà, số điện thoại thì chính chúng sẽ gây ra rất nhiều phiền phức trong tương lai. Nguy hiểm nhất là những cuộc gọi giả mạo, lừa đảo.</a:t>
            </a:r>
          </a:p>
          <a:p>
            <a:pPr>
              <a:buClr>
                <a:schemeClr val="accent2"/>
              </a:buClr>
            </a:pP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10</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20857223">
            <a:off x="5819089" y="2089596"/>
            <a:ext cx="4419968" cy="31623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7620683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 calcmode="lin" valueType="num">
                                      <p:cBhvr>
                                        <p:cTn id="15"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3">
                                            <p:txEl>
                                              <p:pRg st="1" end="1"/>
                                            </p:txEl>
                                          </p:spTgt>
                                        </p:tgtEl>
                                        <p:attrNameLst>
                                          <p:attrName>style.visibility</p:attrName>
                                        </p:attrNameLst>
                                      </p:cBhvr>
                                      <p:to>
                                        <p:strVal val="visible"/>
                                      </p:to>
                                    </p:set>
                                    <p:anim calcmode="lin" valueType="num">
                                      <p:cBhvr>
                                        <p:cTn id="23" dur="10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3">
                                            <p:txEl>
                                              <p:pRg st="2" end="2"/>
                                            </p:txEl>
                                          </p:spTgt>
                                        </p:tgtEl>
                                        <p:attrNameLst>
                                          <p:attrName>style.visibility</p:attrName>
                                        </p:attrNameLst>
                                      </p:cBhvr>
                                      <p:to>
                                        <p:strVal val="visible"/>
                                      </p:to>
                                    </p:set>
                                    <p:anim calcmode="lin" valueType="num">
                                      <p:cBhvr>
                                        <p:cTn id="31" dur="1000" fill="hold"/>
                                        <p:tgtEl>
                                          <p:spTgt spid="3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heel(1)">
                                      <p:cBhvr>
                                        <p:cTn id="3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rot="180146">
            <a:off x="565407" y="454835"/>
            <a:ext cx="8333222" cy="1147969"/>
          </a:xfrm>
        </p:spPr>
        <p:txBody>
          <a:bodyPr>
            <a:normAutofit fontScale="90000"/>
          </a:bodyPr>
          <a:lstStyle/>
          <a:p>
            <a:r>
              <a:rPr lang="vi-VN"/>
              <a:t>Tình yêu dễ </a:t>
            </a:r>
            <a:r>
              <a:rPr lang="vi-VN"/>
              <a:t>đổ </a:t>
            </a:r>
            <a:r>
              <a:rPr lang="vi-VN" smtClean="0"/>
              <a:t>vỡ</a:t>
            </a:r>
            <a:r>
              <a:rPr lang="en-US"/>
              <a:t/>
            </a:r>
            <a:br>
              <a:rPr lang="en-US"/>
            </a:b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rot="21352094">
            <a:off x="378593" y="1582974"/>
            <a:ext cx="5349617" cy="4119767"/>
          </a:xfrm>
        </p:spPr>
        <p:txBody>
          <a:bodyPr/>
          <a:lstStyle/>
          <a:p>
            <a:r>
              <a:rPr lang="vi-VN"/>
              <a:t>Ghen tuông hay rình mò trên mạng không bao giờ mang đến kết quả tốt đẹp cho các đôi lứa đang yêu. Mạng xã hội tưởng chừng là công cụ hiệu quả để “hâm nóng tình cảm”.</a:t>
            </a:r>
          </a:p>
          <a:p>
            <a:r>
              <a:rPr lang="vi-VN"/>
              <a:t>Nhưng thực tế là lợi thì ít mà hại thì nhiều. Theo nghiên cứu, những ai sử dụng mạng xã hội càng nhiều thì họ càng có “tật” theo dõi mọi hành động của người ấy, dễ dẫn đến cãi vã và chia tay.</a:t>
            </a:r>
          </a:p>
          <a:p>
            <a:pPr>
              <a:buClr>
                <a:schemeClr val="accent2"/>
              </a:buClr>
            </a:pP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11</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21034514">
            <a:off x="5970278" y="2344071"/>
            <a:ext cx="5022850" cy="3228975"/>
          </a:xfrm>
          <a:prstGeom prst="hear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3826537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out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 calcmode="lin" valueType="num">
                                      <p:cBhvr additive="base">
                                        <p:cTn id="30"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6" fill="hold" grpId="0" nodeType="clickEffect">
                                  <p:stCondLst>
                                    <p:cond delay="0"/>
                                  </p:stCondLst>
                                  <p:childTnLst>
                                    <p:set>
                                      <p:cBhvr>
                                        <p:cTn id="35" dur="1" fill="hold">
                                          <p:stCondLst>
                                            <p:cond delay="0"/>
                                          </p:stCondLst>
                                        </p:cTn>
                                        <p:tgtEl>
                                          <p:spTgt spid="33">
                                            <p:txEl>
                                              <p:pRg st="1" end="1"/>
                                            </p:txEl>
                                          </p:spTgt>
                                        </p:tgtEl>
                                        <p:attrNameLst>
                                          <p:attrName>style.visibility</p:attrName>
                                        </p:attrNameLst>
                                      </p:cBhvr>
                                      <p:to>
                                        <p:strVal val="visible"/>
                                      </p:to>
                                    </p:set>
                                    <p:anim calcmode="lin" valueType="num">
                                      <p:cBhvr additive="base">
                                        <p:cTn id="36" dur="500" fill="hold"/>
                                        <p:tgtEl>
                                          <p:spTgt spid="33">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xmlns="" id="{BA026684-ED32-4C82-8EFB-03E9E047EA33}"/>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srcRect l="20743" r="20743"/>
          <a:stretch>
            <a:fillRect/>
          </a:stretch>
        </p:blipFill>
        <p:spPr/>
      </p:pic>
      <p:sp>
        <p:nvSpPr>
          <p:cNvPr id="19" name="Hexagon 18">
            <a:extLst>
              <a:ext uri="{FF2B5EF4-FFF2-40B4-BE49-F238E27FC236}">
                <a16:creationId xmlns:a16="http://schemas.microsoft.com/office/drawing/2014/main" xmlns="" id="{7CE8B54A-D8B2-498F-ACFB-31AC2DEB83FA}"/>
              </a:ext>
              <a:ext uri="{C183D7F6-B498-43B3-948B-1728B52AA6E4}">
                <adec:decorative xmlns:adec="http://schemas.microsoft.com/office/drawing/2017/decorative" xmlns=""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xmlns="" id="{A20626FA-81E3-4C45-BF2D-D52CF6D96238}"/>
              </a:ext>
            </a:extLst>
          </p:cNvPr>
          <p:cNvSpPr txBox="1"/>
          <p:nvPr/>
        </p:nvSpPr>
        <p:spPr>
          <a:xfrm>
            <a:off x="3066494" y="2921167"/>
            <a:ext cx="1662330" cy="1015663"/>
          </a:xfrm>
          <a:prstGeom prst="rect">
            <a:avLst/>
          </a:prstGeom>
          <a:noFill/>
        </p:spPr>
        <p:txBody>
          <a:bodyPr wrap="square" rtlCol="0">
            <a:spAutoFit/>
          </a:bodyPr>
          <a:lstStyle/>
          <a:p>
            <a:r>
              <a:rPr lang="en-US" sz="6000" b="1" smtClean="0">
                <a:solidFill>
                  <a:schemeClr val="bg1"/>
                </a:solidFill>
                <a:latin typeface="Arial Black" panose="020B0A04020102020204" pitchFamily="34" charset="0"/>
              </a:rPr>
              <a:t>ITB</a:t>
            </a:r>
            <a:endParaRPr lang="en-US" sz="6000" b="1" dirty="0">
              <a:solidFill>
                <a:schemeClr val="bg1"/>
              </a:solidFill>
              <a:latin typeface="Arial Black" panose="020B0A04020102020204" pitchFamily="34" charset="0"/>
            </a:endParaRPr>
          </a:p>
        </p:txBody>
      </p:sp>
      <p:sp>
        <p:nvSpPr>
          <p:cNvPr id="8" name="Title 7">
            <a:extLst>
              <a:ext uri="{FF2B5EF4-FFF2-40B4-BE49-F238E27FC236}">
                <a16:creationId xmlns:a16="http://schemas.microsoft.com/office/drawing/2014/main" xmlns=""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xmlns="" id="{B6611344-9447-438E-873C-299AF4110B03}"/>
              </a:ext>
            </a:extLst>
          </p:cNvPr>
          <p:cNvSpPr>
            <a:spLocks noGrp="1"/>
          </p:cNvSpPr>
          <p:nvPr>
            <p:ph type="body" sz="quarter" idx="15"/>
          </p:nvPr>
        </p:nvSpPr>
        <p:spPr/>
        <p:txBody>
          <a:bodyPr/>
          <a:lstStyle/>
          <a:p>
            <a:r>
              <a:rPr lang="en-US" smtClean="0"/>
              <a:t>VÕ BẢO NGỌC</a:t>
            </a:r>
            <a:endParaRPr lang="en-US" dirty="0"/>
          </a:p>
        </p:txBody>
      </p:sp>
      <p:sp>
        <p:nvSpPr>
          <p:cNvPr id="23" name="Text Placeholder 22">
            <a:extLst>
              <a:ext uri="{FF2B5EF4-FFF2-40B4-BE49-F238E27FC236}">
                <a16:creationId xmlns:a16="http://schemas.microsoft.com/office/drawing/2014/main" xmlns="" id="{A0B41C33-430D-4B31-A546-F85646919475}"/>
              </a:ext>
            </a:extLst>
          </p:cNvPr>
          <p:cNvSpPr>
            <a:spLocks noGrp="1"/>
          </p:cNvSpPr>
          <p:nvPr>
            <p:ph type="body" sz="quarter" idx="17"/>
          </p:nvPr>
        </p:nvSpPr>
        <p:spPr/>
        <p:txBody>
          <a:bodyPr/>
          <a:lstStyle/>
          <a:p>
            <a:r>
              <a:rPr lang="en-US" dirty="0"/>
              <a:t>angelica@fabrikamresidences.com</a:t>
            </a:r>
          </a:p>
        </p:txBody>
      </p:sp>
      <p:sp>
        <p:nvSpPr>
          <p:cNvPr id="24" name="Text Placeholder 23">
            <a:extLst>
              <a:ext uri="{FF2B5EF4-FFF2-40B4-BE49-F238E27FC236}">
                <a16:creationId xmlns:a16="http://schemas.microsoft.com/office/drawing/2014/main" xmlns="" id="{E62065D0-127B-4884-9760-D1FFEC38A6F9}"/>
              </a:ext>
            </a:extLst>
          </p:cNvPr>
          <p:cNvSpPr>
            <a:spLocks noGrp="1"/>
          </p:cNvSpPr>
          <p:nvPr>
            <p:ph type="body" sz="quarter" idx="18"/>
          </p:nvPr>
        </p:nvSpPr>
        <p:spPr/>
        <p:txBody>
          <a:bodyPr/>
          <a:lstStyle/>
          <a:p>
            <a:r>
              <a:rPr lang="en-US" smtClean="0"/>
              <a:t>DA22TTB</a:t>
            </a:r>
            <a:r>
              <a:rPr lang="en-US" smtClean="0"/>
              <a:t>.com</a:t>
            </a:r>
            <a:endParaRPr lang="en-US" dirty="0"/>
          </a:p>
        </p:txBody>
      </p:sp>
      <p:sp>
        <p:nvSpPr>
          <p:cNvPr id="3" name="TextBox 2"/>
          <p:cNvSpPr txBox="1"/>
          <p:nvPr/>
        </p:nvSpPr>
        <p:spPr>
          <a:xfrm>
            <a:off x="6822928" y="3936830"/>
            <a:ext cx="2163910" cy="369332"/>
          </a:xfrm>
          <a:prstGeom prst="rect">
            <a:avLst/>
          </a:prstGeom>
          <a:noFill/>
        </p:spPr>
        <p:txBody>
          <a:bodyPr wrap="square" rtlCol="0">
            <a:spAutoFit/>
          </a:bodyPr>
          <a:lstStyle/>
          <a:p>
            <a:r>
              <a:rPr lang="en-US" smtClean="0"/>
              <a:t>098988989889</a:t>
            </a:r>
            <a:endParaRPr lang="en-US"/>
          </a:p>
        </p:txBody>
      </p:sp>
    </p:spTree>
    <p:extLst>
      <p:ext uri="{BB962C8B-B14F-4D97-AF65-F5344CB8AC3E}">
        <p14:creationId xmlns:p14="http://schemas.microsoft.com/office/powerpoint/2010/main" val="2260955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BE11BF-33A5-4653-A144-CCCBACF58C30}"/>
              </a:ext>
            </a:extLst>
          </p:cNvPr>
          <p:cNvSpPr>
            <a:spLocks noGrp="1"/>
          </p:cNvSpPr>
          <p:nvPr>
            <p:ph type="title"/>
          </p:nvPr>
        </p:nvSpPr>
        <p:spPr>
          <a:xfrm>
            <a:off x="0" y="288298"/>
            <a:ext cx="7342622" cy="1215566"/>
          </a:xfrm>
        </p:spPr>
        <p:txBody>
          <a:bodyPr/>
          <a:lstStyle/>
          <a:p>
            <a:r>
              <a:rPr lang="en-US" smtClean="0"/>
              <a:t>Nội Dung Chính</a:t>
            </a:r>
            <a:endParaRPr lang="en-US" b="0" dirty="0"/>
          </a:p>
        </p:txBody>
      </p:sp>
      <p:sp>
        <p:nvSpPr>
          <p:cNvPr id="9" name="Text Placeholder 8">
            <a:extLst>
              <a:ext uri="{FF2B5EF4-FFF2-40B4-BE49-F238E27FC236}">
                <a16:creationId xmlns:a16="http://schemas.microsoft.com/office/drawing/2014/main" xmlns="" id="{53469036-D1FB-4164-96AE-B6D8CECCFC96}"/>
              </a:ext>
            </a:extLst>
          </p:cNvPr>
          <p:cNvSpPr>
            <a:spLocks noGrp="1"/>
          </p:cNvSpPr>
          <p:nvPr>
            <p:ph type="body" sz="quarter" idx="13"/>
          </p:nvPr>
        </p:nvSpPr>
        <p:spPr>
          <a:xfrm>
            <a:off x="108593" y="1503864"/>
            <a:ext cx="4089782" cy="608895"/>
          </a:xfrm>
        </p:spPr>
        <p:txBody>
          <a:bodyPr/>
          <a:lstStyle/>
          <a:p>
            <a:r>
              <a:rPr lang="en-US" b="1"/>
              <a:t>9</a:t>
            </a:r>
            <a:r>
              <a:rPr lang="en-US" b="1" smtClean="0"/>
              <a:t> </a:t>
            </a:r>
            <a:r>
              <a:rPr lang="en-US" b="1"/>
              <a:t>tác hại của mạng </a:t>
            </a:r>
            <a:r>
              <a:rPr lang="en-US" b="1"/>
              <a:t>xã </a:t>
            </a:r>
            <a:r>
              <a:rPr lang="en-US" b="1" smtClean="0"/>
              <a:t>hội mà bạn có biết?</a:t>
            </a:r>
          </a:p>
          <a:p>
            <a:endParaRPr lang="en-US" b="1"/>
          </a:p>
          <a:p>
            <a:endParaRPr lang="en-US" dirty="0"/>
          </a:p>
        </p:txBody>
      </p:sp>
      <p:sp>
        <p:nvSpPr>
          <p:cNvPr id="7" name="Content Placeholder 6">
            <a:extLst>
              <a:ext uri="{FF2B5EF4-FFF2-40B4-BE49-F238E27FC236}">
                <a16:creationId xmlns:a16="http://schemas.microsoft.com/office/drawing/2014/main" xmlns="" id="{2482DBEC-EE72-4155-ACC5-87E80C5606A9}"/>
              </a:ext>
            </a:extLst>
          </p:cNvPr>
          <p:cNvSpPr>
            <a:spLocks noGrp="1"/>
          </p:cNvSpPr>
          <p:nvPr>
            <p:ph idx="1"/>
          </p:nvPr>
        </p:nvSpPr>
        <p:spPr>
          <a:xfrm>
            <a:off x="0" y="2269922"/>
            <a:ext cx="7943850" cy="4702378"/>
          </a:xfrm>
        </p:spPr>
        <p:txBody>
          <a:bodyPr>
            <a:normAutofit/>
          </a:bodyPr>
          <a:lstStyle/>
          <a:p>
            <a:r>
              <a:rPr lang="vi-VN" b="1"/>
              <a:t>Não không có thời gian nghỉ ngơi</a:t>
            </a:r>
          </a:p>
          <a:p>
            <a:r>
              <a:rPr lang="vi-VN" b="1"/>
              <a:t>Giảm tương tác </a:t>
            </a:r>
            <a:r>
              <a:rPr lang="vi-VN" b="1"/>
              <a:t>trực </a:t>
            </a:r>
            <a:r>
              <a:rPr lang="vi-VN" b="1" smtClean="0"/>
              <a:t>tiếp</a:t>
            </a:r>
            <a:endParaRPr lang="en-US" b="1" smtClean="0"/>
          </a:p>
          <a:p>
            <a:r>
              <a:rPr lang="en-US" b="1" smtClean="0">
                <a:latin typeface="Tahoma" panose="020B0604030504040204" pitchFamily="34" charset="0"/>
                <a:ea typeface="Tahoma" panose="020B0604030504040204" pitchFamily="34" charset="0"/>
                <a:cs typeface="Tahoma" panose="020B0604030504040204" pitchFamily="34" charset="0"/>
              </a:rPr>
              <a:t>Bắt </a:t>
            </a:r>
            <a:r>
              <a:rPr lang="en-US" b="1" dirty="0" err="1">
                <a:latin typeface="Tahoma" panose="020B0604030504040204" pitchFamily="34" charset="0"/>
                <a:ea typeface="Tahoma" panose="020B0604030504040204" pitchFamily="34" charset="0"/>
                <a:cs typeface="Tahoma" panose="020B0604030504040204" pitchFamily="34" charset="0"/>
              </a:rPr>
              <a:t>nạt</a:t>
            </a:r>
            <a:r>
              <a:rPr lang="en-US" b="1" dirty="0">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qua </a:t>
            </a:r>
            <a:r>
              <a:rPr lang="en-US" b="1" smtClean="0">
                <a:latin typeface="Tahoma" panose="020B0604030504040204" pitchFamily="34" charset="0"/>
                <a:ea typeface="Tahoma" panose="020B0604030504040204" pitchFamily="34" charset="0"/>
                <a:cs typeface="Tahoma" panose="020B0604030504040204" pitchFamily="34" charset="0"/>
              </a:rPr>
              <a:t>mạng</a:t>
            </a:r>
          </a:p>
          <a:p>
            <a:r>
              <a:rPr lang="en-US" b="1" smtClean="0">
                <a:latin typeface="Tahoma" panose="020B0604030504040204" pitchFamily="34" charset="0"/>
                <a:ea typeface="Tahoma" panose="020B0604030504040204" pitchFamily="34" charset="0"/>
                <a:cs typeface="Tahoma" panose="020B0604030504040204" pitchFamily="34" charset="0"/>
              </a:rPr>
              <a:t>Tác </a:t>
            </a:r>
            <a:r>
              <a:rPr lang="en-US" b="1" dirty="0" err="1">
                <a:latin typeface="Tahoma" panose="020B0604030504040204" pitchFamily="34" charset="0"/>
                <a:ea typeface="Tahoma" panose="020B0604030504040204" pitchFamily="34" charset="0"/>
                <a:cs typeface="Tahoma" panose="020B0604030504040204" pitchFamily="34" charset="0"/>
              </a:rPr>
              <a:t>hại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của</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mạng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xã</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hội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khiến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bạn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suy</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nghĩ</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tiêu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cực</a:t>
            </a:r>
            <a:endParaRPr lang="en-US" b="1" dirty="0">
              <a:latin typeface="Tahoma" panose="020B0604030504040204" pitchFamily="34" charset="0"/>
              <a:ea typeface="Tahoma" panose="020B0604030504040204" pitchFamily="34" charset="0"/>
              <a:cs typeface="Tahoma" panose="020B0604030504040204" pitchFamily="34" charset="0"/>
            </a:endParaRPr>
          </a:p>
          <a:p>
            <a:r>
              <a:rPr lang="en-US" b="1" dirty="0" err="1">
                <a:latin typeface="Tahoma" panose="020B0604030504040204" pitchFamily="34" charset="0"/>
                <a:ea typeface="Tahoma" panose="020B0604030504040204" pitchFamily="34" charset="0"/>
                <a:cs typeface="Tahoma" panose="020B0604030504040204" pitchFamily="34" charset="0"/>
              </a:rPr>
              <a:t>Tác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hại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của</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mạng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xã</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hội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khiến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bạn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trở</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nên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tự</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ti</a:t>
            </a:r>
            <a:endParaRPr lang="en-US" b="1" dirty="0">
              <a:latin typeface="Tahoma" panose="020B0604030504040204" pitchFamily="34" charset="0"/>
              <a:ea typeface="Tahoma" panose="020B0604030504040204" pitchFamily="34" charset="0"/>
              <a:cs typeface="Tahoma" panose="020B0604030504040204" pitchFamily="34" charset="0"/>
            </a:endParaRPr>
          </a:p>
          <a:p>
            <a:r>
              <a:rPr lang="en-US" b="1" dirty="0" err="1">
                <a:latin typeface="Tahoma" panose="020B0604030504040204" pitchFamily="34" charset="0"/>
                <a:ea typeface="Tahoma" panose="020B0604030504040204" pitchFamily="34" charset="0"/>
                <a:cs typeface="Tahoma" panose="020B0604030504040204" pitchFamily="34" charset="0"/>
              </a:rPr>
              <a:t>Tác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hại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của</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mạng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xã</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hội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làm</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bạn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mất</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ngủ</a:t>
            </a:r>
            <a:endParaRPr lang="en-US" b="1" dirty="0">
              <a:latin typeface="Tahoma" panose="020B0604030504040204" pitchFamily="34" charset="0"/>
              <a:ea typeface="Tahoma" panose="020B0604030504040204" pitchFamily="34" charset="0"/>
              <a:cs typeface="Tahoma" panose="020B0604030504040204" pitchFamily="34" charset="0"/>
            </a:endParaRPr>
          </a:p>
          <a:p>
            <a:r>
              <a:rPr lang="vi-VN" b="1" dirty="0" smtClean="0"/>
              <a:t>Thường </a:t>
            </a:r>
            <a:r>
              <a:rPr lang="vi-VN" b="1" dirty="0"/>
              <a:t>xuyên so sánh bản thân với người khác</a:t>
            </a:r>
          </a:p>
          <a:p>
            <a:r>
              <a:rPr lang="vi-VN" b="1" dirty="0" smtClean="0"/>
              <a:t>Quyền </a:t>
            </a:r>
            <a:r>
              <a:rPr lang="vi-VN" b="1" dirty="0"/>
              <a:t>riêng </a:t>
            </a:r>
            <a:r>
              <a:rPr lang="vi-VN" b="1" dirty="0" smtClean="0"/>
              <a:t>tư</a:t>
            </a:r>
            <a:endParaRPr lang="en-US" b="1" dirty="0" smtClean="0"/>
          </a:p>
          <a:p>
            <a:r>
              <a:rPr lang="vi-VN" b="1" dirty="0"/>
              <a:t>Tình yêu dễ đổ </a:t>
            </a:r>
            <a:r>
              <a:rPr lang="vi-VN" b="1" dirty="0" smtClean="0"/>
              <a:t>vỡ</a:t>
            </a:r>
            <a:endParaRPr lang="vi-VN" b="1" dirty="0"/>
          </a:p>
        </p:txBody>
      </p:sp>
      <p:pic>
        <p:nvPicPr>
          <p:cNvPr id="13" name="Picture Placeholder 12" title="Skyline">
            <a:extLst>
              <a:ext uri="{FF2B5EF4-FFF2-40B4-BE49-F238E27FC236}">
                <a16:creationId xmlns:a16="http://schemas.microsoft.com/office/drawing/2014/main" xmlns=""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2" name="Slide Number Placeholder 11">
            <a:extLst>
              <a:ext uri="{FF2B5EF4-FFF2-40B4-BE49-F238E27FC236}">
                <a16:creationId xmlns:a16="http://schemas.microsoft.com/office/drawing/2014/main" xmlns=""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p:cTn id="12"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additive="base">
                                        <p:cTn id="2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 calcmode="lin" valueType="num">
                                      <p:cBhvr additive="base">
                                        <p:cTn id="3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 calcmode="lin" valueType="num">
                                      <p:cBhvr additive="base">
                                        <p:cTn id="38"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 calcmode="lin" valueType="num">
                                      <p:cBhvr additive="base">
                                        <p:cTn id="44"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
                                            <p:txEl>
                                              <p:pRg st="5" end="5"/>
                                            </p:txEl>
                                          </p:spTgt>
                                        </p:tgtEl>
                                        <p:attrNameLst>
                                          <p:attrName>style.visibility</p:attrName>
                                        </p:attrNameLst>
                                      </p:cBhvr>
                                      <p:to>
                                        <p:strVal val="visible"/>
                                      </p:to>
                                    </p:set>
                                    <p:anim calcmode="lin" valueType="num">
                                      <p:cBhvr additive="base">
                                        <p:cTn id="50"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 calcmode="lin" valueType="num">
                                      <p:cBhvr additive="base">
                                        <p:cTn id="5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7">
                                            <p:txEl>
                                              <p:pRg st="7" end="7"/>
                                            </p:txEl>
                                          </p:spTgt>
                                        </p:tgtEl>
                                        <p:attrNameLst>
                                          <p:attrName>style.visibility</p:attrName>
                                        </p:attrNameLst>
                                      </p:cBhvr>
                                      <p:to>
                                        <p:strVal val="visible"/>
                                      </p:to>
                                    </p:set>
                                    <p:anim calcmode="lin" valueType="num">
                                      <p:cBhvr additive="base">
                                        <p:cTn id="62"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7">
                                            <p:txEl>
                                              <p:pRg st="8" end="8"/>
                                            </p:txEl>
                                          </p:spTgt>
                                        </p:tgtEl>
                                        <p:attrNameLst>
                                          <p:attrName>style.visibility</p:attrName>
                                        </p:attrNameLst>
                                      </p:cBhvr>
                                      <p:to>
                                        <p:strVal val="visible"/>
                                      </p:to>
                                    </p:set>
                                    <p:anim calcmode="lin" valueType="num">
                                      <p:cBhvr additive="base">
                                        <p:cTn id="68"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a:xfrm>
            <a:off x="154884" y="189779"/>
            <a:ext cx="8333222" cy="1776799"/>
          </a:xfrm>
        </p:spPr>
        <p:txBody>
          <a:bodyPr>
            <a:normAutofit fontScale="90000"/>
          </a:bodyPr>
          <a:lstStyle/>
          <a:p>
            <a:r>
              <a:rPr lang="vi-VN"/>
              <a:t>Não không có thời gian nghỉ ngơi</a:t>
            </a:r>
            <a:br>
              <a:rPr lang="vi-VN"/>
            </a:br>
            <a:endParaRPr lang="en-US" b="0" dirty="0"/>
          </a:p>
        </p:txBody>
      </p:sp>
      <p:sp>
        <p:nvSpPr>
          <p:cNvPr id="16" name="Content Placeholder 15">
            <a:extLst>
              <a:ext uri="{FF2B5EF4-FFF2-40B4-BE49-F238E27FC236}">
                <a16:creationId xmlns:a16="http://schemas.microsoft.com/office/drawing/2014/main" xmlns="" id="{1DCFA8A2-3FB8-48CA-933D-0800A9D2A2A2}"/>
              </a:ext>
            </a:extLst>
          </p:cNvPr>
          <p:cNvSpPr>
            <a:spLocks noGrp="1"/>
          </p:cNvSpPr>
          <p:nvPr>
            <p:ph sz="half" idx="13"/>
          </p:nvPr>
        </p:nvSpPr>
        <p:spPr>
          <a:xfrm>
            <a:off x="154884" y="1676709"/>
            <a:ext cx="5475290" cy="3232149"/>
          </a:xfrm>
        </p:spPr>
        <p:txBody>
          <a:bodyPr/>
          <a:lstStyle/>
          <a:p>
            <a:pPr>
              <a:buClr>
                <a:schemeClr val="accent2"/>
              </a:buClr>
            </a:pPr>
            <a:r>
              <a:rPr lang="vi-VN" b="1" dirty="0"/>
              <a:t>Tác hại của việc sử dụng mạng xã hội quá nhiều là gây ảnh hưởng không nhỏ đến chất lượng công việc cũng như chất lượng cuộc sống hàng ngày của bạn</a:t>
            </a:r>
            <a:r>
              <a:rPr lang="vi-VN" b="1"/>
              <a:t>. </a:t>
            </a:r>
            <a:endParaRPr lang="en-US" b="1" smtClean="0"/>
          </a:p>
          <a:p>
            <a:pPr>
              <a:buClr>
                <a:schemeClr val="accent2"/>
              </a:buClr>
            </a:pPr>
            <a:r>
              <a:rPr lang="vi-VN" b="1" smtClean="0"/>
              <a:t>Thậm </a:t>
            </a:r>
            <a:r>
              <a:rPr lang="vi-VN" b="1" dirty="0"/>
              <a:t>chí bạn có thể trở nên nghiện mạng xã hội đến mức khó tập trung làm việc.</a:t>
            </a:r>
            <a:endParaRPr lang="en-US" dirty="0"/>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pic>
        <p:nvPicPr>
          <p:cNvPr id="6" name="Content Placeholder 5"/>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rot="20651335">
            <a:off x="6004777" y="1965675"/>
            <a:ext cx="3999711" cy="33051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1516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down)">
                                      <p:cBhvr>
                                        <p:cTn id="19" dur="500"/>
                                        <p:tgtEl>
                                          <p:spTgt spid="1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6">
                                            <p:txEl>
                                              <p:pRg st="1" end="1"/>
                                            </p:txEl>
                                          </p:spTgt>
                                        </p:tgtEl>
                                        <p:attrNameLst>
                                          <p:attrName>style.visibility</p:attrName>
                                        </p:attrNameLst>
                                      </p:cBhvr>
                                      <p:to>
                                        <p:strVal val="visible"/>
                                      </p:to>
                                    </p:set>
                                    <p:animEffect transition="in" filter="wipe(down)">
                                      <p:cBhvr>
                                        <p:cTn id="24" dur="500"/>
                                        <p:tgtEl>
                                          <p:spTgt spid="1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2" presetClass="emph" presetSubtype="0" fill="hold" nodeType="clickEffect">
                                  <p:stCondLst>
                                    <p:cond delay="0"/>
                                  </p:stCondLst>
                                  <p:childTnLst>
                                    <p:animRot by="120000">
                                      <p:cBhvr>
                                        <p:cTn id="28" dur="100" fill="hold">
                                          <p:stCondLst>
                                            <p:cond delay="0"/>
                                          </p:stCondLst>
                                        </p:cTn>
                                        <p:tgtEl>
                                          <p:spTgt spid="16">
                                            <p:txEl>
                                              <p:pRg st="1" end="1"/>
                                            </p:txEl>
                                          </p:spTgt>
                                        </p:tgtEl>
                                        <p:attrNameLst>
                                          <p:attrName>r</p:attrName>
                                        </p:attrNameLst>
                                      </p:cBhvr>
                                    </p:animRot>
                                    <p:animRot by="-240000">
                                      <p:cBhvr>
                                        <p:cTn id="29" dur="200" fill="hold">
                                          <p:stCondLst>
                                            <p:cond delay="200"/>
                                          </p:stCondLst>
                                        </p:cTn>
                                        <p:tgtEl>
                                          <p:spTgt spid="16">
                                            <p:txEl>
                                              <p:pRg st="1" end="1"/>
                                            </p:txEl>
                                          </p:spTgt>
                                        </p:tgtEl>
                                        <p:attrNameLst>
                                          <p:attrName>r</p:attrName>
                                        </p:attrNameLst>
                                      </p:cBhvr>
                                    </p:animRot>
                                    <p:animRot by="240000">
                                      <p:cBhvr>
                                        <p:cTn id="30" dur="200" fill="hold">
                                          <p:stCondLst>
                                            <p:cond delay="400"/>
                                          </p:stCondLst>
                                        </p:cTn>
                                        <p:tgtEl>
                                          <p:spTgt spid="16">
                                            <p:txEl>
                                              <p:pRg st="1" end="1"/>
                                            </p:txEl>
                                          </p:spTgt>
                                        </p:tgtEl>
                                        <p:attrNameLst>
                                          <p:attrName>r</p:attrName>
                                        </p:attrNameLst>
                                      </p:cBhvr>
                                    </p:animRot>
                                    <p:animRot by="-240000">
                                      <p:cBhvr>
                                        <p:cTn id="31" dur="200" fill="hold">
                                          <p:stCondLst>
                                            <p:cond delay="600"/>
                                          </p:stCondLst>
                                        </p:cTn>
                                        <p:tgtEl>
                                          <p:spTgt spid="16">
                                            <p:txEl>
                                              <p:pRg st="1" end="1"/>
                                            </p:txEl>
                                          </p:spTgt>
                                        </p:tgtEl>
                                        <p:attrNameLst>
                                          <p:attrName>r</p:attrName>
                                        </p:attrNameLst>
                                      </p:cBhvr>
                                    </p:animRot>
                                    <p:animRot by="120000">
                                      <p:cBhvr>
                                        <p:cTn id="32" dur="200" fill="hold">
                                          <p:stCondLst>
                                            <p:cond delay="800"/>
                                          </p:stCondLst>
                                        </p:cTn>
                                        <p:tgtEl>
                                          <p:spTgt spid="16">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a:off x="531814" y="209028"/>
            <a:ext cx="8333222" cy="1147969"/>
          </a:xfrm>
        </p:spPr>
        <p:txBody>
          <a:bodyPr>
            <a:normAutofit fontScale="90000"/>
          </a:bodyPr>
          <a:lstStyle/>
          <a:p>
            <a:r>
              <a:rPr lang="vi-VN"/>
              <a:t>Giảm tương tác trực tiếp</a:t>
            </a:r>
            <a:br>
              <a:rPr lang="vi-VN"/>
            </a:b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531814" y="2005762"/>
            <a:ext cx="5225764" cy="3323322"/>
          </a:xfrm>
        </p:spPr>
        <p:txBody>
          <a:bodyPr/>
          <a:lstStyle/>
          <a:p>
            <a:pPr>
              <a:buClr>
                <a:schemeClr val="accent2"/>
              </a:buClr>
            </a:pPr>
            <a:r>
              <a:rPr lang="vi-VN" b="1"/>
              <a:t>Nghiện mạng xã hội khiến bạn sống “ảo” nhiều hơn sống “</a:t>
            </a:r>
            <a:r>
              <a:rPr lang="vi-VN" b="1"/>
              <a:t>thật</a:t>
            </a:r>
            <a:r>
              <a:rPr lang="vi-VN" b="1" smtClean="0"/>
              <a:t>”.</a:t>
            </a:r>
            <a:endParaRPr lang="en-US" b="1"/>
          </a:p>
          <a:p>
            <a:pPr>
              <a:buClr>
                <a:schemeClr val="accent2"/>
              </a:buClr>
            </a:pPr>
            <a:r>
              <a:rPr lang="vi-VN" b="1" smtClean="0"/>
              <a:t> </a:t>
            </a:r>
            <a:r>
              <a:rPr lang="vi-VN" b="1"/>
              <a:t>Thời gian cho người thật việc thật bị giảm</a:t>
            </a:r>
            <a:r>
              <a:rPr lang="vi-VN" b="1"/>
              <a:t>. </a:t>
            </a:r>
            <a:endParaRPr lang="en-US" b="1" smtClean="0"/>
          </a:p>
          <a:p>
            <a:pPr>
              <a:buClr>
                <a:schemeClr val="accent2"/>
              </a:buClr>
            </a:pPr>
            <a:r>
              <a:rPr lang="vi-VN" b="1" smtClean="0"/>
              <a:t>Điều </a:t>
            </a:r>
            <a:r>
              <a:rPr lang="vi-VN" b="1"/>
              <a:t>này có thể khiến các mối quan hệ của bạn bị rạn nứt.</a:t>
            </a: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4</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a:off x="5757578" y="1811405"/>
            <a:ext cx="4942816" cy="3712035"/>
          </a:xfrm>
          <a:prstGeom prst="ellipse">
            <a:avLst/>
          </a:prstGeom>
          <a:ln>
            <a:noFill/>
          </a:ln>
          <a:effectLst>
            <a:softEdge rad="112500"/>
          </a:effectLst>
        </p:spPr>
      </p:pic>
    </p:spTree>
    <p:extLst>
      <p:ext uri="{BB962C8B-B14F-4D97-AF65-F5344CB8AC3E}">
        <p14:creationId xmlns:p14="http://schemas.microsoft.com/office/powerpoint/2010/main" val="5913731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anim calcmode="lin" valueType="num">
                                      <p:cBhvr>
                                        <p:cTn id="26" dur="2000" fill="hold"/>
                                        <p:tgtEl>
                                          <p:spTgt spid="6"/>
                                        </p:tgtEl>
                                        <p:attrNameLst>
                                          <p:attrName>ppt_w</p:attrName>
                                        </p:attrNameLst>
                                      </p:cBhvr>
                                      <p:tavLst>
                                        <p:tav tm="0" fmla="#ppt_w*sin(2.5*pi*$)">
                                          <p:val>
                                            <p:fltVal val="0"/>
                                          </p:val>
                                        </p:tav>
                                        <p:tav tm="100000">
                                          <p:val>
                                            <p:fltVal val="1"/>
                                          </p:val>
                                        </p:tav>
                                      </p:tavLst>
                                    </p:anim>
                                    <p:anim calcmode="lin" valueType="num">
                                      <p:cBhvr>
                                        <p:cTn id="27"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33">
                                            <p:txEl>
                                              <p:pRg st="0" end="0"/>
                                            </p:txEl>
                                          </p:spTgt>
                                        </p:tgtEl>
                                        <p:attrNameLst>
                                          <p:attrName>style.visibility</p:attrName>
                                        </p:attrNameLst>
                                      </p:cBhvr>
                                      <p:to>
                                        <p:strVal val="visible"/>
                                      </p:to>
                                    </p:set>
                                    <p:anim calcmode="lin" valueType="num">
                                      <p:cBhvr>
                                        <p:cTn id="32"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33"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34" dur="1000" fill="hold"/>
                                        <p:tgtEl>
                                          <p:spTgt spid="33">
                                            <p:txEl>
                                              <p:pRg st="0" end="0"/>
                                            </p:txEl>
                                          </p:spTgt>
                                        </p:tgtEl>
                                        <p:attrNameLst>
                                          <p:attrName>style.rotation</p:attrName>
                                        </p:attrNameLst>
                                      </p:cBhvr>
                                      <p:tavLst>
                                        <p:tav tm="0">
                                          <p:val>
                                            <p:fltVal val="90"/>
                                          </p:val>
                                        </p:tav>
                                        <p:tav tm="100000">
                                          <p:val>
                                            <p:fltVal val="0"/>
                                          </p:val>
                                        </p:tav>
                                      </p:tavLst>
                                    </p:anim>
                                    <p:animEffect transition="in" filter="fade">
                                      <p:cBhvr>
                                        <p:cTn id="35" dur="1000"/>
                                        <p:tgtEl>
                                          <p:spTgt spid="3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33">
                                            <p:txEl>
                                              <p:pRg st="1" end="1"/>
                                            </p:txEl>
                                          </p:spTgt>
                                        </p:tgtEl>
                                        <p:attrNameLst>
                                          <p:attrName>style.visibility</p:attrName>
                                        </p:attrNameLst>
                                      </p:cBhvr>
                                      <p:to>
                                        <p:strVal val="visible"/>
                                      </p:to>
                                    </p:set>
                                    <p:anim calcmode="lin" valueType="num">
                                      <p:cBhvr>
                                        <p:cTn id="40" dur="10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41" dur="1000" fill="hold"/>
                                        <p:tgtEl>
                                          <p:spTgt spid="33">
                                            <p:txEl>
                                              <p:pRg st="1" end="1"/>
                                            </p:txEl>
                                          </p:spTgt>
                                        </p:tgtEl>
                                        <p:attrNameLst>
                                          <p:attrName>ppt_h</p:attrName>
                                        </p:attrNameLst>
                                      </p:cBhvr>
                                      <p:tavLst>
                                        <p:tav tm="0">
                                          <p:val>
                                            <p:fltVal val="0"/>
                                          </p:val>
                                        </p:tav>
                                        <p:tav tm="100000">
                                          <p:val>
                                            <p:strVal val="#ppt_h"/>
                                          </p:val>
                                        </p:tav>
                                      </p:tavLst>
                                    </p:anim>
                                    <p:anim calcmode="lin" valueType="num">
                                      <p:cBhvr>
                                        <p:cTn id="42" dur="1000" fill="hold"/>
                                        <p:tgtEl>
                                          <p:spTgt spid="33">
                                            <p:txEl>
                                              <p:pRg st="1" end="1"/>
                                            </p:txEl>
                                          </p:spTgt>
                                        </p:tgtEl>
                                        <p:attrNameLst>
                                          <p:attrName>style.rotation</p:attrName>
                                        </p:attrNameLst>
                                      </p:cBhvr>
                                      <p:tavLst>
                                        <p:tav tm="0">
                                          <p:val>
                                            <p:fltVal val="90"/>
                                          </p:val>
                                        </p:tav>
                                        <p:tav tm="100000">
                                          <p:val>
                                            <p:fltVal val="0"/>
                                          </p:val>
                                        </p:tav>
                                      </p:tavLst>
                                    </p:anim>
                                    <p:animEffect transition="in" filter="fade">
                                      <p:cBhvr>
                                        <p:cTn id="43" dur="1000"/>
                                        <p:tgtEl>
                                          <p:spTgt spid="3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33">
                                            <p:txEl>
                                              <p:pRg st="2" end="2"/>
                                            </p:txEl>
                                          </p:spTgt>
                                        </p:tgtEl>
                                        <p:attrNameLst>
                                          <p:attrName>style.visibility</p:attrName>
                                        </p:attrNameLst>
                                      </p:cBhvr>
                                      <p:to>
                                        <p:strVal val="visible"/>
                                      </p:to>
                                    </p:set>
                                    <p:anim calcmode="lin" valueType="num">
                                      <p:cBhvr>
                                        <p:cTn id="48" dur="1000" fill="hold"/>
                                        <p:tgtEl>
                                          <p:spTgt spid="33">
                                            <p:txEl>
                                              <p:pRg st="2" end="2"/>
                                            </p:txEl>
                                          </p:spTgt>
                                        </p:tgtEl>
                                        <p:attrNameLst>
                                          <p:attrName>ppt_w</p:attrName>
                                        </p:attrNameLst>
                                      </p:cBhvr>
                                      <p:tavLst>
                                        <p:tav tm="0">
                                          <p:val>
                                            <p:fltVal val="0"/>
                                          </p:val>
                                        </p:tav>
                                        <p:tav tm="100000">
                                          <p:val>
                                            <p:strVal val="#ppt_w"/>
                                          </p:val>
                                        </p:tav>
                                      </p:tavLst>
                                    </p:anim>
                                    <p:anim calcmode="lin" valueType="num">
                                      <p:cBhvr>
                                        <p:cTn id="49" dur="1000" fill="hold"/>
                                        <p:tgtEl>
                                          <p:spTgt spid="33">
                                            <p:txEl>
                                              <p:pRg st="2" end="2"/>
                                            </p:txEl>
                                          </p:spTgt>
                                        </p:tgtEl>
                                        <p:attrNameLst>
                                          <p:attrName>ppt_h</p:attrName>
                                        </p:attrNameLst>
                                      </p:cBhvr>
                                      <p:tavLst>
                                        <p:tav tm="0">
                                          <p:val>
                                            <p:fltVal val="0"/>
                                          </p:val>
                                        </p:tav>
                                        <p:tav tm="100000">
                                          <p:val>
                                            <p:strVal val="#ppt_h"/>
                                          </p:val>
                                        </p:tav>
                                      </p:tavLst>
                                    </p:anim>
                                    <p:anim calcmode="lin" valueType="num">
                                      <p:cBhvr>
                                        <p:cTn id="50" dur="1000" fill="hold"/>
                                        <p:tgtEl>
                                          <p:spTgt spid="33">
                                            <p:txEl>
                                              <p:pRg st="2" end="2"/>
                                            </p:txEl>
                                          </p:spTgt>
                                        </p:tgtEl>
                                        <p:attrNameLst>
                                          <p:attrName>style.rotation</p:attrName>
                                        </p:attrNameLst>
                                      </p:cBhvr>
                                      <p:tavLst>
                                        <p:tav tm="0">
                                          <p:val>
                                            <p:fltVal val="90"/>
                                          </p:val>
                                        </p:tav>
                                        <p:tav tm="100000">
                                          <p:val>
                                            <p:fltVal val="0"/>
                                          </p:val>
                                        </p:tav>
                                      </p:tavLst>
                                    </p:anim>
                                    <p:animEffect transition="in" filter="fade">
                                      <p:cBhvr>
                                        <p:cTn id="51" dur="10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p:txBody>
          <a:bodyPr>
            <a:normAutofit fontScale="90000"/>
          </a:bodyPr>
          <a:lstStyle/>
          <a:p>
            <a:r>
              <a:rPr lang="en-US"/>
              <a:t>Bắt nạt qua mạng</a:t>
            </a:r>
            <a:br>
              <a:rPr lang="en-US"/>
            </a:b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565408" y="2005762"/>
            <a:ext cx="5225764" cy="3323322"/>
          </a:xfrm>
        </p:spPr>
        <p:txBody>
          <a:bodyPr/>
          <a:lstStyle/>
          <a:p>
            <a:pPr>
              <a:buClr>
                <a:schemeClr val="accent2"/>
              </a:buClr>
            </a:pPr>
            <a:r>
              <a:rPr lang="vi-VN" b="1"/>
              <a:t>Bắt nạt qua mạng có thể dẫn tới rối loạn lo âu, rối loạn trầm cảm, tự làm đau bản thân và thậm chí </a:t>
            </a:r>
            <a:r>
              <a:rPr lang="vi-VN" b="1"/>
              <a:t>tự </a:t>
            </a:r>
            <a:r>
              <a:rPr lang="vi-VN" b="1" smtClean="0"/>
              <a:t>tử.</a:t>
            </a:r>
            <a:endParaRPr lang="en-US" b="1" smtClean="0"/>
          </a:p>
          <a:p>
            <a:pPr>
              <a:buClr>
                <a:schemeClr val="accent2"/>
              </a:buClr>
            </a:pPr>
            <a:r>
              <a:rPr lang="vi-VN" b="1" smtClean="0"/>
              <a:t>Nạn </a:t>
            </a:r>
            <a:r>
              <a:rPr lang="vi-VN" b="1"/>
              <a:t>nhân thường thiếu tự tin và tổn thương sự tự trọng nặng nề, có cảm giác sợ hãi, buồn bã, tức giận nhiều hơn sau khi bị bắt nạt.</a:t>
            </a:r>
            <a:endParaRPr lang="en-US" dirty="0"/>
          </a:p>
        </p:txBody>
      </p:sp>
      <p:sp>
        <p:nvSpPr>
          <p:cNvPr id="3" name="Footer Placeholder 2">
            <a:extLst>
              <a:ext uri="{FF2B5EF4-FFF2-40B4-BE49-F238E27FC236}">
                <a16:creationId xmlns:a16="http://schemas.microsoft.com/office/drawing/2014/main" xmlns="" id="{B04C11C9-3DF6-471E-87C0-4DCED41031D4}"/>
              </a:ext>
            </a:extLst>
          </p:cNvPr>
          <p:cNvSpPr>
            <a:spLocks noGrp="1"/>
          </p:cNvSpPr>
          <p:nvPr>
            <p:ph type="ftr" sz="quarter" idx="17"/>
          </p:nvPr>
        </p:nvSpPr>
        <p:spPr/>
        <p:txBody>
          <a:bodyPr/>
          <a:lstStyle/>
          <a:p>
            <a:r>
              <a:rPr lang="en-US" dirty="0">
                <a:solidFill>
                  <a:srgbClr val="A5A5A5"/>
                </a:solidFill>
              </a:rPr>
              <a:t>Add a footer</a:t>
            </a:r>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5</a:t>
            </a:fld>
            <a:endParaRPr lang="en-US" dirty="0">
              <a:solidFill>
                <a:srgbClr val="A5A5A5"/>
              </a:solidFill>
            </a:endParaRPr>
          </a:p>
        </p:txBody>
      </p:sp>
      <p:pic>
        <p:nvPicPr>
          <p:cNvPr id="9" name="Chart Placeholder 8"/>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627652">
            <a:off x="6053296" y="2567748"/>
            <a:ext cx="5095695" cy="3353878"/>
          </a:xfrm>
          <a:prstGeom prst="flowChartPreparation">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80986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rot="219900">
            <a:off x="203155" y="253291"/>
            <a:ext cx="8333222" cy="1147969"/>
          </a:xfrm>
        </p:spPr>
        <p:txBody>
          <a:bodyPr>
            <a:normAutofit fontScale="90000"/>
          </a:bodyPr>
          <a:lstStyle/>
          <a:p>
            <a:r>
              <a:rPr lang="en-US"/>
              <a:t/>
            </a:r>
            <a:br>
              <a:rPr lang="en-US"/>
            </a:br>
            <a:r>
              <a:rPr lang="en-US"/>
              <a:t>Tác hại của mạng xã hội khiến bạn suy nghĩ </a:t>
            </a:r>
            <a:r>
              <a:rPr lang="en-US"/>
              <a:t>tiêu </a:t>
            </a:r>
            <a:r>
              <a:rPr lang="en-US" smtClean="0"/>
              <a:t>cực</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565408" y="2005762"/>
            <a:ext cx="5225764" cy="3323322"/>
          </a:xfrm>
        </p:spPr>
        <p:txBody>
          <a:bodyPr/>
          <a:lstStyle/>
          <a:p>
            <a:pPr>
              <a:buClr>
                <a:schemeClr val="accent2"/>
              </a:buClr>
            </a:pPr>
            <a:r>
              <a:rPr lang="vi-VN" b="1"/>
              <a:t>Thế giới ảo có thể mang đến những suy nghĩ thiếu tích cực, dễ dẫn đến căng thẳng, lo lắng, thậm chí là các bệnh lý như rối loạn lo âu, rối loạn ám ảnh cưỡng chế, rối loạn nhân cách kiểu hoang tưởng.</a:t>
            </a: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6</a:t>
            </a:fld>
            <a:endParaRPr lang="en-US" dirty="0">
              <a:solidFill>
                <a:srgbClr val="A5A5A5"/>
              </a:solidFill>
            </a:endParaRPr>
          </a:p>
        </p:txBody>
      </p:sp>
      <p:pic>
        <p:nvPicPr>
          <p:cNvPr id="5" name="Chart Placeholder 4"/>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1155389">
            <a:off x="6082249" y="2585316"/>
            <a:ext cx="4908256" cy="280943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0115003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528" fill="hold" grpId="0" nodeType="clickEffect">
                                  <p:stCondLst>
                                    <p:cond delay="0"/>
                                  </p:stCondLst>
                                  <p:childTnLst>
                                    <p:set>
                                      <p:cBhvr>
                                        <p:cTn id="18" dur="1" fill="hold">
                                          <p:stCondLst>
                                            <p:cond delay="0"/>
                                          </p:stCondLst>
                                        </p:cTn>
                                        <p:tgtEl>
                                          <p:spTgt spid="33">
                                            <p:txEl>
                                              <p:pRg st="0" end="0"/>
                                            </p:txEl>
                                          </p:spTgt>
                                        </p:tgtEl>
                                        <p:attrNameLst>
                                          <p:attrName>style.visibility</p:attrName>
                                        </p:attrNameLst>
                                      </p:cBhvr>
                                      <p:to>
                                        <p:strVal val="visible"/>
                                      </p:to>
                                    </p:set>
                                    <p:anim calcmode="lin" valueType="num">
                                      <p:cBhvr>
                                        <p:cTn id="19"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33">
                                            <p:txEl>
                                              <p:pRg st="0" end="0"/>
                                            </p:txEl>
                                          </p:spTgt>
                                        </p:tgtEl>
                                      </p:cBhvr>
                                    </p:animEffect>
                                    <p:anim calcmode="lin" valueType="num">
                                      <p:cBhvr>
                                        <p:cTn id="22" dur="500" fill="hold"/>
                                        <p:tgtEl>
                                          <p:spTgt spid="33">
                                            <p:txEl>
                                              <p:pRg st="0" end="0"/>
                                            </p:txEl>
                                          </p:spTgt>
                                        </p:tgtEl>
                                        <p:attrNameLst>
                                          <p:attrName>ppt_x</p:attrName>
                                        </p:attrNameLst>
                                      </p:cBhvr>
                                      <p:tavLst>
                                        <p:tav tm="0">
                                          <p:val>
                                            <p:fltVal val="0.5"/>
                                          </p:val>
                                        </p:tav>
                                        <p:tav tm="100000">
                                          <p:val>
                                            <p:strVal val="#ppt_x"/>
                                          </p:val>
                                        </p:tav>
                                      </p:tavLst>
                                    </p:anim>
                                    <p:anim calcmode="lin" valueType="num">
                                      <p:cBhvr>
                                        <p:cTn id="23" dur="500" fill="hold"/>
                                        <p:tgtEl>
                                          <p:spTgt spid="33">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p:txBody>
          <a:bodyPr>
            <a:normAutofit fontScale="90000"/>
          </a:bodyPr>
          <a:lstStyle/>
          <a:p>
            <a:r>
              <a:rPr lang="en-US"/>
              <a:t/>
            </a:r>
            <a:br>
              <a:rPr lang="en-US"/>
            </a:br>
            <a:r>
              <a:rPr lang="en-US"/>
              <a:t>Tác hại của mạng xã hội khiến bạn trở nên </a:t>
            </a:r>
            <a:r>
              <a:rPr lang="en-US"/>
              <a:t>tự </a:t>
            </a:r>
            <a:r>
              <a:rPr lang="en-US" smtClean="0"/>
              <a:t>ti</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565408" y="2005761"/>
            <a:ext cx="5190872" cy="4715713"/>
          </a:xfrm>
        </p:spPr>
        <p:txBody>
          <a:bodyPr/>
          <a:lstStyle/>
          <a:p>
            <a:pPr>
              <a:buClr>
                <a:schemeClr val="accent2"/>
              </a:buClr>
            </a:pPr>
            <a:r>
              <a:rPr lang="vi-VN"/>
              <a:t>Những gì người ta khoe khoang trên mạng không hẳn là con người thật của họ. Tuy nhiên, khi nhìn thấy những hình ảnh bạn bè với các chuyến du lịch khắp nơi có thể khiến bạn cảm thấy ganh tị và tự ti vì mình chưa làm được những điều tương </a:t>
            </a:r>
            <a:r>
              <a:rPr lang="vi-VN"/>
              <a:t>tự</a:t>
            </a:r>
            <a:r>
              <a:rPr lang="vi-VN" smtClean="0"/>
              <a:t>.</a:t>
            </a:r>
            <a:endParaRPr lang="en-US" b="1" smtClean="0"/>
          </a:p>
          <a:p>
            <a:pPr>
              <a:buClr>
                <a:schemeClr val="accent2"/>
              </a:buClr>
            </a:pPr>
            <a:r>
              <a:rPr lang="vi-VN" b="1" smtClean="0"/>
              <a:t>Việc </a:t>
            </a:r>
            <a:r>
              <a:rPr lang="vi-VN" b="1"/>
              <a:t>thường xuyên so sánh những thành tựu của mình với bạn bè trên mạng sẽ dễ ảnh hưởng tiêu cực đến tinh thần, khiến bạn trở nên khép kín và tự ti hơn.</a:t>
            </a:r>
            <a:endParaRPr lang="en-US" dirty="0"/>
          </a:p>
        </p:txBody>
      </p:sp>
      <p:sp>
        <p:nvSpPr>
          <p:cNvPr id="3" name="Footer Placeholder 2">
            <a:extLst>
              <a:ext uri="{FF2B5EF4-FFF2-40B4-BE49-F238E27FC236}">
                <a16:creationId xmlns:a16="http://schemas.microsoft.com/office/drawing/2014/main" xmlns="" id="{B04C11C9-3DF6-471E-87C0-4DCED41031D4}"/>
              </a:ext>
            </a:extLst>
          </p:cNvPr>
          <p:cNvSpPr>
            <a:spLocks noGrp="1"/>
          </p:cNvSpPr>
          <p:nvPr>
            <p:ph type="ftr" sz="quarter" idx="17"/>
          </p:nvPr>
        </p:nvSpPr>
        <p:spPr/>
        <p:txBody>
          <a:bodyPr/>
          <a:lstStyle/>
          <a:p>
            <a:r>
              <a:rPr lang="en-US" dirty="0">
                <a:solidFill>
                  <a:srgbClr val="A5A5A5"/>
                </a:solidFill>
              </a:rPr>
              <a:t>Add a footer</a:t>
            </a:r>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7</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883520">
            <a:off x="5983158" y="2153265"/>
            <a:ext cx="5640739" cy="3512574"/>
          </a:xfrm>
          <a:prstGeom prst="wedgeEllipseCallout">
            <a:avLst>
              <a:gd name="adj1" fmla="val -38161"/>
              <a:gd name="adj2" fmla="val 68945"/>
            </a:avLst>
          </a:prstGeom>
          <a:ln>
            <a:noFill/>
          </a:ln>
          <a:effectLst>
            <a:softEdge rad="112500"/>
          </a:effectLst>
        </p:spPr>
      </p:pic>
    </p:spTree>
    <p:extLst>
      <p:ext uri="{BB962C8B-B14F-4D97-AF65-F5344CB8AC3E}">
        <p14:creationId xmlns:p14="http://schemas.microsoft.com/office/powerpoint/2010/main" val="3287605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anim calcmode="lin" valueType="num">
                                      <p:cBhvr>
                                        <p:cTn id="12"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3">
                                            <p:txEl>
                                              <p:pRg st="1" end="1"/>
                                            </p:txEl>
                                          </p:spTgt>
                                        </p:tgtEl>
                                        <p:attrNameLst>
                                          <p:attrName>style.visibility</p:attrName>
                                        </p:attrNameLst>
                                      </p:cBhvr>
                                      <p:to>
                                        <p:strVal val="visible"/>
                                      </p:to>
                                    </p:set>
                                    <p:anim calcmode="lin" valueType="num">
                                      <p:cBhvr>
                                        <p:cTn id="18" dur="10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500" tmFilter="0, 0; .2, .5; .8, .5; 1, 0"/>
                                        <p:tgtEl>
                                          <p:spTgt spid="6"/>
                                        </p:tgtEl>
                                      </p:cBhvr>
                                    </p:animEffect>
                                    <p:animScale>
                                      <p:cBhvr>
                                        <p:cTn id="26" dur="250" autoRev="1" fill="hold"/>
                                        <p:tgtEl>
                                          <p:spTgt spid="6"/>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33">
                                            <p:txEl>
                                              <p:pRg st="1" end="1"/>
                                            </p:txEl>
                                          </p:spTgt>
                                        </p:tgtEl>
                                        <p:attrNameLst>
                                          <p:attrName>r</p:attrName>
                                        </p:attrNameLst>
                                      </p:cBhvr>
                                    </p:animRot>
                                    <p:animRot by="-240000">
                                      <p:cBhvr>
                                        <p:cTn id="31" dur="200" fill="hold">
                                          <p:stCondLst>
                                            <p:cond delay="200"/>
                                          </p:stCondLst>
                                        </p:cTn>
                                        <p:tgtEl>
                                          <p:spTgt spid="33">
                                            <p:txEl>
                                              <p:pRg st="1" end="1"/>
                                            </p:txEl>
                                          </p:spTgt>
                                        </p:tgtEl>
                                        <p:attrNameLst>
                                          <p:attrName>r</p:attrName>
                                        </p:attrNameLst>
                                      </p:cBhvr>
                                    </p:animRot>
                                    <p:animRot by="240000">
                                      <p:cBhvr>
                                        <p:cTn id="32" dur="200" fill="hold">
                                          <p:stCondLst>
                                            <p:cond delay="400"/>
                                          </p:stCondLst>
                                        </p:cTn>
                                        <p:tgtEl>
                                          <p:spTgt spid="33">
                                            <p:txEl>
                                              <p:pRg st="1" end="1"/>
                                            </p:txEl>
                                          </p:spTgt>
                                        </p:tgtEl>
                                        <p:attrNameLst>
                                          <p:attrName>r</p:attrName>
                                        </p:attrNameLst>
                                      </p:cBhvr>
                                    </p:animRot>
                                    <p:animRot by="-240000">
                                      <p:cBhvr>
                                        <p:cTn id="33" dur="200" fill="hold">
                                          <p:stCondLst>
                                            <p:cond delay="600"/>
                                          </p:stCondLst>
                                        </p:cTn>
                                        <p:tgtEl>
                                          <p:spTgt spid="33">
                                            <p:txEl>
                                              <p:pRg st="1" end="1"/>
                                            </p:txEl>
                                          </p:spTgt>
                                        </p:tgtEl>
                                        <p:attrNameLst>
                                          <p:attrName>r</p:attrName>
                                        </p:attrNameLst>
                                      </p:cBhvr>
                                    </p:animRot>
                                    <p:animRot by="120000">
                                      <p:cBhvr>
                                        <p:cTn id="34" dur="200" fill="hold">
                                          <p:stCondLst>
                                            <p:cond delay="800"/>
                                          </p:stCondLst>
                                        </p:cTn>
                                        <p:tgtEl>
                                          <p:spTgt spid="3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a:off x="204178" y="547387"/>
            <a:ext cx="8333222" cy="1147969"/>
          </a:xfrm>
        </p:spPr>
        <p:txBody>
          <a:bodyPr>
            <a:normAutofit fontScale="90000"/>
          </a:bodyPr>
          <a:lstStyle/>
          <a:p>
            <a:r>
              <a:rPr lang="en-US"/>
              <a:t/>
            </a:r>
            <a:br>
              <a:rPr lang="en-US"/>
            </a:br>
            <a:r>
              <a:rPr lang="en-US"/>
              <a:t>Tác hại của mạng xã hội làm bạn </a:t>
            </a:r>
            <a:r>
              <a:rPr lang="en-US"/>
              <a:t>mất </a:t>
            </a:r>
            <a:r>
              <a:rPr lang="en-US" smtClean="0"/>
              <a:t>ngủ</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432193" y="2077199"/>
            <a:ext cx="5225764" cy="3323322"/>
          </a:xfrm>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Ánh sang tỏa ra từ mành hình các thiêt bị điện tử </a:t>
            </a:r>
            <a:r>
              <a:rPr lang="vi-VN" smtClean="0"/>
              <a:t>sẽ </a:t>
            </a:r>
            <a:r>
              <a:rPr lang="vi-VN"/>
              <a:t>đánh lừa não của bạn, gây rối loạn nhịp sinh học. Từ đó dẫn đến tình trạng hiếu ngủ, ảnh hưởng nghiêm trọng cho sức khỏe và tinh thần.</a:t>
            </a:r>
          </a:p>
          <a:p>
            <a:r>
              <a:rPr lang="vi-VN"/>
              <a:t>Lời khuyên là bạn nên sử dụng mạng xã hội chỉ trong thời gian ngắn trước khi đi ngủ</a:t>
            </a:r>
          </a:p>
          <a:p>
            <a:pPr>
              <a:buClr>
                <a:schemeClr val="accent2"/>
              </a:buClr>
            </a:pP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8</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a:off x="5957888" y="2328862"/>
            <a:ext cx="5106313" cy="3071659"/>
          </a:xfrm>
          <a:prstGeom prst="flowChartAlternateProcess">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66075373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4)">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2" fill="hold" grpId="0" nodeType="click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2" fill="hold" grpId="0" nodeType="clickEffect">
                                  <p:stCondLst>
                                    <p:cond delay="0"/>
                                  </p:stCondLst>
                                  <p:childTnLst>
                                    <p:set>
                                      <p:cBhvr>
                                        <p:cTn id="25" dur="1" fill="hold">
                                          <p:stCondLst>
                                            <p:cond delay="0"/>
                                          </p:stCondLst>
                                        </p:cTn>
                                        <p:tgtEl>
                                          <p:spTgt spid="33">
                                            <p:txEl>
                                              <p:pRg st="1" end="1"/>
                                            </p:txEl>
                                          </p:spTgt>
                                        </p:tgtEl>
                                        <p:attrNameLst>
                                          <p:attrName>style.visibility</p:attrName>
                                        </p:attrNameLst>
                                      </p:cBhvr>
                                      <p:to>
                                        <p:strVal val="visible"/>
                                      </p:to>
                                    </p:set>
                                    <p:anim calcmode="lin" valueType="num">
                                      <p:cBhvr additive="base">
                                        <p:cTn id="26" dur="500" fill="hold"/>
                                        <p:tgtEl>
                                          <p:spTgt spid="33">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33">
                                            <p:txEl>
                                              <p:pRg st="1" end="1"/>
                                            </p:txEl>
                                          </p:spTgt>
                                        </p:tgtEl>
                                        <p:attrNameLst>
                                          <p:attrName>r</p:attrName>
                                        </p:attrNameLst>
                                      </p:cBhvr>
                                    </p:animRot>
                                    <p:animRot by="-240000">
                                      <p:cBhvr>
                                        <p:cTn id="32" dur="200" fill="hold">
                                          <p:stCondLst>
                                            <p:cond delay="200"/>
                                          </p:stCondLst>
                                        </p:cTn>
                                        <p:tgtEl>
                                          <p:spTgt spid="33">
                                            <p:txEl>
                                              <p:pRg st="1" end="1"/>
                                            </p:txEl>
                                          </p:spTgt>
                                        </p:tgtEl>
                                        <p:attrNameLst>
                                          <p:attrName>r</p:attrName>
                                        </p:attrNameLst>
                                      </p:cBhvr>
                                    </p:animRot>
                                    <p:animRot by="240000">
                                      <p:cBhvr>
                                        <p:cTn id="33" dur="200" fill="hold">
                                          <p:stCondLst>
                                            <p:cond delay="400"/>
                                          </p:stCondLst>
                                        </p:cTn>
                                        <p:tgtEl>
                                          <p:spTgt spid="33">
                                            <p:txEl>
                                              <p:pRg st="1" end="1"/>
                                            </p:txEl>
                                          </p:spTgt>
                                        </p:tgtEl>
                                        <p:attrNameLst>
                                          <p:attrName>r</p:attrName>
                                        </p:attrNameLst>
                                      </p:cBhvr>
                                    </p:animRot>
                                    <p:animRot by="-240000">
                                      <p:cBhvr>
                                        <p:cTn id="34" dur="200" fill="hold">
                                          <p:stCondLst>
                                            <p:cond delay="600"/>
                                          </p:stCondLst>
                                        </p:cTn>
                                        <p:tgtEl>
                                          <p:spTgt spid="33">
                                            <p:txEl>
                                              <p:pRg st="1" end="1"/>
                                            </p:txEl>
                                          </p:spTgt>
                                        </p:tgtEl>
                                        <p:attrNameLst>
                                          <p:attrName>r</p:attrName>
                                        </p:attrNameLst>
                                      </p:cBhvr>
                                    </p:animRot>
                                    <p:animRot by="120000">
                                      <p:cBhvr>
                                        <p:cTn id="35" dur="200" fill="hold">
                                          <p:stCondLst>
                                            <p:cond delay="800"/>
                                          </p:stCondLst>
                                        </p:cTn>
                                        <p:tgtEl>
                                          <p:spTgt spid="3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p:txBody>
          <a:bodyPr>
            <a:normAutofit fontScale="90000"/>
          </a:bodyPr>
          <a:lstStyle/>
          <a:p>
            <a:r>
              <a:rPr lang="en-US"/>
              <a:t/>
            </a:r>
            <a:br>
              <a:rPr lang="en-US"/>
            </a:br>
            <a:r>
              <a:rPr lang="vi-VN"/>
              <a:t>Thường xuyên so sánh bản thân với </a:t>
            </a:r>
            <a:r>
              <a:rPr lang="vi-VN"/>
              <a:t>người </a:t>
            </a:r>
            <a:r>
              <a:rPr lang="vi-VN" smtClean="0"/>
              <a:t>khác</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565408" y="2005762"/>
            <a:ext cx="5225764" cy="3323322"/>
          </a:xfrm>
        </p:spPr>
        <p:txBody>
          <a:bodyPr/>
          <a:lstStyle/>
          <a:p>
            <a:pPr>
              <a:buClr>
                <a:schemeClr val="accent2"/>
              </a:buClr>
            </a:pPr>
            <a:r>
              <a:rPr lang="vi-VN"/>
              <a:t>Những gì người ta khoe khoang trên mạng không hẳn là con người thật của họ, và việc thường xuyên so sánh những thành tựu của mình với bạn bè trên mạng sẽ ảnh hưởng rất tiêu cực đến tinh thần của </a:t>
            </a:r>
            <a:r>
              <a:rPr lang="vi-VN"/>
              <a:t>bạn</a:t>
            </a:r>
            <a:r>
              <a:rPr lang="vi-VN" smtClean="0"/>
              <a:t>. </a:t>
            </a:r>
            <a:endParaRPr lang="en-US" smtClean="0"/>
          </a:p>
          <a:p>
            <a:pPr>
              <a:buClr>
                <a:schemeClr val="accent2"/>
              </a:buClr>
            </a:pPr>
            <a:r>
              <a:rPr lang="vi-VN" smtClean="0"/>
              <a:t>Hãy </a:t>
            </a:r>
            <a:r>
              <a:rPr lang="vi-VN"/>
              <a:t>dừng việc so sánh và nhớ rằng ai cũng có điểm mạnh, điểm yếu của riêng mình.</a:t>
            </a: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9</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21354347">
            <a:off x="6429335" y="2386013"/>
            <a:ext cx="3464759" cy="258524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0864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amond(in)">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3">
                                            <p:txEl>
                                              <p:pRg st="0" end="0"/>
                                            </p:txEl>
                                          </p:spTgt>
                                        </p:tgtEl>
                                        <p:attrNameLst>
                                          <p:attrName>style.visibility</p:attrName>
                                        </p:attrNameLst>
                                      </p:cBhvr>
                                      <p:to>
                                        <p:strVal val="visible"/>
                                      </p:to>
                                    </p:set>
                                    <p:animEffect transition="in" filter="randombar(horizontal)">
                                      <p:cBhvr>
                                        <p:cTn id="18" dur="500"/>
                                        <p:tgtEl>
                                          <p:spTgt spid="3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3">
                                            <p:txEl>
                                              <p:pRg st="1" end="1"/>
                                            </p:txEl>
                                          </p:spTgt>
                                        </p:tgtEl>
                                        <p:attrNameLst>
                                          <p:attrName>style.visibility</p:attrName>
                                        </p:attrNameLst>
                                      </p:cBhvr>
                                      <p:to>
                                        <p:strVal val="visible"/>
                                      </p:to>
                                    </p:set>
                                    <p:animEffect transition="in" filter="randombar(horizontal)">
                                      <p:cBhvr>
                                        <p:cTn id="23"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0343A-75DB-4E03-95EA-4A75BA0D7FF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757</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Calibri Light</vt:lpstr>
      <vt:lpstr>CiscoSans ExtraLight</vt:lpstr>
      <vt:lpstr>Gill Sans SemiBold</vt:lpstr>
      <vt:lpstr>Tahoma</vt:lpstr>
      <vt:lpstr>Times New Roman</vt:lpstr>
      <vt:lpstr>Office Theme</vt:lpstr>
      <vt:lpstr>MẶT TRÁI  CỦA MẠNG XÃ HỘI </vt:lpstr>
      <vt:lpstr>Nội Dung Chính</vt:lpstr>
      <vt:lpstr>Não không có thời gian nghỉ ngơi </vt:lpstr>
      <vt:lpstr>Giảm tương tác trực tiếp </vt:lpstr>
      <vt:lpstr>Bắt nạt qua mạng </vt:lpstr>
      <vt:lpstr> Tác hại của mạng xã hội khiến bạn suy nghĩ tiêu cực</vt:lpstr>
      <vt:lpstr> Tác hại của mạng xã hội khiến bạn trở nên tự ti</vt:lpstr>
      <vt:lpstr> Tác hại của mạng xã hội làm bạn mất ngủ</vt:lpstr>
      <vt:lpstr> Thường xuyên so sánh bản thân với người khác</vt:lpstr>
      <vt:lpstr>Quyền riêng tư </vt:lpstr>
      <vt:lpstr>Tình yêu dễ đổ vỡ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2022-11-27T00:56:28Z</dcterms:created>
  <dcterms:modified xsi:type="dcterms:W3CDTF">2022-11-27T03:23:17Z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