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2183"/>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46" d="100"/>
          <a:sy n="46" d="100"/>
        </p:scale>
        <p:origin x="134"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123418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344876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363421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23720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417508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272695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172210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17611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72054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4354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46BD4E-801F-4A91-A5D4-22D06A39DD1E}"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81B5CD-8F28-4AD7-B855-D0F76D715320}" type="slidenum">
              <a:rPr lang="en-US" smtClean="0"/>
              <a:t>‹#›</a:t>
            </a:fld>
            <a:endParaRPr lang="en-US" dirty="0"/>
          </a:p>
        </p:txBody>
      </p:sp>
    </p:spTree>
    <p:extLst>
      <p:ext uri="{BB962C8B-B14F-4D97-AF65-F5344CB8AC3E}">
        <p14:creationId xmlns:p14="http://schemas.microsoft.com/office/powerpoint/2010/main" val="109230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6BD4E-801F-4A91-A5D4-22D06A39DD1E}" type="datetimeFigureOut">
              <a:rPr lang="en-US" smtClean="0"/>
              <a:t>1/15/2023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1B5CD-8F28-4AD7-B855-D0F76D715320}" type="slidenum">
              <a:rPr lang="en-US" smtClean="0"/>
              <a:t>‹#›</a:t>
            </a:fld>
            <a:endParaRPr lang="en-US" dirty="0"/>
          </a:p>
        </p:txBody>
      </p:sp>
    </p:spTree>
    <p:extLst>
      <p:ext uri="{BB962C8B-B14F-4D97-AF65-F5344CB8AC3E}">
        <p14:creationId xmlns:p14="http://schemas.microsoft.com/office/powerpoint/2010/main" val="25003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ergeant_at_Arms_of_the_United_States_Senate" TargetMode="External"/><Relationship Id="rId3" Type="http://schemas.openxmlformats.org/officeDocument/2006/relationships/image" Target="../media/image4.png"/><Relationship Id="rId7" Type="http://schemas.openxmlformats.org/officeDocument/2006/relationships/hyperlink" Target="https://en.wikipedia.org/wiki/Barbara_Mikulski"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en.wikipedia.org/wiki/Carol_Moseley_Braun#cite_note-rollcall1-25" TargetMode="External"/><Relationship Id="rId11" Type="http://schemas.openxmlformats.org/officeDocument/2006/relationships/image" Target="../media/image6.png"/><Relationship Id="rId5" Type="http://schemas.openxmlformats.org/officeDocument/2006/relationships/hyperlink" Target="https://en.wikipedia.org/wiki/Carol_Moseley_Braun#cite_note-chicagotribune2004-24" TargetMode="External"/><Relationship Id="rId10" Type="http://schemas.openxmlformats.org/officeDocument/2006/relationships/image" Target="../media/image5.png"/><Relationship Id="rId4" Type="http://schemas.openxmlformats.org/officeDocument/2006/relationships/hyperlink" Target="https://en.wikipedia.org/wiki/Liberalism_in_the_United_States" TargetMode="External"/><Relationship Id="rId9" Type="http://schemas.openxmlformats.org/officeDocument/2006/relationships/hyperlink" Target="https://en.wikipedia.org/wiki/Martha_Pop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9891" y="1339271"/>
            <a:ext cx="10418618" cy="707886"/>
          </a:xfrm>
          <a:prstGeom prst="rect">
            <a:avLst/>
          </a:prstGeom>
          <a:noFill/>
        </p:spPr>
        <p:txBody>
          <a:bodyPr wrap="square" rtlCol="0">
            <a:spAutoFit/>
          </a:bodyPr>
          <a:lstStyle/>
          <a:p>
            <a:r>
              <a:rPr lang="en-US" sz="4000" b="1" dirty="0" smtClean="0"/>
              <a:t>WOMAN WITH OUTSTANDING ACHIEVEMENT</a:t>
            </a:r>
            <a:endParaRPr lang="en-US" sz="4000" b="1" dirty="0"/>
          </a:p>
        </p:txBody>
      </p:sp>
    </p:spTree>
    <p:extLst>
      <p:ext uri="{BB962C8B-B14F-4D97-AF65-F5344CB8AC3E}">
        <p14:creationId xmlns:p14="http://schemas.microsoft.com/office/powerpoint/2010/main" val="114373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713" y="285972"/>
            <a:ext cx="5949173" cy="6013228"/>
          </a:xfrm>
          <a:prstGeom prst="rect">
            <a:avLst/>
          </a:prstGeom>
        </p:spPr>
      </p:pic>
    </p:spTree>
    <p:extLst>
      <p:ext uri="{BB962C8B-B14F-4D97-AF65-F5344CB8AC3E}">
        <p14:creationId xmlns:p14="http://schemas.microsoft.com/office/powerpoint/2010/main" val="308086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472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a:srcRect b="2960"/>
          <a:stretch/>
        </p:blipFill>
        <p:spPr>
          <a:xfrm>
            <a:off x="3481561" y="760927"/>
            <a:ext cx="4412715" cy="4709461"/>
          </a:xfrm>
          <a:prstGeom prst="rect">
            <a:avLst/>
          </a:prstGeom>
        </p:spPr>
      </p:pic>
      <p:grpSp>
        <p:nvGrpSpPr>
          <p:cNvPr id="13" name="Group 12"/>
          <p:cNvGrpSpPr/>
          <p:nvPr/>
        </p:nvGrpSpPr>
        <p:grpSpPr>
          <a:xfrm>
            <a:off x="529236" y="299262"/>
            <a:ext cx="2263901" cy="461665"/>
            <a:chOff x="625151" y="109734"/>
            <a:chExt cx="2263901" cy="461665"/>
          </a:xfrm>
        </p:grpSpPr>
        <p:sp>
          <p:nvSpPr>
            <p:cNvPr id="9" name="Oval 8"/>
            <p:cNvSpPr/>
            <p:nvPr/>
          </p:nvSpPr>
          <p:spPr>
            <a:xfrm>
              <a:off x="625151" y="298580"/>
              <a:ext cx="93306" cy="83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1804" y="109734"/>
              <a:ext cx="2217248" cy="461665"/>
            </a:xfrm>
            <a:prstGeom prst="rect">
              <a:avLst/>
            </a:prstGeom>
            <a:noFill/>
          </p:spPr>
          <p:txBody>
            <a:bodyPr wrap="square" rtlCol="0">
              <a:spAutoFit/>
            </a:bodyPr>
            <a:lstStyle/>
            <a:p>
              <a:r>
                <a:rPr lang="en-US" sz="2400" b="1" dirty="0" smtClean="0">
                  <a:solidFill>
                    <a:schemeClr val="bg1"/>
                  </a:solidFill>
                </a:rPr>
                <a:t>today</a:t>
              </a:r>
              <a:endParaRPr lang="en-US" sz="2400" b="1" dirty="0">
                <a:solidFill>
                  <a:schemeClr val="bg1"/>
                </a:solidFill>
              </a:endParaRPr>
            </a:p>
          </p:txBody>
        </p:sp>
      </p:grpSp>
      <p:sp>
        <p:nvSpPr>
          <p:cNvPr id="15" name="TextBox 14"/>
          <p:cNvSpPr txBox="1"/>
          <p:nvPr/>
        </p:nvSpPr>
        <p:spPr>
          <a:xfrm>
            <a:off x="1961068" y="299262"/>
            <a:ext cx="3009207" cy="461665"/>
          </a:xfrm>
          <a:prstGeom prst="rect">
            <a:avLst/>
          </a:prstGeom>
          <a:noFill/>
        </p:spPr>
        <p:txBody>
          <a:bodyPr wrap="square" rtlCol="0">
            <a:spAutoFit/>
          </a:bodyPr>
          <a:lstStyle/>
          <a:p>
            <a:r>
              <a:rPr lang="en-US" sz="2400" dirty="0" smtClean="0">
                <a:solidFill>
                  <a:schemeClr val="bg1"/>
                </a:solidFill>
              </a:rPr>
              <a:t>achievements</a:t>
            </a:r>
            <a:endParaRPr lang="en-US" sz="2400" dirty="0">
              <a:solidFill>
                <a:schemeClr val="bg1"/>
              </a:solidFill>
            </a:endParaRPr>
          </a:p>
        </p:txBody>
      </p:sp>
      <p:sp>
        <p:nvSpPr>
          <p:cNvPr id="17" name="TextBox 16"/>
          <p:cNvSpPr txBox="1"/>
          <p:nvPr/>
        </p:nvSpPr>
        <p:spPr>
          <a:xfrm>
            <a:off x="4178316" y="299262"/>
            <a:ext cx="5320145" cy="461665"/>
          </a:xfrm>
          <a:prstGeom prst="rect">
            <a:avLst/>
          </a:prstGeom>
          <a:noFill/>
        </p:spPr>
        <p:txBody>
          <a:bodyPr wrap="square" rtlCol="0">
            <a:spAutoFit/>
          </a:bodyPr>
          <a:lstStyle/>
          <a:p>
            <a:r>
              <a:rPr lang="en-US" sz="2400" dirty="0" smtClean="0">
                <a:solidFill>
                  <a:schemeClr val="bg1"/>
                </a:solidFill>
              </a:rPr>
              <a:t>Eradicate </a:t>
            </a:r>
            <a:r>
              <a:rPr lang="en-US" sz="2400" dirty="0">
                <a:solidFill>
                  <a:schemeClr val="bg1"/>
                </a:solidFill>
              </a:rPr>
              <a:t>prejudice</a:t>
            </a:r>
          </a:p>
        </p:txBody>
      </p:sp>
      <p:sp>
        <p:nvSpPr>
          <p:cNvPr id="24" name="Rectangle 23"/>
          <p:cNvSpPr/>
          <p:nvPr/>
        </p:nvSpPr>
        <p:spPr>
          <a:xfrm>
            <a:off x="467571" y="5675489"/>
            <a:ext cx="11724429" cy="1200329"/>
          </a:xfrm>
          <a:prstGeom prst="rect">
            <a:avLst/>
          </a:prstGeom>
        </p:spPr>
        <p:txBody>
          <a:bodyPr wrap="square">
            <a:spAutoFit/>
          </a:bodyPr>
          <a:lstStyle/>
          <a:p>
            <a:r>
              <a:rPr lang="en-US" sz="2400" dirty="0">
                <a:solidFill>
                  <a:schemeClr val="bg1"/>
                </a:solidFill>
              </a:rPr>
              <a:t>Without women, the world would not be as perfect as it is, so the role of women in society is that no one can deny and we can easily see that by the change of time, women's status has been placed in the right place they deserve.</a:t>
            </a:r>
          </a:p>
        </p:txBody>
      </p:sp>
    </p:spTree>
    <p:extLst>
      <p:ext uri="{BB962C8B-B14F-4D97-AF65-F5344CB8AC3E}">
        <p14:creationId xmlns:p14="http://schemas.microsoft.com/office/powerpoint/2010/main" val="164776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5379"/>
            <a:ext cx="1954158" cy="6610985"/>
          </a:xfrm>
          <a:prstGeom prst="rect">
            <a:avLst/>
          </a:prstGeom>
        </p:spPr>
      </p:pic>
      <p:pic>
        <p:nvPicPr>
          <p:cNvPr id="3" name="Picture 2"/>
          <p:cNvPicPr>
            <a:picLocks noChangeAspect="1"/>
          </p:cNvPicPr>
          <p:nvPr/>
        </p:nvPicPr>
        <p:blipFill>
          <a:blip r:embed="rId3"/>
          <a:stretch>
            <a:fillRect/>
          </a:stretch>
        </p:blipFill>
        <p:spPr>
          <a:xfrm>
            <a:off x="1917097" y="85379"/>
            <a:ext cx="10274903" cy="687438"/>
          </a:xfrm>
          <a:prstGeom prst="rect">
            <a:avLst/>
          </a:prstGeom>
        </p:spPr>
      </p:pic>
      <p:sp>
        <p:nvSpPr>
          <p:cNvPr id="4" name="TextBox 3"/>
          <p:cNvSpPr txBox="1"/>
          <p:nvPr/>
        </p:nvSpPr>
        <p:spPr>
          <a:xfrm>
            <a:off x="1917097" y="772817"/>
            <a:ext cx="10090060" cy="523220"/>
          </a:xfrm>
          <a:prstGeom prst="rect">
            <a:avLst/>
          </a:prstGeom>
          <a:noFill/>
        </p:spPr>
        <p:txBody>
          <a:bodyPr wrap="square" rtlCol="0">
            <a:spAutoFit/>
          </a:bodyPr>
          <a:lstStyle/>
          <a:p>
            <a:r>
              <a:rPr lang="en-US" sz="1400" dirty="0"/>
              <a:t>Despite her reputation as a </a:t>
            </a:r>
            <a:r>
              <a:rPr lang="en-US" sz="1400" dirty="0">
                <a:hlinkClick r:id="rId4" tooltip="Liberalism in the United States"/>
              </a:rPr>
              <a:t>liberal Democrat</a:t>
            </a:r>
            <a:r>
              <a:rPr lang="en-US" sz="1400" dirty="0"/>
              <a:t>, Moseley Braun possessed something of a centrist record on economic issues. She voted for the 1993 budget package and against the welfare reform laws passed in 1996, but on many other matters she was more conservative.</a:t>
            </a:r>
          </a:p>
        </p:txBody>
      </p:sp>
      <p:sp>
        <p:nvSpPr>
          <p:cNvPr id="5" name="TextBox 4"/>
          <p:cNvSpPr txBox="1"/>
          <p:nvPr/>
        </p:nvSpPr>
        <p:spPr>
          <a:xfrm>
            <a:off x="1917097" y="1296037"/>
            <a:ext cx="9799782" cy="954107"/>
          </a:xfrm>
          <a:prstGeom prst="rect">
            <a:avLst/>
          </a:prstGeom>
          <a:noFill/>
        </p:spPr>
        <p:txBody>
          <a:bodyPr wrap="square" rtlCol="0">
            <a:spAutoFit/>
          </a:bodyPr>
          <a:lstStyle/>
          <a:p>
            <a:r>
              <a:rPr lang="en-US" sz="1400" dirty="0"/>
              <a:t>Women were not allowed to wear pants on the U.S. Senate floor until 1993.</a:t>
            </a:r>
            <a:r>
              <a:rPr lang="en-US" sz="1400" baseline="30000" dirty="0">
                <a:hlinkClick r:id="rId5"/>
              </a:rPr>
              <a:t>[24]</a:t>
            </a:r>
            <a:r>
              <a:rPr lang="en-US" sz="1400" baseline="30000" dirty="0">
                <a:hlinkClick r:id="rId6"/>
              </a:rPr>
              <a:t>[25]</a:t>
            </a:r>
            <a:r>
              <a:rPr lang="en-US" sz="1400" dirty="0"/>
              <a:t> In 1993, Senators Moseley Braun and </a:t>
            </a:r>
            <a:r>
              <a:rPr lang="en-US" sz="1400" dirty="0">
                <a:hlinkClick r:id="rId7" tooltip="Barbara Mikulski"/>
              </a:rPr>
              <a:t>Barbara Mikulski</a:t>
            </a:r>
            <a:r>
              <a:rPr lang="en-US" sz="1400" dirty="0"/>
              <a:t> wore pants onto the floor in defiance of the rule. Soon after, female support staff followed their example. Later that year, the rule was amended by </a:t>
            </a:r>
            <a:r>
              <a:rPr lang="en-US" sz="1400" dirty="0">
                <a:hlinkClick r:id="rId8" tooltip="Sergeant at Arms of the United States Senate"/>
              </a:rPr>
              <a:t>Senate Sergeant-at-Arms</a:t>
            </a:r>
            <a:r>
              <a:rPr lang="en-US" sz="1400" dirty="0"/>
              <a:t> </a:t>
            </a:r>
            <a:r>
              <a:rPr lang="en-US" sz="1400" dirty="0">
                <a:hlinkClick r:id="rId9" tooltip="Martha Pope"/>
              </a:rPr>
              <a:t>Martha Pope</a:t>
            </a:r>
            <a:r>
              <a:rPr lang="en-US" sz="1400" dirty="0"/>
              <a:t> to allow women to wear pants on the floor so long as they also wore jackets.</a:t>
            </a:r>
            <a:r>
              <a:rPr lang="en-US" sz="1400" baseline="30000" dirty="0">
                <a:hlinkClick r:id="rId5"/>
              </a:rPr>
              <a:t>[24]</a:t>
            </a:r>
            <a:r>
              <a:rPr lang="en-US" sz="1400" baseline="30000" dirty="0">
                <a:hlinkClick r:id="rId6"/>
              </a:rPr>
              <a:t>[25]</a:t>
            </a:r>
            <a:endParaRPr lang="en-US" sz="1400" dirty="0"/>
          </a:p>
        </p:txBody>
      </p:sp>
      <p:pic>
        <p:nvPicPr>
          <p:cNvPr id="6" name="Picture 5"/>
          <p:cNvPicPr>
            <a:picLocks noChangeAspect="1"/>
          </p:cNvPicPr>
          <p:nvPr/>
        </p:nvPicPr>
        <p:blipFill>
          <a:blip r:embed="rId10"/>
          <a:stretch>
            <a:fillRect/>
          </a:stretch>
        </p:blipFill>
        <p:spPr>
          <a:xfrm>
            <a:off x="1954158" y="2250144"/>
            <a:ext cx="5525271" cy="228632"/>
          </a:xfrm>
          <a:prstGeom prst="rect">
            <a:avLst/>
          </a:prstGeom>
        </p:spPr>
      </p:pic>
      <p:pic>
        <p:nvPicPr>
          <p:cNvPr id="7" name="Picture 6"/>
          <p:cNvPicPr>
            <a:picLocks noChangeAspect="1"/>
          </p:cNvPicPr>
          <p:nvPr/>
        </p:nvPicPr>
        <p:blipFill rotWithShape="1">
          <a:blip r:embed="rId11"/>
          <a:srcRect r="5606"/>
          <a:stretch/>
        </p:blipFill>
        <p:spPr>
          <a:xfrm>
            <a:off x="2135520" y="2700334"/>
            <a:ext cx="3443244" cy="3774472"/>
          </a:xfrm>
          <a:prstGeom prst="rect">
            <a:avLst/>
          </a:prstGeom>
        </p:spPr>
      </p:pic>
      <p:pic>
        <p:nvPicPr>
          <p:cNvPr id="8" name="Picture 7"/>
          <p:cNvPicPr>
            <a:picLocks noChangeAspect="1"/>
          </p:cNvPicPr>
          <p:nvPr/>
        </p:nvPicPr>
        <p:blipFill>
          <a:blip r:embed="rId12"/>
          <a:stretch>
            <a:fillRect/>
          </a:stretch>
        </p:blipFill>
        <p:spPr>
          <a:xfrm>
            <a:off x="7900936" y="2103712"/>
            <a:ext cx="3284300" cy="4659732"/>
          </a:xfrm>
          <a:prstGeom prst="rect">
            <a:avLst/>
          </a:prstGeom>
        </p:spPr>
      </p:pic>
    </p:spTree>
    <p:extLst>
      <p:ext uri="{BB962C8B-B14F-4D97-AF65-F5344CB8AC3E}">
        <p14:creationId xmlns:p14="http://schemas.microsoft.com/office/powerpoint/2010/main" val="173139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951108" cy="6858000"/>
          </a:xfrm>
          <a:prstGeom prst="rect">
            <a:avLst/>
          </a:prstGeom>
        </p:spPr>
      </p:pic>
      <p:pic>
        <p:nvPicPr>
          <p:cNvPr id="5" name="Picture 4"/>
          <p:cNvPicPr>
            <a:picLocks noChangeAspect="1"/>
          </p:cNvPicPr>
          <p:nvPr/>
        </p:nvPicPr>
        <p:blipFill>
          <a:blip r:embed="rId3"/>
          <a:stretch>
            <a:fillRect/>
          </a:stretch>
        </p:blipFill>
        <p:spPr>
          <a:xfrm>
            <a:off x="1951109" y="115959"/>
            <a:ext cx="6563641" cy="1028844"/>
          </a:xfrm>
          <a:prstGeom prst="rect">
            <a:avLst/>
          </a:prstGeom>
        </p:spPr>
      </p:pic>
      <p:pic>
        <p:nvPicPr>
          <p:cNvPr id="6" name="Picture 5"/>
          <p:cNvPicPr>
            <a:picLocks noChangeAspect="1"/>
          </p:cNvPicPr>
          <p:nvPr/>
        </p:nvPicPr>
        <p:blipFill>
          <a:blip r:embed="rId4"/>
          <a:stretch>
            <a:fillRect/>
          </a:stretch>
        </p:blipFill>
        <p:spPr>
          <a:xfrm>
            <a:off x="1951109" y="1260761"/>
            <a:ext cx="6516009" cy="885949"/>
          </a:xfrm>
          <a:prstGeom prst="rect">
            <a:avLst/>
          </a:prstGeom>
        </p:spPr>
      </p:pic>
      <p:pic>
        <p:nvPicPr>
          <p:cNvPr id="8" name="Picture 7"/>
          <p:cNvPicPr>
            <a:picLocks noChangeAspect="1"/>
          </p:cNvPicPr>
          <p:nvPr/>
        </p:nvPicPr>
        <p:blipFill>
          <a:blip r:embed="rId5"/>
          <a:stretch>
            <a:fillRect/>
          </a:stretch>
        </p:blipFill>
        <p:spPr>
          <a:xfrm>
            <a:off x="1951109" y="2128718"/>
            <a:ext cx="9285214" cy="619649"/>
          </a:xfrm>
          <a:prstGeom prst="rect">
            <a:avLst/>
          </a:prstGeom>
        </p:spPr>
      </p:pic>
      <p:pic>
        <p:nvPicPr>
          <p:cNvPr id="10" name="Picture 9"/>
          <p:cNvPicPr>
            <a:picLocks noChangeAspect="1"/>
          </p:cNvPicPr>
          <p:nvPr/>
        </p:nvPicPr>
        <p:blipFill>
          <a:blip r:embed="rId6"/>
          <a:stretch>
            <a:fillRect/>
          </a:stretch>
        </p:blipFill>
        <p:spPr>
          <a:xfrm>
            <a:off x="1951109" y="2766359"/>
            <a:ext cx="9602540" cy="1600423"/>
          </a:xfrm>
          <a:prstGeom prst="rect">
            <a:avLst/>
          </a:prstGeom>
        </p:spPr>
      </p:pic>
    </p:spTree>
    <p:extLst>
      <p:ext uri="{BB962C8B-B14F-4D97-AF65-F5344CB8AC3E}">
        <p14:creationId xmlns:p14="http://schemas.microsoft.com/office/powerpoint/2010/main" val="387214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2764" y="157131"/>
            <a:ext cx="10122942" cy="350869"/>
          </a:xfrm>
          <a:prstGeom prst="rect">
            <a:avLst/>
          </a:prstGeom>
        </p:spPr>
      </p:pic>
      <p:pic>
        <p:nvPicPr>
          <p:cNvPr id="3" name="Picture 2"/>
          <p:cNvPicPr>
            <a:picLocks noChangeAspect="1"/>
          </p:cNvPicPr>
          <p:nvPr/>
        </p:nvPicPr>
        <p:blipFill>
          <a:blip r:embed="rId3"/>
          <a:stretch>
            <a:fillRect/>
          </a:stretch>
        </p:blipFill>
        <p:spPr>
          <a:xfrm>
            <a:off x="0" y="0"/>
            <a:ext cx="2022764" cy="6805208"/>
          </a:xfrm>
          <a:prstGeom prst="rect">
            <a:avLst/>
          </a:prstGeom>
        </p:spPr>
      </p:pic>
      <p:pic>
        <p:nvPicPr>
          <p:cNvPr id="4" name="Picture 3"/>
          <p:cNvPicPr>
            <a:picLocks noChangeAspect="1"/>
          </p:cNvPicPr>
          <p:nvPr/>
        </p:nvPicPr>
        <p:blipFill>
          <a:blip r:embed="rId4"/>
          <a:stretch>
            <a:fillRect/>
          </a:stretch>
        </p:blipFill>
        <p:spPr>
          <a:xfrm>
            <a:off x="2022764" y="665131"/>
            <a:ext cx="9392451" cy="2137484"/>
          </a:xfrm>
          <a:prstGeom prst="rect">
            <a:avLst/>
          </a:prstGeom>
        </p:spPr>
      </p:pic>
      <p:pic>
        <p:nvPicPr>
          <p:cNvPr id="5" name="Picture 4"/>
          <p:cNvPicPr>
            <a:picLocks noChangeAspect="1"/>
          </p:cNvPicPr>
          <p:nvPr/>
        </p:nvPicPr>
        <p:blipFill>
          <a:blip r:embed="rId5"/>
          <a:stretch>
            <a:fillRect/>
          </a:stretch>
        </p:blipFill>
        <p:spPr>
          <a:xfrm>
            <a:off x="2022764" y="2959746"/>
            <a:ext cx="10121630" cy="2092658"/>
          </a:xfrm>
          <a:prstGeom prst="rect">
            <a:avLst/>
          </a:prstGeom>
        </p:spPr>
      </p:pic>
    </p:spTree>
    <p:extLst>
      <p:ext uri="{BB962C8B-B14F-4D97-AF65-F5344CB8AC3E}">
        <p14:creationId xmlns:p14="http://schemas.microsoft.com/office/powerpoint/2010/main" val="360066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0363" y="19107"/>
            <a:ext cx="8996219" cy="461665"/>
          </a:xfrm>
          <a:prstGeom prst="rect">
            <a:avLst/>
          </a:prstGeom>
        </p:spPr>
        <p:txBody>
          <a:bodyPr wrap="square">
            <a:spAutoFit/>
          </a:bodyPr>
          <a:lstStyle/>
          <a:p>
            <a:r>
              <a:rPr lang="vi-VN" sz="2400" b="1" i="0" dirty="0" smtClean="0">
                <a:solidFill>
                  <a:srgbClr val="000000"/>
                </a:solidFill>
                <a:effectLst/>
                <a:latin typeface="Linux Libertine"/>
              </a:rPr>
              <a:t>Công ước xóa bỏ mọi hình thức phân biệt đối xử với phụ nữ</a:t>
            </a:r>
            <a:endParaRPr lang="vi-VN" sz="2400" b="1" i="0" dirty="0">
              <a:solidFill>
                <a:srgbClr val="000000"/>
              </a:solidFill>
              <a:effectLst/>
              <a:latin typeface="Linux Libertine"/>
            </a:endParaRPr>
          </a:p>
        </p:txBody>
      </p:sp>
      <p:pic>
        <p:nvPicPr>
          <p:cNvPr id="5" name="Picture 4"/>
          <p:cNvPicPr>
            <a:picLocks noChangeAspect="1"/>
          </p:cNvPicPr>
          <p:nvPr/>
        </p:nvPicPr>
        <p:blipFill>
          <a:blip r:embed="rId2"/>
          <a:stretch>
            <a:fillRect/>
          </a:stretch>
        </p:blipFill>
        <p:spPr>
          <a:xfrm>
            <a:off x="114883" y="2484209"/>
            <a:ext cx="5604781" cy="3801541"/>
          </a:xfrm>
          <a:prstGeom prst="rect">
            <a:avLst/>
          </a:prstGeom>
        </p:spPr>
      </p:pic>
      <p:pic>
        <p:nvPicPr>
          <p:cNvPr id="6" name="Picture 5"/>
          <p:cNvPicPr>
            <a:picLocks noChangeAspect="1"/>
          </p:cNvPicPr>
          <p:nvPr/>
        </p:nvPicPr>
        <p:blipFill>
          <a:blip r:embed="rId3"/>
          <a:stretch>
            <a:fillRect/>
          </a:stretch>
        </p:blipFill>
        <p:spPr>
          <a:xfrm>
            <a:off x="114883" y="480772"/>
            <a:ext cx="5791394" cy="2003437"/>
          </a:xfrm>
          <a:prstGeom prst="rect">
            <a:avLst/>
          </a:prstGeom>
        </p:spPr>
      </p:pic>
      <p:pic>
        <p:nvPicPr>
          <p:cNvPr id="7" name="Picture 6"/>
          <p:cNvPicPr>
            <a:picLocks noChangeAspect="1"/>
          </p:cNvPicPr>
          <p:nvPr/>
        </p:nvPicPr>
        <p:blipFill rotWithShape="1">
          <a:blip r:embed="rId4"/>
          <a:srcRect r="1824"/>
          <a:stretch/>
        </p:blipFill>
        <p:spPr>
          <a:xfrm>
            <a:off x="5541870" y="2484209"/>
            <a:ext cx="6627133" cy="3974614"/>
          </a:xfrm>
          <a:prstGeom prst="rect">
            <a:avLst/>
          </a:prstGeom>
        </p:spPr>
      </p:pic>
    </p:spTree>
    <p:extLst>
      <p:ext uri="{BB962C8B-B14F-4D97-AF65-F5344CB8AC3E}">
        <p14:creationId xmlns:p14="http://schemas.microsoft.com/office/powerpoint/2010/main" val="496386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98</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Linux Libertine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2023-01-14T09:55:09Z</dcterms:created>
  <dcterms:modified xsi:type="dcterms:W3CDTF">2023-01-15T04:59:49Z</dcterms:modified>
</cp:coreProperties>
</file>