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9ACE30-140E-46DC-BFB4-59B9AA29D07E}"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0D1D-B27D-4C64-93FC-A022E503360D}" type="slidenum">
              <a:rPr lang="en-US" smtClean="0"/>
              <a:t>‹#›</a:t>
            </a:fld>
            <a:endParaRPr lang="en-US"/>
          </a:p>
        </p:txBody>
      </p:sp>
    </p:spTree>
    <p:extLst>
      <p:ext uri="{BB962C8B-B14F-4D97-AF65-F5344CB8AC3E}">
        <p14:creationId xmlns:p14="http://schemas.microsoft.com/office/powerpoint/2010/main" val="215470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ACE30-140E-46DC-BFB4-59B9AA29D07E}"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0D1D-B27D-4C64-93FC-A022E503360D}" type="slidenum">
              <a:rPr lang="en-US" smtClean="0"/>
              <a:t>‹#›</a:t>
            </a:fld>
            <a:endParaRPr lang="en-US"/>
          </a:p>
        </p:txBody>
      </p:sp>
    </p:spTree>
    <p:extLst>
      <p:ext uri="{BB962C8B-B14F-4D97-AF65-F5344CB8AC3E}">
        <p14:creationId xmlns:p14="http://schemas.microsoft.com/office/powerpoint/2010/main" val="88502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ACE30-140E-46DC-BFB4-59B9AA29D07E}"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0D1D-B27D-4C64-93FC-A022E503360D}" type="slidenum">
              <a:rPr lang="en-US" smtClean="0"/>
              <a:t>‹#›</a:t>
            </a:fld>
            <a:endParaRPr lang="en-US"/>
          </a:p>
        </p:txBody>
      </p:sp>
    </p:spTree>
    <p:extLst>
      <p:ext uri="{BB962C8B-B14F-4D97-AF65-F5344CB8AC3E}">
        <p14:creationId xmlns:p14="http://schemas.microsoft.com/office/powerpoint/2010/main" val="41832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ACE30-140E-46DC-BFB4-59B9AA29D07E}"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0D1D-B27D-4C64-93FC-A022E503360D}" type="slidenum">
              <a:rPr lang="en-US" smtClean="0"/>
              <a:t>‹#›</a:t>
            </a:fld>
            <a:endParaRPr lang="en-US"/>
          </a:p>
        </p:txBody>
      </p:sp>
    </p:spTree>
    <p:extLst>
      <p:ext uri="{BB962C8B-B14F-4D97-AF65-F5344CB8AC3E}">
        <p14:creationId xmlns:p14="http://schemas.microsoft.com/office/powerpoint/2010/main" val="1254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9ACE30-140E-46DC-BFB4-59B9AA29D07E}"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0D1D-B27D-4C64-93FC-A022E503360D}" type="slidenum">
              <a:rPr lang="en-US" smtClean="0"/>
              <a:t>‹#›</a:t>
            </a:fld>
            <a:endParaRPr lang="en-US"/>
          </a:p>
        </p:txBody>
      </p:sp>
    </p:spTree>
    <p:extLst>
      <p:ext uri="{BB962C8B-B14F-4D97-AF65-F5344CB8AC3E}">
        <p14:creationId xmlns:p14="http://schemas.microsoft.com/office/powerpoint/2010/main" val="192367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9ACE30-140E-46DC-BFB4-59B9AA29D07E}"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70D1D-B27D-4C64-93FC-A022E503360D}" type="slidenum">
              <a:rPr lang="en-US" smtClean="0"/>
              <a:t>‹#›</a:t>
            </a:fld>
            <a:endParaRPr lang="en-US"/>
          </a:p>
        </p:txBody>
      </p:sp>
    </p:spTree>
    <p:extLst>
      <p:ext uri="{BB962C8B-B14F-4D97-AF65-F5344CB8AC3E}">
        <p14:creationId xmlns:p14="http://schemas.microsoft.com/office/powerpoint/2010/main" val="77614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9ACE30-140E-46DC-BFB4-59B9AA29D07E}"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270D1D-B27D-4C64-93FC-A022E503360D}" type="slidenum">
              <a:rPr lang="en-US" smtClean="0"/>
              <a:t>‹#›</a:t>
            </a:fld>
            <a:endParaRPr lang="en-US"/>
          </a:p>
        </p:txBody>
      </p:sp>
    </p:spTree>
    <p:extLst>
      <p:ext uri="{BB962C8B-B14F-4D97-AF65-F5344CB8AC3E}">
        <p14:creationId xmlns:p14="http://schemas.microsoft.com/office/powerpoint/2010/main" val="226502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9ACE30-140E-46DC-BFB4-59B9AA29D07E}"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270D1D-B27D-4C64-93FC-A022E503360D}" type="slidenum">
              <a:rPr lang="en-US" smtClean="0"/>
              <a:t>‹#›</a:t>
            </a:fld>
            <a:endParaRPr lang="en-US"/>
          </a:p>
        </p:txBody>
      </p:sp>
    </p:spTree>
    <p:extLst>
      <p:ext uri="{BB962C8B-B14F-4D97-AF65-F5344CB8AC3E}">
        <p14:creationId xmlns:p14="http://schemas.microsoft.com/office/powerpoint/2010/main" val="125204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ACE30-140E-46DC-BFB4-59B9AA29D07E}"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270D1D-B27D-4C64-93FC-A022E503360D}" type="slidenum">
              <a:rPr lang="en-US" smtClean="0"/>
              <a:t>‹#›</a:t>
            </a:fld>
            <a:endParaRPr lang="en-US"/>
          </a:p>
        </p:txBody>
      </p:sp>
    </p:spTree>
    <p:extLst>
      <p:ext uri="{BB962C8B-B14F-4D97-AF65-F5344CB8AC3E}">
        <p14:creationId xmlns:p14="http://schemas.microsoft.com/office/powerpoint/2010/main" val="97591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ACE30-140E-46DC-BFB4-59B9AA29D07E}"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70D1D-B27D-4C64-93FC-A022E503360D}" type="slidenum">
              <a:rPr lang="en-US" smtClean="0"/>
              <a:t>‹#›</a:t>
            </a:fld>
            <a:endParaRPr lang="en-US"/>
          </a:p>
        </p:txBody>
      </p:sp>
    </p:spTree>
    <p:extLst>
      <p:ext uri="{BB962C8B-B14F-4D97-AF65-F5344CB8AC3E}">
        <p14:creationId xmlns:p14="http://schemas.microsoft.com/office/powerpoint/2010/main" val="254227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ACE30-140E-46DC-BFB4-59B9AA29D07E}"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70D1D-B27D-4C64-93FC-A022E503360D}" type="slidenum">
              <a:rPr lang="en-US" smtClean="0"/>
              <a:t>‹#›</a:t>
            </a:fld>
            <a:endParaRPr lang="en-US"/>
          </a:p>
        </p:txBody>
      </p:sp>
    </p:spTree>
    <p:extLst>
      <p:ext uri="{BB962C8B-B14F-4D97-AF65-F5344CB8AC3E}">
        <p14:creationId xmlns:p14="http://schemas.microsoft.com/office/powerpoint/2010/main" val="70093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ACE30-140E-46DC-BFB4-59B9AA29D07E}" type="datetimeFigureOut">
              <a:rPr lang="en-US" smtClean="0"/>
              <a:t>3/16/2023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70D1D-B27D-4C64-93FC-A022E503360D}" type="slidenum">
              <a:rPr lang="en-US" smtClean="0"/>
              <a:t>‹#›</a:t>
            </a:fld>
            <a:endParaRPr lang="en-US"/>
          </a:p>
        </p:txBody>
      </p:sp>
    </p:spTree>
    <p:extLst>
      <p:ext uri="{BB962C8B-B14F-4D97-AF65-F5344CB8AC3E}">
        <p14:creationId xmlns:p14="http://schemas.microsoft.com/office/powerpoint/2010/main" val="1283486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8640"/>
            <a:ext cx="7772400" cy="720080"/>
          </a:xfrm>
        </p:spPr>
        <p:txBody>
          <a:bodyPr>
            <a:normAutofit/>
          </a:bodyPr>
          <a:lstStyle/>
          <a:p>
            <a:r>
              <a:rPr lang="en-US" sz="2000" dirty="0" err="1">
                <a:latin typeface="Arial" pitchFamily="34" charset="0"/>
                <a:cs typeface="Arial" pitchFamily="34" charset="0"/>
              </a:rPr>
              <a:t>C</a:t>
            </a:r>
            <a:r>
              <a:rPr lang="en-US" sz="2000" dirty="0" err="1" smtClean="0">
                <a:latin typeface="Arial" pitchFamily="34" charset="0"/>
                <a:cs typeface="Arial" pitchFamily="34" charset="0"/>
              </a:rPr>
              <a:t>hương</a:t>
            </a:r>
            <a:r>
              <a:rPr lang="en-US" sz="2000" dirty="0" smtClean="0">
                <a:latin typeface="Arial" pitchFamily="34" charset="0"/>
                <a:cs typeface="Arial" pitchFamily="34" charset="0"/>
              </a:rPr>
              <a:t> 3</a:t>
            </a:r>
            <a:endParaRPr lang="en-US" sz="2000" dirty="0">
              <a:latin typeface="Arial" pitchFamily="34" charset="0"/>
              <a:cs typeface="Arial" pitchFamily="34" charset="0"/>
            </a:endParaRPr>
          </a:p>
        </p:txBody>
      </p:sp>
      <p:sp>
        <p:nvSpPr>
          <p:cNvPr id="3" name="Subtitle 2"/>
          <p:cNvSpPr>
            <a:spLocks noGrp="1"/>
          </p:cNvSpPr>
          <p:nvPr>
            <p:ph type="subTitle" idx="1"/>
          </p:nvPr>
        </p:nvSpPr>
        <p:spPr>
          <a:xfrm>
            <a:off x="0" y="836712"/>
            <a:ext cx="8712968" cy="1152128"/>
          </a:xfrm>
        </p:spPr>
        <p:txBody>
          <a:bodyPr>
            <a:normAutofit/>
          </a:bodyPr>
          <a:lstStyle/>
          <a:p>
            <a:r>
              <a:rPr lang="en-US" sz="2000" dirty="0" smtClean="0">
                <a:solidFill>
                  <a:schemeClr val="tx1"/>
                </a:solidFill>
                <a:latin typeface="Arial" pitchFamily="34" charset="0"/>
                <a:cs typeface="Arial" pitchFamily="34" charset="0"/>
              </a:rPr>
              <a:t>CHỦ NGHĨA XÃ HỘI VÀ </a:t>
            </a:r>
          </a:p>
          <a:p>
            <a:r>
              <a:rPr lang="en-US" sz="2000" dirty="0" smtClean="0">
                <a:solidFill>
                  <a:schemeClr val="tx1"/>
                </a:solidFill>
                <a:latin typeface="Arial" pitchFamily="34" charset="0"/>
                <a:cs typeface="Arial" pitchFamily="34" charset="0"/>
              </a:rPr>
              <a:t>THỜI KỲ QUÁ ĐỘ LÊN CHỦ NGHĨA XÃ HỘI</a:t>
            </a:r>
            <a:endParaRPr lang="en-US" sz="2000" dirty="0">
              <a:solidFill>
                <a:schemeClr val="tx1"/>
              </a:solidFill>
              <a:latin typeface="Arial" pitchFamily="34" charset="0"/>
              <a:cs typeface="Arial" pitchFamily="34" charset="0"/>
            </a:endParaRPr>
          </a:p>
        </p:txBody>
      </p:sp>
      <p:pic>
        <p:nvPicPr>
          <p:cNvPr id="4" name="Picture 6" descr="C03-22-0045.jpg"/>
          <p:cNvPicPr>
            <a:picLocks noChangeAspect="1"/>
          </p:cNvPicPr>
          <p:nvPr/>
        </p:nvPicPr>
        <p:blipFill>
          <a:blip r:embed="rId2">
            <a:extLst>
              <a:ext uri="{28A0092B-C50C-407E-A947-70E740481C1C}">
                <a14:useLocalDpi xmlns:a14="http://schemas.microsoft.com/office/drawing/2010/main" val="0"/>
              </a:ext>
            </a:extLst>
          </a:blip>
          <a:srcRect r="1817" b="4256"/>
          <a:stretch>
            <a:fillRect/>
          </a:stretch>
        </p:blipFill>
        <p:spPr bwMode="auto">
          <a:xfrm>
            <a:off x="0" y="1988840"/>
            <a:ext cx="9114816" cy="486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icture1.png"/>
          <p:cNvPicPr>
            <a:picLocks noChangeAspect="1"/>
          </p:cNvPicPr>
          <p:nvPr/>
        </p:nvPicPr>
        <p:blipFill>
          <a:blip r:embed="rId3"/>
          <a:srcRect l="36377" t="8889" b="11111"/>
          <a:stretch>
            <a:fillRect/>
          </a:stretch>
        </p:blipFill>
        <p:spPr>
          <a:xfrm>
            <a:off x="-12785" y="2590800"/>
            <a:ext cx="3810000" cy="4267200"/>
          </a:xfrm>
          <a:prstGeom prst="ellipse">
            <a:avLst/>
          </a:prstGeom>
          <a:ln>
            <a:noFill/>
          </a:ln>
          <a:effectLst>
            <a:glow rad="228600">
              <a:srgbClr val="8CADAE">
                <a:satMod val="175000"/>
                <a:alpha val="40000"/>
              </a:srgbClr>
            </a:glow>
            <a:softEdge rad="112500"/>
          </a:effectLst>
        </p:spPr>
      </p:pic>
    </p:spTree>
    <p:extLst>
      <p:ext uri="{BB962C8B-B14F-4D97-AF65-F5344CB8AC3E}">
        <p14:creationId xmlns:p14="http://schemas.microsoft.com/office/powerpoint/2010/main" val="80411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2400" u="sng" dirty="0">
                <a:solidFill>
                  <a:prstClr val="black"/>
                </a:solidFill>
                <a:latin typeface="Arial" pitchFamily="34" charset="0"/>
                <a:cs typeface="Arial" pitchFamily="34" charset="0"/>
              </a:rPr>
              <a:t>2. </a:t>
            </a:r>
            <a:r>
              <a:rPr lang="en-US" sz="2400" u="sng" dirty="0" err="1">
                <a:solidFill>
                  <a:prstClr val="black"/>
                </a:solidFill>
                <a:latin typeface="Arial" pitchFamily="34" charset="0"/>
                <a:cs typeface="Arial" pitchFamily="34" charset="0"/>
              </a:rPr>
              <a:t>Điều</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kiện</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ra</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đời</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của</a:t>
            </a:r>
            <a:r>
              <a:rPr lang="en-US" sz="2400" u="sng" dirty="0">
                <a:solidFill>
                  <a:prstClr val="black"/>
                </a:solidFill>
                <a:latin typeface="Arial" pitchFamily="34" charset="0"/>
                <a:cs typeface="Arial" pitchFamily="34" charset="0"/>
              </a:rPr>
              <a:t> CNXH</a:t>
            </a:r>
            <a:endParaRPr lang="en-US" sz="2400" u="sng" dirty="0"/>
          </a:p>
        </p:txBody>
      </p:sp>
      <p:sp>
        <p:nvSpPr>
          <p:cNvPr id="6" name="Oval 5"/>
          <p:cNvSpPr/>
          <p:nvPr/>
        </p:nvSpPr>
        <p:spPr>
          <a:xfrm>
            <a:off x="1332709" y="2132856"/>
            <a:ext cx="26642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LLSX </a:t>
            </a:r>
            <a:endParaRPr lang="en-US" sz="2800"/>
          </a:p>
        </p:txBody>
      </p:sp>
      <p:sp>
        <p:nvSpPr>
          <p:cNvPr id="7" name="Oval 6"/>
          <p:cNvSpPr/>
          <p:nvPr/>
        </p:nvSpPr>
        <p:spPr>
          <a:xfrm>
            <a:off x="5004048" y="2132856"/>
            <a:ext cx="237626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QHSX</a:t>
            </a:r>
            <a:endParaRPr lang="en-US" sz="2800"/>
          </a:p>
        </p:txBody>
      </p:sp>
      <p:sp>
        <p:nvSpPr>
          <p:cNvPr id="8" name="Right Arrow 7"/>
          <p:cNvSpPr/>
          <p:nvPr/>
        </p:nvSpPr>
        <p:spPr>
          <a:xfrm>
            <a:off x="4030363" y="2163512"/>
            <a:ext cx="360040" cy="802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4499992" y="2204864"/>
            <a:ext cx="432048" cy="7920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12949398">
            <a:off x="3542389" y="1638598"/>
            <a:ext cx="43204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7544" y="3501008"/>
            <a:ext cx="3922859" cy="2677656"/>
          </a:xfrm>
          <a:prstGeom prst="rect">
            <a:avLst/>
          </a:prstGeom>
          <a:noFill/>
        </p:spPr>
        <p:txBody>
          <a:bodyPr wrap="square" rtlCol="0">
            <a:spAutoFit/>
          </a:bodyPr>
          <a:lstStyle/>
          <a:p>
            <a:r>
              <a:rPr lang="en-US" sz="2400" u="sng" smtClean="0">
                <a:latin typeface="Arial" pitchFamily="34" charset="0"/>
                <a:cs typeface="Arial" pitchFamily="34" charset="0"/>
              </a:rPr>
              <a:t>Dẫn đến tình trạng</a:t>
            </a:r>
            <a:r>
              <a:rPr lang="en-US" sz="2400" smtClean="0">
                <a:latin typeface="Arial" pitchFamily="34" charset="0"/>
                <a:cs typeface="Arial" pitchFamily="34" charset="0"/>
              </a:rPr>
              <a:t>:</a:t>
            </a:r>
          </a:p>
          <a:p>
            <a:r>
              <a:rPr lang="en-US" sz="2400">
                <a:latin typeface="Arial" pitchFamily="34" charset="0"/>
                <a:cs typeface="Arial" pitchFamily="34" charset="0"/>
              </a:rPr>
              <a:t>C</a:t>
            </a:r>
            <a:r>
              <a:rPr lang="en-US" sz="2400" smtClean="0">
                <a:latin typeface="Arial" pitchFamily="34" charset="0"/>
                <a:cs typeface="Arial" pitchFamily="34" charset="0"/>
              </a:rPr>
              <a:t>on người càng chinh phục tự nhiên bao nhiêu</a:t>
            </a:r>
          </a:p>
          <a:p>
            <a:r>
              <a:rPr lang="en-US" sz="2400" smtClean="0">
                <a:latin typeface="Arial" pitchFamily="34" charset="0"/>
                <a:cs typeface="Arial" pitchFamily="34" charset="0"/>
              </a:rPr>
              <a:t>Sự phát triển về kinh tế kỹ thuật càng cao</a:t>
            </a:r>
          </a:p>
          <a:p>
            <a:r>
              <a:rPr lang="en-US" sz="2400" smtClean="0">
                <a:latin typeface="Arial" pitchFamily="34" charset="0"/>
                <a:cs typeface="Arial" pitchFamily="34" charset="0"/>
              </a:rPr>
              <a:t>Sự giàu có thừa thãi ở một số ít người</a:t>
            </a:r>
            <a:endParaRPr lang="en-US" sz="2400">
              <a:latin typeface="Arial" pitchFamily="34" charset="0"/>
              <a:cs typeface="Arial" pitchFamily="34" charset="0"/>
            </a:endParaRPr>
          </a:p>
        </p:txBody>
      </p:sp>
      <p:sp>
        <p:nvSpPr>
          <p:cNvPr id="12" name="TextBox 11"/>
          <p:cNvSpPr txBox="1"/>
          <p:nvPr/>
        </p:nvSpPr>
        <p:spPr>
          <a:xfrm>
            <a:off x="5436096" y="3789040"/>
            <a:ext cx="3600400" cy="1938992"/>
          </a:xfrm>
          <a:prstGeom prst="rect">
            <a:avLst/>
          </a:prstGeom>
          <a:noFill/>
        </p:spPr>
        <p:txBody>
          <a:bodyPr wrap="square" rtlCol="0">
            <a:spAutoFit/>
          </a:bodyPr>
          <a:lstStyle/>
          <a:p>
            <a:r>
              <a:rPr lang="en-US" sz="2400" smtClean="0">
                <a:latin typeface="Arial" pitchFamily="34" charset="0"/>
                <a:cs typeface="Arial" pitchFamily="34" charset="0"/>
              </a:rPr>
              <a:t>Tình trạng áp bức, bóc lột càng mở rộng</a:t>
            </a:r>
          </a:p>
          <a:p>
            <a:r>
              <a:rPr lang="en-US" sz="2400" smtClean="0">
                <a:latin typeface="Arial" pitchFamily="34" charset="0"/>
                <a:cs typeface="Arial" pitchFamily="34" charset="0"/>
              </a:rPr>
              <a:t>Sự suy đồi về đạo đức càng tăng</a:t>
            </a:r>
          </a:p>
          <a:p>
            <a:r>
              <a:rPr lang="en-US" sz="2400" smtClean="0">
                <a:latin typeface="Arial" pitchFamily="34" charset="0"/>
                <a:cs typeface="Arial" pitchFamily="34" charset="0"/>
              </a:rPr>
              <a:t>Số đông càng cực khổ</a:t>
            </a:r>
            <a:endParaRPr lang="en-US" sz="2400">
              <a:latin typeface="Arial" pitchFamily="34" charset="0"/>
              <a:cs typeface="Arial" pitchFamily="34" charset="0"/>
            </a:endParaRPr>
          </a:p>
        </p:txBody>
      </p:sp>
      <p:sp>
        <p:nvSpPr>
          <p:cNvPr id="13" name="Right Arrow 12"/>
          <p:cNvSpPr/>
          <p:nvPr/>
        </p:nvSpPr>
        <p:spPr>
          <a:xfrm>
            <a:off x="4294909" y="4293096"/>
            <a:ext cx="421107" cy="1296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5004048" y="4218476"/>
            <a:ext cx="360040" cy="13707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44876" y="1197792"/>
            <a:ext cx="425881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b. </a:t>
            </a:r>
            <a:r>
              <a:rPr lang="en-US" sz="2400" dirty="0" err="1" smtClean="0">
                <a:latin typeface="Arial" panose="020B0604020202020204" pitchFamily="34" charset="0"/>
                <a:cs typeface="Arial" panose="020B0604020202020204" pitchFamily="34" charset="0"/>
              </a:rPr>
              <a:t>Điều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hội</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596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556"/>
          </a:xfrm>
        </p:spPr>
        <p:txBody>
          <a:bodyPr>
            <a:normAutofit/>
          </a:bodyPr>
          <a:lstStyle/>
          <a:p>
            <a:r>
              <a:rPr lang="en-US" sz="2400" u="sng" dirty="0">
                <a:solidFill>
                  <a:prstClr val="black"/>
                </a:solidFill>
                <a:latin typeface="Arial" pitchFamily="34" charset="0"/>
                <a:cs typeface="Arial" pitchFamily="34" charset="0"/>
              </a:rPr>
              <a:t>2. </a:t>
            </a:r>
            <a:r>
              <a:rPr lang="en-US" sz="2400" u="sng" dirty="0" err="1">
                <a:solidFill>
                  <a:prstClr val="black"/>
                </a:solidFill>
                <a:latin typeface="Arial" pitchFamily="34" charset="0"/>
                <a:cs typeface="Arial" pitchFamily="34" charset="0"/>
              </a:rPr>
              <a:t>Điều</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kiện</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ra</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đời</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của</a:t>
            </a:r>
            <a:r>
              <a:rPr lang="en-US" sz="2400" u="sng" dirty="0">
                <a:solidFill>
                  <a:prstClr val="black"/>
                </a:solidFill>
                <a:latin typeface="Arial" pitchFamily="34" charset="0"/>
                <a:cs typeface="Arial" pitchFamily="34" charset="0"/>
              </a:rPr>
              <a:t> </a:t>
            </a:r>
            <a:r>
              <a:rPr lang="en-US" sz="2400" u="sng" dirty="0" smtClean="0">
                <a:solidFill>
                  <a:prstClr val="black"/>
                </a:solidFill>
                <a:latin typeface="Arial" pitchFamily="34" charset="0"/>
                <a:cs typeface="Arial" pitchFamily="34" charset="0"/>
              </a:rPr>
              <a:t>CNXH</a:t>
            </a:r>
            <a:br>
              <a:rPr lang="en-US" sz="2400" u="sng" dirty="0" smtClean="0">
                <a:solidFill>
                  <a:prstClr val="black"/>
                </a:solidFill>
                <a:latin typeface="Arial" pitchFamily="34" charset="0"/>
                <a:cs typeface="Arial" pitchFamily="34" charset="0"/>
              </a:rPr>
            </a:br>
            <a:endParaRPr lang="en-US" sz="2400" u="sng" dirty="0"/>
          </a:p>
        </p:txBody>
      </p:sp>
      <p:sp>
        <p:nvSpPr>
          <p:cNvPr id="6" name="TextBox 5"/>
          <p:cNvSpPr txBox="1"/>
          <p:nvPr/>
        </p:nvSpPr>
        <p:spPr>
          <a:xfrm>
            <a:off x="488892" y="1666679"/>
            <a:ext cx="3600400" cy="461665"/>
          </a:xfrm>
          <a:prstGeom prst="rect">
            <a:avLst/>
          </a:prstGeom>
          <a:noFill/>
        </p:spPr>
        <p:txBody>
          <a:bodyPr wrap="square" rtlCol="0">
            <a:spAutoFit/>
          </a:bodyPr>
          <a:lstStyle/>
          <a:p>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endParaRPr lang="en-US" sz="2400" dirty="0">
              <a:latin typeface="Arial" pitchFamily="34" charset="0"/>
              <a:cs typeface="Arial" pitchFamily="34" charset="0"/>
            </a:endParaRPr>
          </a:p>
        </p:txBody>
      </p:sp>
      <p:sp>
        <p:nvSpPr>
          <p:cNvPr id="7" name="TextBox 6"/>
          <p:cNvSpPr txBox="1"/>
          <p:nvPr/>
        </p:nvSpPr>
        <p:spPr>
          <a:xfrm>
            <a:off x="5436096" y="1772816"/>
            <a:ext cx="3096344" cy="461665"/>
          </a:xfrm>
          <a:prstGeom prst="rect">
            <a:avLst/>
          </a:prstGeom>
          <a:noFill/>
        </p:spPr>
        <p:txBody>
          <a:bodyPr wrap="square" rtlCol="0">
            <a:spAutoFit/>
          </a:bodyPr>
          <a:lstStyle/>
          <a:p>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endParaRPr lang="en-US" sz="2400" dirty="0">
              <a:latin typeface="Arial" pitchFamily="34" charset="0"/>
              <a:cs typeface="Arial" pitchFamily="34" charset="0"/>
            </a:endParaRPr>
          </a:p>
        </p:txBody>
      </p:sp>
      <p:sp>
        <p:nvSpPr>
          <p:cNvPr id="10" name="TextBox 9"/>
          <p:cNvSpPr txBox="1"/>
          <p:nvPr/>
        </p:nvSpPr>
        <p:spPr>
          <a:xfrm>
            <a:off x="683568" y="2510213"/>
            <a:ext cx="3096344" cy="1938992"/>
          </a:xfrm>
          <a:prstGeom prst="rect">
            <a:avLst/>
          </a:prstGeom>
          <a:noFill/>
        </p:spPr>
        <p:txBody>
          <a:bodyPr wrap="square" rtlCol="0">
            <a:spAutoFit/>
          </a:bodyPr>
          <a:lstStyle/>
          <a:p>
            <a:r>
              <a:rPr lang="en-US" sz="2400" smtClean="0">
                <a:latin typeface="Arial" pitchFamily="34" charset="0"/>
                <a:cs typeface="Arial" pitchFamily="34" charset="0"/>
              </a:rPr>
              <a:t>Phong trào công nhân phát triển, hướng vào đấu tranh tự giác (Mục tiêu là lật đổ chính quyền)</a:t>
            </a:r>
            <a:endParaRPr lang="en-US" sz="2400">
              <a:latin typeface="Arial" pitchFamily="34" charset="0"/>
              <a:cs typeface="Arial" pitchFamily="34" charset="0"/>
            </a:endParaRPr>
          </a:p>
        </p:txBody>
      </p:sp>
      <p:sp>
        <p:nvSpPr>
          <p:cNvPr id="11" name="TextBox 10"/>
          <p:cNvSpPr txBox="1"/>
          <p:nvPr/>
        </p:nvSpPr>
        <p:spPr>
          <a:xfrm>
            <a:off x="5537657" y="2483604"/>
            <a:ext cx="3312368" cy="2677656"/>
          </a:xfrm>
          <a:prstGeom prst="rect">
            <a:avLst/>
          </a:prstGeom>
          <a:noFill/>
        </p:spPr>
        <p:txBody>
          <a:bodyPr wrap="square" rtlCol="0">
            <a:spAutoFit/>
          </a:bodyPr>
          <a:lstStyle/>
          <a:p>
            <a:r>
              <a:rPr lang="en-US" sz="2400" smtClean="0">
                <a:latin typeface="Arial" pitchFamily="34" charset="0"/>
                <a:cs typeface="Arial" pitchFamily="34" charset="0"/>
              </a:rPr>
              <a:t>Giai cấp Tư sản điều chỉnh quan hệ sản xuất với hy vọng nó phù hợp với trình độ phát triển của LLSX.</a:t>
            </a:r>
          </a:p>
          <a:p>
            <a:r>
              <a:rPr lang="en-US" sz="2400" smtClean="0">
                <a:latin typeface="Arial" pitchFamily="34" charset="0"/>
                <a:cs typeface="Arial" pitchFamily="34" charset="0"/>
              </a:rPr>
              <a:t>Xuất hiện các hình thức kinh doanh mới</a:t>
            </a:r>
            <a:endParaRPr lang="en-US" sz="2400">
              <a:latin typeface="Arial" pitchFamily="34" charset="0"/>
              <a:cs typeface="Arial" pitchFamily="34" charset="0"/>
            </a:endParaRPr>
          </a:p>
        </p:txBody>
      </p:sp>
      <p:sp>
        <p:nvSpPr>
          <p:cNvPr id="12" name="TextBox 11"/>
          <p:cNvSpPr txBox="1"/>
          <p:nvPr/>
        </p:nvSpPr>
        <p:spPr>
          <a:xfrm>
            <a:off x="539552" y="5674608"/>
            <a:ext cx="8280920" cy="1200329"/>
          </a:xfrm>
          <a:prstGeom prst="rect">
            <a:avLst/>
          </a:prstGeom>
          <a:noFill/>
        </p:spPr>
        <p:txBody>
          <a:bodyPr wrap="square" rtlCol="0">
            <a:spAutoFit/>
          </a:bodyPr>
          <a:lstStyle/>
          <a:p>
            <a:r>
              <a:rPr lang="en-US" sz="2400" smtClean="0">
                <a:latin typeface="Arial" pitchFamily="34" charset="0"/>
                <a:cs typeface="Arial" pitchFamily="34" charset="0"/>
              </a:rPr>
              <a:t>Mâu thuẫn trên không thể điều hòa được, chỉ có thể giải quyết khi: TLSX là của chung xã hội, thông qua cách mạng xã hội, dưới sự lãnh đạo của Đảng Cộng sản</a:t>
            </a:r>
            <a:endParaRPr lang="en-US" sz="2400">
              <a:latin typeface="Arial" pitchFamily="34" charset="0"/>
              <a:cs typeface="Arial" pitchFamily="34" charset="0"/>
            </a:endParaRPr>
          </a:p>
        </p:txBody>
      </p:sp>
      <p:sp>
        <p:nvSpPr>
          <p:cNvPr id="4" name="Right Arrow 3"/>
          <p:cNvSpPr/>
          <p:nvPr/>
        </p:nvSpPr>
        <p:spPr>
          <a:xfrm>
            <a:off x="4031673" y="3311273"/>
            <a:ext cx="324303" cy="774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p:cNvSpPr/>
          <p:nvPr/>
        </p:nvSpPr>
        <p:spPr>
          <a:xfrm flipV="1">
            <a:off x="4598289" y="3311271"/>
            <a:ext cx="363304" cy="7746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328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prstClr val="black"/>
                </a:solidFill>
                <a:latin typeface="Arial" pitchFamily="34" charset="0"/>
                <a:cs typeface="Arial" pitchFamily="34" charset="0"/>
              </a:rPr>
              <a:t>2. </a:t>
            </a:r>
            <a:r>
              <a:rPr lang="en-US" sz="2800" dirty="0" err="1">
                <a:solidFill>
                  <a:prstClr val="black"/>
                </a:solidFill>
                <a:latin typeface="Arial" pitchFamily="34" charset="0"/>
                <a:cs typeface="Arial" pitchFamily="34" charset="0"/>
              </a:rPr>
              <a:t>Điều</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kiện</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ra</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đời</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của</a:t>
            </a:r>
            <a:r>
              <a:rPr lang="en-US" sz="2800" dirty="0">
                <a:solidFill>
                  <a:prstClr val="black"/>
                </a:solidFill>
                <a:latin typeface="Arial" pitchFamily="34" charset="0"/>
                <a:cs typeface="Arial" pitchFamily="34" charset="0"/>
              </a:rPr>
              <a:t> CNXH</a:t>
            </a:r>
            <a:endParaRPr lang="en-US" sz="2800" dirty="0"/>
          </a:p>
        </p:txBody>
      </p:sp>
      <p:sp>
        <p:nvSpPr>
          <p:cNvPr id="3" name="Content Placeholder 2"/>
          <p:cNvSpPr>
            <a:spLocks noGrp="1"/>
          </p:cNvSpPr>
          <p:nvPr>
            <p:ph idx="1"/>
          </p:nvPr>
        </p:nvSpPr>
        <p:spPr>
          <a:xfrm>
            <a:off x="457200" y="1268760"/>
            <a:ext cx="8229600" cy="4968552"/>
          </a:xfrm>
        </p:spPr>
        <p:txBody>
          <a:bodyPr>
            <a:normAutofit/>
          </a:bodyPr>
          <a:lstStyle/>
          <a:p>
            <a:pPr marL="0" indent="0">
              <a:buNone/>
            </a:pPr>
            <a:r>
              <a:rPr lang="en-US" sz="2400" u="sng" dirty="0" err="1">
                <a:latin typeface="Arial" pitchFamily="34" charset="0"/>
                <a:cs typeface="Arial" pitchFamily="34" charset="0"/>
              </a:rPr>
              <a:t>L</a:t>
            </a:r>
            <a:r>
              <a:rPr lang="en-US" sz="2400" u="sng" dirty="0" err="1" smtClean="0">
                <a:latin typeface="Arial" pitchFamily="34" charset="0"/>
                <a:cs typeface="Arial" pitchFamily="34" charset="0"/>
              </a:rPr>
              <a:t>ưu</a:t>
            </a:r>
            <a:r>
              <a:rPr lang="en-US" sz="2400" u="sng" dirty="0" smtClean="0">
                <a:latin typeface="Arial" pitchFamily="34" charset="0"/>
                <a:cs typeface="Arial" pitchFamily="34" charset="0"/>
              </a:rPr>
              <a:t> ý</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a:t>
            </a:r>
            <a:r>
              <a:rPr lang="en-US" sz="2400" dirty="0" err="1">
                <a:solidFill>
                  <a:prstClr val="black"/>
                </a:solidFill>
                <a:latin typeface="Arial" pitchFamily="34" charset="0"/>
                <a:cs typeface="Arial" pitchFamily="34" charset="0"/>
              </a:rPr>
              <a:t>Các</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nhà</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kinh</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điển</a:t>
            </a:r>
            <a:r>
              <a:rPr lang="en-US" sz="2400" dirty="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vạch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rõ</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tính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chất</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ảo</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tưởng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của</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niềm</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hy</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vọng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về</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sự</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tự</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sụp</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đổ</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của</a:t>
            </a:r>
            <a:r>
              <a:rPr lang="en-US" sz="2400" dirty="0" smtClean="0">
                <a:solidFill>
                  <a:prstClr val="black"/>
                </a:solidFill>
                <a:latin typeface="Arial" pitchFamily="34" charset="0"/>
                <a:cs typeface="Arial" pitchFamily="34" charset="0"/>
              </a:rPr>
              <a:t> CNTB (GCTS </a:t>
            </a:r>
            <a:r>
              <a:rPr lang="en-US" sz="2400" dirty="0" err="1" smtClean="0">
                <a:solidFill>
                  <a:prstClr val="black"/>
                </a:solidFill>
                <a:latin typeface="Arial" pitchFamily="34" charset="0"/>
                <a:cs typeface="Arial" pitchFamily="34" charset="0"/>
              </a:rPr>
              <a:t>kiên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quyết</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bảo</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vệ</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đến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cùng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chế</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độ</a:t>
            </a:r>
            <a:r>
              <a:rPr lang="en-US" sz="2400" dirty="0" smtClean="0">
                <a:solidFill>
                  <a:prstClr val="black"/>
                </a:solidFill>
                <a:latin typeface="Arial" pitchFamily="34" charset="0"/>
                <a:cs typeface="Arial" pitchFamily="34" charset="0"/>
              </a:rPr>
              <a:t> TBCN </a:t>
            </a:r>
            <a:r>
              <a:rPr lang="en-US" sz="2400" dirty="0" err="1" smtClean="0">
                <a:solidFill>
                  <a:prstClr val="black"/>
                </a:solidFill>
                <a:latin typeface="Arial" pitchFamily="34" charset="0"/>
                <a:cs typeface="Arial" pitchFamily="34" charset="0"/>
              </a:rPr>
              <a:t>bằng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mọi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biện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pháp</a:t>
            </a:r>
            <a:r>
              <a:rPr lang="en-US" sz="2400" dirty="0" smtClean="0">
                <a:solidFill>
                  <a:prstClr val="black"/>
                </a:solidFill>
                <a:latin typeface="Arial" pitchFamily="34" charset="0"/>
                <a:cs typeface="Arial" pitchFamily="34" charset="0"/>
              </a:rPr>
              <a:t>). Do </a:t>
            </a:r>
            <a:r>
              <a:rPr lang="en-US" sz="2400" dirty="0" err="1" smtClean="0">
                <a:solidFill>
                  <a:prstClr val="black"/>
                </a:solidFill>
                <a:latin typeface="Arial" pitchFamily="34" charset="0"/>
                <a:cs typeface="Arial" pitchFamily="34" charset="0"/>
              </a:rPr>
              <a:t>đó</a:t>
            </a:r>
            <a:r>
              <a:rPr lang="en-US" sz="2400" dirty="0" smtClean="0">
                <a:solidFill>
                  <a:prstClr val="black"/>
                </a:solidFill>
                <a:latin typeface="Arial" pitchFamily="34" charset="0"/>
                <a:cs typeface="Arial" pitchFamily="34" charset="0"/>
              </a:rPr>
              <a:t> GCCN </a:t>
            </a:r>
            <a:r>
              <a:rPr lang="en-US" sz="2400" dirty="0" err="1" smtClean="0">
                <a:solidFill>
                  <a:prstClr val="black"/>
                </a:solidFill>
                <a:latin typeface="Arial" pitchFamily="34" charset="0"/>
                <a:cs typeface="Arial" pitchFamily="34" charset="0"/>
              </a:rPr>
              <a:t>phải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tiến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hành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cách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mạng</a:t>
            </a:r>
            <a:r>
              <a:rPr lang="en-US" sz="2400" dirty="0" smtClean="0">
                <a:solidFill>
                  <a:prstClr val="black"/>
                </a:solidFill>
                <a:latin typeface="Arial" pitchFamily="34" charset="0"/>
                <a:cs typeface="Arial" pitchFamily="34" charset="0"/>
              </a:rPr>
              <a:t> XHCN</a:t>
            </a:r>
          </a:p>
          <a:p>
            <a:pPr marL="0" indent="0">
              <a:buNone/>
            </a:pPr>
            <a:r>
              <a:rPr lang="en-US" sz="2400" dirty="0" smtClean="0">
                <a:solidFill>
                  <a:prstClr val="black"/>
                </a:solidFill>
                <a:latin typeface="Arial" pitchFamily="34" charset="0"/>
                <a:cs typeface="Arial" pitchFamily="34" charset="0"/>
              </a:rPr>
              <a:t>- MA </a:t>
            </a:r>
            <a:r>
              <a:rPr lang="en-US" sz="2400" dirty="0" err="1" smtClean="0">
                <a:solidFill>
                  <a:prstClr val="black"/>
                </a:solidFill>
                <a:latin typeface="Arial" pitchFamily="34" charset="0"/>
                <a:cs typeface="Arial" pitchFamily="34" charset="0"/>
              </a:rPr>
              <a:t>cũng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chống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lại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khuynh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hướng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cách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mạng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phiêu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liêu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không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tính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đến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điều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kiện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hiện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thực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không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chuẩn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bị</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lực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lượng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đầy</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đủ</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đã</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tiến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hành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cách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mạng</a:t>
            </a:r>
            <a:endParaRPr lang="en-US" sz="2400" dirty="0" smtClean="0">
              <a:solidFill>
                <a:prstClr val="black"/>
              </a:solidFill>
              <a:latin typeface="Arial" pitchFamily="34" charset="0"/>
              <a:cs typeface="Arial" pitchFamily="34" charset="0"/>
            </a:endParaRPr>
          </a:p>
          <a:p>
            <a:pPr marL="0" indent="0">
              <a:buNone/>
            </a:pPr>
            <a:endParaRPr lang="en-US" sz="2400" dirty="0" smtClean="0">
              <a:solidFill>
                <a:prstClr val="black"/>
              </a:solidFill>
              <a:latin typeface="Arial" pitchFamily="34" charset="0"/>
              <a:cs typeface="Arial" pitchFamily="34" charset="0"/>
            </a:endParaRPr>
          </a:p>
          <a:p>
            <a:pPr marL="0" indent="0">
              <a:buNone/>
            </a:pP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Cách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mạng</a:t>
            </a:r>
            <a:r>
              <a:rPr lang="en-US" sz="2400" dirty="0" smtClean="0">
                <a:solidFill>
                  <a:prstClr val="black"/>
                </a:solidFill>
                <a:latin typeface="Arial" pitchFamily="34" charset="0"/>
                <a:cs typeface="Arial" pitchFamily="34" charset="0"/>
              </a:rPr>
              <a:t> XHCN </a:t>
            </a:r>
            <a:r>
              <a:rPr lang="en-US" sz="2400" dirty="0" err="1" smtClean="0">
                <a:solidFill>
                  <a:prstClr val="black"/>
                </a:solidFill>
                <a:latin typeface="Arial" pitchFamily="34" charset="0"/>
                <a:cs typeface="Arial" pitchFamily="34" charset="0"/>
              </a:rPr>
              <a:t>chỉ</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có</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thể</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thắng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lợi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nếu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huy</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động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được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sức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mạnh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của</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quần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chúng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nhân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dân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Phải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tuyên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truyền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tập</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hợp</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tổ</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chức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lực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lượng</a:t>
            </a:r>
            <a:r>
              <a:rPr lang="en-US" sz="2400" dirty="0" smtClean="0">
                <a:solidFill>
                  <a:prstClr val="black"/>
                </a:solidFill>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856682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smtClean="0">
                <a:latin typeface="Arial" pitchFamily="34" charset="0"/>
                <a:cs typeface="Arial" pitchFamily="34" charset="0"/>
              </a:rPr>
              <a:t>3.Những đặc trưng cơ bản của Chủ nghĩa xã hội</a:t>
            </a:r>
            <a:endParaRPr lang="en-US" sz="2800" u="sng">
              <a:latin typeface="Arial" pitchFamily="34" charset="0"/>
              <a:cs typeface="Arial" pitchFamily="34" charset="0"/>
            </a:endParaRPr>
          </a:p>
        </p:txBody>
      </p:sp>
      <p:sp>
        <p:nvSpPr>
          <p:cNvPr id="3" name="Content Placeholder 2"/>
          <p:cNvSpPr>
            <a:spLocks noGrp="1"/>
          </p:cNvSpPr>
          <p:nvPr>
            <p:ph idx="1"/>
          </p:nvPr>
        </p:nvSpPr>
        <p:spPr>
          <a:xfrm>
            <a:off x="457200" y="1412776"/>
            <a:ext cx="8435280" cy="5112568"/>
          </a:xfrm>
        </p:spPr>
        <p:txBody>
          <a:bodyPr>
            <a:noAutofit/>
          </a:bodyPr>
          <a:lstStyle/>
          <a:p>
            <a:pPr marL="0" indent="0" algn="just">
              <a:buNone/>
            </a:pPr>
            <a:r>
              <a:rPr lang="en-US" sz="2400" dirty="0" err="1" smtClean="0">
                <a:latin typeface="Arial" pitchFamily="34" charset="0"/>
                <a:cs typeface="Arial" pitchFamily="34" charset="0"/>
              </a:rPr>
              <a:t>Dựa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ghen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Lênin</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mỗi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như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a:t>
            </a:r>
          </a:p>
          <a:p>
            <a:pPr marL="0" indent="0" algn="just">
              <a:buNone/>
            </a:pPr>
            <a:r>
              <a:rPr lang="en-US" sz="2400" i="1" u="sng" dirty="0" err="1" smtClean="0">
                <a:solidFill>
                  <a:srgbClr val="00B0F0"/>
                </a:solidFill>
                <a:latin typeface="Arial" pitchFamily="34" charset="0"/>
                <a:cs typeface="Arial" pitchFamily="34" charset="0"/>
              </a:rPr>
              <a:t>Một</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là</a:t>
            </a:r>
            <a:r>
              <a:rPr lang="en-US" sz="2400" i="1" u="sng" dirty="0" smtClean="0">
                <a:latin typeface="Arial" pitchFamily="34" charset="0"/>
                <a:cs typeface="Arial" pitchFamily="34" charset="0"/>
              </a:rPr>
              <a:t>, </a:t>
            </a:r>
            <a:r>
              <a:rPr lang="en-US" sz="2400" dirty="0" smtClean="0">
                <a:latin typeface="Arial" pitchFamily="34" charset="0"/>
                <a:cs typeface="Arial" pitchFamily="34" charset="0"/>
              </a:rPr>
              <a:t>CNXH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phóng</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diện</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TNĐCS, MA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đấu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mỗi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mọi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cuối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tồn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thì</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do”</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26975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US" sz="2800" u="sng">
                <a:solidFill>
                  <a:prstClr val="black"/>
                </a:solidFill>
                <a:latin typeface="Arial" pitchFamily="34" charset="0"/>
                <a:cs typeface="Arial" pitchFamily="34" charset="0"/>
              </a:rPr>
              <a:t>3.Những đặc trưng cơ bản của Chủ nghĩa xã hội</a:t>
            </a:r>
            <a:endParaRPr lang="en-US" u="sng"/>
          </a:p>
        </p:txBody>
      </p:sp>
      <p:sp>
        <p:nvSpPr>
          <p:cNvPr id="3" name="Content Placeholder 2"/>
          <p:cNvSpPr>
            <a:spLocks noGrp="1"/>
          </p:cNvSpPr>
          <p:nvPr>
            <p:ph idx="1"/>
          </p:nvPr>
        </p:nvSpPr>
        <p:spPr/>
        <p:txBody>
          <a:bodyPr>
            <a:normAutofit/>
          </a:bodyPr>
          <a:lstStyle/>
          <a:p>
            <a:pPr marL="0" indent="0">
              <a:buNone/>
            </a:pPr>
            <a:r>
              <a:rPr lang="en-US" sz="2400" i="1" u="sng" dirty="0" smtClean="0">
                <a:solidFill>
                  <a:srgbClr val="00B0F0"/>
                </a:solidFill>
                <a:latin typeface="Arial" pitchFamily="34" charset="0"/>
                <a:cs typeface="Arial" pitchFamily="34" charset="0"/>
              </a:rPr>
              <a:t>Hai </a:t>
            </a:r>
            <a:r>
              <a:rPr lang="en-US" sz="2400" i="1" u="sng" dirty="0" err="1" smtClean="0">
                <a:solidFill>
                  <a:srgbClr val="00B0F0"/>
                </a:solidFill>
                <a:latin typeface="Arial" pitchFamily="34" charset="0"/>
                <a:cs typeface="Arial" pitchFamily="34" charset="0"/>
              </a:rPr>
              <a:t>là</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CNXH</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vì</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do con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chúng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M.A: “</a:t>
            </a:r>
            <a:r>
              <a:rPr lang="en-US" sz="2400" dirty="0" err="1" smtClean="0">
                <a:latin typeface="Arial" pitchFamily="34" charset="0"/>
                <a:cs typeface="Arial" pitchFamily="34" charset="0"/>
              </a:rPr>
              <a:t>Bước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lấy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a:t>
            </a:r>
          </a:p>
          <a:p>
            <a:pPr marL="0" indent="0">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951234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229600" cy="922114"/>
          </a:xfrm>
        </p:spPr>
        <p:txBody>
          <a:bodyPr/>
          <a:lstStyle/>
          <a:p>
            <a:r>
              <a:rPr lang="en-US" sz="2800" u="sng">
                <a:solidFill>
                  <a:prstClr val="black"/>
                </a:solidFill>
                <a:latin typeface="Arial" pitchFamily="34" charset="0"/>
                <a:cs typeface="Arial" pitchFamily="34" charset="0"/>
              </a:rPr>
              <a:t>3.Những đặc trưng cơ bản của Chủ nghĩa xã hội</a:t>
            </a:r>
            <a:endParaRPr lang="en-US" u="sng"/>
          </a:p>
        </p:txBody>
      </p:sp>
      <p:sp>
        <p:nvSpPr>
          <p:cNvPr id="3" name="Content Placeholder 2"/>
          <p:cNvSpPr>
            <a:spLocks noGrp="1"/>
          </p:cNvSpPr>
          <p:nvPr>
            <p:ph idx="1"/>
          </p:nvPr>
        </p:nvSpPr>
        <p:spPr>
          <a:xfrm>
            <a:off x="251520" y="1196752"/>
            <a:ext cx="8640960" cy="5661248"/>
          </a:xfrm>
        </p:spPr>
        <p:txBody>
          <a:bodyPr>
            <a:noAutofit/>
          </a:bodyPr>
          <a:lstStyle/>
          <a:p>
            <a:pPr marL="0" indent="0" algn="just">
              <a:buNone/>
            </a:pPr>
            <a:r>
              <a:rPr lang="en-US" sz="2400" i="1" u="sng" dirty="0" smtClean="0">
                <a:solidFill>
                  <a:srgbClr val="00B0F0"/>
                </a:solidFill>
                <a:latin typeface="Arial" pitchFamily="34" charset="0"/>
                <a:cs typeface="Arial" pitchFamily="34" charset="0"/>
              </a:rPr>
              <a:t>Ba </a:t>
            </a:r>
            <a:r>
              <a:rPr lang="en-US" sz="2400" i="1" u="sng" dirty="0" err="1" smtClean="0">
                <a:solidFill>
                  <a:srgbClr val="00B0F0"/>
                </a:solidFill>
                <a:latin typeface="Arial" pitchFamily="34" charset="0"/>
                <a:cs typeface="Arial" pitchFamily="34" charset="0"/>
              </a:rPr>
              <a:t>là</a:t>
            </a:r>
            <a:r>
              <a:rPr lang="en-US" sz="2400" dirty="0" smtClean="0">
                <a:solidFill>
                  <a:srgbClr val="00B0F0"/>
                </a:solidFill>
                <a:latin typeface="Arial" pitchFamily="34" charset="0"/>
                <a:cs typeface="Arial" pitchFamily="34" charset="0"/>
              </a:rPr>
              <a:t>, </a:t>
            </a:r>
            <a:r>
              <a:rPr lang="en-US" sz="2400" dirty="0" smtClean="0">
                <a:latin typeface="Arial" pitchFamily="34" charset="0"/>
                <a:cs typeface="Arial" pitchFamily="34" charset="0"/>
              </a:rPr>
              <a:t>CNXH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hữu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Theo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mỗi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ứng:Đại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nghiệp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CNTB</a:t>
            </a:r>
          </a:p>
          <a:p>
            <a:pPr marL="0" indent="0" algn="just">
              <a:buNone/>
            </a:pPr>
            <a:r>
              <a:rPr lang="en-US" sz="2400" dirty="0" smtClean="0">
                <a:latin typeface="Arial" pitchFamily="34" charset="0"/>
                <a:cs typeface="Arial" pitchFamily="34" charset="0"/>
              </a:rPr>
              <a:t>- Theo </a:t>
            </a:r>
            <a:r>
              <a:rPr lang="en-US" sz="2400" dirty="0" err="1" smtClean="0">
                <a:latin typeface="Arial" pitchFamily="34" charset="0"/>
                <a:cs typeface="Arial" pitchFamily="34" charset="0"/>
              </a:rPr>
              <a:t>quy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luật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ĐCN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CNXH.</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CNCS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hữu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hữu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TLSX.</a:t>
            </a:r>
          </a:p>
          <a:p>
            <a:pPr marL="0" indent="0" algn="just">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02618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sz="2800" u="sng">
                <a:solidFill>
                  <a:prstClr val="black"/>
                </a:solidFill>
                <a:latin typeface="Arial" pitchFamily="34" charset="0"/>
                <a:cs typeface="Arial" pitchFamily="34" charset="0"/>
              </a:rPr>
              <a:t>3.Những đặc trưng cơ bản của Chủ nghĩa xã hội</a:t>
            </a:r>
            <a:endParaRPr lang="en-US" u="sng"/>
          </a:p>
        </p:txBody>
      </p:sp>
      <p:sp>
        <p:nvSpPr>
          <p:cNvPr id="3" name="Content Placeholder 2"/>
          <p:cNvSpPr>
            <a:spLocks noGrp="1"/>
          </p:cNvSpPr>
          <p:nvPr>
            <p:ph idx="1"/>
          </p:nvPr>
        </p:nvSpPr>
        <p:spPr/>
        <p:txBody>
          <a:bodyPr>
            <a:normAutofit/>
          </a:bodyPr>
          <a:lstStyle/>
          <a:p>
            <a:pPr marL="0" indent="0" algn="just">
              <a:buNone/>
            </a:pPr>
            <a:r>
              <a:rPr lang="en-US" sz="2400" i="1" u="sng" dirty="0" err="1" smtClean="0">
                <a:solidFill>
                  <a:srgbClr val="00B0F0"/>
                </a:solidFill>
                <a:latin typeface="Arial" pitchFamily="34" charset="0"/>
                <a:cs typeface="Arial" pitchFamily="34" charset="0"/>
              </a:rPr>
              <a:t>Bốn</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là</a:t>
            </a:r>
            <a:r>
              <a:rPr lang="en-US" sz="2400" i="1" u="sng" dirty="0" smtClean="0">
                <a:solidFill>
                  <a:srgbClr val="00B0F0"/>
                </a:solidFill>
                <a:latin typeface="Arial" pitchFamily="34" charset="0"/>
                <a:cs typeface="Arial" pitchFamily="34" charset="0"/>
              </a:rPr>
              <a:t>, </a:t>
            </a:r>
            <a:r>
              <a:rPr lang="en-US" sz="2400" dirty="0" smtClean="0">
                <a:latin typeface="Arial" pitchFamily="34" charset="0"/>
                <a:cs typeface="Arial" pitchFamily="34" charset="0"/>
              </a:rPr>
              <a:t>CNXH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mang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ý </a:t>
            </a:r>
            <a:r>
              <a:rPr lang="en-US" sz="2400" dirty="0" err="1" smtClean="0">
                <a:latin typeface="Arial" pitchFamily="34" charset="0"/>
                <a:cs typeface="Arial" pitchFamily="34" charset="0"/>
              </a:rPr>
              <a:t>chí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tuyệt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bọn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bóc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đổi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68170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2800">
                <a:solidFill>
                  <a:prstClr val="black"/>
                </a:solidFill>
                <a:latin typeface="Arial" pitchFamily="34" charset="0"/>
                <a:cs typeface="Arial" pitchFamily="34" charset="0"/>
              </a:rPr>
              <a:t>3.Những đặc trưng cơ bản của Chủ nghĩa xã hội</a:t>
            </a:r>
            <a:endParaRPr lang="en-US"/>
          </a:p>
        </p:txBody>
      </p:sp>
      <p:sp>
        <p:nvSpPr>
          <p:cNvPr id="3" name="Content Placeholder 2"/>
          <p:cNvSpPr>
            <a:spLocks noGrp="1"/>
          </p:cNvSpPr>
          <p:nvPr>
            <p:ph idx="1"/>
          </p:nvPr>
        </p:nvSpPr>
        <p:spPr>
          <a:xfrm>
            <a:off x="457200" y="1340768"/>
            <a:ext cx="8686800" cy="5213176"/>
          </a:xfrm>
        </p:spPr>
        <p:txBody>
          <a:bodyPr>
            <a:normAutofit/>
          </a:bodyPr>
          <a:lstStyle/>
          <a:p>
            <a:pPr marL="0" indent="0" algn="just">
              <a:buNone/>
            </a:pPr>
            <a:r>
              <a:rPr lang="en-US" sz="2400" i="1" u="sng" dirty="0" err="1" smtClean="0">
                <a:solidFill>
                  <a:srgbClr val="0070C0"/>
                </a:solidFill>
                <a:latin typeface="Arial" panose="020B0604020202020204" pitchFamily="34" charset="0"/>
                <a:cs typeface="Arial" pitchFamily="34" charset="0"/>
              </a:rPr>
              <a:t>Năm</a:t>
            </a:r>
            <a:r>
              <a:rPr lang="en-US" sz="2400" i="1" u="sng" dirty="0" smtClean="0">
                <a:solidFill>
                  <a:srgbClr val="0070C0"/>
                </a:solidFill>
                <a:latin typeface="Arial" pitchFamily="34" charset="0"/>
                <a:cs typeface="Arial" pitchFamily="34" charset="0"/>
              </a:rPr>
              <a:t> </a:t>
            </a:r>
            <a:r>
              <a:rPr lang="en-US" sz="2400" i="1" u="sng" dirty="0" err="1" smtClean="0">
                <a:solidFill>
                  <a:srgbClr val="0070C0"/>
                </a:solidFill>
                <a:latin typeface="Arial" pitchFamily="34" charset="0"/>
                <a:cs typeface="Arial" pitchFamily="34" charset="0"/>
              </a:rPr>
              <a:t>là</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a:t>
            </a:r>
          </a:p>
          <a:p>
            <a:pPr marL="0" indent="0" algn="just">
              <a:buNone/>
            </a:pPr>
            <a:endParaRPr lang="en-US" sz="2400" dirty="0" smtClean="0">
              <a:latin typeface="Arial" pitchFamily="34" charset="0"/>
              <a:cs typeface="Arial" pitchFamily="34" charset="0"/>
            </a:endParaRP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mọi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ta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giàu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óc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tàng</a:t>
            </a:r>
            <a:r>
              <a:rPr lang="en-US" sz="2400" dirty="0" smtClean="0">
                <a:latin typeface="Arial" pitchFamily="34" charset="0"/>
                <a:cs typeface="Arial" pitchFamily="34" charset="0"/>
              </a:rPr>
              <a:t> tri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2626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sz="2800" u="sng">
                <a:solidFill>
                  <a:prstClr val="black"/>
                </a:solidFill>
                <a:latin typeface="Arial" pitchFamily="34" charset="0"/>
                <a:cs typeface="Arial" pitchFamily="34" charset="0"/>
              </a:rPr>
              <a:t>3.Những đặc trưng cơ bản của Chủ nghĩa xã hội</a:t>
            </a:r>
            <a:endParaRPr lang="en-US" u="sng"/>
          </a:p>
        </p:txBody>
      </p:sp>
      <p:sp>
        <p:nvSpPr>
          <p:cNvPr id="3" name="Content Placeholder 2"/>
          <p:cNvSpPr>
            <a:spLocks noGrp="1"/>
          </p:cNvSpPr>
          <p:nvPr>
            <p:ph idx="1"/>
          </p:nvPr>
        </p:nvSpPr>
        <p:spPr>
          <a:xfrm>
            <a:off x="457200" y="1600200"/>
            <a:ext cx="8229600" cy="4925144"/>
          </a:xfrm>
        </p:spPr>
        <p:txBody>
          <a:bodyPr>
            <a:noAutofit/>
          </a:bodyPr>
          <a:lstStyle/>
          <a:p>
            <a:pPr marL="0" indent="0" algn="just">
              <a:buNone/>
            </a:pPr>
            <a:r>
              <a:rPr lang="en-US" sz="2400" i="1" u="sng" dirty="0" err="1" smtClean="0">
                <a:solidFill>
                  <a:srgbClr val="0070C0"/>
                </a:solidFill>
                <a:latin typeface="Arial" pitchFamily="34" charset="0"/>
                <a:cs typeface="Arial" pitchFamily="34" charset="0"/>
              </a:rPr>
              <a:t>Sáu</a:t>
            </a:r>
            <a:r>
              <a:rPr lang="en-US" sz="2400" i="1" u="sng" dirty="0" smtClean="0">
                <a:solidFill>
                  <a:srgbClr val="0070C0"/>
                </a:solidFill>
                <a:latin typeface="Arial" pitchFamily="34" charset="0"/>
                <a:cs typeface="Arial" pitchFamily="34" charset="0"/>
              </a:rPr>
              <a:t> </a:t>
            </a:r>
            <a:r>
              <a:rPr lang="en-US" sz="2400" i="1" u="sng" dirty="0" err="1" smtClean="0">
                <a:solidFill>
                  <a:srgbClr val="0070C0"/>
                </a:solidFill>
                <a:latin typeface="Arial" pitchFamily="34" charset="0"/>
                <a:cs typeface="Arial" pitchFamily="34" charset="0"/>
              </a:rPr>
              <a:t>là</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CNXH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hữu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giới</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Xóa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bỏ</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bóc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thì</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bóc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bỏ</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Lênin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lại</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Vô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lại</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300557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850106"/>
          </a:xfrm>
        </p:spPr>
        <p:txBody>
          <a:bodyPr>
            <a:normAutofit/>
          </a:bodyPr>
          <a:lstStyle/>
          <a:p>
            <a:r>
              <a:rPr lang="en-US" sz="2400" dirty="0" smtClean="0">
                <a:latin typeface="Arial" pitchFamily="34" charset="0"/>
                <a:cs typeface="Arial" pitchFamily="34" charset="0"/>
              </a:rPr>
              <a:t>II. THỜI KỲ QUÁ ĐỘ LÊN CHỦ NGHĨA XÃ HỘI</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323528" y="1124744"/>
            <a:ext cx="8712968" cy="5616624"/>
          </a:xfrm>
        </p:spPr>
        <p:txBody>
          <a:bodyPr>
            <a:noAutofit/>
          </a:bodyPr>
          <a:lstStyle/>
          <a:p>
            <a:pPr marL="0" indent="0">
              <a:buNone/>
            </a:pPr>
            <a:r>
              <a:rPr lang="en-US" sz="2400" u="sng" dirty="0" smtClean="0">
                <a:latin typeface="Arial" pitchFamily="34" charset="0"/>
                <a:cs typeface="Arial" pitchFamily="34" charset="0"/>
              </a:rPr>
              <a:t>1. </a:t>
            </a:r>
            <a:r>
              <a:rPr lang="en-US" sz="2400" u="sng" dirty="0" err="1" smtClean="0">
                <a:latin typeface="Arial" pitchFamily="34" charset="0"/>
                <a:cs typeface="Arial" pitchFamily="34" charset="0"/>
              </a:rPr>
              <a:t>Tính</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tất</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yếu</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khách</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quan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của</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thời</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kỳ</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quá</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độ</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lên</a:t>
            </a:r>
            <a:r>
              <a:rPr lang="en-US" sz="2400" u="sng" dirty="0" smtClean="0">
                <a:latin typeface="Arial" pitchFamily="34" charset="0"/>
                <a:cs typeface="Arial" pitchFamily="34" charset="0"/>
              </a:rPr>
              <a:t> CNXH</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nọ</a:t>
            </a:r>
            <a:r>
              <a:rPr lang="en-US" sz="2400" dirty="0" smtClean="0">
                <a:latin typeface="Arial" pitchFamily="34" charset="0"/>
                <a:cs typeface="Arial" pitchFamily="34" charset="0"/>
              </a:rPr>
              <a:t> sang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kia</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Theo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TBCN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bắt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GCCN </a:t>
            </a:r>
            <a:r>
              <a:rPr lang="en-US" sz="2400" dirty="0" err="1" smtClean="0">
                <a:latin typeface="Arial" pitchFamily="34" charset="0"/>
                <a:cs typeface="Arial" pitchFamily="34" charset="0"/>
              </a:rPr>
              <a:t>giành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thúc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CNXH.</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thái</a:t>
            </a:r>
            <a:r>
              <a:rPr lang="en-US" sz="2400" dirty="0" smtClean="0">
                <a:latin typeface="Arial" pitchFamily="34" charset="0"/>
                <a:cs typeface="Arial" pitchFamily="34" charset="0"/>
              </a:rPr>
              <a:t> KT-XH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Mác</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thoát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TBCN do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CCVS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17202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MỤC ĐÍCH</a:t>
            </a:r>
            <a:endParaRPr lang="en-US" sz="2800" dirty="0"/>
          </a:p>
        </p:txBody>
      </p:sp>
      <p:sp>
        <p:nvSpPr>
          <p:cNvPr id="3" name="Content Placeholder 2"/>
          <p:cNvSpPr>
            <a:spLocks noGrp="1"/>
          </p:cNvSpPr>
          <p:nvPr>
            <p:ph idx="1"/>
          </p:nvPr>
        </p:nvSpPr>
        <p:spPr>
          <a:xfrm>
            <a:off x="457200" y="1600200"/>
            <a:ext cx="8229600" cy="4781128"/>
          </a:xfrm>
        </p:spPr>
        <p:txBody>
          <a:bodyPr>
            <a:normAutofit/>
          </a:bodyPr>
          <a:lstStyle/>
          <a:p>
            <a:pPr marL="0" indent="0" algn="just">
              <a:buNone/>
            </a:pPr>
            <a:r>
              <a:rPr lang="en-US" sz="2400" dirty="0" smtClean="0">
                <a:latin typeface="Arial" pitchFamily="34" charset="0"/>
                <a:cs typeface="Arial" pitchFamily="34" charset="0"/>
              </a:rPr>
              <a:t>1.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Nắm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CNMLN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2.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dụng</a:t>
            </a:r>
            <a:r>
              <a:rPr lang="en-US" sz="2400" dirty="0" smtClean="0">
                <a:latin typeface="Arial" pitchFamily="34" charset="0"/>
                <a:cs typeface="Arial" pitchFamily="34" charset="0"/>
              </a:rPr>
              <a:t> tri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đường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 ở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3.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niềm</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XHCN, </a:t>
            </a:r>
            <a:r>
              <a:rPr lang="en-US" sz="2400" dirty="0" err="1" smtClean="0">
                <a:latin typeface="Arial" pitchFamily="34" charset="0"/>
                <a:cs typeface="Arial" pitchFamily="34" charset="0"/>
              </a:rPr>
              <a:t>luôn</a:t>
            </a:r>
            <a:r>
              <a:rPr lang="en-US" sz="2400" dirty="0" smtClean="0">
                <a:latin typeface="Arial" pitchFamily="34" charset="0"/>
                <a:cs typeface="Arial" pitchFamily="34" charset="0"/>
              </a:rPr>
              <a:t> tin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ủng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đổi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XHCN ở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88354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p:spPr>
        <p:txBody>
          <a:bodyPr>
            <a:noAutofit/>
          </a:bodyPr>
          <a:lstStyle/>
          <a:p>
            <a:r>
              <a:rPr lang="en-US" sz="2800" u="sng">
                <a:solidFill>
                  <a:prstClr val="black"/>
                </a:solidFill>
                <a:latin typeface="Arial" pitchFamily="34" charset="0"/>
                <a:ea typeface="+mn-ea"/>
                <a:cs typeface="Arial" pitchFamily="34" charset="0"/>
              </a:rPr>
              <a:t>1. Tính tất yếu khách quan của thời kỳ quá độ lên </a:t>
            </a:r>
            <a:r>
              <a:rPr lang="en-US" sz="2800" u="sng" smtClean="0">
                <a:solidFill>
                  <a:prstClr val="black"/>
                </a:solidFill>
                <a:latin typeface="Arial" pitchFamily="34" charset="0"/>
                <a:ea typeface="+mn-ea"/>
                <a:cs typeface="Arial" pitchFamily="34" charset="0"/>
              </a:rPr>
              <a:t>CNXH</a:t>
            </a:r>
            <a:endParaRPr lang="en-US" sz="2800" u="sng"/>
          </a:p>
        </p:txBody>
      </p:sp>
      <p:sp>
        <p:nvSpPr>
          <p:cNvPr id="3" name="Content Placeholder 2"/>
          <p:cNvSpPr>
            <a:spLocks noGrp="1"/>
          </p:cNvSpPr>
          <p:nvPr>
            <p:ph idx="1"/>
          </p:nvPr>
        </p:nvSpPr>
        <p:spPr>
          <a:xfrm>
            <a:off x="457200" y="1600200"/>
            <a:ext cx="8229600" cy="5257800"/>
          </a:xfrm>
        </p:spPr>
        <p:txBody>
          <a:bodyPr>
            <a:normAutofit/>
          </a:bodyPr>
          <a:lstStyle/>
          <a:p>
            <a:pPr marL="0" indent="0">
              <a:buNone/>
            </a:pPr>
            <a:r>
              <a:rPr lang="en-US" sz="2400" dirty="0" smtClean="0">
                <a:latin typeface="Arial" pitchFamily="34" charset="0"/>
                <a:cs typeface="Arial" pitchFamily="34" charset="0"/>
              </a:rPr>
              <a:t>+ TKQĐ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kéo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endParaRPr lang="en-US" sz="2400" dirty="0" smtClean="0">
              <a:latin typeface="Arial" pitchFamily="34" charset="0"/>
              <a:cs typeface="Arial" pitchFamily="34" charset="0"/>
            </a:endParaRPr>
          </a:p>
          <a:p>
            <a:pPr marL="0" indent="0">
              <a:buNone/>
            </a:pP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endParaRPr lang="en-US" sz="2400" dirty="0" smtClean="0">
              <a:latin typeface="Arial" pitchFamily="34" charset="0"/>
              <a:cs typeface="Arial" pitchFamily="34" charset="0"/>
            </a:endParaRPr>
          </a:p>
          <a:p>
            <a:pPr marL="0" indent="0" algn="just">
              <a:buNone/>
            </a:pPr>
            <a:r>
              <a:rPr lang="en-US" sz="2400" dirty="0" err="1" smtClean="0">
                <a:latin typeface="Arial" pitchFamily="34" charset="0"/>
                <a:cs typeface="Arial" pitchFamily="34" charset="0"/>
              </a:rPr>
              <a:t>Mác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TBCN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CSCN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này</a:t>
            </a:r>
            <a:r>
              <a:rPr lang="en-US" sz="2400" dirty="0" smtClean="0">
                <a:latin typeface="Arial" pitchFamily="34" charset="0"/>
                <a:cs typeface="Arial" pitchFamily="34" charset="0"/>
              </a:rPr>
              <a:t> sang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ấy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ấy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gì</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Lênin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ngờ</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gì</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CNTB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CNCS,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787189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2400" u="sng" dirty="0">
                <a:solidFill>
                  <a:prstClr val="black"/>
                </a:solidFill>
                <a:latin typeface="Arial" pitchFamily="34" charset="0"/>
                <a:cs typeface="Arial" pitchFamily="34" charset="0"/>
              </a:rPr>
              <a:t>1. </a:t>
            </a:r>
            <a:r>
              <a:rPr lang="en-US" sz="2400" u="sng" dirty="0" err="1">
                <a:solidFill>
                  <a:prstClr val="black"/>
                </a:solidFill>
                <a:latin typeface="Arial" pitchFamily="34" charset="0"/>
                <a:cs typeface="Arial" pitchFamily="34" charset="0"/>
              </a:rPr>
              <a:t>Tính</a:t>
            </a:r>
            <a:r>
              <a:rPr lang="en-US" sz="2400" u="sng" dirty="0">
                <a:solidFill>
                  <a:prstClr val="black"/>
                </a:solidFill>
                <a:latin typeface="Arial" pitchFamily="34" charset="0"/>
                <a:cs typeface="Arial" pitchFamily="34" charset="0"/>
              </a:rPr>
              <a:t> </a:t>
            </a:r>
            <a:r>
              <a:rPr lang="en-US" sz="2400" u="sng" dirty="0" err="1" smtClean="0">
                <a:solidFill>
                  <a:prstClr val="black"/>
                </a:solidFill>
                <a:latin typeface="Arial" pitchFamily="34" charset="0"/>
                <a:cs typeface="Arial" pitchFamily="34" charset="0"/>
              </a:rPr>
              <a:t>tất</a:t>
            </a:r>
            <a:r>
              <a:rPr lang="en-US" sz="2400" u="sng" dirty="0" smtClean="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yếu</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khách</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quan</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của</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thời</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kỳ</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quá</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độ</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lên</a:t>
            </a:r>
            <a:r>
              <a:rPr lang="en-US" sz="2400" u="sng" dirty="0">
                <a:solidFill>
                  <a:prstClr val="black"/>
                </a:solidFill>
                <a:latin typeface="Arial" pitchFamily="34" charset="0"/>
                <a:cs typeface="Arial" pitchFamily="34" charset="0"/>
              </a:rPr>
              <a:t> </a:t>
            </a:r>
            <a:r>
              <a:rPr lang="en-US" sz="2400" u="sng" dirty="0" smtClean="0">
                <a:solidFill>
                  <a:prstClr val="black"/>
                </a:solidFill>
                <a:latin typeface="Arial" pitchFamily="34" charset="0"/>
                <a:cs typeface="Arial" pitchFamily="34" charset="0"/>
              </a:rPr>
              <a:t>CNXH</a:t>
            </a:r>
            <a:endParaRPr lang="en-US" u="sng" dirty="0"/>
          </a:p>
        </p:txBody>
      </p:sp>
      <p:sp>
        <p:nvSpPr>
          <p:cNvPr id="3" name="Content Placeholder 2"/>
          <p:cNvSpPr>
            <a:spLocks noGrp="1"/>
          </p:cNvSpPr>
          <p:nvPr>
            <p:ph idx="1"/>
          </p:nvPr>
        </p:nvSpPr>
        <p:spPr>
          <a:xfrm>
            <a:off x="457200" y="1484784"/>
            <a:ext cx="8229600" cy="4785395"/>
          </a:xfrm>
        </p:spPr>
        <p:txBody>
          <a:bodyPr>
            <a:normAutofit/>
          </a:bodyPr>
          <a:lstStyle/>
          <a:p>
            <a:pPr marL="0" indent="0">
              <a:buNone/>
            </a:pPr>
            <a:r>
              <a:rPr lang="en-US" sz="26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tp</a:t>
            </a:r>
            <a:r>
              <a:rPr lang="en-US" sz="2400" dirty="0" smtClean="0">
                <a:latin typeface="Arial" pitchFamily="34" charset="0"/>
                <a:cs typeface="Arial" pitchFamily="34" charset="0"/>
              </a:rPr>
              <a:t>: “Cn </a:t>
            </a:r>
            <a:r>
              <a:rPr lang="en-US" sz="2400" dirty="0" err="1" smtClean="0">
                <a:latin typeface="Arial" pitchFamily="34" charset="0"/>
                <a:cs typeface="Arial" pitchFamily="34" charset="0"/>
              </a:rPr>
              <a:t>Mác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diễn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Mác</a:t>
            </a:r>
            <a:r>
              <a:rPr lang="en-US" sz="2400" dirty="0" smtClean="0">
                <a:latin typeface="Arial" pitchFamily="34" charset="0"/>
                <a:cs typeface="Arial" pitchFamily="34" charset="0"/>
              </a:rPr>
              <a:t>, LN </a:t>
            </a:r>
            <a:r>
              <a:rPr lang="en-US" sz="2400" dirty="0" err="1" smtClean="0">
                <a:latin typeface="Arial" pitchFamily="34" charset="0"/>
                <a:cs typeface="Arial" pitchFamily="34" charset="0"/>
              </a:rPr>
              <a:t>viết</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Chương</a:t>
            </a:r>
            <a:r>
              <a:rPr lang="en-US" sz="2400" dirty="0" smtClean="0">
                <a:latin typeface="Arial" pitchFamily="34" charset="0"/>
                <a:cs typeface="Arial" pitchFamily="34" charset="0"/>
              </a:rPr>
              <a:t> I: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đẻ</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kéo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dài</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Chương</a:t>
            </a:r>
            <a:r>
              <a:rPr lang="en-US" sz="2400" dirty="0" smtClean="0">
                <a:latin typeface="Arial" pitchFamily="34" charset="0"/>
                <a:cs typeface="Arial" pitchFamily="34" charset="0"/>
              </a:rPr>
              <a:t> II: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CNCS</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Chương</a:t>
            </a:r>
            <a:r>
              <a:rPr lang="en-US" sz="2400" dirty="0" smtClean="0">
                <a:latin typeface="Arial" pitchFamily="34" charset="0"/>
                <a:cs typeface="Arial" pitchFamily="34" charset="0"/>
              </a:rPr>
              <a:t> III: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CNCS</a:t>
            </a:r>
          </a:p>
          <a:p>
            <a:pPr marL="0" indent="0">
              <a:buNone/>
            </a:pP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a:t>
            </a:r>
          </a:p>
          <a:p>
            <a:pPr marL="0" indent="0">
              <a:buNone/>
            </a:pPr>
            <a:r>
              <a:rPr lang="en-US" sz="2400" dirty="0" err="1">
                <a:latin typeface="Arial" pitchFamily="34" charset="0"/>
                <a:cs typeface="Arial" pitchFamily="34" charset="0"/>
              </a:rPr>
              <a:t>T</a:t>
            </a:r>
            <a:r>
              <a:rPr lang="en-US" sz="2400" dirty="0" err="1" smtClean="0">
                <a:latin typeface="Arial" pitchFamily="34" charset="0"/>
                <a:cs typeface="Arial" pitchFamily="34" charset="0"/>
              </a:rPr>
              <a: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rõ</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CMTS </a:t>
            </a:r>
            <a:r>
              <a:rPr lang="en-US" sz="2400" dirty="0" err="1" smtClean="0">
                <a:latin typeface="Arial" pitchFamily="34" charset="0"/>
                <a:cs typeface="Arial" pitchFamily="34" charset="0"/>
              </a:rPr>
              <a:t>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1640 qua </a:t>
            </a:r>
            <a:r>
              <a:rPr lang="en-US" sz="2400" dirty="0" err="1" smtClean="0">
                <a:latin typeface="Arial" pitchFamily="34" charset="0"/>
                <a:cs typeface="Arial" pitchFamily="34" charset="0"/>
              </a:rPr>
              <a:t>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cuộc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1852 … </a:t>
            </a:r>
            <a:r>
              <a:rPr lang="en-US" sz="2400" dirty="0" err="1" smtClean="0">
                <a:latin typeface="Arial" pitchFamily="34" charset="0"/>
                <a:cs typeface="Arial" pitchFamily="34" charset="0"/>
              </a:rPr>
              <a:t>Pháp</a:t>
            </a:r>
            <a:r>
              <a:rPr lang="en-US" sz="2400" dirty="0" smtClean="0">
                <a:latin typeface="Arial" pitchFamily="34" charset="0"/>
                <a:cs typeface="Arial" pitchFamily="34" charset="0"/>
              </a:rPr>
              <a:t> 1789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tận</a:t>
            </a:r>
            <a:r>
              <a:rPr lang="en-US" sz="2400" dirty="0" smtClean="0">
                <a:latin typeface="Arial" pitchFamily="34" charset="0"/>
                <a:cs typeface="Arial" pitchFamily="34" charset="0"/>
              </a:rPr>
              <a:t> 1871...</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Đức</a:t>
            </a:r>
            <a:r>
              <a:rPr lang="en-US" sz="2400" dirty="0" smtClean="0">
                <a:latin typeface="Arial" pitchFamily="34" charset="0"/>
                <a:cs typeface="Arial" pitchFamily="34" charset="0"/>
              </a:rPr>
              <a:t> 1848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1918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thúc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endParaRPr lang="en-US" sz="2400" dirty="0" smtClean="0">
              <a:latin typeface="Arial" pitchFamily="34" charset="0"/>
              <a:cs typeface="Arial" pitchFamily="34" charset="0"/>
            </a:endParaRPr>
          </a:p>
          <a:p>
            <a:pPr marL="0" indent="0">
              <a:buNone/>
            </a:pPr>
            <a:endParaRPr lang="en-US" dirty="0"/>
          </a:p>
        </p:txBody>
      </p:sp>
    </p:spTree>
    <p:extLst>
      <p:ext uri="{BB962C8B-B14F-4D97-AF65-F5344CB8AC3E}">
        <p14:creationId xmlns:p14="http://schemas.microsoft.com/office/powerpoint/2010/main" val="1845242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sz="2400" u="sng">
                <a:solidFill>
                  <a:prstClr val="black"/>
                </a:solidFill>
                <a:latin typeface="Arial" pitchFamily="34" charset="0"/>
                <a:cs typeface="Arial" pitchFamily="34" charset="0"/>
              </a:rPr>
              <a:t>1. Tính tất yếu khách quan của thời kỳ quá độ lên CNXH</a:t>
            </a:r>
            <a:endParaRPr lang="en-US" u="sng"/>
          </a:p>
        </p:txBody>
      </p:sp>
      <p:sp>
        <p:nvSpPr>
          <p:cNvPr id="3" name="Content Placeholder 2"/>
          <p:cNvSpPr>
            <a:spLocks noGrp="1"/>
          </p:cNvSpPr>
          <p:nvPr>
            <p:ph idx="1"/>
          </p:nvPr>
        </p:nvSpPr>
        <p:spPr>
          <a:xfrm>
            <a:off x="251520" y="1124744"/>
            <a:ext cx="8712968" cy="5184576"/>
          </a:xfrm>
        </p:spPr>
        <p:txBody>
          <a:bodyPr>
            <a:normAutofit/>
          </a:bodyPr>
          <a:lstStyle/>
          <a:p>
            <a:pPr marL="0" indent="0">
              <a:buNone/>
            </a:pPr>
            <a:r>
              <a:rPr lang="en-US" i="1" u="sng" dirty="0" smtClean="0">
                <a:latin typeface="Arial" pitchFamily="34" charset="0"/>
                <a:cs typeface="Arial" pitchFamily="34" charset="0"/>
              </a:rPr>
              <a:t>- </a:t>
            </a:r>
            <a:r>
              <a:rPr lang="en-US" sz="2400" i="1" u="sng" dirty="0" err="1" smtClean="0">
                <a:latin typeface="Arial" pitchFamily="34" charset="0"/>
                <a:cs typeface="Arial" pitchFamily="34" charset="0"/>
              </a:rPr>
              <a:t>Các</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kiểu</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quá</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độ</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lên</a:t>
            </a:r>
            <a:r>
              <a:rPr lang="en-US" sz="2400" i="1" u="sng" dirty="0" smtClean="0">
                <a:latin typeface="Arial" pitchFamily="34" charset="0"/>
                <a:cs typeface="Arial" pitchFamily="34" charset="0"/>
              </a:rPr>
              <a:t> CNXH</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TBCN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p>
          <a:p>
            <a:pPr marL="0" indent="0" algn="just">
              <a:buNone/>
            </a:pPr>
            <a:endParaRPr lang="en-US" sz="2400" dirty="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hậu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chậm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LN: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lâu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trải</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a:t>
            </a:r>
          </a:p>
        </p:txBody>
      </p:sp>
    </p:spTree>
    <p:extLst>
      <p:ext uri="{BB962C8B-B14F-4D97-AF65-F5344CB8AC3E}">
        <p14:creationId xmlns:p14="http://schemas.microsoft.com/office/powerpoint/2010/main" val="1384303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a:solidFill>
                  <a:prstClr val="black"/>
                </a:solidFill>
                <a:latin typeface="Arial" pitchFamily="34" charset="0"/>
                <a:cs typeface="Arial" pitchFamily="34" charset="0"/>
              </a:rPr>
              <a:t>1. Tính tất yếu khách quan của thời kỳ quá độ lên CNXH</a:t>
            </a:r>
            <a:endParaRPr lang="en-US" u="sng"/>
          </a:p>
        </p:txBody>
      </p:sp>
      <p:sp>
        <p:nvSpPr>
          <p:cNvPr id="3" name="Content Placeholder 2"/>
          <p:cNvSpPr>
            <a:spLocks noGrp="1"/>
          </p:cNvSpPr>
          <p:nvPr>
            <p:ph idx="1"/>
          </p:nvPr>
        </p:nvSpPr>
        <p:spPr>
          <a:xfrm>
            <a:off x="457200" y="1600200"/>
            <a:ext cx="8507288" cy="4525963"/>
          </a:xfrm>
        </p:spPr>
        <p:txBody>
          <a:bodyPr>
            <a:normAutofit/>
          </a:bodyPr>
          <a:lstStyle/>
          <a:p>
            <a:pPr marL="0" indent="0">
              <a:buNone/>
            </a:pP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Lênin</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chỉ</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rõ</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điều</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kiện</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của</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những</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nước</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lạc</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hậu</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đi</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lên</a:t>
            </a:r>
            <a:r>
              <a:rPr lang="en-US" sz="2400" i="1" u="sng" dirty="0" smtClean="0">
                <a:latin typeface="Arial" pitchFamily="34" charset="0"/>
                <a:cs typeface="Arial" pitchFamily="34" charset="0"/>
              </a:rPr>
              <a:t> CNXH</a:t>
            </a:r>
            <a:r>
              <a:rPr lang="en-US" sz="2400" dirty="0" smtClean="0">
                <a:latin typeface="Arial" pitchFamily="34" charset="0"/>
                <a:cs typeface="Arial" pitchFamily="34" charset="0"/>
              </a:rPr>
              <a:t>:</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trò</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lãnh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CM</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trò</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CCVS</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chúng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ngoài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giúp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GCCN ở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endParaRPr lang="en-US" sz="2400" dirty="0" smtClean="0">
              <a:latin typeface="Arial" pitchFamily="34" charset="0"/>
              <a:cs typeface="Arial" pitchFamily="34" charset="0"/>
            </a:endParaRPr>
          </a:p>
          <a:p>
            <a:pPr marL="0" indent="0">
              <a:buNone/>
            </a:pPr>
            <a:r>
              <a:rPr lang="en-US" sz="2400" dirty="0" err="1" smtClean="0">
                <a:latin typeface="Arial" pitchFamily="34" charset="0"/>
                <a:cs typeface="Arial" pitchFamily="34" charset="0"/>
              </a:rPr>
              <a:t>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trải</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735495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2800" smtClean="0">
                <a:latin typeface="Arial" pitchFamily="34" charset="0"/>
                <a:cs typeface="Arial" pitchFamily="34" charset="0"/>
              </a:rPr>
              <a:t>2. Đặc điểm của thời kỳ quá độ lên CNXH</a:t>
            </a:r>
            <a:endParaRPr lang="en-US" sz="2800">
              <a:latin typeface="Arial" pitchFamily="34" charset="0"/>
              <a:cs typeface="Arial" pitchFamily="34" charset="0"/>
            </a:endParaRPr>
          </a:p>
        </p:txBody>
      </p:sp>
      <p:sp>
        <p:nvSpPr>
          <p:cNvPr id="3" name="Content Placeholder 2"/>
          <p:cNvSpPr>
            <a:spLocks noGrp="1"/>
          </p:cNvSpPr>
          <p:nvPr>
            <p:ph idx="1"/>
          </p:nvPr>
        </p:nvSpPr>
        <p:spPr>
          <a:xfrm>
            <a:off x="457200" y="1412776"/>
            <a:ext cx="8229600" cy="4713388"/>
          </a:xfrm>
        </p:spPr>
        <p:txBody>
          <a:bodyPr>
            <a:normAutofit/>
          </a:bodyPr>
          <a:lstStyle/>
          <a:p>
            <a:pPr marL="0" indent="0" algn="just">
              <a:buNone/>
            </a:pP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nổi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xen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lĩnh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a:t>
            </a:r>
          </a:p>
          <a:p>
            <a:pPr marL="0" indent="0" algn="just">
              <a:buNone/>
            </a:pP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Trên</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lĩnh</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vực</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kinh</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tế</a:t>
            </a:r>
            <a:r>
              <a:rPr lang="en-US" sz="2400" i="1" u="sng"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thuộc</a:t>
            </a:r>
            <a:r>
              <a:rPr lang="en-US" sz="2400" dirty="0" smtClean="0">
                <a:latin typeface="Arial" pitchFamily="34" charset="0"/>
                <a:cs typeface="Arial" pitchFamily="34" charset="0"/>
              </a:rPr>
              <a:t> LLSX </a:t>
            </a:r>
            <a:r>
              <a:rPr lang="en-US" sz="2400" dirty="0" err="1" smtClean="0">
                <a:latin typeface="Arial" pitchFamily="34" charset="0"/>
                <a:cs typeface="Arial" pitchFamily="34" charset="0"/>
              </a:rPr>
              <a:t>đưa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tồn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LN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rõ</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5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tồn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tại</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KT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trưởng</a:t>
            </a:r>
            <a:r>
              <a:rPr lang="en-US" sz="2400" dirty="0" smtClean="0">
                <a:latin typeface="Arial" pitchFamily="34" charset="0"/>
                <a:cs typeface="Arial" pitchFamily="34" charset="0"/>
              </a:rPr>
              <a:t>; KT H </a:t>
            </a:r>
            <a:r>
              <a:rPr lang="en-US" sz="2400" dirty="0" err="1" smtClean="0">
                <a:latin typeface="Arial" pitchFamily="34" charset="0"/>
                <a:cs typeface="Arial" pitchFamily="34" charset="0"/>
              </a:rPr>
              <a:t>nhỏ</a:t>
            </a:r>
            <a:r>
              <a:rPr lang="en-US" sz="2400" dirty="0" smtClean="0">
                <a:latin typeface="Arial" pitchFamily="34" charset="0"/>
                <a:cs typeface="Arial" pitchFamily="34" charset="0"/>
              </a:rPr>
              <a:t>; KTTBNN; KTTB; KT XHCN</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759893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2800">
                <a:solidFill>
                  <a:prstClr val="black"/>
                </a:solidFill>
                <a:latin typeface="Arial" pitchFamily="34" charset="0"/>
                <a:cs typeface="Arial" pitchFamily="34" charset="0"/>
              </a:rPr>
              <a:t>2. Đặc điểm của thời kỳ quá độ lên CNXH</a:t>
            </a:r>
            <a:endParaRPr lang="en-US"/>
          </a:p>
        </p:txBody>
      </p:sp>
      <p:sp>
        <p:nvSpPr>
          <p:cNvPr id="3" name="Content Placeholder 2"/>
          <p:cNvSpPr>
            <a:spLocks noGrp="1"/>
          </p:cNvSpPr>
          <p:nvPr>
            <p:ph idx="1"/>
          </p:nvPr>
        </p:nvSpPr>
        <p:spPr/>
        <p:txBody>
          <a:bodyPr>
            <a:normAutofit/>
          </a:bodyPr>
          <a:lstStyle/>
          <a:p>
            <a:pPr marL="0" indent="0">
              <a:buNone/>
            </a:pPr>
            <a:r>
              <a:rPr lang="en-US" i="1" u="sng" smtClean="0"/>
              <a:t>- </a:t>
            </a:r>
            <a:r>
              <a:rPr lang="en-US" sz="2400" i="1" u="sng" smtClean="0">
                <a:latin typeface="Arial" pitchFamily="34" charset="0"/>
                <a:cs typeface="Arial" pitchFamily="34" charset="0"/>
              </a:rPr>
              <a:t>Trên lĩnh vực chính trị</a:t>
            </a:r>
            <a:r>
              <a:rPr lang="en-US" sz="2400" smtClean="0">
                <a:latin typeface="Arial" pitchFamily="34" charset="0"/>
                <a:cs typeface="Arial" pitchFamily="34" charset="0"/>
              </a:rPr>
              <a:t>: GCCN nắm và sử dụng quyền lực nhà nước để:</a:t>
            </a:r>
          </a:p>
          <a:p>
            <a:pPr marL="0" indent="0">
              <a:buNone/>
            </a:pPr>
            <a:r>
              <a:rPr lang="en-US" sz="2400" smtClean="0">
                <a:latin typeface="Arial" pitchFamily="34" charset="0"/>
                <a:cs typeface="Arial" pitchFamily="34" charset="0"/>
              </a:rPr>
              <a:t>+ Trấn áp giai cấp tư sản</a:t>
            </a:r>
          </a:p>
          <a:p>
            <a:pPr marL="0" indent="0">
              <a:buNone/>
            </a:pPr>
            <a:r>
              <a:rPr lang="en-US" sz="2400" smtClean="0">
                <a:latin typeface="Arial" pitchFamily="34" charset="0"/>
                <a:cs typeface="Arial" pitchFamily="34" charset="0"/>
              </a:rPr>
              <a:t>+ Thực hiện chức năng dân chủ với nhân dân</a:t>
            </a:r>
          </a:p>
          <a:p>
            <a:pPr marL="0" lvl="0" indent="0">
              <a:buNone/>
            </a:pPr>
            <a:r>
              <a:rPr lang="en-US" sz="2400" smtClean="0">
                <a:latin typeface="Arial" pitchFamily="34" charset="0"/>
                <a:cs typeface="Arial" pitchFamily="34" charset="0"/>
              </a:rPr>
              <a:t>+ Đấu tranh chống lại các thế lực thù địch,</a:t>
            </a:r>
            <a:r>
              <a:rPr lang="en-US" sz="2400">
                <a:solidFill>
                  <a:prstClr val="black"/>
                </a:solidFill>
                <a:latin typeface="Arial" pitchFamily="34" charset="0"/>
                <a:cs typeface="Arial" pitchFamily="34" charset="0"/>
              </a:rPr>
              <a:t> bảo vệ chế độ mới</a:t>
            </a:r>
          </a:p>
          <a:p>
            <a:pPr marL="0" indent="0">
              <a:buNone/>
            </a:pPr>
            <a:r>
              <a:rPr lang="en-US" sz="2400" smtClean="0">
                <a:latin typeface="Arial" pitchFamily="34" charset="0"/>
                <a:cs typeface="Arial" pitchFamily="34" charset="0"/>
              </a:rPr>
              <a:t>+ Thực hiện chức năng tổ chức xây dựng (CN chủ yếu)</a:t>
            </a:r>
          </a:p>
          <a:p>
            <a:pPr marL="0" indent="0">
              <a:buNone/>
            </a:pPr>
            <a:r>
              <a:rPr lang="en-US" sz="2400" smtClean="0">
                <a:latin typeface="Arial" pitchFamily="34" charset="0"/>
                <a:cs typeface="Arial" pitchFamily="34" charset="0"/>
              </a:rPr>
              <a:t>+ Đấu tranh giai cấp trong điều kiện mới, điều kiện nắm chính quyền nhà nước</a:t>
            </a:r>
            <a:endParaRPr lang="en-US" sz="2400">
              <a:latin typeface="Arial" pitchFamily="34" charset="0"/>
              <a:cs typeface="Arial" pitchFamily="34" charset="0"/>
            </a:endParaRPr>
          </a:p>
        </p:txBody>
      </p:sp>
    </p:spTree>
    <p:extLst>
      <p:ext uri="{BB962C8B-B14F-4D97-AF65-F5344CB8AC3E}">
        <p14:creationId xmlns:p14="http://schemas.microsoft.com/office/powerpoint/2010/main" val="87512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2800">
                <a:solidFill>
                  <a:prstClr val="black"/>
                </a:solidFill>
                <a:latin typeface="Arial" pitchFamily="34" charset="0"/>
                <a:cs typeface="Arial" pitchFamily="34" charset="0"/>
              </a:rPr>
              <a:t>2. Đặc điểm của thời kỳ quá độ lên CNXH</a:t>
            </a:r>
            <a:endParaRPr lang="en-US"/>
          </a:p>
        </p:txBody>
      </p:sp>
      <p:sp>
        <p:nvSpPr>
          <p:cNvPr id="3" name="Content Placeholder 2"/>
          <p:cNvSpPr>
            <a:spLocks noGrp="1"/>
          </p:cNvSpPr>
          <p:nvPr>
            <p:ph idx="1"/>
          </p:nvPr>
        </p:nvSpPr>
        <p:spPr/>
        <p:txBody>
          <a:bodyPr>
            <a:normAutofit/>
          </a:bodyPr>
          <a:lstStyle/>
          <a:p>
            <a:pPr marL="0" indent="0">
              <a:buNone/>
            </a:pP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Trên</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lĩnh</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vực</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xã</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hội</a:t>
            </a:r>
            <a:r>
              <a:rPr lang="en-US" sz="2400" dirty="0" smtClean="0">
                <a:latin typeface="Arial" pitchFamily="34" charset="0"/>
                <a:cs typeface="Arial" pitchFamily="34" charset="0"/>
              </a:rPr>
              <a:t>:</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tạp</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tạp</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minh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CN - ND -TT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GCCN </a:t>
            </a:r>
            <a:r>
              <a:rPr lang="en-US" sz="2400" dirty="0" err="1" smtClean="0">
                <a:latin typeface="Arial" pitchFamily="34" charset="0"/>
                <a:cs typeface="Arial" pitchFamily="34" charset="0"/>
              </a:rPr>
              <a:t>giữ</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lãnh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thông</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GCCN       GCTS</a:t>
            </a:r>
            <a:endParaRPr lang="en-US" sz="2400" dirty="0">
              <a:latin typeface="Arial" pitchFamily="34" charset="0"/>
              <a:cs typeface="Arial" pitchFamily="34" charset="0"/>
            </a:endParaRPr>
          </a:p>
        </p:txBody>
      </p:sp>
      <p:sp>
        <p:nvSpPr>
          <p:cNvPr id="4" name="Left-Right Arrow 3"/>
          <p:cNvSpPr/>
          <p:nvPr/>
        </p:nvSpPr>
        <p:spPr>
          <a:xfrm flipV="1">
            <a:off x="2555776" y="5517232"/>
            <a:ext cx="333751" cy="320898"/>
          </a:xfrm>
          <a:prstGeom prst="leftRightArrow">
            <a:avLst>
              <a:gd name="adj1" fmla="val 50000"/>
              <a:gd name="adj2" fmla="val 292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1120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sz="2800">
                <a:solidFill>
                  <a:prstClr val="black"/>
                </a:solidFill>
                <a:latin typeface="Arial" pitchFamily="34" charset="0"/>
                <a:cs typeface="Arial" pitchFamily="34" charset="0"/>
              </a:rPr>
              <a:t>2. Đặc điểm của thời kỳ quá độ lên CNXH</a:t>
            </a:r>
            <a:endParaRPr lang="en-US"/>
          </a:p>
        </p:txBody>
      </p:sp>
      <p:sp>
        <p:nvSpPr>
          <p:cNvPr id="3" name="Content Placeholder 2"/>
          <p:cNvSpPr>
            <a:spLocks noGrp="1"/>
          </p:cNvSpPr>
          <p:nvPr>
            <p:ph idx="1"/>
          </p:nvPr>
        </p:nvSpPr>
        <p:spPr>
          <a:xfrm>
            <a:off x="457200" y="1412776"/>
            <a:ext cx="8229600" cy="5184576"/>
          </a:xfrm>
        </p:spPr>
        <p:txBody>
          <a:bodyPr>
            <a:normAutofit/>
          </a:bodyPr>
          <a:lstStyle/>
          <a:p>
            <a:pPr marL="0" indent="0">
              <a:buNone/>
            </a:pPr>
            <a:r>
              <a:rPr lang="en-US" dirty="0" smtClean="0"/>
              <a:t>- </a:t>
            </a:r>
            <a:r>
              <a:rPr lang="en-US" sz="2400" i="1" u="sng" dirty="0" err="1" smtClean="0">
                <a:latin typeface="Arial" pitchFamily="34" charset="0"/>
                <a:cs typeface="Arial" pitchFamily="34" charset="0"/>
              </a:rPr>
              <a:t>Trên</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lĩnh</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vực</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tư</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tưởng</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văn</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hóa</a:t>
            </a:r>
            <a:r>
              <a:rPr lang="en-US" sz="2400" i="1" u="sng" dirty="0">
                <a:latin typeface="Arial" pitchFamily="34" charset="0"/>
                <a:cs typeface="Arial" pitchFamily="34" charset="0"/>
              </a:rPr>
              <a:t>:</a:t>
            </a:r>
            <a:endParaRPr lang="en-US" sz="2400" i="1" u="sng"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TKQĐ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còn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tồn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thậm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mang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GCCN </a:t>
            </a:r>
            <a:r>
              <a:rPr lang="en-US" sz="2400" dirty="0" err="1" smtClean="0">
                <a:latin typeface="Arial" pitchFamily="34" charset="0"/>
                <a:cs typeface="Arial" pitchFamily="34" charset="0"/>
              </a:rPr>
              <a:t>còn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nhỏ</a:t>
            </a:r>
            <a:endParaRPr lang="en-US" sz="2400" dirty="0" smtClean="0">
              <a:latin typeface="Arial" pitchFamily="34" charset="0"/>
              <a:cs typeface="Arial" pitchFamily="34" charset="0"/>
            </a:endParaRPr>
          </a:p>
          <a:p>
            <a:pPr marL="0" indent="0" algn="just">
              <a:buNone/>
            </a:pPr>
            <a:r>
              <a:rPr lang="en-US" sz="2400" i="1" u="sng" dirty="0" err="1" smtClean="0">
                <a:latin typeface="Arial" pitchFamily="34" charset="0"/>
                <a:cs typeface="Arial" pitchFamily="34" charset="0"/>
              </a:rPr>
              <a:t>Tóm</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lại</a:t>
            </a:r>
            <a:r>
              <a:rPr lang="en-US" sz="2400" u="sng" dirty="0" smtClean="0">
                <a:latin typeface="Arial" pitchFamily="34" charset="0"/>
                <a:cs typeface="Arial" pitchFamily="34" charset="0"/>
              </a:rPr>
              <a:t>: </a:t>
            </a:r>
            <a:r>
              <a:rPr lang="en-US" sz="2400" dirty="0" err="1" smtClean="0">
                <a:latin typeface="Arial" pitchFamily="34" charset="0"/>
                <a:cs typeface="Arial" pitchFamily="34" charset="0"/>
              </a:rPr>
              <a:t>Cuộc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đấu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GCCN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GCTS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đường</a:t>
            </a:r>
            <a:r>
              <a:rPr lang="en-US" sz="2400" dirty="0" smtClean="0">
                <a:latin typeface="Arial" pitchFamily="34" charset="0"/>
                <a:cs typeface="Arial" pitchFamily="34" charset="0"/>
              </a:rPr>
              <a:t> XHCN </a:t>
            </a:r>
            <a:r>
              <a:rPr lang="en-US" sz="2400" dirty="0" err="1" smtClean="0">
                <a:latin typeface="Arial" pitchFamily="34" charset="0"/>
                <a:cs typeface="Arial" pitchFamily="34" charset="0"/>
              </a:rPr>
              <a:t>diễn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(GCCN </a:t>
            </a:r>
            <a:r>
              <a:rPr lang="en-US" sz="2400" dirty="0" err="1" smtClean="0">
                <a:latin typeface="Arial" pitchFamily="34" charset="0"/>
                <a:cs typeface="Arial" pitchFamily="34" charset="0"/>
              </a:rPr>
              <a:t>nắm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a:t>
            </a:r>
          </a:p>
          <a:p>
            <a:pPr marL="0" indent="0" algn="just">
              <a:buNone/>
            </a:pPr>
            <a:r>
              <a:rPr lang="en-US" sz="2400" dirty="0" err="1" smtClean="0">
                <a:latin typeface="Arial" pitchFamily="34" charset="0"/>
                <a:cs typeface="Arial" pitchFamily="34" charset="0"/>
              </a:rPr>
              <a:t>Nội</a:t>
            </a:r>
            <a:r>
              <a:rPr lang="en-US" sz="2400" dirty="0" smtClean="0">
                <a:latin typeface="Arial" pitchFamily="34" charset="0"/>
                <a:cs typeface="Arial" pitchFamily="34" charset="0"/>
              </a:rPr>
              <a:t> dung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trọng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endParaRPr lang="en-US" sz="2400" dirty="0" smtClean="0">
              <a:latin typeface="Arial" pitchFamily="34" charset="0"/>
              <a:cs typeface="Arial" pitchFamily="34" charset="0"/>
            </a:endParaRPr>
          </a:p>
          <a:p>
            <a:pPr marL="0" indent="0" algn="just">
              <a:buNone/>
            </a:pP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hòa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823469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1008112"/>
          </a:xfrm>
        </p:spPr>
        <p:txBody>
          <a:bodyPr>
            <a:normAutofit/>
          </a:bodyPr>
          <a:lstStyle/>
          <a:p>
            <a:r>
              <a:rPr lang="en-US" sz="2400" dirty="0" smtClean="0">
                <a:latin typeface="Arial" pitchFamily="34" charset="0"/>
                <a:cs typeface="Arial" pitchFamily="34" charset="0"/>
              </a:rPr>
              <a:t>III. QUÁ ĐỘ LÊN CNXH Ở VIỆT NAM</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457200" y="1484784"/>
            <a:ext cx="8229600" cy="4641379"/>
          </a:xfrm>
        </p:spPr>
        <p:txBody>
          <a:bodyPr>
            <a:normAutofit/>
          </a:bodyPr>
          <a:lstStyle/>
          <a:p>
            <a:pPr marL="0" indent="0">
              <a:buNone/>
            </a:pPr>
            <a:r>
              <a:rPr lang="en-US" sz="2400" i="1" u="sng" dirty="0" smtClean="0">
                <a:latin typeface="Arial" pitchFamily="34" charset="0"/>
                <a:cs typeface="Arial" pitchFamily="34" charset="0"/>
              </a:rPr>
              <a:t>1. </a:t>
            </a:r>
            <a:r>
              <a:rPr lang="en-US" sz="2400" i="1" u="sng" dirty="0" err="1">
                <a:latin typeface="Arial" pitchFamily="34" charset="0"/>
                <a:cs typeface="Arial" pitchFamily="34" charset="0"/>
              </a:rPr>
              <a:t>Q</a:t>
            </a:r>
            <a:r>
              <a:rPr lang="en-US" sz="2400" i="1" u="sng" dirty="0" err="1" smtClean="0">
                <a:latin typeface="Arial" pitchFamily="34" charset="0"/>
                <a:cs typeface="Arial" pitchFamily="34" charset="0"/>
              </a:rPr>
              <a:t>uá</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độ</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lên</a:t>
            </a:r>
            <a:r>
              <a:rPr lang="en-US" sz="2400" i="1" u="sng" dirty="0" smtClean="0">
                <a:latin typeface="Arial" pitchFamily="34" charset="0"/>
                <a:cs typeface="Arial" pitchFamily="34" charset="0"/>
              </a:rPr>
              <a:t> CNXH </a:t>
            </a:r>
            <a:r>
              <a:rPr lang="en-US" sz="2400" i="1" u="sng" dirty="0" err="1" smtClean="0">
                <a:latin typeface="Arial" pitchFamily="34" charset="0"/>
                <a:cs typeface="Arial" pitchFamily="34" charset="0"/>
              </a:rPr>
              <a:t>bỏ</a:t>
            </a:r>
            <a:r>
              <a:rPr lang="en-US" sz="2400" i="1" u="sng" dirty="0" smtClean="0">
                <a:latin typeface="Arial" pitchFamily="34" charset="0"/>
                <a:cs typeface="Arial" pitchFamily="34" charset="0"/>
              </a:rPr>
              <a:t> qua </a:t>
            </a:r>
            <a:r>
              <a:rPr lang="en-US" sz="2400" i="1" u="sng" dirty="0" err="1" smtClean="0">
                <a:latin typeface="Arial" pitchFamily="34" charset="0"/>
                <a:cs typeface="Arial" pitchFamily="34" charset="0"/>
              </a:rPr>
              <a:t>chế</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độ</a:t>
            </a:r>
            <a:r>
              <a:rPr lang="en-US" sz="2400" i="1" u="sng" dirty="0" smtClean="0">
                <a:latin typeface="Arial" pitchFamily="34" charset="0"/>
                <a:cs typeface="Arial" pitchFamily="34" charset="0"/>
              </a:rPr>
              <a:t> TBCN</a:t>
            </a:r>
            <a:r>
              <a:rPr lang="en-US" sz="2400" dirty="0" smtClean="0">
                <a:latin typeface="Arial" pitchFamily="34" charset="0"/>
                <a:cs typeface="Arial" pitchFamily="34" charset="0"/>
              </a:rPr>
              <a:t>.</a:t>
            </a:r>
          </a:p>
          <a:p>
            <a:pPr marL="0" indent="0">
              <a:buNone/>
            </a:pPr>
            <a:endParaRPr lang="en-US" sz="2400" i="1" u="sng" dirty="0" smtClean="0">
              <a:latin typeface="Arial" pitchFamily="34" charset="0"/>
              <a:cs typeface="Arial" pitchFamily="34" charset="0"/>
            </a:endParaRPr>
          </a:p>
          <a:p>
            <a:pPr marL="0" indent="0">
              <a:buNone/>
            </a:pPr>
            <a:r>
              <a:rPr lang="en-US" sz="2400" i="1" u="sng" dirty="0" smtClean="0">
                <a:latin typeface="Arial" pitchFamily="34" charset="0"/>
                <a:cs typeface="Arial" pitchFamily="34" charset="0"/>
              </a:rPr>
              <a:t>a. </a:t>
            </a:r>
            <a:r>
              <a:rPr lang="en-US" sz="2400" i="1" u="sng" dirty="0" err="1" smtClean="0">
                <a:latin typeface="Arial" pitchFamily="34" charset="0"/>
                <a:cs typeface="Arial" pitchFamily="34" charset="0"/>
              </a:rPr>
              <a:t>Những</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đặc</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trưng</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cơ</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bản</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hậu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nặng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trở</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đường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KH CN </a:t>
            </a:r>
            <a:r>
              <a:rPr lang="en-US" sz="2400" dirty="0" err="1" smtClean="0">
                <a:latin typeface="Arial" pitchFamily="34" charset="0"/>
                <a:cs typeface="Arial" pitchFamily="34" charset="0"/>
              </a:rPr>
              <a:t>vừa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gay </a:t>
            </a:r>
            <a:r>
              <a:rPr lang="en-US" sz="2400" dirty="0" err="1" smtClean="0">
                <a:latin typeface="Arial" pitchFamily="34" charset="0"/>
                <a:cs typeface="Arial" pitchFamily="34" charset="0"/>
              </a:rPr>
              <a:t>gắt</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Nội</a:t>
            </a:r>
            <a:r>
              <a:rPr lang="en-US" sz="2400" dirty="0" smtClean="0">
                <a:latin typeface="Arial" pitchFamily="34" charset="0"/>
                <a:cs typeface="Arial" pitchFamily="34" charset="0"/>
              </a:rPr>
              <a:t> dung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đổi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nhưng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cuộc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đấu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HB, ĐLDT, DC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gặp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khăn</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1015641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solidFill>
                  <a:prstClr val="black"/>
                </a:solidFill>
                <a:latin typeface="Arial" pitchFamily="34" charset="0"/>
                <a:ea typeface="+mn-ea"/>
                <a:cs typeface="Arial" pitchFamily="34" charset="0"/>
              </a:rPr>
              <a:t>1. </a:t>
            </a:r>
            <a:r>
              <a:rPr lang="en-US" sz="2800" smtClean="0">
                <a:solidFill>
                  <a:prstClr val="black"/>
                </a:solidFill>
                <a:latin typeface="Arial" pitchFamily="34" charset="0"/>
                <a:ea typeface="+mn-ea"/>
                <a:cs typeface="Arial" pitchFamily="34" charset="0"/>
              </a:rPr>
              <a:t>Quá </a:t>
            </a:r>
            <a:r>
              <a:rPr lang="en-US" sz="2800">
                <a:solidFill>
                  <a:prstClr val="black"/>
                </a:solidFill>
                <a:latin typeface="Arial" pitchFamily="34" charset="0"/>
                <a:ea typeface="+mn-ea"/>
                <a:cs typeface="Arial" pitchFamily="34" charset="0"/>
              </a:rPr>
              <a:t>độ lên CNXH bỏ qua chế độ TBCN</a:t>
            </a:r>
            <a:endParaRPr lang="en-US" sz="280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marL="0" lvl="0" indent="0">
              <a:buNone/>
            </a:pPr>
            <a:r>
              <a:rPr lang="en-US" sz="2600" i="1" u="sng" dirty="0">
                <a:solidFill>
                  <a:prstClr val="black"/>
                </a:solidFill>
                <a:latin typeface="Arial" pitchFamily="34" charset="0"/>
                <a:cs typeface="Arial" pitchFamily="34" charset="0"/>
              </a:rPr>
              <a:t>a. </a:t>
            </a:r>
            <a:r>
              <a:rPr lang="en-US" sz="2600" i="1" u="sng" dirty="0" err="1">
                <a:solidFill>
                  <a:prstClr val="black"/>
                </a:solidFill>
                <a:latin typeface="Arial" pitchFamily="34" charset="0"/>
                <a:cs typeface="Arial" pitchFamily="34" charset="0"/>
              </a:rPr>
              <a:t>Những</a:t>
            </a:r>
            <a:r>
              <a:rPr lang="en-US" sz="2600" i="1" u="sng" dirty="0">
                <a:solidFill>
                  <a:prstClr val="black"/>
                </a:solidFill>
                <a:latin typeface="Arial" pitchFamily="34" charset="0"/>
                <a:cs typeface="Arial" pitchFamily="34" charset="0"/>
              </a:rPr>
              <a:t> </a:t>
            </a:r>
            <a:r>
              <a:rPr lang="en-US" sz="2600" i="1" u="sng" dirty="0" err="1">
                <a:solidFill>
                  <a:prstClr val="black"/>
                </a:solidFill>
                <a:latin typeface="Arial" pitchFamily="34" charset="0"/>
                <a:cs typeface="Arial" pitchFamily="34" charset="0"/>
              </a:rPr>
              <a:t>đặc</a:t>
            </a:r>
            <a:r>
              <a:rPr lang="en-US" sz="2600" i="1" u="sng" dirty="0">
                <a:solidFill>
                  <a:prstClr val="black"/>
                </a:solidFill>
                <a:latin typeface="Arial" pitchFamily="34" charset="0"/>
                <a:cs typeface="Arial" pitchFamily="34" charset="0"/>
              </a:rPr>
              <a:t> </a:t>
            </a:r>
            <a:r>
              <a:rPr lang="en-US" sz="2600" i="1" u="sng" dirty="0" err="1">
                <a:solidFill>
                  <a:prstClr val="black"/>
                </a:solidFill>
                <a:latin typeface="Arial" pitchFamily="34" charset="0"/>
                <a:cs typeface="Arial" pitchFamily="34" charset="0"/>
              </a:rPr>
              <a:t>trưng</a:t>
            </a:r>
            <a:r>
              <a:rPr lang="en-US" sz="2600" i="1" u="sng" dirty="0">
                <a:solidFill>
                  <a:prstClr val="black"/>
                </a:solidFill>
                <a:latin typeface="Arial" pitchFamily="34" charset="0"/>
                <a:cs typeface="Arial" pitchFamily="34" charset="0"/>
              </a:rPr>
              <a:t> </a:t>
            </a:r>
            <a:r>
              <a:rPr lang="en-US" sz="2600" i="1" u="sng" dirty="0" err="1">
                <a:solidFill>
                  <a:prstClr val="black"/>
                </a:solidFill>
                <a:latin typeface="Arial" pitchFamily="34" charset="0"/>
                <a:cs typeface="Arial" pitchFamily="34" charset="0"/>
              </a:rPr>
              <a:t>cơ</a:t>
            </a:r>
            <a:r>
              <a:rPr lang="en-US" sz="2600" i="1" u="sng" dirty="0">
                <a:solidFill>
                  <a:prstClr val="black"/>
                </a:solidFill>
                <a:latin typeface="Arial" pitchFamily="34" charset="0"/>
                <a:cs typeface="Arial" pitchFamily="34" charset="0"/>
              </a:rPr>
              <a:t> </a:t>
            </a:r>
            <a:r>
              <a:rPr lang="en-US" sz="2600" i="1" u="sng" dirty="0" err="1">
                <a:solidFill>
                  <a:prstClr val="black"/>
                </a:solidFill>
                <a:latin typeface="Arial" pitchFamily="34" charset="0"/>
                <a:cs typeface="Arial" pitchFamily="34" charset="0"/>
              </a:rPr>
              <a:t>bản</a:t>
            </a:r>
            <a:r>
              <a:rPr lang="en-US" sz="2600" dirty="0">
                <a:solidFill>
                  <a:prstClr val="black"/>
                </a:solidFill>
                <a:latin typeface="Arial" pitchFamily="34" charset="0"/>
                <a:cs typeface="Arial" pitchFamily="34" charset="0"/>
              </a:rPr>
              <a:t>:</a:t>
            </a:r>
          </a:p>
          <a:p>
            <a:pPr marL="0" lvl="0" indent="0" algn="just">
              <a:buNone/>
            </a:pPr>
            <a:r>
              <a:rPr lang="en-US" sz="2600" dirty="0" smtClean="0">
                <a:solidFill>
                  <a:prstClr val="black"/>
                </a:solidFill>
                <a:latin typeface="Arial" pitchFamily="34" charset="0"/>
                <a:cs typeface="Arial" pitchFamily="34" charset="0"/>
              </a:rPr>
              <a:t>	</a:t>
            </a:r>
          </a:p>
          <a:p>
            <a:pPr marL="0" lvl="0" indent="0" algn="just">
              <a:lnSpc>
                <a:spcPct val="110000"/>
              </a:lnSpc>
              <a:buNone/>
            </a:pPr>
            <a:r>
              <a:rPr lang="en-US" sz="2600" dirty="0" smtClean="0">
                <a:solidFill>
                  <a:prstClr val="black"/>
                </a:solidFill>
                <a:latin typeface="Arial" pitchFamily="34" charset="0"/>
                <a:cs typeface="Arial" pitchFamily="34" charset="0"/>
              </a:rPr>
              <a:t>ĐH IX </a:t>
            </a:r>
            <a:r>
              <a:rPr lang="en-US" sz="2600" dirty="0" err="1">
                <a:solidFill>
                  <a:prstClr val="black"/>
                </a:solidFill>
                <a:latin typeface="Arial" pitchFamily="34" charset="0"/>
                <a:cs typeface="Arial" pitchFamily="34" charset="0"/>
              </a:rPr>
              <a:t>của</a:t>
            </a:r>
            <a:r>
              <a:rPr lang="en-US" sz="2600" dirty="0">
                <a:solidFill>
                  <a:prstClr val="black"/>
                </a:solidFill>
                <a:latin typeface="Arial" pitchFamily="34" charset="0"/>
                <a:cs typeface="Arial" pitchFamily="34" charset="0"/>
              </a:rPr>
              <a:t> ĐCSVN </a:t>
            </a:r>
            <a:r>
              <a:rPr lang="en-US" sz="2600" dirty="0" err="1">
                <a:solidFill>
                  <a:prstClr val="black"/>
                </a:solidFill>
                <a:latin typeface="Arial" pitchFamily="34" charset="0"/>
                <a:cs typeface="Arial" pitchFamily="34" charset="0"/>
              </a:rPr>
              <a:t>xác</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định</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rõ</a:t>
            </a:r>
            <a:r>
              <a:rPr lang="en-US" sz="2600" dirty="0">
                <a:solidFill>
                  <a:prstClr val="black"/>
                </a:solidFill>
                <a:latin typeface="Arial" pitchFamily="34" charset="0"/>
                <a:cs typeface="Arial" pitchFamily="34" charset="0"/>
              </a:rPr>
              <a:t>: </a:t>
            </a:r>
            <a:r>
              <a:rPr lang="en-US" sz="2600" dirty="0" smtClean="0">
                <a:solidFill>
                  <a:prstClr val="black"/>
                </a:solidFill>
                <a:latin typeface="Arial" pitchFamily="34" charset="0"/>
                <a:cs typeface="Arial" pitchFamily="34" charset="0"/>
              </a:rPr>
              <a:t>“Con </a:t>
            </a:r>
            <a:r>
              <a:rPr lang="en-US" sz="2600" dirty="0" err="1">
                <a:solidFill>
                  <a:prstClr val="black"/>
                </a:solidFill>
                <a:latin typeface="Arial" pitchFamily="34" charset="0"/>
                <a:cs typeface="Arial" pitchFamily="34" charset="0"/>
              </a:rPr>
              <a:t>đường</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đi</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lên</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của</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nước</a:t>
            </a:r>
            <a:r>
              <a:rPr lang="en-US" sz="2600" dirty="0">
                <a:solidFill>
                  <a:prstClr val="black"/>
                </a:solidFill>
                <a:latin typeface="Arial" pitchFamily="34" charset="0"/>
                <a:cs typeface="Arial" pitchFamily="34" charset="0"/>
              </a:rPr>
              <a:t> ta </a:t>
            </a:r>
            <a:r>
              <a:rPr lang="en-US" sz="2600" dirty="0" err="1">
                <a:solidFill>
                  <a:prstClr val="black"/>
                </a:solidFill>
                <a:latin typeface="Arial" pitchFamily="34" charset="0"/>
                <a:cs typeface="Arial" pitchFamily="34" charset="0"/>
              </a:rPr>
              <a:t>là</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sự</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phát</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triển</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quá</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độ</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lên</a:t>
            </a:r>
            <a:r>
              <a:rPr lang="en-US" sz="2600" dirty="0">
                <a:solidFill>
                  <a:prstClr val="black"/>
                </a:solidFill>
                <a:latin typeface="Arial" pitchFamily="34" charset="0"/>
                <a:cs typeface="Arial" pitchFamily="34" charset="0"/>
              </a:rPr>
              <a:t> CNXH </a:t>
            </a:r>
            <a:r>
              <a:rPr lang="en-US" sz="2600" dirty="0" err="1">
                <a:solidFill>
                  <a:prstClr val="black"/>
                </a:solidFill>
                <a:latin typeface="Arial" pitchFamily="34" charset="0"/>
                <a:cs typeface="Arial" pitchFamily="34" charset="0"/>
              </a:rPr>
              <a:t>bỏ</a:t>
            </a:r>
            <a:r>
              <a:rPr lang="en-US" sz="2600" dirty="0">
                <a:solidFill>
                  <a:prstClr val="black"/>
                </a:solidFill>
                <a:latin typeface="Arial" pitchFamily="34" charset="0"/>
                <a:cs typeface="Arial" pitchFamily="34" charset="0"/>
              </a:rPr>
              <a:t> qua </a:t>
            </a:r>
            <a:r>
              <a:rPr lang="en-US" sz="2600" dirty="0" err="1">
                <a:solidFill>
                  <a:prstClr val="black"/>
                </a:solidFill>
                <a:latin typeface="Arial" pitchFamily="34" charset="0"/>
                <a:cs typeface="Arial" pitchFamily="34" charset="0"/>
              </a:rPr>
              <a:t>chế</a:t>
            </a:r>
            <a:r>
              <a:rPr lang="en-US" sz="2600" dirty="0">
                <a:solidFill>
                  <a:prstClr val="black"/>
                </a:solidFill>
                <a:latin typeface="Arial" pitchFamily="34" charset="0"/>
                <a:cs typeface="Arial" pitchFamily="34" charset="0"/>
              </a:rPr>
              <a:t> </a:t>
            </a:r>
            <a:r>
              <a:rPr lang="en-US" sz="2600" dirty="0" err="1">
                <a:solidFill>
                  <a:prstClr val="black"/>
                </a:solidFill>
                <a:latin typeface="Arial" pitchFamily="34" charset="0"/>
                <a:cs typeface="Arial" pitchFamily="34" charset="0"/>
              </a:rPr>
              <a:t>độ</a:t>
            </a:r>
            <a:r>
              <a:rPr lang="en-US" sz="2600" dirty="0">
                <a:solidFill>
                  <a:prstClr val="black"/>
                </a:solidFill>
                <a:latin typeface="Arial" pitchFamily="34" charset="0"/>
                <a:cs typeface="Arial" pitchFamily="34" charset="0"/>
              </a:rPr>
              <a:t> </a:t>
            </a:r>
            <a:r>
              <a:rPr lang="en-US" sz="2600" dirty="0" smtClean="0">
                <a:solidFill>
                  <a:prstClr val="black"/>
                </a:solidFill>
                <a:latin typeface="Arial" pitchFamily="34" charset="0"/>
                <a:cs typeface="Arial" pitchFamily="34" charset="0"/>
              </a:rPr>
              <a:t>TBCN, </a:t>
            </a:r>
            <a:r>
              <a:rPr lang="en-US" sz="2600" dirty="0" err="1" smtClean="0">
                <a:solidFill>
                  <a:prstClr val="black"/>
                </a:solidFill>
                <a:latin typeface="Arial" pitchFamily="34" charset="0"/>
                <a:cs typeface="Arial" pitchFamily="34" charset="0"/>
              </a:rPr>
              <a:t>tức</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là</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bỏ</a:t>
            </a:r>
            <a:r>
              <a:rPr lang="en-US" sz="2600" dirty="0" smtClean="0">
                <a:solidFill>
                  <a:prstClr val="black"/>
                </a:solidFill>
                <a:latin typeface="Arial" pitchFamily="34" charset="0"/>
                <a:cs typeface="Arial" pitchFamily="34" charset="0"/>
              </a:rPr>
              <a:t> qua </a:t>
            </a:r>
            <a:r>
              <a:rPr lang="en-US" sz="2600" dirty="0" err="1" smtClean="0">
                <a:solidFill>
                  <a:prstClr val="black"/>
                </a:solidFill>
                <a:latin typeface="Arial" pitchFamily="34" charset="0"/>
                <a:cs typeface="Arial" pitchFamily="34" charset="0"/>
              </a:rPr>
              <a:t>việc</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xác</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lập</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vị</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trí</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thống</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trị</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của</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quan</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hệ</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sản</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xuất</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và</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kiến</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trúc</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thượng</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tầng</a:t>
            </a:r>
            <a:r>
              <a:rPr lang="en-US" sz="2600" dirty="0" smtClean="0">
                <a:solidFill>
                  <a:prstClr val="black"/>
                </a:solidFill>
                <a:latin typeface="Arial" pitchFamily="34" charset="0"/>
                <a:cs typeface="Arial" pitchFamily="34" charset="0"/>
              </a:rPr>
              <a:t> TBCN, </a:t>
            </a:r>
            <a:r>
              <a:rPr lang="en-US" sz="2600" dirty="0" err="1" smtClean="0">
                <a:solidFill>
                  <a:prstClr val="black"/>
                </a:solidFill>
                <a:latin typeface="Arial" pitchFamily="34" charset="0"/>
                <a:cs typeface="Arial" pitchFamily="34" charset="0"/>
              </a:rPr>
              <a:t>nhưng</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tiếp</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thu</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kế</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thừa</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những</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thành</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tựu</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mà</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nhân</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loại</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đã</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đạt</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được</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dưới</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chế</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độ</a:t>
            </a:r>
            <a:r>
              <a:rPr lang="en-US" sz="2600" dirty="0" smtClean="0">
                <a:solidFill>
                  <a:prstClr val="black"/>
                </a:solidFill>
                <a:latin typeface="Arial" pitchFamily="34" charset="0"/>
                <a:cs typeface="Arial" pitchFamily="34" charset="0"/>
              </a:rPr>
              <a:t> TBCN, </a:t>
            </a:r>
            <a:r>
              <a:rPr lang="en-US" sz="2600" dirty="0" err="1" smtClean="0">
                <a:solidFill>
                  <a:prstClr val="black"/>
                </a:solidFill>
                <a:latin typeface="Arial" pitchFamily="34" charset="0"/>
                <a:cs typeface="Arial" pitchFamily="34" charset="0"/>
              </a:rPr>
              <a:t>đặc</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biệt</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về</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khoa</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học</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và</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công</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nghệ</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để</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phát</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triển</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nhanh</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lực</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lượng</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sản</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xuất</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xây</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dựng</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nền</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kinh</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tế</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hiện</a:t>
            </a:r>
            <a:r>
              <a:rPr lang="en-US" sz="2600" dirty="0" smtClean="0">
                <a:solidFill>
                  <a:prstClr val="black"/>
                </a:solidFill>
                <a:latin typeface="Arial" pitchFamily="34" charset="0"/>
                <a:cs typeface="Arial" pitchFamily="34" charset="0"/>
              </a:rPr>
              <a:t> </a:t>
            </a:r>
            <a:r>
              <a:rPr lang="en-US" sz="2600" dirty="0" err="1" smtClean="0">
                <a:solidFill>
                  <a:prstClr val="black"/>
                </a:solidFill>
                <a:latin typeface="Arial" pitchFamily="34" charset="0"/>
                <a:cs typeface="Arial" pitchFamily="34" charset="0"/>
              </a:rPr>
              <a:t>đại</a:t>
            </a:r>
            <a:r>
              <a:rPr lang="en-US" sz="2600" dirty="0" smtClean="0">
                <a:solidFill>
                  <a:prstClr val="black"/>
                </a:solidFill>
                <a:latin typeface="Arial" pitchFamily="34" charset="0"/>
                <a:cs typeface="Arial" pitchFamily="34" charset="0"/>
              </a:rPr>
              <a:t>”</a:t>
            </a:r>
            <a:endParaRPr lang="en-US" sz="2600" dirty="0">
              <a:solidFill>
                <a:prstClr val="black"/>
              </a:solidFill>
              <a:latin typeface="Arial" pitchFamily="34" charset="0"/>
              <a:cs typeface="Arial" pitchFamily="34" charset="0"/>
            </a:endParaRPr>
          </a:p>
          <a:p>
            <a:pPr marL="0" indent="0">
              <a:buNone/>
            </a:pPr>
            <a:endParaRPr lang="en-US" dirty="0"/>
          </a:p>
        </p:txBody>
      </p:sp>
    </p:spTree>
    <p:extLst>
      <p:ext uri="{BB962C8B-B14F-4D97-AF65-F5344CB8AC3E}">
        <p14:creationId xmlns:p14="http://schemas.microsoft.com/office/powerpoint/2010/main" val="174518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latin typeface="Arial" pitchFamily="34" charset="0"/>
                <a:cs typeface="Arial" pitchFamily="34" charset="0"/>
              </a:rPr>
              <a:t>Nội</a:t>
            </a:r>
            <a:r>
              <a:rPr lang="en-US" sz="2800" dirty="0" smtClean="0">
                <a:latin typeface="Arial" pitchFamily="34" charset="0"/>
                <a:cs typeface="Arial" pitchFamily="34" charset="0"/>
              </a:rPr>
              <a:t> dung </a:t>
            </a:r>
            <a:r>
              <a:rPr lang="en-US" sz="2800" dirty="0" err="1" smtClean="0">
                <a:latin typeface="Arial" pitchFamily="34" charset="0"/>
                <a:cs typeface="Arial" pitchFamily="34" charset="0"/>
              </a:rPr>
              <a:t>gồm</a:t>
            </a:r>
            <a:r>
              <a:rPr lang="en-US" sz="2800" dirty="0" smtClean="0">
                <a:latin typeface="Arial" pitchFamily="34" charset="0"/>
                <a:cs typeface="Arial" pitchFamily="34" charset="0"/>
              </a:rPr>
              <a:t>: 3 </a:t>
            </a:r>
            <a:r>
              <a:rPr lang="en-US" sz="2800" dirty="0" err="1" smtClean="0">
                <a:latin typeface="Arial" pitchFamily="34" charset="0"/>
                <a:cs typeface="Arial" pitchFamily="34" charset="0"/>
              </a:rPr>
              <a:t>phần</a:t>
            </a:r>
            <a:endParaRPr lang="en-US" sz="28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0" indent="0">
              <a:buNone/>
            </a:pPr>
            <a:r>
              <a:rPr lang="en-US" sz="2800" dirty="0" smtClean="0">
                <a:latin typeface="Arial" panose="020B0604020202020204" pitchFamily="34" charset="0"/>
                <a:cs typeface="Arial" pitchFamily="34" charset="0"/>
              </a:rPr>
              <a:t>I. </a:t>
            </a:r>
            <a:r>
              <a:rPr lang="en-US" sz="2800" dirty="0" err="1" smtClean="0">
                <a:latin typeface="Arial" pitchFamily="34" charset="0"/>
                <a:cs typeface="Arial" pitchFamily="34" charset="0"/>
              </a:rPr>
              <a:t>Chủ</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nghĩa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hội</a:t>
            </a:r>
            <a:endParaRPr lang="en-US" sz="2800" dirty="0" smtClean="0">
              <a:latin typeface="Arial" pitchFamily="34" charset="0"/>
              <a:cs typeface="Arial" pitchFamily="34" charset="0"/>
            </a:endParaRPr>
          </a:p>
          <a:p>
            <a:pPr marL="0" indent="0">
              <a:buNone/>
            </a:pPr>
            <a:r>
              <a:rPr lang="en-US" sz="2800" dirty="0" smtClean="0">
                <a:latin typeface="Arial" pitchFamily="34" charset="0"/>
                <a:cs typeface="Arial" pitchFamily="34" charset="0"/>
              </a:rPr>
              <a:t>II. </a:t>
            </a:r>
            <a:r>
              <a:rPr lang="en-US" sz="2800" dirty="0" err="1" smtClean="0">
                <a:latin typeface="Arial" pitchFamily="34" charset="0"/>
                <a:cs typeface="Arial" pitchFamily="34" charset="0"/>
              </a:rPr>
              <a:t>Thời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quá</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độ</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chủ</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nghĩa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hội</a:t>
            </a:r>
            <a:endParaRPr lang="en-US" sz="2800" dirty="0" smtClean="0">
              <a:latin typeface="Arial" pitchFamily="34" charset="0"/>
              <a:cs typeface="Arial" pitchFamily="34" charset="0"/>
            </a:endParaRPr>
          </a:p>
          <a:p>
            <a:pPr marL="0" indent="0">
              <a:buNone/>
            </a:pPr>
            <a:r>
              <a:rPr lang="en-US" sz="2800" dirty="0" smtClean="0">
                <a:latin typeface="Arial" pitchFamily="34" charset="0"/>
                <a:cs typeface="Arial" pitchFamily="34" charset="0"/>
              </a:rPr>
              <a:t>III. </a:t>
            </a:r>
            <a:r>
              <a:rPr lang="en-US" sz="2800" dirty="0" err="1" smtClean="0">
                <a:latin typeface="Arial" pitchFamily="34" charset="0"/>
                <a:cs typeface="Arial" pitchFamily="34" charset="0"/>
              </a:rPr>
              <a:t>Quá</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độ</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lên</a:t>
            </a:r>
            <a:r>
              <a:rPr lang="en-US" sz="2800" dirty="0" smtClean="0">
                <a:latin typeface="Arial" pitchFamily="34" charset="0"/>
                <a:cs typeface="Arial" pitchFamily="34" charset="0"/>
              </a:rPr>
              <a:t> CNXH ở </a:t>
            </a:r>
            <a:r>
              <a:rPr lang="en-US" sz="2800" dirty="0" err="1" smtClean="0">
                <a:latin typeface="Arial" pitchFamily="34" charset="0"/>
                <a:cs typeface="Arial" pitchFamily="34" charset="0"/>
              </a:rPr>
              <a:t>Việt</a:t>
            </a:r>
            <a:r>
              <a:rPr lang="en-US" sz="2800" dirty="0" smtClean="0">
                <a:latin typeface="Arial" pitchFamily="34" charset="0"/>
                <a:cs typeface="Arial" pitchFamily="34" charset="0"/>
              </a:rPr>
              <a:t> Nam</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4210191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solidFill>
                  <a:prstClr val="black"/>
                </a:solidFill>
                <a:latin typeface="Arial" pitchFamily="34" charset="0"/>
                <a:cs typeface="Arial" pitchFamily="34" charset="0"/>
              </a:rPr>
              <a:t>1. Qúa độ lên CNXH bỏ qua chế độ TBCN</a:t>
            </a:r>
            <a:endParaRPr lang="en-US" sz="2400">
              <a:latin typeface="Arial" pitchFamily="34" charset="0"/>
              <a:cs typeface="Arial" pitchFamily="34" charset="0"/>
            </a:endParaRPr>
          </a:p>
        </p:txBody>
      </p:sp>
      <p:sp>
        <p:nvSpPr>
          <p:cNvPr id="3" name="Content Placeholder 2"/>
          <p:cNvSpPr>
            <a:spLocks noGrp="1"/>
          </p:cNvSpPr>
          <p:nvPr>
            <p:ph idx="1"/>
          </p:nvPr>
        </p:nvSpPr>
        <p:spPr>
          <a:xfrm>
            <a:off x="179512" y="1340768"/>
            <a:ext cx="8435280" cy="5184576"/>
          </a:xfrm>
        </p:spPr>
        <p:txBody>
          <a:bodyPr>
            <a:normAutofit/>
          </a:bodyPr>
          <a:lstStyle/>
          <a:p>
            <a:pPr marL="0" indent="0">
              <a:buNone/>
            </a:pPr>
            <a:r>
              <a:rPr lang="en-US" sz="2400" i="1" u="sng" dirty="0" smtClean="0">
                <a:latin typeface="Arial" pitchFamily="34" charset="0"/>
                <a:cs typeface="Arial" pitchFamily="34" charset="0"/>
              </a:rPr>
              <a:t>b. </a:t>
            </a:r>
            <a:r>
              <a:rPr lang="en-US" sz="2400" i="1" u="sng" dirty="0" err="1" smtClean="0">
                <a:latin typeface="Arial" pitchFamily="34" charset="0"/>
                <a:cs typeface="Arial" pitchFamily="34" charset="0"/>
              </a:rPr>
              <a:t>Nội</a:t>
            </a:r>
            <a:r>
              <a:rPr lang="en-US" sz="2400" i="1" u="sng" dirty="0" smtClean="0">
                <a:latin typeface="Arial" pitchFamily="34" charset="0"/>
                <a:cs typeface="Arial" pitchFamily="34" charset="0"/>
              </a:rPr>
              <a:t> dung </a:t>
            </a:r>
            <a:r>
              <a:rPr lang="en-US" sz="2400" i="1" u="sng" dirty="0" err="1" smtClean="0">
                <a:latin typeface="Arial" pitchFamily="34" charset="0"/>
                <a:cs typeface="Arial" pitchFamily="34" charset="0"/>
              </a:rPr>
              <a:t>của</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tư</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tưởng</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quá</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độ</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lên</a:t>
            </a:r>
            <a:r>
              <a:rPr lang="en-US" sz="2400" i="1" u="sng" dirty="0" smtClean="0">
                <a:latin typeface="Arial" pitchFamily="34" charset="0"/>
                <a:cs typeface="Arial" pitchFamily="34" charset="0"/>
              </a:rPr>
              <a:t> CNXH </a:t>
            </a:r>
            <a:r>
              <a:rPr lang="en-US" sz="2400" i="1" u="sng" dirty="0" err="1" smtClean="0">
                <a:latin typeface="Arial" pitchFamily="34" charset="0"/>
                <a:cs typeface="Arial" pitchFamily="34" charset="0"/>
              </a:rPr>
              <a:t>bỏ</a:t>
            </a:r>
            <a:r>
              <a:rPr lang="en-US" sz="2400" i="1" u="sng" dirty="0" smtClean="0">
                <a:latin typeface="Arial" pitchFamily="34" charset="0"/>
                <a:cs typeface="Arial" pitchFamily="34" charset="0"/>
              </a:rPr>
              <a:t> qua </a:t>
            </a:r>
            <a:r>
              <a:rPr lang="en-US" sz="2400" i="1" u="sng" dirty="0" err="1" smtClean="0">
                <a:latin typeface="Arial" pitchFamily="34" charset="0"/>
                <a:cs typeface="Arial" pitchFamily="34" charset="0"/>
              </a:rPr>
              <a:t>chế</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độ</a:t>
            </a:r>
            <a:r>
              <a:rPr lang="en-US" sz="2400" i="1" u="sng" dirty="0" smtClean="0">
                <a:latin typeface="Arial" pitchFamily="34" charset="0"/>
                <a:cs typeface="Arial" pitchFamily="34" charset="0"/>
              </a:rPr>
              <a:t> TBCN</a:t>
            </a:r>
          </a:p>
          <a:p>
            <a:pPr marL="0" indent="0" algn="just">
              <a:buNone/>
            </a:pPr>
            <a:r>
              <a:rPr lang="en-US" sz="2400" i="1" u="sng" dirty="0" err="1" smtClean="0">
                <a:solidFill>
                  <a:srgbClr val="00B0F0"/>
                </a:solidFill>
                <a:latin typeface="Arial" pitchFamily="34" charset="0"/>
                <a:cs typeface="Arial" pitchFamily="34" charset="0"/>
              </a:rPr>
              <a:t>Thứ</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bỏ</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TBCN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đường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p>
          <a:p>
            <a:pPr marL="0" indent="0" algn="just">
              <a:buNone/>
            </a:pPr>
            <a:r>
              <a:rPr lang="en-US" sz="2400" i="1" u="sng" dirty="0" err="1" smtClean="0">
                <a:solidFill>
                  <a:srgbClr val="00B0F0"/>
                </a:solidFill>
                <a:latin typeface="Arial" pitchFamily="34" charset="0"/>
                <a:cs typeface="Arial" pitchFamily="34" charset="0"/>
              </a:rPr>
              <a:t>Thứ</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hai</a:t>
            </a:r>
            <a:r>
              <a:rPr lang="en-US" sz="2400" dirty="0" smtClean="0">
                <a:solidFill>
                  <a:srgbClr val="00B0F0"/>
                </a:solidFill>
                <a:latin typeface="Arial" pitchFamily="34" charset="0"/>
                <a:cs typeface="Arial" pitchFamily="34" charset="0"/>
              </a:rPr>
              <a:t>, </a:t>
            </a:r>
            <a:r>
              <a:rPr lang="en-US" sz="2400" dirty="0" err="1">
                <a:solidFill>
                  <a:prstClr val="black"/>
                </a:solidFill>
                <a:latin typeface="Arial" pitchFamily="34" charset="0"/>
                <a:cs typeface="Arial" pitchFamily="34" charset="0"/>
              </a:rPr>
              <a:t>Quá</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độ</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lên</a:t>
            </a:r>
            <a:r>
              <a:rPr lang="en-US" sz="2400" dirty="0">
                <a:solidFill>
                  <a:prstClr val="black"/>
                </a:solidFill>
                <a:latin typeface="Arial" pitchFamily="34" charset="0"/>
                <a:cs typeface="Arial" pitchFamily="34" charset="0"/>
              </a:rPr>
              <a:t> CNXH </a:t>
            </a:r>
            <a:r>
              <a:rPr lang="en-US" sz="2400" dirty="0" err="1">
                <a:solidFill>
                  <a:prstClr val="black"/>
                </a:solidFill>
                <a:latin typeface="Arial" pitchFamily="34" charset="0"/>
                <a:cs typeface="Arial" pitchFamily="34" charset="0"/>
              </a:rPr>
              <a:t>bỏ</a:t>
            </a:r>
            <a:r>
              <a:rPr lang="en-US" sz="2400" dirty="0">
                <a:solidFill>
                  <a:prstClr val="black"/>
                </a:solidFill>
                <a:latin typeface="Arial" pitchFamily="34" charset="0"/>
                <a:cs typeface="Arial" pitchFamily="34" charset="0"/>
              </a:rPr>
              <a:t> qua </a:t>
            </a:r>
            <a:r>
              <a:rPr lang="en-US" sz="2400" dirty="0" err="1">
                <a:solidFill>
                  <a:prstClr val="black"/>
                </a:solidFill>
                <a:latin typeface="Arial" pitchFamily="34" charset="0"/>
                <a:cs typeface="Arial" pitchFamily="34" charset="0"/>
              </a:rPr>
              <a:t>chế</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độ</a:t>
            </a:r>
            <a:r>
              <a:rPr lang="en-US" sz="2400" dirty="0">
                <a:solidFill>
                  <a:prstClr val="black"/>
                </a:solidFill>
                <a:latin typeface="Arial" pitchFamily="34" charset="0"/>
                <a:cs typeface="Arial" pitchFamily="34" charset="0"/>
              </a:rPr>
              <a:t> </a:t>
            </a:r>
            <a:r>
              <a:rPr lang="en-US" sz="2400" dirty="0" smtClean="0">
                <a:solidFill>
                  <a:prstClr val="black"/>
                </a:solidFill>
                <a:latin typeface="Arial" pitchFamily="34" charset="0"/>
                <a:cs typeface="Arial" pitchFamily="34" charset="0"/>
              </a:rPr>
              <a:t>TBCN, </a:t>
            </a:r>
            <a:r>
              <a:rPr lang="en-US" sz="2400" dirty="0" err="1" smtClean="0">
                <a:solidFill>
                  <a:prstClr val="black"/>
                </a:solidFill>
                <a:latin typeface="Arial" pitchFamily="34" charset="0"/>
                <a:cs typeface="Arial" pitchFamily="34" charset="0"/>
              </a:rPr>
              <a:t>tức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là</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bỏ</a:t>
            </a:r>
            <a:r>
              <a:rPr lang="en-US" sz="2400" dirty="0" smtClean="0">
                <a:solidFill>
                  <a:prstClr val="black"/>
                </a:solidFill>
                <a:latin typeface="Arial" pitchFamily="34" charset="0"/>
                <a:cs typeface="Arial" pitchFamily="34" charset="0"/>
              </a:rPr>
              <a:t> qua </a:t>
            </a:r>
            <a:r>
              <a:rPr lang="en-US" sz="2400" dirty="0" err="1" smtClean="0">
                <a:solidFill>
                  <a:prstClr val="black"/>
                </a:solidFill>
                <a:latin typeface="Arial" pitchFamily="34" charset="0"/>
                <a:cs typeface="Arial" pitchFamily="34" charset="0"/>
              </a:rPr>
              <a:t>việc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xác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lập</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vị</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trí</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thống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trị</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của</a:t>
            </a:r>
            <a:r>
              <a:rPr lang="en-US" sz="2400" dirty="0" smtClean="0">
                <a:solidFill>
                  <a:prstClr val="black"/>
                </a:solidFill>
                <a:latin typeface="Arial" pitchFamily="34" charset="0"/>
                <a:cs typeface="Arial" pitchFamily="34" charset="0"/>
              </a:rPr>
              <a:t> QHSX </a:t>
            </a:r>
            <a:r>
              <a:rPr lang="en-US" sz="2400" dirty="0" err="1" smtClean="0">
                <a:solidFill>
                  <a:prstClr val="black"/>
                </a:solidFill>
                <a:latin typeface="Arial" pitchFamily="34" charset="0"/>
                <a:cs typeface="Arial" pitchFamily="34" charset="0"/>
              </a:rPr>
              <a:t>và</a:t>
            </a:r>
            <a:r>
              <a:rPr lang="en-US" sz="2400" dirty="0" smtClean="0">
                <a:solidFill>
                  <a:prstClr val="black"/>
                </a:solidFill>
                <a:latin typeface="Arial" pitchFamily="34" charset="0"/>
                <a:cs typeface="Arial" pitchFamily="34" charset="0"/>
              </a:rPr>
              <a:t> KTTT </a:t>
            </a:r>
            <a:r>
              <a:rPr lang="en-US" sz="2400" dirty="0" err="1" smtClean="0">
                <a:solidFill>
                  <a:prstClr val="black"/>
                </a:solidFill>
                <a:latin typeface="Arial" pitchFamily="34" charset="0"/>
                <a:cs typeface="Arial" pitchFamily="34" charset="0"/>
              </a:rPr>
              <a:t>Tư</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bản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chủ</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nghĩa</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Điều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này</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có</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nghĩa</a:t>
            </a:r>
            <a:r>
              <a:rPr lang="en-US" sz="2400" dirty="0" smtClean="0">
                <a:solidFill>
                  <a:prstClr val="black"/>
                </a:solidFill>
                <a:latin typeface="Arial" pitchFamily="34" charset="0"/>
                <a:cs typeface="Arial" pitchFamily="34" charset="0"/>
              </a:rPr>
              <a:t>:</a:t>
            </a:r>
          </a:p>
          <a:p>
            <a:pPr marL="0" indent="0" algn="just">
              <a:buNone/>
            </a:pPr>
            <a:r>
              <a:rPr lang="en-US" sz="2400" dirty="0" err="1" smtClean="0">
                <a:solidFill>
                  <a:prstClr val="black"/>
                </a:solidFill>
                <a:latin typeface="Arial" pitchFamily="34" charset="0"/>
                <a:cs typeface="Arial" pitchFamily="34" charset="0"/>
              </a:rPr>
              <a:t>Trong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TKQĐộ</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còn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nhiều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hình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thức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sở</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hữu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nhiều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thành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phần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kinh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tế</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nhưng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sở</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hữu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tư</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nhân</a:t>
            </a:r>
            <a:r>
              <a:rPr lang="en-US" sz="2400" dirty="0" smtClean="0">
                <a:solidFill>
                  <a:prstClr val="black"/>
                </a:solidFill>
                <a:latin typeface="Arial" pitchFamily="34" charset="0"/>
                <a:cs typeface="Arial" pitchFamily="34" charset="0"/>
              </a:rPr>
              <a:t> TBCN, </a:t>
            </a:r>
            <a:r>
              <a:rPr lang="en-US" sz="2400" dirty="0" err="1" smtClean="0">
                <a:solidFill>
                  <a:prstClr val="black"/>
                </a:solidFill>
                <a:latin typeface="Arial" pitchFamily="34" charset="0"/>
                <a:cs typeface="Arial" pitchFamily="34" charset="0"/>
              </a:rPr>
              <a:t>thành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phần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kinh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tế</a:t>
            </a:r>
            <a:r>
              <a:rPr lang="en-US" sz="2400" dirty="0" smtClean="0">
                <a:solidFill>
                  <a:prstClr val="black"/>
                </a:solidFill>
                <a:latin typeface="Arial" pitchFamily="34" charset="0"/>
                <a:cs typeface="Arial" pitchFamily="34" charset="0"/>
              </a:rPr>
              <a:t> TBT </a:t>
            </a:r>
            <a:r>
              <a:rPr lang="en-US" sz="2400" dirty="0" err="1">
                <a:solidFill>
                  <a:prstClr val="black"/>
                </a:solidFill>
                <a:latin typeface="Arial" pitchFamily="34" charset="0"/>
                <a:cs typeface="Arial" pitchFamily="34" charset="0"/>
              </a:rPr>
              <a:t>n</a:t>
            </a:r>
            <a:r>
              <a:rPr lang="en-US" sz="2400" dirty="0" err="1" smtClean="0">
                <a:solidFill>
                  <a:prstClr val="black"/>
                </a:solidFill>
                <a:latin typeface="Arial" pitchFamily="34" charset="0"/>
                <a:cs typeface="Arial" pitchFamily="34" charset="0"/>
              </a:rPr>
              <a:t>hân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không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đóng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vai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trò</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chủ</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đạo</a:t>
            </a:r>
            <a:r>
              <a:rPr lang="en-US" sz="2400" dirty="0" smtClean="0">
                <a:solidFill>
                  <a:prstClr val="black"/>
                </a:solidFill>
                <a:latin typeface="Arial" pitchFamily="34" charset="0"/>
                <a:cs typeface="Arial" pitchFamily="34" charset="0"/>
              </a:rPr>
              <a:t>.</a:t>
            </a:r>
          </a:p>
          <a:p>
            <a:pPr marL="0" indent="0" algn="just">
              <a:buNone/>
            </a:pPr>
            <a:r>
              <a:rPr lang="en-US" sz="2400" dirty="0" err="1">
                <a:solidFill>
                  <a:prstClr val="black"/>
                </a:solidFill>
                <a:latin typeface="Arial" pitchFamily="34" charset="0"/>
                <a:cs typeface="Arial" pitchFamily="34" charset="0"/>
              </a:rPr>
              <a:t>T</a:t>
            </a:r>
            <a:r>
              <a:rPr lang="en-US" sz="2400" dirty="0" err="1" smtClean="0">
                <a:solidFill>
                  <a:prstClr val="black"/>
                </a:solidFill>
                <a:latin typeface="Arial" pitchFamily="34" charset="0"/>
                <a:cs typeface="Arial" pitchFamily="34" charset="0"/>
              </a:rPr>
              <a:t>rong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sx</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còn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nhiều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hình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thức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phân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phối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nhưng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phân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phối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theo</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lao</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động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là</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chủ</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yếu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Vẫn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còn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quan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hệ</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bóc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lột</a:t>
            </a:r>
            <a:r>
              <a:rPr lang="en-US" sz="2400" dirty="0" smtClean="0">
                <a:solidFill>
                  <a:prstClr val="black"/>
                </a:solidFill>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147506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en-US" sz="2400" u="sng">
                <a:solidFill>
                  <a:prstClr val="black"/>
                </a:solidFill>
                <a:latin typeface="Arial" pitchFamily="34" charset="0"/>
                <a:cs typeface="Arial" pitchFamily="34" charset="0"/>
              </a:rPr>
              <a:t>1. Qúa độ lên CNXH bỏ qua chế độ TBCN</a:t>
            </a:r>
            <a:endParaRPr lang="en-US" u="sng"/>
          </a:p>
        </p:txBody>
      </p:sp>
      <p:sp>
        <p:nvSpPr>
          <p:cNvPr id="3" name="Content Placeholder 2"/>
          <p:cNvSpPr>
            <a:spLocks noGrp="1"/>
          </p:cNvSpPr>
          <p:nvPr>
            <p:ph idx="1"/>
          </p:nvPr>
        </p:nvSpPr>
        <p:spPr>
          <a:xfrm>
            <a:off x="457200" y="1196752"/>
            <a:ext cx="8229600" cy="4929411"/>
          </a:xfrm>
        </p:spPr>
        <p:txBody>
          <a:bodyPr>
            <a:normAutofit/>
          </a:bodyPr>
          <a:lstStyle/>
          <a:p>
            <a:pPr marL="0" lvl="0" indent="0">
              <a:buNone/>
            </a:pPr>
            <a:r>
              <a:rPr lang="en-US" sz="2400" u="sng" dirty="0">
                <a:solidFill>
                  <a:prstClr val="black"/>
                </a:solidFill>
                <a:latin typeface="Arial" pitchFamily="34" charset="0"/>
                <a:cs typeface="Arial" pitchFamily="34" charset="0"/>
              </a:rPr>
              <a:t>b. </a:t>
            </a:r>
            <a:r>
              <a:rPr lang="en-US" sz="2400" u="sng" dirty="0" err="1">
                <a:solidFill>
                  <a:prstClr val="black"/>
                </a:solidFill>
                <a:latin typeface="Arial" pitchFamily="34" charset="0"/>
                <a:cs typeface="Arial" pitchFamily="34" charset="0"/>
              </a:rPr>
              <a:t>Nội</a:t>
            </a:r>
            <a:r>
              <a:rPr lang="en-US" sz="2400" u="sng" dirty="0">
                <a:solidFill>
                  <a:prstClr val="black"/>
                </a:solidFill>
                <a:latin typeface="Arial" pitchFamily="34" charset="0"/>
                <a:cs typeface="Arial" pitchFamily="34" charset="0"/>
              </a:rPr>
              <a:t> dung </a:t>
            </a:r>
            <a:r>
              <a:rPr lang="en-US" sz="2400" u="sng" dirty="0" err="1">
                <a:solidFill>
                  <a:prstClr val="black"/>
                </a:solidFill>
                <a:latin typeface="Arial" pitchFamily="34" charset="0"/>
                <a:cs typeface="Arial" pitchFamily="34" charset="0"/>
              </a:rPr>
              <a:t>của</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tư</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tưởng</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quá</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độ</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lên</a:t>
            </a:r>
            <a:r>
              <a:rPr lang="en-US" sz="2400" u="sng" dirty="0">
                <a:solidFill>
                  <a:prstClr val="black"/>
                </a:solidFill>
                <a:latin typeface="Arial" pitchFamily="34" charset="0"/>
                <a:cs typeface="Arial" pitchFamily="34" charset="0"/>
              </a:rPr>
              <a:t> CNXH </a:t>
            </a:r>
            <a:r>
              <a:rPr lang="en-US" sz="2400" u="sng" dirty="0" err="1">
                <a:solidFill>
                  <a:prstClr val="black"/>
                </a:solidFill>
                <a:latin typeface="Arial" pitchFamily="34" charset="0"/>
                <a:cs typeface="Arial" pitchFamily="34" charset="0"/>
              </a:rPr>
              <a:t>bỏ</a:t>
            </a:r>
            <a:r>
              <a:rPr lang="en-US" sz="2400" u="sng" dirty="0">
                <a:solidFill>
                  <a:prstClr val="black"/>
                </a:solidFill>
                <a:latin typeface="Arial" pitchFamily="34" charset="0"/>
                <a:cs typeface="Arial" pitchFamily="34" charset="0"/>
              </a:rPr>
              <a:t> qua </a:t>
            </a:r>
            <a:r>
              <a:rPr lang="en-US" sz="2400" u="sng" dirty="0" err="1">
                <a:solidFill>
                  <a:prstClr val="black"/>
                </a:solidFill>
                <a:latin typeface="Arial" pitchFamily="34" charset="0"/>
                <a:cs typeface="Arial" pitchFamily="34" charset="0"/>
              </a:rPr>
              <a:t>chế</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độ</a:t>
            </a:r>
            <a:r>
              <a:rPr lang="en-US" sz="2400" u="sng" dirty="0">
                <a:solidFill>
                  <a:prstClr val="black"/>
                </a:solidFill>
                <a:latin typeface="Arial" pitchFamily="34" charset="0"/>
                <a:cs typeface="Arial" pitchFamily="34" charset="0"/>
              </a:rPr>
              <a:t> TBCN</a:t>
            </a:r>
          </a:p>
          <a:p>
            <a:pPr marL="0" indent="0" algn="just">
              <a:buNone/>
            </a:pPr>
            <a:r>
              <a:rPr lang="en-US" sz="2400" i="1" u="sng" dirty="0" err="1" smtClean="0">
                <a:solidFill>
                  <a:srgbClr val="00B0F0"/>
                </a:solidFill>
                <a:latin typeface="Arial" pitchFamily="34" charset="0"/>
                <a:cs typeface="Arial" pitchFamily="34" charset="0"/>
              </a:rPr>
              <a:t>Thứ</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ba</a:t>
            </a:r>
            <a:r>
              <a:rPr lang="en-US" sz="2400" i="1" dirty="0" smtClean="0">
                <a:solidFill>
                  <a:srgbClr val="00B0F0"/>
                </a:solidFill>
                <a:latin typeface="Arial" pitchFamily="34" charset="0"/>
                <a:cs typeface="Arial" pitchFamily="34" charset="0"/>
              </a:rPr>
              <a:t>, </a:t>
            </a:r>
            <a:r>
              <a:rPr lang="en-US" sz="2400" dirty="0" err="1">
                <a:solidFill>
                  <a:prstClr val="black"/>
                </a:solidFill>
                <a:latin typeface="Arial" pitchFamily="34" charset="0"/>
                <a:cs typeface="Arial" pitchFamily="34" charset="0"/>
              </a:rPr>
              <a:t>Quá</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độ</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lên</a:t>
            </a:r>
            <a:r>
              <a:rPr lang="en-US" sz="2400" dirty="0">
                <a:solidFill>
                  <a:prstClr val="black"/>
                </a:solidFill>
                <a:latin typeface="Arial" pitchFamily="34" charset="0"/>
                <a:cs typeface="Arial" pitchFamily="34" charset="0"/>
              </a:rPr>
              <a:t> CNXH </a:t>
            </a:r>
            <a:r>
              <a:rPr lang="en-US" sz="2400" dirty="0" err="1">
                <a:solidFill>
                  <a:prstClr val="black"/>
                </a:solidFill>
                <a:latin typeface="Arial" pitchFamily="34" charset="0"/>
                <a:cs typeface="Arial" pitchFamily="34" charset="0"/>
              </a:rPr>
              <a:t>bỏ</a:t>
            </a:r>
            <a:r>
              <a:rPr lang="en-US" sz="2400" dirty="0">
                <a:solidFill>
                  <a:prstClr val="black"/>
                </a:solidFill>
                <a:latin typeface="Arial" pitchFamily="34" charset="0"/>
                <a:cs typeface="Arial" pitchFamily="34" charset="0"/>
              </a:rPr>
              <a:t> qua </a:t>
            </a:r>
            <a:r>
              <a:rPr lang="en-US" sz="2400" dirty="0" err="1">
                <a:solidFill>
                  <a:prstClr val="black"/>
                </a:solidFill>
                <a:latin typeface="Arial" pitchFamily="34" charset="0"/>
                <a:cs typeface="Arial" pitchFamily="34" charset="0"/>
              </a:rPr>
              <a:t>chế</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độ</a:t>
            </a:r>
            <a:r>
              <a:rPr lang="en-US" sz="2400" dirty="0">
                <a:solidFill>
                  <a:prstClr val="black"/>
                </a:solidFill>
                <a:latin typeface="Arial" pitchFamily="34" charset="0"/>
                <a:cs typeface="Arial" pitchFamily="34" charset="0"/>
              </a:rPr>
              <a:t> </a:t>
            </a:r>
            <a:r>
              <a:rPr lang="en-US" sz="2400" dirty="0" smtClean="0">
                <a:solidFill>
                  <a:prstClr val="black"/>
                </a:solidFill>
                <a:latin typeface="Arial" pitchFamily="34" charset="0"/>
                <a:cs typeface="Arial" pitchFamily="34" charset="0"/>
              </a:rPr>
              <a:t>TBCN </a:t>
            </a:r>
            <a:r>
              <a:rPr lang="en-US" sz="2400" dirty="0" err="1" smtClean="0">
                <a:solidFill>
                  <a:prstClr val="black"/>
                </a:solidFill>
                <a:latin typeface="Arial" pitchFamily="34" charset="0"/>
                <a:cs typeface="Arial" pitchFamily="34" charset="0"/>
              </a:rPr>
              <a:t>đòi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hỏi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phải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tiếp</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kế</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thừa</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những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thành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tựu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mà</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nhân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loại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đã</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đạt</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được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dưới</a:t>
            </a:r>
            <a:r>
              <a:rPr lang="en-US" sz="2400" dirty="0" smtClean="0">
                <a:solidFill>
                  <a:prstClr val="black"/>
                </a:solidFill>
                <a:latin typeface="Arial" pitchFamily="34" charset="0"/>
                <a:cs typeface="Arial" pitchFamily="34" charset="0"/>
              </a:rPr>
              <a:t> CNTB...</a:t>
            </a:r>
            <a:r>
              <a:rPr lang="en-US" sz="2400" dirty="0" err="1" smtClean="0">
                <a:solidFill>
                  <a:prstClr val="black"/>
                </a:solidFill>
                <a:latin typeface="Arial" pitchFamily="34" charset="0"/>
                <a:cs typeface="Arial" pitchFamily="34" charset="0"/>
              </a:rPr>
              <a:t>để</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phát</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triển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nhanh</a:t>
            </a:r>
            <a:r>
              <a:rPr lang="en-US" sz="2400" dirty="0" smtClean="0">
                <a:solidFill>
                  <a:prstClr val="black"/>
                </a:solidFill>
                <a:latin typeface="Arial" pitchFamily="34" charset="0"/>
                <a:cs typeface="Arial" pitchFamily="34" charset="0"/>
              </a:rPr>
              <a:t> LLSX</a:t>
            </a:r>
          </a:p>
          <a:p>
            <a:pPr marL="0" indent="0" algn="just">
              <a:buNone/>
            </a:pPr>
            <a:endParaRPr lang="en-US" sz="2400" dirty="0" smtClean="0">
              <a:solidFill>
                <a:prstClr val="black"/>
              </a:solidFill>
              <a:latin typeface="Arial" pitchFamily="34" charset="0"/>
              <a:cs typeface="Arial" pitchFamily="34" charset="0"/>
            </a:endParaRPr>
          </a:p>
          <a:p>
            <a:pPr marL="0" indent="0" algn="just">
              <a:buNone/>
            </a:pPr>
            <a:r>
              <a:rPr lang="en-US" sz="2400" i="1" u="sng" dirty="0" err="1" smtClean="0">
                <a:solidFill>
                  <a:srgbClr val="00B0F0"/>
                </a:solidFill>
                <a:latin typeface="Arial" pitchFamily="34" charset="0"/>
                <a:cs typeface="Arial" pitchFamily="34" charset="0"/>
              </a:rPr>
              <a:t>Thứ</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tư</a:t>
            </a:r>
            <a:r>
              <a:rPr lang="en-US" sz="2400" u="sng" dirty="0" smtClean="0">
                <a:solidFill>
                  <a:prstClr val="black"/>
                </a:solidFill>
                <a:latin typeface="Arial" pitchFamily="34" charset="0"/>
                <a:cs typeface="Arial" pitchFamily="34" charset="0"/>
              </a:rPr>
              <a:t>,</a:t>
            </a:r>
            <a:r>
              <a:rPr lang="en-US" sz="2400" dirty="0" smtClean="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Quá</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độ</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lên</a:t>
            </a:r>
            <a:r>
              <a:rPr lang="en-US" sz="2400" dirty="0">
                <a:solidFill>
                  <a:prstClr val="black"/>
                </a:solidFill>
                <a:latin typeface="Arial" pitchFamily="34" charset="0"/>
                <a:cs typeface="Arial" pitchFamily="34" charset="0"/>
              </a:rPr>
              <a:t> CNXH </a:t>
            </a:r>
            <a:r>
              <a:rPr lang="en-US" sz="2400" dirty="0" err="1">
                <a:solidFill>
                  <a:prstClr val="black"/>
                </a:solidFill>
                <a:latin typeface="Arial" pitchFamily="34" charset="0"/>
                <a:cs typeface="Arial" pitchFamily="34" charset="0"/>
              </a:rPr>
              <a:t>bỏ</a:t>
            </a:r>
            <a:r>
              <a:rPr lang="en-US" sz="2400" dirty="0">
                <a:solidFill>
                  <a:prstClr val="black"/>
                </a:solidFill>
                <a:latin typeface="Arial" pitchFamily="34" charset="0"/>
                <a:cs typeface="Arial" pitchFamily="34" charset="0"/>
              </a:rPr>
              <a:t> qua </a:t>
            </a:r>
            <a:r>
              <a:rPr lang="en-US" sz="2400" dirty="0" err="1">
                <a:solidFill>
                  <a:prstClr val="black"/>
                </a:solidFill>
                <a:latin typeface="Arial" pitchFamily="34" charset="0"/>
                <a:cs typeface="Arial" pitchFamily="34" charset="0"/>
              </a:rPr>
              <a:t>chế</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độ</a:t>
            </a:r>
            <a:r>
              <a:rPr lang="en-US" sz="2400" dirty="0">
                <a:solidFill>
                  <a:prstClr val="black"/>
                </a:solidFill>
                <a:latin typeface="Arial" pitchFamily="34" charset="0"/>
                <a:cs typeface="Arial" pitchFamily="34" charset="0"/>
              </a:rPr>
              <a:t> </a:t>
            </a:r>
            <a:r>
              <a:rPr lang="en-US" sz="2400" dirty="0" smtClean="0">
                <a:solidFill>
                  <a:prstClr val="black"/>
                </a:solidFill>
                <a:latin typeface="Arial" pitchFamily="34" charset="0"/>
                <a:cs typeface="Arial" pitchFamily="34" charset="0"/>
              </a:rPr>
              <a:t>TBCN </a:t>
            </a:r>
            <a:r>
              <a:rPr lang="en-US" sz="2400" dirty="0" err="1" smtClean="0">
                <a:solidFill>
                  <a:prstClr val="black"/>
                </a:solidFill>
                <a:latin typeface="Arial" pitchFamily="34" charset="0"/>
                <a:cs typeface="Arial" pitchFamily="34" charset="0"/>
              </a:rPr>
              <a:t>là</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tạo</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ra</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sự</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biến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đổi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về</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chất</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của</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xã</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hội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trên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tất</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cả</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các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lĩnh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vực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là</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sự</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nghiệp</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khó</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khăn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phức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tạp</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lâu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dài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với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nhiều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chặng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đường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nhiều</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hình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thức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tổ</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chức</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kinh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tế</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xã</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hội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có</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tính</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chất</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quá</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độ</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đòi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hỏi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phải</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có</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quyết</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tâm</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cao</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của</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toàn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Đảng</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toàn</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dân</a:t>
            </a:r>
            <a:r>
              <a:rPr lang="en-US" sz="2400" dirty="0" smtClean="0">
                <a:solidFill>
                  <a:prstClr val="black"/>
                </a:solidFill>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141833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143000"/>
          </a:xfrm>
        </p:spPr>
        <p:txBody>
          <a:bodyPr>
            <a:noAutofit/>
          </a:bodyPr>
          <a:lstStyle/>
          <a:p>
            <a:r>
              <a:rPr lang="en-US" sz="3200" smtClean="0">
                <a:latin typeface="Arial" pitchFamily="34" charset="0"/>
                <a:cs typeface="Arial" pitchFamily="34" charset="0"/>
              </a:rPr>
              <a:t>2. Những đặc trưng của CNXH và phương hướng xây dựng CNXH ở Việt Nam hiện nay</a:t>
            </a:r>
            <a:endParaRPr lang="en-US" sz="3200">
              <a:latin typeface="Arial" pitchFamily="34" charset="0"/>
              <a:cs typeface="Arial" pitchFamily="34" charset="0"/>
            </a:endParaRPr>
          </a:p>
        </p:txBody>
      </p:sp>
      <p:sp>
        <p:nvSpPr>
          <p:cNvPr id="3" name="Content Placeholder 2"/>
          <p:cNvSpPr>
            <a:spLocks noGrp="1"/>
          </p:cNvSpPr>
          <p:nvPr>
            <p:ph idx="1"/>
          </p:nvPr>
        </p:nvSpPr>
        <p:spPr>
          <a:xfrm>
            <a:off x="251520" y="1600200"/>
            <a:ext cx="8640960" cy="4997152"/>
          </a:xfrm>
        </p:spPr>
        <p:txBody>
          <a:bodyPr>
            <a:normAutofit/>
          </a:bodyPr>
          <a:lstStyle/>
          <a:p>
            <a:pPr marL="0" indent="0">
              <a:buNone/>
            </a:pPr>
            <a:r>
              <a:rPr lang="en-US" sz="2400" i="1" u="sng" smtClean="0">
                <a:latin typeface="Arial" pitchFamily="34" charset="0"/>
                <a:cs typeface="Arial" pitchFamily="34" charset="0"/>
              </a:rPr>
              <a:t>a. Những đặc trưng bản chất của CNXH ở Việt Nam</a:t>
            </a:r>
          </a:p>
          <a:p>
            <a:pPr marL="0" indent="0" algn="just">
              <a:buNone/>
            </a:pPr>
            <a:r>
              <a:rPr lang="en-US" sz="2400" smtClean="0">
                <a:latin typeface="Arial" pitchFamily="34" charset="0"/>
                <a:cs typeface="Arial" pitchFamily="34" charset="0"/>
              </a:rPr>
              <a:t>	Vận dụng sáng tạo CNMLN vào điều kiện cụ thể của Việt Nam, Từ đại hội IV (1976) đến ĐH VII (1991) đến ĐH XI (2011), cùng với thực tiễn xây dựng trong những năm đổi mới, Đảng và nhân dân ta đã phát triển mô hình CNXH với 8 đặc trưng. Có thể thấy những đặc trưng đó tập trung vào ba nhóm: Mục tiêu, bản chất, nội dung. Đó là:</a:t>
            </a:r>
          </a:p>
          <a:p>
            <a:pPr marL="0" indent="0">
              <a:buNone/>
            </a:pPr>
            <a:endParaRPr lang="en-US" sz="2400" i="1" u="sng" smtClean="0">
              <a:solidFill>
                <a:srgbClr val="00B0F0"/>
              </a:solidFill>
              <a:latin typeface="Arial" pitchFamily="34" charset="0"/>
              <a:cs typeface="Arial" pitchFamily="34" charset="0"/>
            </a:endParaRPr>
          </a:p>
          <a:p>
            <a:pPr marL="0" indent="0">
              <a:buNone/>
            </a:pPr>
            <a:r>
              <a:rPr lang="en-US" sz="2400" i="1" u="sng" smtClean="0">
                <a:solidFill>
                  <a:srgbClr val="00B0F0"/>
                </a:solidFill>
                <a:latin typeface="Arial" pitchFamily="34" charset="0"/>
                <a:cs typeface="Arial" pitchFamily="34" charset="0"/>
              </a:rPr>
              <a:t>Một là, </a:t>
            </a:r>
            <a:r>
              <a:rPr lang="en-US" sz="2400" smtClean="0">
                <a:latin typeface="Arial" pitchFamily="34" charset="0"/>
                <a:cs typeface="Arial" pitchFamily="34" charset="0"/>
              </a:rPr>
              <a:t>Dân giàu, nước mạnh, dân chủ, công bằng, văn minh</a:t>
            </a:r>
          </a:p>
          <a:p>
            <a:pPr marL="0" indent="0">
              <a:buNone/>
            </a:pPr>
            <a:r>
              <a:rPr lang="en-US" sz="2400" i="1" u="sng" smtClean="0">
                <a:solidFill>
                  <a:srgbClr val="00B0F0"/>
                </a:solidFill>
                <a:latin typeface="Arial" pitchFamily="34" charset="0"/>
                <a:cs typeface="Arial" pitchFamily="34" charset="0"/>
              </a:rPr>
              <a:t>Hai là</a:t>
            </a:r>
            <a:r>
              <a:rPr lang="en-US" sz="2400" i="1" u="sng" smtClean="0">
                <a:latin typeface="Arial" pitchFamily="34" charset="0"/>
                <a:cs typeface="Arial" pitchFamily="34" charset="0"/>
              </a:rPr>
              <a:t>, </a:t>
            </a:r>
            <a:r>
              <a:rPr lang="en-US" sz="2400" smtClean="0">
                <a:latin typeface="Arial" pitchFamily="34" charset="0"/>
                <a:cs typeface="Arial" pitchFamily="34" charset="0"/>
              </a:rPr>
              <a:t>Do nhân dân làm chủ</a:t>
            </a:r>
          </a:p>
          <a:p>
            <a:pPr marL="0" indent="0">
              <a:buNone/>
            </a:pPr>
            <a:r>
              <a:rPr lang="en-US" sz="2400" i="1" u="sng" smtClean="0">
                <a:solidFill>
                  <a:srgbClr val="00B0F0"/>
                </a:solidFill>
                <a:latin typeface="Arial" pitchFamily="34" charset="0"/>
                <a:cs typeface="Arial" pitchFamily="34" charset="0"/>
              </a:rPr>
              <a:t>Ba là, </a:t>
            </a:r>
            <a:r>
              <a:rPr lang="en-US" sz="2400" smtClean="0">
                <a:latin typeface="Arial" pitchFamily="34" charset="0"/>
                <a:cs typeface="Arial" pitchFamily="34" charset="0"/>
              </a:rPr>
              <a:t>Có nền kinh tế phát triển cao dựa trên lực lượng sản xuất hiện đại và quan hệ sản xuất tiên tiến phù hợp.</a:t>
            </a:r>
            <a:endParaRPr lang="en-US" sz="2400">
              <a:latin typeface="Arial" pitchFamily="34" charset="0"/>
              <a:cs typeface="Arial" pitchFamily="34" charset="0"/>
            </a:endParaRPr>
          </a:p>
        </p:txBody>
      </p:sp>
    </p:spTree>
    <p:extLst>
      <p:ext uri="{BB962C8B-B14F-4D97-AF65-F5344CB8AC3E}">
        <p14:creationId xmlns:p14="http://schemas.microsoft.com/office/powerpoint/2010/main" val="988864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lvl="0">
              <a:spcBef>
                <a:spcPct val="20000"/>
              </a:spcBef>
            </a:pPr>
            <a:r>
              <a:rPr lang="en-US" sz="2400" i="1" u="sng" smtClean="0">
                <a:solidFill>
                  <a:prstClr val="black"/>
                </a:solidFill>
                <a:latin typeface="Arial" pitchFamily="34" charset="0"/>
                <a:ea typeface="+mn-ea"/>
                <a:cs typeface="Arial" pitchFamily="34" charset="0"/>
              </a:rPr>
              <a:t/>
            </a:r>
            <a:br>
              <a:rPr lang="en-US" sz="2400" i="1" u="sng" smtClean="0">
                <a:solidFill>
                  <a:prstClr val="black"/>
                </a:solidFill>
                <a:latin typeface="Arial" pitchFamily="34" charset="0"/>
                <a:ea typeface="+mn-ea"/>
                <a:cs typeface="Arial" pitchFamily="34" charset="0"/>
              </a:rPr>
            </a:br>
            <a:r>
              <a:rPr lang="en-US" sz="2700" i="1" u="sng" smtClean="0">
                <a:solidFill>
                  <a:prstClr val="black"/>
                </a:solidFill>
                <a:latin typeface="Arial" pitchFamily="34" charset="0"/>
                <a:ea typeface="+mn-ea"/>
                <a:cs typeface="Arial" pitchFamily="34" charset="0"/>
              </a:rPr>
              <a:t>a</a:t>
            </a:r>
            <a:r>
              <a:rPr lang="en-US" sz="2700" i="1" u="sng">
                <a:solidFill>
                  <a:prstClr val="black"/>
                </a:solidFill>
                <a:latin typeface="Arial" pitchFamily="34" charset="0"/>
                <a:ea typeface="+mn-ea"/>
                <a:cs typeface="Arial" pitchFamily="34" charset="0"/>
              </a:rPr>
              <a:t>. Những đặc trưng bản chất của CNXH ở Việt Nam</a:t>
            </a:r>
            <a:r>
              <a:rPr lang="en-US" sz="2400" i="1" u="sng">
                <a:solidFill>
                  <a:prstClr val="black"/>
                </a:solidFill>
                <a:latin typeface="Arial" pitchFamily="34" charset="0"/>
                <a:ea typeface="+mn-ea"/>
                <a:cs typeface="Arial" pitchFamily="34" charset="0"/>
              </a:rPr>
              <a:t/>
            </a:r>
            <a:br>
              <a:rPr lang="en-US" sz="2400" i="1" u="sng">
                <a:solidFill>
                  <a:prstClr val="black"/>
                </a:solidFill>
                <a:latin typeface="Arial" pitchFamily="34" charset="0"/>
                <a:ea typeface="+mn-ea"/>
                <a:cs typeface="Arial" pitchFamily="34" charset="0"/>
              </a:rPr>
            </a:br>
            <a:endParaRPr lang="en-US"/>
          </a:p>
        </p:txBody>
      </p:sp>
      <p:sp>
        <p:nvSpPr>
          <p:cNvPr id="3" name="Content Placeholder 2"/>
          <p:cNvSpPr>
            <a:spLocks noGrp="1"/>
          </p:cNvSpPr>
          <p:nvPr>
            <p:ph idx="1"/>
          </p:nvPr>
        </p:nvSpPr>
        <p:spPr>
          <a:xfrm>
            <a:off x="251520" y="1268760"/>
            <a:ext cx="8712968" cy="5112568"/>
          </a:xfrm>
        </p:spPr>
        <p:txBody>
          <a:bodyPr>
            <a:normAutofit fontScale="92500" lnSpcReduction="10000"/>
          </a:bodyPr>
          <a:lstStyle/>
          <a:p>
            <a:pPr marL="0" indent="0" algn="just">
              <a:buNone/>
            </a:pPr>
            <a:r>
              <a:rPr lang="en-US" sz="2600" i="1" u="sng" dirty="0" err="1" smtClean="0">
                <a:solidFill>
                  <a:srgbClr val="00B0F0"/>
                </a:solidFill>
                <a:latin typeface="Arial" pitchFamily="34" charset="0"/>
                <a:cs typeface="Arial" pitchFamily="34" charset="0"/>
              </a:rPr>
              <a:t>Bốn</a:t>
            </a:r>
            <a:r>
              <a:rPr lang="en-US" sz="2600" i="1" u="sng" dirty="0" smtClean="0">
                <a:solidFill>
                  <a:srgbClr val="00B0F0"/>
                </a:solidFill>
                <a:latin typeface="Arial" pitchFamily="34" charset="0"/>
                <a:cs typeface="Arial" pitchFamily="34" charset="0"/>
              </a:rPr>
              <a:t> </a:t>
            </a:r>
            <a:r>
              <a:rPr lang="en-US" sz="2600" i="1" u="sng" dirty="0" err="1" smtClean="0">
                <a:solidFill>
                  <a:srgbClr val="00B0F0"/>
                </a:solidFill>
                <a:latin typeface="Arial" pitchFamily="34" charset="0"/>
                <a:cs typeface="Arial" pitchFamily="34" charset="0"/>
              </a:rPr>
              <a:t>là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nền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văn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hóa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tiên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tiến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đậm</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bản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sắc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tộc</a:t>
            </a:r>
            <a:endParaRPr lang="en-US" sz="2600" dirty="0" smtClean="0">
              <a:latin typeface="Arial" pitchFamily="34" charset="0"/>
              <a:cs typeface="Arial" pitchFamily="34" charset="0"/>
            </a:endParaRPr>
          </a:p>
          <a:p>
            <a:pPr marL="0" indent="0" algn="just">
              <a:buNone/>
            </a:pPr>
            <a:endParaRPr lang="en-US" sz="2600" dirty="0" smtClean="0">
              <a:latin typeface="Arial" pitchFamily="34" charset="0"/>
              <a:cs typeface="Arial" pitchFamily="34" charset="0"/>
            </a:endParaRPr>
          </a:p>
          <a:p>
            <a:pPr marL="0" indent="0" algn="just">
              <a:buNone/>
            </a:pPr>
            <a:r>
              <a:rPr lang="en-US" sz="2600" i="1" u="sng" dirty="0" err="1" smtClean="0">
                <a:solidFill>
                  <a:srgbClr val="00B0F0"/>
                </a:solidFill>
                <a:latin typeface="Arial" pitchFamily="34" charset="0"/>
                <a:cs typeface="Arial" pitchFamily="34" charset="0"/>
              </a:rPr>
              <a:t>Năm</a:t>
            </a:r>
            <a:r>
              <a:rPr lang="en-US" sz="2600" i="1" u="sng" dirty="0" smtClean="0">
                <a:solidFill>
                  <a:srgbClr val="00B0F0"/>
                </a:solidFill>
                <a:latin typeface="Arial" pitchFamily="34" charset="0"/>
                <a:cs typeface="Arial" pitchFamily="34" charset="0"/>
              </a:rPr>
              <a:t> </a:t>
            </a:r>
            <a:r>
              <a:rPr lang="en-US" sz="2600" i="1" u="sng" dirty="0" err="1" smtClean="0">
                <a:solidFill>
                  <a:srgbClr val="00B0F0"/>
                </a:solidFill>
                <a:latin typeface="Arial" pitchFamily="34" charset="0"/>
                <a:cs typeface="Arial" pitchFamily="34" charset="0"/>
              </a:rPr>
              <a:t>là</a:t>
            </a:r>
            <a:r>
              <a:rPr lang="en-US" sz="2600" dirty="0" smtClean="0">
                <a:solidFill>
                  <a:srgbClr val="00B0F0"/>
                </a:solidFill>
                <a:latin typeface="Arial" pitchFamily="34" charset="0"/>
                <a:cs typeface="Arial" pitchFamily="34" charset="0"/>
              </a:rPr>
              <a:t>, </a:t>
            </a:r>
            <a:r>
              <a:rPr lang="en-US" sz="2600" dirty="0" smtClean="0">
                <a:latin typeface="Arial" pitchFamily="34" charset="0"/>
                <a:cs typeface="Arial" pitchFamily="34" charset="0"/>
              </a:rPr>
              <a:t>Con </a:t>
            </a:r>
            <a:r>
              <a:rPr lang="en-US" sz="2600" dirty="0" err="1" smtClean="0">
                <a:latin typeface="Arial" pitchFamily="34" charset="0"/>
                <a:cs typeface="Arial" pitchFamily="34" charset="0"/>
              </a:rPr>
              <a:t>người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cuộc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sống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ấm</a:t>
            </a:r>
            <a:r>
              <a:rPr lang="en-US" sz="2600" dirty="0" smtClean="0">
                <a:latin typeface="Arial" pitchFamily="34" charset="0"/>
                <a:cs typeface="Arial" pitchFamily="34" charset="0"/>
              </a:rPr>
              <a:t> no, </a:t>
            </a:r>
            <a:r>
              <a:rPr lang="en-US" sz="2600" dirty="0" err="1" smtClean="0">
                <a:latin typeface="Arial" pitchFamily="34" charset="0"/>
                <a:cs typeface="Arial" pitchFamily="34" charset="0"/>
              </a:rPr>
              <a:t>tự</a:t>
            </a:r>
            <a:r>
              <a:rPr lang="en-US" sz="2600" dirty="0" smtClean="0">
                <a:latin typeface="Arial" pitchFamily="34" charset="0"/>
                <a:cs typeface="Arial" pitchFamily="34" charset="0"/>
              </a:rPr>
              <a:t> do, </a:t>
            </a:r>
            <a:r>
              <a:rPr lang="en-US" sz="2600" dirty="0" err="1" smtClean="0">
                <a:latin typeface="Arial" pitchFamily="34" charset="0"/>
                <a:cs typeface="Arial" pitchFamily="34" charset="0"/>
              </a:rPr>
              <a:t>hạnh</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phúc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điều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kiện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phát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triển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toàn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diện</a:t>
            </a:r>
            <a:endParaRPr lang="en-US" sz="2600" dirty="0" smtClean="0">
              <a:latin typeface="Arial" pitchFamily="34" charset="0"/>
              <a:cs typeface="Arial" pitchFamily="34" charset="0"/>
            </a:endParaRPr>
          </a:p>
          <a:p>
            <a:pPr marL="0" indent="0" algn="just">
              <a:buNone/>
            </a:pPr>
            <a:endParaRPr lang="en-US" sz="2600" dirty="0" smtClean="0">
              <a:latin typeface="Arial" pitchFamily="34" charset="0"/>
              <a:cs typeface="Arial" pitchFamily="34" charset="0"/>
            </a:endParaRPr>
          </a:p>
          <a:p>
            <a:pPr marL="0" indent="0" algn="just">
              <a:buNone/>
            </a:pPr>
            <a:r>
              <a:rPr lang="en-US" sz="2600" i="1" u="sng" dirty="0" err="1" smtClean="0">
                <a:solidFill>
                  <a:srgbClr val="00B0F0"/>
                </a:solidFill>
                <a:latin typeface="Arial" pitchFamily="34" charset="0"/>
                <a:cs typeface="Arial" pitchFamily="34" charset="0"/>
              </a:rPr>
              <a:t>Sáu</a:t>
            </a:r>
            <a:r>
              <a:rPr lang="en-US" sz="2600" i="1" u="sng" dirty="0" smtClean="0">
                <a:solidFill>
                  <a:srgbClr val="00B0F0"/>
                </a:solidFill>
                <a:latin typeface="Arial" pitchFamily="34" charset="0"/>
                <a:cs typeface="Arial" pitchFamily="34" charset="0"/>
              </a:rPr>
              <a:t> </a:t>
            </a:r>
            <a:r>
              <a:rPr lang="en-US" sz="2600" i="1" dirty="0" err="1" smtClean="0">
                <a:solidFill>
                  <a:srgbClr val="00B0F0"/>
                </a:solidFill>
                <a:latin typeface="Arial" pitchFamily="34" charset="0"/>
                <a:cs typeface="Arial" pitchFamily="34" charset="0"/>
              </a:rPr>
              <a:t>là</a:t>
            </a:r>
            <a:r>
              <a:rPr lang="en-US" sz="2600" i="1" dirty="0" err="1" smtClean="0">
                <a:latin typeface="Arial" pitchFamily="34" charset="0"/>
                <a:cs typeface="Arial" pitchFamily="34" charset="0"/>
              </a:rPr>
              <a:t>,</a:t>
            </a:r>
            <a:r>
              <a:rPr lang="en-US" sz="2600" dirty="0" err="1" smtClean="0">
                <a:latin typeface="Arial" pitchFamily="34" charset="0"/>
                <a:cs typeface="Arial" pitchFamily="34" charset="0"/>
              </a:rPr>
              <a:t>Các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tộc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trong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cộng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đồng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Việt</a:t>
            </a:r>
            <a:r>
              <a:rPr lang="en-US" sz="2600" dirty="0" smtClean="0">
                <a:latin typeface="Arial" pitchFamily="34" charset="0"/>
                <a:cs typeface="Arial" pitchFamily="34" charset="0"/>
              </a:rPr>
              <a:t> Nam </a:t>
            </a:r>
            <a:r>
              <a:rPr lang="en-US" sz="2600" dirty="0" err="1" smtClean="0">
                <a:latin typeface="Arial" pitchFamily="34" charset="0"/>
                <a:cs typeface="Arial" pitchFamily="34" charset="0"/>
              </a:rPr>
              <a:t>bình</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đẳng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đoàn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kết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tôn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trọng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giúp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nhau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cùng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phát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triển</a:t>
            </a:r>
            <a:r>
              <a:rPr lang="en-US" sz="2600" dirty="0" smtClean="0">
                <a:latin typeface="Arial" pitchFamily="34" charset="0"/>
                <a:cs typeface="Arial" pitchFamily="34" charset="0"/>
              </a:rPr>
              <a:t>.</a:t>
            </a:r>
          </a:p>
          <a:p>
            <a:pPr marL="0" indent="0" algn="just">
              <a:buNone/>
            </a:pPr>
            <a:endParaRPr lang="en-US" sz="2600" dirty="0" smtClean="0">
              <a:latin typeface="Arial" pitchFamily="34" charset="0"/>
              <a:cs typeface="Arial" pitchFamily="34" charset="0"/>
            </a:endParaRPr>
          </a:p>
          <a:p>
            <a:pPr marL="0" indent="0" algn="just">
              <a:buNone/>
            </a:pPr>
            <a:r>
              <a:rPr lang="en-US" sz="2600" i="1" u="sng" dirty="0" err="1" smtClean="0">
                <a:solidFill>
                  <a:srgbClr val="00B0F0"/>
                </a:solidFill>
                <a:latin typeface="Arial" pitchFamily="34" charset="0"/>
                <a:cs typeface="Arial" pitchFamily="34" charset="0"/>
              </a:rPr>
              <a:t>Bảy</a:t>
            </a:r>
            <a:r>
              <a:rPr lang="en-US" sz="2600" i="1" u="sng" dirty="0" smtClean="0">
                <a:solidFill>
                  <a:srgbClr val="00B0F0"/>
                </a:solidFill>
                <a:latin typeface="Arial" pitchFamily="34" charset="0"/>
                <a:cs typeface="Arial" pitchFamily="34" charset="0"/>
              </a:rPr>
              <a:t> </a:t>
            </a:r>
            <a:r>
              <a:rPr lang="en-US" sz="2600" i="1" u="sng" dirty="0" err="1" smtClean="0">
                <a:solidFill>
                  <a:srgbClr val="00B0F0"/>
                </a:solidFill>
                <a:latin typeface="Arial" pitchFamily="34" charset="0"/>
                <a:cs typeface="Arial" pitchFamily="34" charset="0"/>
              </a:rPr>
              <a:t>là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nước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pháp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quyền</a:t>
            </a:r>
            <a:r>
              <a:rPr lang="en-US" sz="2600" dirty="0" smtClean="0">
                <a:latin typeface="Arial" pitchFamily="34" charset="0"/>
                <a:cs typeface="Arial" pitchFamily="34" charset="0"/>
              </a:rPr>
              <a:t> XHCN </a:t>
            </a:r>
            <a:r>
              <a:rPr lang="en-US" sz="2600" dirty="0" err="1" smtClean="0">
                <a:latin typeface="Arial" pitchFamily="34" charset="0"/>
                <a:cs typeface="Arial" pitchFamily="34" charset="0"/>
              </a:rPr>
              <a:t>của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do </a:t>
            </a:r>
            <a:r>
              <a:rPr lang="en-US" sz="2600" dirty="0" err="1" smtClean="0">
                <a:latin typeface="Arial" pitchFamily="34" charset="0"/>
                <a:cs typeface="Arial" pitchFamily="34" charset="0"/>
              </a:rPr>
              <a:t>nhân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vì</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do </a:t>
            </a:r>
            <a:r>
              <a:rPr lang="en-US" sz="2600" dirty="0" err="1" smtClean="0">
                <a:latin typeface="Arial" pitchFamily="34" charset="0"/>
                <a:cs typeface="Arial" pitchFamily="34" charset="0"/>
              </a:rPr>
              <a:t>Đảng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Cộng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sản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lãnh</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đạo</a:t>
            </a:r>
            <a:r>
              <a:rPr lang="en-US" sz="2600" dirty="0" smtClean="0">
                <a:latin typeface="Arial" pitchFamily="34" charset="0"/>
                <a:cs typeface="Arial" pitchFamily="34" charset="0"/>
              </a:rPr>
              <a:t>.</a:t>
            </a:r>
          </a:p>
          <a:p>
            <a:pPr marL="0" indent="0" algn="just">
              <a:buNone/>
            </a:pPr>
            <a:endParaRPr lang="en-US" sz="2600" dirty="0" smtClean="0">
              <a:latin typeface="Arial" pitchFamily="34" charset="0"/>
              <a:cs typeface="Arial" pitchFamily="34" charset="0"/>
            </a:endParaRPr>
          </a:p>
          <a:p>
            <a:pPr marL="0" indent="0" algn="just">
              <a:buNone/>
            </a:pPr>
            <a:r>
              <a:rPr lang="en-US" sz="2600" i="1" u="sng" dirty="0" err="1" smtClean="0">
                <a:solidFill>
                  <a:srgbClr val="00B0F0"/>
                </a:solidFill>
                <a:latin typeface="Arial" pitchFamily="34" charset="0"/>
                <a:cs typeface="Arial" pitchFamily="34" charset="0"/>
              </a:rPr>
              <a:t>Tám</a:t>
            </a:r>
            <a:r>
              <a:rPr lang="en-US" sz="2600" i="1" u="sng" dirty="0" smtClean="0">
                <a:solidFill>
                  <a:srgbClr val="00B0F0"/>
                </a:solidFill>
                <a:latin typeface="Arial" pitchFamily="34" charset="0"/>
                <a:cs typeface="Arial" pitchFamily="34" charset="0"/>
              </a:rPr>
              <a:t> </a:t>
            </a:r>
            <a:r>
              <a:rPr lang="en-US" sz="2600" i="1" u="sng" dirty="0" err="1" smtClean="0">
                <a:solidFill>
                  <a:srgbClr val="00B0F0"/>
                </a:solidFill>
                <a:latin typeface="Arial" pitchFamily="34" charset="0"/>
                <a:cs typeface="Arial" pitchFamily="34" charset="0"/>
              </a:rPr>
              <a:t>là</a:t>
            </a:r>
            <a:r>
              <a:rPr lang="en-US" sz="2600" dirty="0" smtClean="0">
                <a:solidFill>
                  <a:srgbClr val="00B0F0"/>
                </a:solidFill>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quan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hệ</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hữu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nghị</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hợp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tác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với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nước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trên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thế</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giới</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081304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2400" dirty="0">
                <a:solidFill>
                  <a:prstClr val="black"/>
                </a:solidFill>
                <a:latin typeface="Arial" pitchFamily="34" charset="0"/>
                <a:cs typeface="Arial" pitchFamily="34" charset="0"/>
              </a:rPr>
              <a:t>2. </a:t>
            </a:r>
            <a:r>
              <a:rPr lang="en-US" sz="2400" dirty="0" err="1">
                <a:solidFill>
                  <a:prstClr val="black"/>
                </a:solidFill>
                <a:latin typeface="Arial" pitchFamily="34" charset="0"/>
                <a:cs typeface="Arial" pitchFamily="34" charset="0"/>
              </a:rPr>
              <a:t>Những</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đặc</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trưng</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của</a:t>
            </a:r>
            <a:r>
              <a:rPr lang="en-US" sz="2400" dirty="0">
                <a:solidFill>
                  <a:prstClr val="black"/>
                </a:solidFill>
                <a:latin typeface="Arial" pitchFamily="34" charset="0"/>
                <a:cs typeface="Arial" pitchFamily="34" charset="0"/>
              </a:rPr>
              <a:t> CNXH </a:t>
            </a:r>
            <a:r>
              <a:rPr lang="en-US" sz="2400" dirty="0" err="1">
                <a:solidFill>
                  <a:prstClr val="black"/>
                </a:solidFill>
                <a:latin typeface="Arial" pitchFamily="34" charset="0"/>
                <a:cs typeface="Arial" pitchFamily="34" charset="0"/>
              </a:rPr>
              <a:t>và</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phương</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hướng</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xây</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dựng</a:t>
            </a:r>
            <a:r>
              <a:rPr lang="en-US" sz="2400" dirty="0">
                <a:solidFill>
                  <a:prstClr val="black"/>
                </a:solidFill>
                <a:latin typeface="Arial" pitchFamily="34" charset="0"/>
                <a:cs typeface="Arial" pitchFamily="34" charset="0"/>
              </a:rPr>
              <a:t> CNXH ở </a:t>
            </a:r>
            <a:r>
              <a:rPr lang="en-US" sz="2400" dirty="0" err="1">
                <a:solidFill>
                  <a:prstClr val="black"/>
                </a:solidFill>
                <a:latin typeface="Arial" pitchFamily="34" charset="0"/>
                <a:cs typeface="Arial" pitchFamily="34" charset="0"/>
              </a:rPr>
              <a:t>Việt</a:t>
            </a:r>
            <a:r>
              <a:rPr lang="en-US" sz="2400" dirty="0">
                <a:solidFill>
                  <a:prstClr val="black"/>
                </a:solidFill>
                <a:latin typeface="Arial" pitchFamily="34" charset="0"/>
                <a:cs typeface="Arial" pitchFamily="34" charset="0"/>
              </a:rPr>
              <a:t> Nam </a:t>
            </a:r>
            <a:r>
              <a:rPr lang="en-US" sz="2400" dirty="0" err="1">
                <a:solidFill>
                  <a:prstClr val="black"/>
                </a:solidFill>
                <a:latin typeface="Arial" pitchFamily="34" charset="0"/>
                <a:cs typeface="Arial" pitchFamily="34" charset="0"/>
              </a:rPr>
              <a:t>hiện</a:t>
            </a:r>
            <a:r>
              <a:rPr lang="en-US" sz="2400" dirty="0">
                <a:solidFill>
                  <a:prstClr val="black"/>
                </a:solidFill>
                <a:latin typeface="Arial" pitchFamily="34" charset="0"/>
                <a:cs typeface="Arial" pitchFamily="34" charset="0"/>
              </a:rPr>
              <a:t> nay</a:t>
            </a:r>
            <a:endParaRPr lang="en-US" sz="2400" dirty="0"/>
          </a:p>
        </p:txBody>
      </p:sp>
      <p:sp>
        <p:nvSpPr>
          <p:cNvPr id="3" name="Content Placeholder 2"/>
          <p:cNvSpPr>
            <a:spLocks noGrp="1"/>
          </p:cNvSpPr>
          <p:nvPr>
            <p:ph idx="1"/>
          </p:nvPr>
        </p:nvSpPr>
        <p:spPr>
          <a:xfrm>
            <a:off x="107504" y="1600200"/>
            <a:ext cx="8579296" cy="4525963"/>
          </a:xfrm>
        </p:spPr>
        <p:txBody>
          <a:bodyPr>
            <a:normAutofit/>
          </a:bodyPr>
          <a:lstStyle/>
          <a:p>
            <a:pPr marL="0" indent="0">
              <a:buNone/>
            </a:pPr>
            <a:r>
              <a:rPr lang="en-US" sz="2400" i="1" u="sng" dirty="0" smtClean="0">
                <a:solidFill>
                  <a:schemeClr val="tx2"/>
                </a:solidFill>
                <a:latin typeface="Arial" pitchFamily="34" charset="0"/>
                <a:cs typeface="Arial" pitchFamily="34" charset="0"/>
              </a:rPr>
              <a:t>b. </a:t>
            </a:r>
            <a:r>
              <a:rPr lang="en-US" sz="2400" i="1" u="sng" dirty="0" err="1" smtClean="0">
                <a:solidFill>
                  <a:schemeClr val="tx2"/>
                </a:solidFill>
                <a:latin typeface="Arial" pitchFamily="34" charset="0"/>
                <a:cs typeface="Arial" pitchFamily="34" charset="0"/>
              </a:rPr>
              <a:t>Phương</a:t>
            </a:r>
            <a:r>
              <a:rPr lang="en-US" sz="2400" i="1" u="sng" dirty="0" smtClean="0">
                <a:solidFill>
                  <a:schemeClr val="tx2"/>
                </a:solidFill>
                <a:latin typeface="Arial" pitchFamily="34" charset="0"/>
                <a:cs typeface="Arial" pitchFamily="34" charset="0"/>
              </a:rPr>
              <a:t> </a:t>
            </a:r>
            <a:r>
              <a:rPr lang="en-US" sz="2400" i="1" u="sng" dirty="0" err="1" smtClean="0">
                <a:solidFill>
                  <a:schemeClr val="tx2"/>
                </a:solidFill>
                <a:latin typeface="Arial" pitchFamily="34" charset="0"/>
                <a:cs typeface="Arial" pitchFamily="34" charset="0"/>
              </a:rPr>
              <a:t>hướng</a:t>
            </a:r>
            <a:r>
              <a:rPr lang="en-US" sz="2400" i="1" u="sng" dirty="0" smtClean="0">
                <a:solidFill>
                  <a:schemeClr val="tx2"/>
                </a:solidFill>
                <a:latin typeface="Arial" pitchFamily="34" charset="0"/>
                <a:cs typeface="Arial" pitchFamily="34" charset="0"/>
              </a:rPr>
              <a:t> </a:t>
            </a:r>
            <a:r>
              <a:rPr lang="en-US" sz="2400" i="1" u="sng" dirty="0" err="1" smtClean="0">
                <a:solidFill>
                  <a:schemeClr val="tx2"/>
                </a:solidFill>
                <a:latin typeface="Arial" pitchFamily="34" charset="0"/>
                <a:cs typeface="Arial" pitchFamily="34" charset="0"/>
              </a:rPr>
              <a:t>xây</a:t>
            </a:r>
            <a:r>
              <a:rPr lang="en-US" sz="2400" i="1" u="sng" dirty="0" smtClean="0">
                <a:solidFill>
                  <a:schemeClr val="tx2"/>
                </a:solidFill>
                <a:latin typeface="Arial" pitchFamily="34" charset="0"/>
                <a:cs typeface="Arial" pitchFamily="34" charset="0"/>
              </a:rPr>
              <a:t> </a:t>
            </a:r>
            <a:r>
              <a:rPr lang="en-US" sz="2400" i="1" u="sng" dirty="0" err="1" smtClean="0">
                <a:solidFill>
                  <a:schemeClr val="tx2"/>
                </a:solidFill>
                <a:latin typeface="Arial" pitchFamily="34" charset="0"/>
                <a:cs typeface="Arial" pitchFamily="34" charset="0"/>
              </a:rPr>
              <a:t>dựng</a:t>
            </a:r>
            <a:r>
              <a:rPr lang="en-US" sz="2400" i="1" u="sng" dirty="0" smtClean="0">
                <a:solidFill>
                  <a:schemeClr val="tx2"/>
                </a:solidFill>
                <a:latin typeface="Arial" pitchFamily="34" charset="0"/>
                <a:cs typeface="Arial" pitchFamily="34" charset="0"/>
              </a:rPr>
              <a:t> CNXH ở </a:t>
            </a:r>
            <a:r>
              <a:rPr lang="en-US" sz="2400" i="1" u="sng" dirty="0" err="1" smtClean="0">
                <a:solidFill>
                  <a:schemeClr val="tx2"/>
                </a:solidFill>
                <a:latin typeface="Arial" pitchFamily="34" charset="0"/>
                <a:cs typeface="Arial" pitchFamily="34" charset="0"/>
              </a:rPr>
              <a:t>Việt</a:t>
            </a:r>
            <a:r>
              <a:rPr lang="en-US" sz="2400" i="1" u="sng" dirty="0" smtClean="0">
                <a:solidFill>
                  <a:schemeClr val="tx2"/>
                </a:solidFill>
                <a:latin typeface="Arial" pitchFamily="34" charset="0"/>
                <a:cs typeface="Arial" pitchFamily="34" charset="0"/>
              </a:rPr>
              <a:t> Nam </a:t>
            </a:r>
            <a:r>
              <a:rPr lang="en-US" sz="2400" i="1" u="sng" dirty="0" err="1" smtClean="0">
                <a:solidFill>
                  <a:schemeClr val="tx2"/>
                </a:solidFill>
                <a:latin typeface="Arial" pitchFamily="34" charset="0"/>
                <a:cs typeface="Arial" pitchFamily="34" charset="0"/>
              </a:rPr>
              <a:t>hiện</a:t>
            </a:r>
            <a:r>
              <a:rPr lang="en-US" sz="2400" i="1" u="sng" dirty="0" smtClean="0">
                <a:solidFill>
                  <a:schemeClr val="tx2"/>
                </a:solidFill>
                <a:latin typeface="Arial" pitchFamily="34" charset="0"/>
                <a:cs typeface="Arial" pitchFamily="34" charset="0"/>
              </a:rPr>
              <a:t> nay</a:t>
            </a:r>
          </a:p>
          <a:p>
            <a:pPr marL="0" indent="0" algn="just">
              <a:buNone/>
            </a:pPr>
            <a:r>
              <a:rPr lang="en-US" sz="2400" i="1" u="sng" dirty="0" err="1" smtClean="0">
                <a:solidFill>
                  <a:srgbClr val="00B0F0"/>
                </a:solidFill>
                <a:latin typeface="Arial" pitchFamily="34" charset="0"/>
                <a:cs typeface="Arial" pitchFamily="34" charset="0"/>
              </a:rPr>
              <a:t>Một</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Đẩy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nghiệp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gắn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tri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môi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trường</a:t>
            </a:r>
            <a:r>
              <a:rPr lang="en-US" sz="2400" dirty="0" smtClean="0">
                <a:latin typeface="Arial" pitchFamily="34" charset="0"/>
                <a:cs typeface="Arial" pitchFamily="34" charset="0"/>
              </a:rPr>
              <a:t>.</a:t>
            </a:r>
          </a:p>
          <a:p>
            <a:pPr marL="0" indent="0" algn="just">
              <a:buNone/>
            </a:pPr>
            <a:r>
              <a:rPr lang="en-US" sz="2400" i="1" u="sng" dirty="0" smtClean="0">
                <a:solidFill>
                  <a:srgbClr val="00B0F0"/>
                </a:solidFill>
                <a:latin typeface="Arial" pitchFamily="34" charset="0"/>
                <a:cs typeface="Arial" pitchFamily="34" charset="0"/>
              </a:rPr>
              <a:t>Hai </a:t>
            </a:r>
            <a:r>
              <a:rPr lang="en-US" sz="2400" i="1" u="sng" dirty="0" err="1" smtClean="0">
                <a:solidFill>
                  <a:srgbClr val="00B0F0"/>
                </a:solidFill>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XHCN.</a:t>
            </a:r>
          </a:p>
          <a:p>
            <a:pPr marL="0" indent="0" algn="just">
              <a:buNone/>
            </a:pPr>
            <a:r>
              <a:rPr lang="en-US" sz="2400" i="1" u="sng" dirty="0" smtClean="0">
                <a:solidFill>
                  <a:srgbClr val="00B0F0"/>
                </a:solidFill>
                <a:latin typeface="Arial" pitchFamily="34" charset="0"/>
                <a:cs typeface="Arial" pitchFamily="34" charset="0"/>
              </a:rPr>
              <a:t>Ba </a:t>
            </a:r>
            <a:r>
              <a:rPr lang="en-US" sz="2400" i="1" u="sng" dirty="0" err="1" smtClean="0">
                <a:solidFill>
                  <a:srgbClr val="00B0F0"/>
                </a:solidFill>
                <a:latin typeface="Arial" pitchFamily="34" charset="0"/>
                <a:cs typeface="Arial" pitchFamily="34" charset="0"/>
              </a:rPr>
              <a:t>là</a:t>
            </a:r>
            <a:r>
              <a:rPr lang="en-US" sz="2400" i="1" u="sng" dirty="0" smtClean="0">
                <a:solidFill>
                  <a:srgbClr val="00B0F0"/>
                </a:solidFill>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đậm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nâng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t>
            </a:r>
            <a:r>
              <a:rPr lang="en-US" sz="2400" dirty="0" err="1" smtClean="0">
                <a:latin typeface="Arial" pitchFamily="34" charset="0"/>
                <a:cs typeface="Arial" pitchFamily="34" charset="0"/>
              </a:rPr>
              <a:t>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a:t>
            </a:r>
          </a:p>
          <a:p>
            <a:pPr marL="0" indent="0" algn="just">
              <a:buNone/>
            </a:pPr>
            <a:r>
              <a:rPr lang="en-US" sz="2400" i="1" u="sng" dirty="0" err="1" smtClean="0">
                <a:solidFill>
                  <a:srgbClr val="00B0F0"/>
                </a:solidFill>
                <a:latin typeface="Arial" pitchFamily="34" charset="0"/>
                <a:cs typeface="Arial" pitchFamily="34" charset="0"/>
              </a:rPr>
              <a:t>Bốn</a:t>
            </a:r>
            <a:r>
              <a:rPr lang="en-US" sz="2400" i="1" u="sng" dirty="0" smtClean="0">
                <a:solidFill>
                  <a:srgbClr val="00B0F0"/>
                </a:solidFill>
                <a:latin typeface="Arial" pitchFamily="34" charset="0"/>
                <a:cs typeface="Arial" pitchFamily="34" charset="0"/>
              </a:rPr>
              <a:t> </a:t>
            </a:r>
            <a:r>
              <a:rPr lang="en-US" sz="2400" i="1" u="sng" dirty="0" err="1" smtClean="0">
                <a:solidFill>
                  <a:srgbClr val="00B0F0"/>
                </a:solidFill>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phòng</a:t>
            </a:r>
            <a:r>
              <a:rPr lang="en-US" sz="2400" dirty="0" smtClean="0">
                <a:latin typeface="Arial" pitchFamily="34" charset="0"/>
                <a:cs typeface="Arial" pitchFamily="34" charset="0"/>
              </a:rPr>
              <a:t> an </a:t>
            </a:r>
            <a:r>
              <a:rPr lang="en-US" sz="2400" dirty="0" err="1" smtClean="0">
                <a:latin typeface="Arial" pitchFamily="34" charset="0"/>
                <a:cs typeface="Arial" pitchFamily="34" charset="0"/>
              </a:rPr>
              <a:t>ninh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quốc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an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endParaRPr lang="en-US" sz="2400" dirty="0" smtClean="0">
              <a:latin typeface="Arial" pitchFamily="34" charset="0"/>
              <a:cs typeface="Arial" pitchFamily="34" charset="0"/>
            </a:endParaRPr>
          </a:p>
          <a:p>
            <a:pPr marL="0" indent="0">
              <a:buNone/>
            </a:pPr>
            <a:endParaRPr lang="en-US" sz="24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468404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pPr lvl="0">
              <a:spcBef>
                <a:spcPct val="20000"/>
              </a:spcBef>
            </a:pPr>
            <a:r>
              <a:rPr lang="en-US" sz="2400" smtClean="0">
                <a:solidFill>
                  <a:srgbClr val="1F497D"/>
                </a:solidFill>
                <a:latin typeface="Arial" pitchFamily="34" charset="0"/>
                <a:ea typeface="+mn-ea"/>
                <a:cs typeface="Arial" pitchFamily="34" charset="0"/>
              </a:rPr>
              <a:t/>
            </a:r>
            <a:br>
              <a:rPr lang="en-US" sz="2400" smtClean="0">
                <a:solidFill>
                  <a:srgbClr val="1F497D"/>
                </a:solidFill>
                <a:latin typeface="Arial" pitchFamily="34" charset="0"/>
                <a:ea typeface="+mn-ea"/>
                <a:cs typeface="Arial" pitchFamily="34" charset="0"/>
              </a:rPr>
            </a:br>
            <a:r>
              <a:rPr lang="en-US" sz="2700" i="1" u="sng" smtClean="0">
                <a:solidFill>
                  <a:srgbClr val="1F497D"/>
                </a:solidFill>
                <a:latin typeface="Arial" pitchFamily="34" charset="0"/>
                <a:ea typeface="+mn-ea"/>
                <a:cs typeface="Arial" pitchFamily="34" charset="0"/>
              </a:rPr>
              <a:t>b</a:t>
            </a:r>
            <a:r>
              <a:rPr lang="en-US" sz="2700" i="1" u="sng">
                <a:solidFill>
                  <a:srgbClr val="1F497D"/>
                </a:solidFill>
                <a:latin typeface="Arial" pitchFamily="34" charset="0"/>
                <a:ea typeface="+mn-ea"/>
                <a:cs typeface="Arial" pitchFamily="34" charset="0"/>
              </a:rPr>
              <a:t>. Phương hướng xây dựng CNXH ở Việt Nam hiện nay</a:t>
            </a:r>
            <a:br>
              <a:rPr lang="en-US" sz="2700" i="1" u="sng">
                <a:solidFill>
                  <a:srgbClr val="1F497D"/>
                </a:solidFill>
                <a:latin typeface="Arial" pitchFamily="34" charset="0"/>
                <a:ea typeface="+mn-ea"/>
                <a:cs typeface="Arial" pitchFamily="34" charset="0"/>
              </a:rPr>
            </a:br>
            <a:endParaRPr lang="en-US" sz="2700" i="1" u="sng"/>
          </a:p>
        </p:txBody>
      </p:sp>
      <p:sp>
        <p:nvSpPr>
          <p:cNvPr id="3" name="Content Placeholder 2"/>
          <p:cNvSpPr>
            <a:spLocks noGrp="1"/>
          </p:cNvSpPr>
          <p:nvPr>
            <p:ph idx="1"/>
          </p:nvPr>
        </p:nvSpPr>
        <p:spPr>
          <a:xfrm>
            <a:off x="457200" y="1268760"/>
            <a:ext cx="8229600" cy="4857403"/>
          </a:xfrm>
        </p:spPr>
        <p:txBody>
          <a:bodyPr>
            <a:normAutofit lnSpcReduction="10000"/>
          </a:bodyPr>
          <a:lstStyle/>
          <a:p>
            <a:pPr marL="0" indent="0">
              <a:buNone/>
            </a:pPr>
            <a:r>
              <a:rPr lang="en-US" sz="2400" i="1" u="sng" smtClean="0">
                <a:solidFill>
                  <a:srgbClr val="00B0F0"/>
                </a:solidFill>
                <a:latin typeface="Arial" pitchFamily="34" charset="0"/>
                <a:cs typeface="Arial" pitchFamily="34" charset="0"/>
              </a:rPr>
              <a:t>Năm là</a:t>
            </a:r>
            <a:r>
              <a:rPr lang="en-US" sz="2400" smtClean="0">
                <a:latin typeface="Arial" pitchFamily="34" charset="0"/>
                <a:cs typeface="Arial" pitchFamily="34" charset="0"/>
              </a:rPr>
              <a:t>, Thực hiện đường lối đối ngoại độc lập, tự chủ, hòa bình hữu nghị, hợp tác và phát triển; chủ động và tích cực hội nhập quốc tế.</a:t>
            </a:r>
          </a:p>
          <a:p>
            <a:pPr marL="0" indent="0">
              <a:buNone/>
            </a:pPr>
            <a:endParaRPr lang="en-US" sz="2400" smtClean="0">
              <a:latin typeface="Arial" pitchFamily="34" charset="0"/>
              <a:cs typeface="Arial" pitchFamily="34" charset="0"/>
            </a:endParaRPr>
          </a:p>
          <a:p>
            <a:pPr marL="0" indent="0">
              <a:buNone/>
            </a:pPr>
            <a:r>
              <a:rPr lang="en-US" sz="2400" i="1" u="sng" smtClean="0">
                <a:solidFill>
                  <a:srgbClr val="00B0F0"/>
                </a:solidFill>
                <a:latin typeface="Arial" pitchFamily="34" charset="0"/>
                <a:cs typeface="Arial" pitchFamily="34" charset="0"/>
              </a:rPr>
              <a:t>Sáu là</a:t>
            </a:r>
            <a:r>
              <a:rPr lang="en-US" sz="2400" smtClean="0">
                <a:latin typeface="Arial" pitchFamily="34" charset="0"/>
                <a:cs typeface="Arial" pitchFamily="34" charset="0"/>
              </a:rPr>
              <a:t>, Xây dựng nền dân chủ XHCN, thực hiện đoàn kết toàn dân tộc, tăng cường và mở rộng mặt trận dân tộc thống nhất.</a:t>
            </a:r>
          </a:p>
          <a:p>
            <a:pPr marL="0" indent="0">
              <a:buNone/>
            </a:pPr>
            <a:endParaRPr lang="en-US" sz="2400" smtClean="0">
              <a:latin typeface="Arial" pitchFamily="34" charset="0"/>
              <a:cs typeface="Arial" pitchFamily="34" charset="0"/>
            </a:endParaRPr>
          </a:p>
          <a:p>
            <a:pPr marL="0" indent="0">
              <a:buNone/>
            </a:pPr>
            <a:r>
              <a:rPr lang="en-US" sz="2400" i="1" u="sng" smtClean="0">
                <a:solidFill>
                  <a:srgbClr val="00B0F0"/>
                </a:solidFill>
                <a:latin typeface="Arial" pitchFamily="34" charset="0"/>
                <a:cs typeface="Arial" pitchFamily="34" charset="0"/>
              </a:rPr>
              <a:t>Bảy là</a:t>
            </a:r>
            <a:r>
              <a:rPr lang="en-US" sz="2400" i="1" u="sng" smtClean="0">
                <a:latin typeface="Arial" pitchFamily="34" charset="0"/>
                <a:cs typeface="Arial" pitchFamily="34" charset="0"/>
              </a:rPr>
              <a:t>, </a:t>
            </a:r>
            <a:r>
              <a:rPr lang="en-US" sz="2400" smtClean="0">
                <a:latin typeface="Arial" pitchFamily="34" charset="0"/>
                <a:cs typeface="Arial" pitchFamily="34" charset="0"/>
              </a:rPr>
              <a:t>Xây dựng nhà nước pháp quyền XHCN, của nhân dân, do nhân dân, vì nhân dân.</a:t>
            </a:r>
          </a:p>
          <a:p>
            <a:pPr marL="0" indent="0">
              <a:buNone/>
            </a:pPr>
            <a:endParaRPr lang="en-US" sz="2400" smtClean="0">
              <a:latin typeface="Arial" pitchFamily="34" charset="0"/>
              <a:cs typeface="Arial" pitchFamily="34" charset="0"/>
            </a:endParaRPr>
          </a:p>
          <a:p>
            <a:pPr marL="0" indent="0">
              <a:buNone/>
            </a:pPr>
            <a:r>
              <a:rPr lang="en-US" sz="2400" i="1" u="sng" smtClean="0">
                <a:solidFill>
                  <a:srgbClr val="00B0F0"/>
                </a:solidFill>
                <a:latin typeface="Arial" pitchFamily="34" charset="0"/>
                <a:cs typeface="Arial" pitchFamily="34" charset="0"/>
              </a:rPr>
              <a:t>Tám là</a:t>
            </a:r>
            <a:r>
              <a:rPr lang="en-US" sz="2400" smtClean="0">
                <a:latin typeface="Arial" pitchFamily="34" charset="0"/>
                <a:cs typeface="Arial" pitchFamily="34" charset="0"/>
              </a:rPr>
              <a:t>, Xây dựng Đảng trong sạch vững mạnh.</a:t>
            </a:r>
            <a:endParaRPr lang="en-US" sz="2400">
              <a:latin typeface="Arial" pitchFamily="34" charset="0"/>
              <a:cs typeface="Arial" pitchFamily="34" charset="0"/>
            </a:endParaRPr>
          </a:p>
        </p:txBody>
      </p:sp>
    </p:spTree>
    <p:extLst>
      <p:ext uri="{BB962C8B-B14F-4D97-AF65-F5344CB8AC3E}">
        <p14:creationId xmlns:p14="http://schemas.microsoft.com/office/powerpoint/2010/main" val="969274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rial" pitchFamily="34" charset="0"/>
                <a:cs typeface="Arial" pitchFamily="34" charset="0"/>
              </a:rPr>
              <a:t>c.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hướng</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457200" y="1196752"/>
            <a:ext cx="8507288" cy="5472608"/>
          </a:xfrm>
        </p:spPr>
        <p:txBody>
          <a:bodyPr>
            <a:normAutofit/>
          </a:bodyPr>
          <a:lstStyle/>
          <a:p>
            <a:pPr marL="0" indent="0">
              <a:buNone/>
            </a:pPr>
            <a:r>
              <a:rPr lang="en-US" sz="2400" dirty="0" smtClean="0">
                <a:latin typeface="Arial" pitchFamily="34" charset="0"/>
                <a:cs typeface="Arial" pitchFamily="34" charset="0"/>
              </a:rPr>
              <a:t>ĐH </a:t>
            </a:r>
            <a:r>
              <a:rPr lang="en-US" sz="2400" dirty="0" err="1" smtClean="0">
                <a:latin typeface="Arial" pitchFamily="34" charset="0"/>
                <a:cs typeface="Arial" pitchFamily="34" charset="0"/>
              </a:rPr>
              <a:t>lần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a:t>
            </a:r>
            <a:r>
              <a:rPr lang="en-US" sz="2400" dirty="0" smtClean="0">
                <a:latin typeface="Arial" pitchFamily="34" charset="0"/>
                <a:cs typeface="Arial" pitchFamily="34" charset="0"/>
              </a:rPr>
              <a:t> XII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rõ</a:t>
            </a:r>
            <a:r>
              <a:rPr lang="en-US" sz="2400" dirty="0" smtClean="0">
                <a:latin typeface="Arial" pitchFamily="34" charset="0"/>
                <a:cs typeface="Arial" pitchFamily="34" charset="0"/>
              </a:rPr>
              <a:t> 12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cứu</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a:t>
            </a:r>
            <a:r>
              <a:rPr lang="en-US" sz="2400" i="1" u="sng" dirty="0" err="1" smtClean="0">
                <a:latin typeface="Arial" pitchFamily="34" charset="0"/>
                <a:cs typeface="Arial" pitchFamily="34" charset="0"/>
              </a:rPr>
              <a:t>Câu</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hỏi</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ôn</a:t>
            </a:r>
            <a:r>
              <a:rPr lang="en-US" sz="2400" i="1" u="sng" dirty="0" smtClean="0">
                <a:latin typeface="Arial" pitchFamily="34" charset="0"/>
                <a:cs typeface="Arial" pitchFamily="34" charset="0"/>
              </a:rPr>
              <a:t> </a:t>
            </a:r>
          </a:p>
          <a:p>
            <a:pPr marL="0" indent="0">
              <a:buNone/>
            </a:pPr>
            <a:r>
              <a:rPr lang="en-US" sz="2400" dirty="0" smtClean="0">
                <a:latin typeface="Arial" pitchFamily="34" charset="0"/>
                <a:cs typeface="Arial" pitchFamily="34" charset="0"/>
              </a:rPr>
              <a:t>1.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Liên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tiễn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a:t>
            </a:r>
          </a:p>
          <a:p>
            <a:pPr marL="0" indent="0">
              <a:buNone/>
            </a:pPr>
            <a:r>
              <a:rPr lang="en-US" sz="2400" dirty="0" smtClean="0">
                <a:latin typeface="Arial" pitchFamily="34" charset="0"/>
                <a:cs typeface="Arial" pitchFamily="34" charset="0"/>
              </a:rPr>
              <a:t>2.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Liện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a:t>
            </a:r>
          </a:p>
          <a:p>
            <a:pPr marL="0" indent="0">
              <a:buNone/>
            </a:pPr>
            <a:r>
              <a:rPr lang="en-US" sz="2400" dirty="0" smtClean="0">
                <a:latin typeface="Arial" pitchFamily="34" charset="0"/>
                <a:cs typeface="Arial" pitchFamily="34" charset="0"/>
              </a:rPr>
              <a:t>3.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đường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ta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bỏ</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TBCN.</a:t>
            </a:r>
          </a:p>
          <a:p>
            <a:pPr marL="0" indent="0">
              <a:buNone/>
            </a:pPr>
            <a:r>
              <a:rPr lang="en-US" sz="2400" i="1" dirty="0" smtClean="0">
                <a:latin typeface="Arial" pitchFamily="34" charset="0"/>
                <a:cs typeface="Arial" pitchFamily="34" charset="0"/>
              </a:rPr>
              <a:t>             </a:t>
            </a:r>
          </a:p>
          <a:p>
            <a:pPr marL="0" indent="0">
              <a:buNone/>
            </a:pPr>
            <a:r>
              <a:rPr lang="en-US" sz="2400" i="1" dirty="0">
                <a:latin typeface="Arial" pitchFamily="34" charset="0"/>
                <a:cs typeface="Arial" pitchFamily="34" charset="0"/>
              </a:rPr>
              <a:t> </a:t>
            </a:r>
            <a:r>
              <a:rPr lang="en-US" sz="2400" i="1" dirty="0" smtClean="0">
                <a:latin typeface="Arial" pitchFamily="34" charset="0"/>
                <a:cs typeface="Arial" pitchFamily="34" charset="0"/>
              </a:rPr>
              <a:t>                    Xin </a:t>
            </a:r>
            <a:r>
              <a:rPr lang="en-US" sz="2400" i="1" dirty="0" err="1" smtClean="0">
                <a:latin typeface="Arial" pitchFamily="34" charset="0"/>
                <a:cs typeface="Arial" pitchFamily="34" charset="0"/>
              </a:rPr>
              <a:t>cám</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ơn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sự</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theo</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dõi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của</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các</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bạn</a:t>
            </a:r>
            <a:r>
              <a:rPr lang="en-US" sz="2400" i="1" dirty="0" smtClean="0">
                <a:latin typeface="Arial" pitchFamily="34" charset="0"/>
                <a:cs typeface="Arial" pitchFamily="34" charset="0"/>
              </a:rPr>
              <a:t> !</a:t>
            </a:r>
            <a:endParaRPr lang="en-US" sz="2400" i="1" dirty="0">
              <a:latin typeface="Arial" pitchFamily="34" charset="0"/>
              <a:cs typeface="Arial" pitchFamily="34" charset="0"/>
            </a:endParaRPr>
          </a:p>
        </p:txBody>
      </p:sp>
    </p:spTree>
    <p:extLst>
      <p:ext uri="{BB962C8B-B14F-4D97-AF65-F5344CB8AC3E}">
        <p14:creationId xmlns:p14="http://schemas.microsoft.com/office/powerpoint/2010/main" val="147758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Arial" pitchFamily="34" charset="0"/>
                <a:cs typeface="Arial" pitchFamily="34" charset="0"/>
              </a:rPr>
              <a:t>I. </a:t>
            </a:r>
            <a:r>
              <a:rPr lang="en-US" sz="2800" dirty="0" err="1" smtClean="0">
                <a:latin typeface="Arial" pitchFamily="34" charset="0"/>
                <a:cs typeface="Arial" pitchFamily="34" charset="0"/>
              </a:rPr>
              <a:t>Chủ</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nghĩa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xã</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hội</a:t>
            </a:r>
            <a:endParaRPr lang="en-US" sz="2800" dirty="0">
              <a:latin typeface="Arial" pitchFamily="34" charset="0"/>
              <a:cs typeface="Arial" pitchFamily="34" charset="0"/>
            </a:endParaRPr>
          </a:p>
        </p:txBody>
      </p:sp>
      <p:sp>
        <p:nvSpPr>
          <p:cNvPr id="3" name="Content Placeholder 2"/>
          <p:cNvSpPr>
            <a:spLocks noGrp="1"/>
          </p:cNvSpPr>
          <p:nvPr>
            <p:ph idx="1"/>
          </p:nvPr>
        </p:nvSpPr>
        <p:spPr/>
        <p:txBody>
          <a:bodyPr/>
          <a:lstStyle/>
          <a:p>
            <a:pPr marL="0" indent="0">
              <a:buNone/>
            </a:pPr>
            <a:r>
              <a:rPr lang="en-US" sz="2400" i="1" u="sng" dirty="0" err="1" smtClean="0">
                <a:latin typeface="Arial" pitchFamily="34" charset="0"/>
                <a:cs typeface="Arial" pitchFamily="34" charset="0"/>
              </a:rPr>
              <a:t>Chủ</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nghĩa</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xã</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hội</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được</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hiểu</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theo</a:t>
            </a:r>
            <a:r>
              <a:rPr lang="en-US" sz="2400" i="1" u="sng" dirty="0" smtClean="0">
                <a:latin typeface="Arial" pitchFamily="34" charset="0"/>
                <a:cs typeface="Arial" pitchFamily="34" charset="0"/>
              </a:rPr>
              <a:t> 4 </a:t>
            </a:r>
            <a:r>
              <a:rPr lang="en-US" sz="2400" i="1" u="sng" dirty="0" err="1" smtClean="0">
                <a:latin typeface="Arial" pitchFamily="34" charset="0"/>
                <a:cs typeface="Arial" pitchFamily="34" charset="0"/>
              </a:rPr>
              <a:t>nghĩa</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tiễn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đấu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a:t>
            </a:r>
          </a:p>
          <a:p>
            <a:pPr marL="0" indent="0" algn="just">
              <a:buNone/>
            </a:pPr>
            <a:r>
              <a:rPr lang="en-US" dirty="0" smtClean="0"/>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khỏi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bóc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khoa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khoa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khoa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đẹp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CSCN.</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54381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lnSpc>
                <a:spcPct val="140000"/>
              </a:lnSpc>
              <a:spcBef>
                <a:spcPts val="600"/>
              </a:spcBef>
            </a:pPr>
            <a:r>
              <a:rPr lang="en-US" sz="2400" u="sng" dirty="0" smtClean="0">
                <a:latin typeface="Arial" pitchFamily="34" charset="0"/>
                <a:cs typeface="Arial" pitchFamily="34" charset="0"/>
              </a:rPr>
              <a:t>1. </a:t>
            </a:r>
            <a:r>
              <a:rPr lang="en-US" sz="2400" u="sng" dirty="0" err="1" smtClean="0">
                <a:latin typeface="Arial" pitchFamily="34" charset="0"/>
                <a:cs typeface="Arial" pitchFamily="34" charset="0"/>
              </a:rPr>
              <a:t>Chủ</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nghĩa</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xã</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hội</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giai</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đoạn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đầu</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của</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hình</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thái</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kinh</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tế</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xã</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hội</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cộng</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sản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chủ</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nghĩa</a:t>
            </a:r>
            <a:endParaRPr lang="en-US" sz="2400" u="sng" dirty="0">
              <a:latin typeface="Arial" pitchFamily="34" charset="0"/>
              <a:cs typeface="Arial" pitchFamily="34" charset="0"/>
            </a:endParaRPr>
          </a:p>
        </p:txBody>
      </p:sp>
      <p:sp>
        <p:nvSpPr>
          <p:cNvPr id="3" name="Content Placeholder 2"/>
          <p:cNvSpPr>
            <a:spLocks noGrp="1"/>
          </p:cNvSpPr>
          <p:nvPr>
            <p:ph idx="1"/>
          </p:nvPr>
        </p:nvSpPr>
        <p:spPr>
          <a:xfrm>
            <a:off x="457200" y="1600200"/>
            <a:ext cx="8435280" cy="4525963"/>
          </a:xfrm>
        </p:spPr>
        <p:txBody>
          <a:bodyPr>
            <a:normAutofit/>
          </a:bodyPr>
          <a:lstStyle/>
          <a:p>
            <a:pPr marL="0" indent="0">
              <a:buNone/>
            </a:pPr>
            <a:r>
              <a:rPr lang="en-US" sz="28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Mác</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ghen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LLSX</a:t>
            </a:r>
          </a:p>
          <a:p>
            <a:pPr marL="0" indent="0">
              <a:buNone/>
            </a:pP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QHSX</a:t>
            </a:r>
          </a:p>
          <a:p>
            <a:pPr marL="0" indent="0">
              <a:buNone/>
            </a:pP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Cùng</a:t>
            </a:r>
            <a:r>
              <a:rPr lang="en-US" sz="2400" dirty="0" smtClean="0">
                <a:latin typeface="Arial" pitchFamily="34" charset="0"/>
                <a:cs typeface="Arial" pitchFamily="34" charset="0"/>
              </a:rPr>
              <a:t> KTTT </a:t>
            </a:r>
            <a:r>
              <a:rPr lang="en-US" sz="2400" dirty="0" err="1" smtClean="0">
                <a:latin typeface="Arial" pitchFamily="34" charset="0"/>
                <a:cs typeface="Arial" pitchFamily="34" charset="0"/>
              </a:rPr>
              <a:t>tương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ứng</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chia:</a:t>
            </a:r>
          </a:p>
          <a:p>
            <a:pPr marL="0" indent="0">
              <a:buNone/>
            </a:pPr>
            <a:r>
              <a:rPr lang="en-US" sz="2400" dirty="0">
                <a:latin typeface="Arial" pitchFamily="34" charset="0"/>
                <a:cs typeface="Arial" pitchFamily="34" charset="0"/>
              </a:rPr>
              <a:t> </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thái</a:t>
            </a:r>
            <a:r>
              <a:rPr lang="en-US" sz="2400" dirty="0" smtClean="0">
                <a:latin typeface="Arial" pitchFamily="34" charset="0"/>
                <a:cs typeface="Arial" pitchFamily="34" charset="0"/>
              </a:rPr>
              <a:t> KT-XH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r>
              <a:rPr lang="en-US" sz="2400" dirty="0" smtClean="0">
                <a:latin typeface="Arial" pitchFamily="34" charset="0"/>
                <a:cs typeface="Arial" pitchFamily="34" charset="0"/>
              </a:rPr>
              <a:t>: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63579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solidFill>
                  <a:prstClr val="black"/>
                </a:solidFill>
                <a:latin typeface="Arial" pitchFamily="34" charset="0"/>
                <a:cs typeface="Arial" pitchFamily="34" charset="0"/>
              </a:rPr>
              <a:t>1. </a:t>
            </a:r>
            <a:r>
              <a:rPr lang="en-US" sz="2400" u="sng" dirty="0" err="1">
                <a:solidFill>
                  <a:prstClr val="black"/>
                </a:solidFill>
                <a:latin typeface="Arial" pitchFamily="34" charset="0"/>
                <a:cs typeface="Arial" pitchFamily="34" charset="0"/>
              </a:rPr>
              <a:t>Chủ</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nghĩa</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xã</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hội</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giai</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đoạn</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đầu</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của</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hình</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thái</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kinh</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tế</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xã</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hội</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cộng</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sản</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chủ</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nghĩa</a:t>
            </a:r>
            <a:endParaRPr lang="en-US" sz="2400" u="sng" dirty="0"/>
          </a:p>
        </p:txBody>
      </p:sp>
      <p:sp>
        <p:nvSpPr>
          <p:cNvPr id="3" name="Content Placeholder 2"/>
          <p:cNvSpPr>
            <a:spLocks noGrp="1"/>
          </p:cNvSpPr>
          <p:nvPr>
            <p:ph idx="1"/>
          </p:nvPr>
        </p:nvSpPr>
        <p:spPr/>
        <p:txBody>
          <a:bodyPr>
            <a:normAutofit/>
          </a:bodyPr>
          <a:lstStyle/>
          <a:p>
            <a:pPr marL="0" indent="0" algn="just">
              <a:buNone/>
            </a:pPr>
            <a:r>
              <a:rPr lang="en-US" dirty="0"/>
              <a:t> </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thái</a:t>
            </a:r>
            <a:r>
              <a:rPr lang="en-US" sz="2400" dirty="0" smtClean="0">
                <a:latin typeface="Arial" pitchFamily="34" charset="0"/>
                <a:cs typeface="Arial" pitchFamily="34" charset="0"/>
              </a:rPr>
              <a:t> KT-XH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CNMLN </a:t>
            </a:r>
            <a:r>
              <a:rPr lang="en-US" sz="2400" dirty="0" err="1" smtClean="0">
                <a:latin typeface="Arial" pitchFamily="34" charset="0"/>
                <a:cs typeface="Arial" pitchFamily="34" charset="0"/>
              </a:rPr>
              <a:t>khẳng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HTKT-XH TBCN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HTKT-XH CSCN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2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smtClean="0">
                <a:latin typeface="Arial" pitchFamily="34" charset="0"/>
                <a:cs typeface="Arial" pitchFamily="34" charset="0"/>
              </a:rPr>
              <a:t>: </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GCCN</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56938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solidFill>
                  <a:prstClr val="black"/>
                </a:solidFill>
                <a:latin typeface="Arial" pitchFamily="34" charset="0"/>
                <a:cs typeface="Arial" pitchFamily="34" charset="0"/>
              </a:rPr>
              <a:t>1. </a:t>
            </a:r>
            <a:r>
              <a:rPr lang="en-US" sz="2400" u="sng" dirty="0" err="1">
                <a:solidFill>
                  <a:prstClr val="black"/>
                </a:solidFill>
                <a:latin typeface="Arial" pitchFamily="34" charset="0"/>
                <a:cs typeface="Arial" pitchFamily="34" charset="0"/>
              </a:rPr>
              <a:t>Chủ</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nghĩa</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xã</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hội</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giai</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đoạn</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đầu</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của</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hình</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thái</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kinh</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tế</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xã</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hội</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cộng</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sản</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chủ</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nghĩa</a:t>
            </a:r>
            <a:endParaRPr lang="en-US" sz="2400" u="sng" dirty="0"/>
          </a:p>
        </p:txBody>
      </p:sp>
      <p:sp>
        <p:nvSpPr>
          <p:cNvPr id="3" name="Content Placeholder 2"/>
          <p:cNvSpPr>
            <a:spLocks noGrp="1"/>
          </p:cNvSpPr>
          <p:nvPr>
            <p:ph idx="1"/>
          </p:nvPr>
        </p:nvSpPr>
        <p:spPr>
          <a:xfrm>
            <a:off x="457200" y="1600200"/>
            <a:ext cx="8507288" cy="4525963"/>
          </a:xfrm>
        </p:spPr>
        <p:txBody>
          <a:bodyPr>
            <a:normAutofit/>
          </a:bodyPr>
          <a:lstStyle/>
          <a:p>
            <a:pPr marL="0" indent="0" algn="just">
              <a:buNone/>
            </a:pP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phẩm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Đức</a:t>
            </a:r>
            <a:r>
              <a:rPr lang="en-US" sz="2400" dirty="0" smtClean="0">
                <a:latin typeface="Arial" pitchFamily="34" charset="0"/>
                <a:cs typeface="Arial" pitchFamily="34" charset="0"/>
              </a:rPr>
              <a:t> 1846, MA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rõ</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mâu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trừu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xem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nó</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luận</a:t>
            </a:r>
            <a:r>
              <a:rPr lang="en-US" sz="2400" dirty="0" smtClean="0">
                <a:latin typeface="Arial" pitchFamily="34" charset="0"/>
                <a:cs typeface="Arial" pitchFamily="34" charset="0"/>
              </a:rPr>
              <a:t>: “CNCS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nhằm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tồn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nấc</a:t>
            </a:r>
            <a:r>
              <a:rPr lang="en-US" sz="2400" dirty="0" smtClean="0">
                <a:latin typeface="Arial" pitchFamily="34" charset="0"/>
                <a:cs typeface="Arial" pitchFamily="34" charset="0"/>
              </a:rPr>
              <a:t> thang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đuổi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đẹp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nhờ</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tiễn</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16588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a:solidFill>
                  <a:prstClr val="black"/>
                </a:solidFill>
                <a:latin typeface="Arial" pitchFamily="34" charset="0"/>
                <a:cs typeface="Arial" pitchFamily="34" charset="0"/>
              </a:rPr>
              <a:t>1. Chủ nghĩa xã hội, giai đoạn đầu của hình thái kinh tế -xã hội cộng sản chủ nghĩa</a:t>
            </a:r>
            <a:endParaRPr lang="en-US" u="sng"/>
          </a:p>
        </p:txBody>
      </p:sp>
      <p:sp>
        <p:nvSpPr>
          <p:cNvPr id="3" name="Content Placeholder 2"/>
          <p:cNvSpPr>
            <a:spLocks noGrp="1"/>
          </p:cNvSpPr>
          <p:nvPr>
            <p:ph idx="1"/>
          </p:nvPr>
        </p:nvSpPr>
        <p:spPr>
          <a:xfrm>
            <a:off x="179512" y="1600200"/>
            <a:ext cx="8712968" cy="5069160"/>
          </a:xfrm>
        </p:spPr>
        <p:txBody>
          <a:bodyPr>
            <a:normAutofit/>
          </a:bodyPr>
          <a:lstStyle/>
          <a:p>
            <a:pPr marL="0" indent="0" algn="just">
              <a:buNone/>
            </a:pPr>
            <a:r>
              <a:rPr lang="en-US" sz="2400" dirty="0" smtClean="0">
                <a:latin typeface="Arial" panose="020B0604020202020204" pitchFamily="34" charset="0"/>
                <a:cs typeface="Arial" panose="020B0604020202020204" pitchFamily="34" charset="0"/>
              </a:rPr>
              <a:t>- MA chia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thái</a:t>
            </a:r>
            <a:r>
              <a:rPr lang="en-US" sz="2400" dirty="0" smtClean="0">
                <a:latin typeface="Arial" pitchFamily="34" charset="0"/>
                <a:cs typeface="Arial" pitchFamily="34" charset="0"/>
              </a:rPr>
              <a:t> KT XH CSCN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endParaRPr lang="en-US" sz="2400" dirty="0" smtClean="0">
              <a:latin typeface="Arial" pitchFamily="34" charset="0"/>
              <a:cs typeface="Arial" pitchFamily="34" charset="0"/>
            </a:endParaRPr>
          </a:p>
          <a:p>
            <a:pPr marL="0" indent="0" algn="just">
              <a:buNone/>
            </a:pP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Lênin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gọi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CNXH)</a:t>
            </a:r>
          </a:p>
          <a:p>
            <a:pPr marL="0" indent="0" algn="just">
              <a:buNone/>
            </a:pPr>
            <a:r>
              <a:rPr lang="en-US" sz="2400" dirty="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GCCN </a:t>
            </a:r>
            <a:r>
              <a:rPr lang="en-US" sz="2400" dirty="0" err="1" smtClean="0">
                <a:latin typeface="Arial" pitchFamily="34" charset="0"/>
                <a:cs typeface="Arial" pitchFamily="34" charset="0"/>
              </a:rPr>
              <a:t>trở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GCTT</a:t>
            </a:r>
          </a:p>
          <a:p>
            <a:pPr marL="0" indent="0" algn="just">
              <a:buNone/>
            </a:pP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phi </a:t>
            </a:r>
            <a:r>
              <a:rPr lang="en-US" sz="2400" dirty="0" err="1" smtClean="0">
                <a:latin typeface="Arial" pitchFamily="34" charset="0"/>
                <a:cs typeface="Arial" pitchFamily="34" charset="0"/>
              </a:rPr>
              <a:t>thường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LLSX,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mỗi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mọi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23195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smtClean="0">
                <a:latin typeface="Arial" pitchFamily="34" charset="0"/>
                <a:cs typeface="Arial" pitchFamily="34" charset="0"/>
              </a:rPr>
              <a:t>2. </a:t>
            </a:r>
            <a:r>
              <a:rPr lang="en-US" sz="2400" u="sng" dirty="0" err="1" smtClean="0">
                <a:latin typeface="Arial" pitchFamily="34" charset="0"/>
                <a:cs typeface="Arial" pitchFamily="34" charset="0"/>
              </a:rPr>
              <a:t>Điều</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kiện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ra</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đời</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của</a:t>
            </a:r>
            <a:r>
              <a:rPr lang="en-US" sz="2400" u="sng" dirty="0" smtClean="0">
                <a:latin typeface="Arial" pitchFamily="34" charset="0"/>
                <a:cs typeface="Arial" pitchFamily="34" charset="0"/>
              </a:rPr>
              <a:t> CNXH</a:t>
            </a:r>
            <a:endParaRPr lang="en-US" sz="2400" u="sng" dirty="0">
              <a:latin typeface="Arial" pitchFamily="34" charset="0"/>
              <a:cs typeface="Arial" pitchFamily="34" charset="0"/>
            </a:endParaRPr>
          </a:p>
        </p:txBody>
      </p:sp>
      <p:sp>
        <p:nvSpPr>
          <p:cNvPr id="3" name="Content Placeholder 2"/>
          <p:cNvSpPr>
            <a:spLocks noGrp="1"/>
          </p:cNvSpPr>
          <p:nvPr>
            <p:ph idx="1"/>
          </p:nvPr>
        </p:nvSpPr>
        <p:spPr>
          <a:xfrm>
            <a:off x="457200" y="1600200"/>
            <a:ext cx="8229600" cy="4997152"/>
          </a:xfrm>
        </p:spPr>
        <p:txBody>
          <a:bodyPr>
            <a:normAutofit lnSpcReduction="10000"/>
          </a:bodyPr>
          <a:lstStyle/>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kiến</a:t>
            </a:r>
            <a:r>
              <a:rPr lang="en-US" sz="2400" dirty="0" smtClean="0">
                <a:latin typeface="Arial" pitchFamily="34" charset="0"/>
                <a:cs typeface="Arial" pitchFamily="34" charset="0"/>
              </a:rPr>
              <a:t> CNCS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CNTB,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GCCN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thái</a:t>
            </a:r>
            <a:r>
              <a:rPr lang="en-US" sz="2400" dirty="0" smtClean="0">
                <a:latin typeface="Arial" pitchFamily="34" charset="0"/>
                <a:cs typeface="Arial" pitchFamily="34" charset="0"/>
              </a:rPr>
              <a:t> KT-XH TBCN,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chuẩn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CNXH</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p>
          <a:p>
            <a:pPr marL="0" indent="0" algn="just">
              <a:buNone/>
            </a:pPr>
            <a:r>
              <a:rPr lang="en-US" sz="2400" dirty="0" smtClean="0">
                <a:latin typeface="Arial" pitchFamily="34" charset="0"/>
                <a:cs typeface="Arial" pitchFamily="34" charset="0"/>
              </a:rPr>
              <a:t>LLSX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kỷ</a:t>
            </a:r>
            <a:r>
              <a:rPr lang="en-US" sz="2400" dirty="0" smtClean="0">
                <a:latin typeface="Arial" pitchFamily="34" charset="0"/>
                <a:cs typeface="Arial" pitchFamily="34" charset="0"/>
              </a:rPr>
              <a:t>, CNTB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LLSX </a:t>
            </a:r>
            <a:r>
              <a:rPr lang="en-US" sz="2400" dirty="0" err="1" smtClean="0">
                <a:latin typeface="Arial" pitchFamily="34" charset="0"/>
                <a:cs typeface="Arial" pitchFamily="34" charset="0"/>
              </a:rPr>
              <a:t>nhiều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p>
          <a:p>
            <a:pPr marL="0" indent="0" algn="just">
              <a:buNone/>
            </a:pPr>
            <a:endParaRPr lang="en-US" sz="2400" i="1" dirty="0" smtClean="0">
              <a:latin typeface="Arial" pitchFamily="34" charset="0"/>
              <a:cs typeface="Arial" pitchFamily="34" charset="0"/>
            </a:endParaRPr>
          </a:p>
          <a:p>
            <a:pPr marL="0" indent="0" algn="just">
              <a:buNone/>
            </a:pPr>
            <a:endParaRPr lang="en-US" sz="2400" i="1" dirty="0">
              <a:latin typeface="Arial" pitchFamily="34" charset="0"/>
              <a:cs typeface="Arial" pitchFamily="34" charset="0"/>
            </a:endParaRPr>
          </a:p>
          <a:p>
            <a:pPr marL="0" indent="0">
              <a:buNone/>
            </a:pPr>
            <a:r>
              <a:rPr lang="en-US" sz="2000" i="1" dirty="0" err="1" smtClean="0">
                <a:latin typeface="Arial" pitchFamily="34" charset="0"/>
                <a:cs typeface="Arial" pitchFamily="34" charset="0"/>
              </a:rPr>
              <a:t>Mác</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và</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Ăng</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ghen</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tt</a:t>
            </a:r>
            <a:r>
              <a:rPr lang="en-US" sz="2000" i="1" dirty="0" smtClean="0">
                <a:latin typeface="Arial" pitchFamily="34" charset="0"/>
                <a:cs typeface="Arial" pitchFamily="34" charset="0"/>
              </a:rPr>
              <a:t>, t4, </a:t>
            </a:r>
            <a:r>
              <a:rPr lang="en-US" sz="2000" i="1" dirty="0" err="1" smtClean="0">
                <a:latin typeface="Arial" pitchFamily="34" charset="0"/>
                <a:cs typeface="Arial" pitchFamily="34" charset="0"/>
              </a:rPr>
              <a:t>tr</a:t>
            </a:r>
            <a:r>
              <a:rPr lang="en-US" sz="2000" i="1" dirty="0" smtClean="0">
                <a:latin typeface="Arial" pitchFamily="34" charset="0"/>
                <a:cs typeface="Arial" pitchFamily="34" charset="0"/>
              </a:rPr>
              <a:t> 603</a:t>
            </a:r>
            <a:endParaRPr lang="en-US" sz="2000" i="1" dirty="0">
              <a:latin typeface="Arial" pitchFamily="34" charset="0"/>
              <a:cs typeface="Arial" pitchFamily="34" charset="0"/>
            </a:endParaRPr>
          </a:p>
        </p:txBody>
      </p:sp>
    </p:spTree>
    <p:extLst>
      <p:ext uri="{BB962C8B-B14F-4D97-AF65-F5344CB8AC3E}">
        <p14:creationId xmlns:p14="http://schemas.microsoft.com/office/powerpoint/2010/main" val="678455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3394</Words>
  <Application>Microsoft Office PowerPoint</Application>
  <PresentationFormat>On-screen Show (4:3)</PresentationFormat>
  <Paragraphs>243</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Chương 3</vt:lpstr>
      <vt:lpstr>MỤC ĐÍCH</vt:lpstr>
      <vt:lpstr>Nội dung gồm: 3 phần</vt:lpstr>
      <vt:lpstr>I. Chủ nghĩa xã hội</vt:lpstr>
      <vt:lpstr>1. Chủ nghĩa xã hội, giai đoạn đầu của hình thái kinh tế -xã hội cộng sản chủ nghĩa</vt:lpstr>
      <vt:lpstr>1. Chủ nghĩa xã hội, giai đoạn đầu của hình thái kinh tế -xã hội cộng sản chủ nghĩa</vt:lpstr>
      <vt:lpstr>1. Chủ nghĩa xã hội, giai đoạn đầu của hình thái kinh tế -xã hội cộng sản chủ nghĩa</vt:lpstr>
      <vt:lpstr>1. Chủ nghĩa xã hội, giai đoạn đầu của hình thái kinh tế -xã hội cộng sản chủ nghĩa</vt:lpstr>
      <vt:lpstr>2. Điều kiện ra đời của CNXH</vt:lpstr>
      <vt:lpstr>2. Điều kiện ra đời của CNXH</vt:lpstr>
      <vt:lpstr>2. Điều kiện ra đời của CNXH </vt:lpstr>
      <vt:lpstr>2. Điều kiện ra đời của CNXH</vt:lpstr>
      <vt:lpstr>3.Những đặc trưng cơ bản của Chủ nghĩa xã hội</vt:lpstr>
      <vt:lpstr>3.Những đặc trưng cơ bản của Chủ nghĩa xã hội</vt:lpstr>
      <vt:lpstr>3.Những đặc trưng cơ bản của Chủ nghĩa xã hội</vt:lpstr>
      <vt:lpstr>3.Những đặc trưng cơ bản của Chủ nghĩa xã hội</vt:lpstr>
      <vt:lpstr>3.Những đặc trưng cơ bản của Chủ nghĩa xã hội</vt:lpstr>
      <vt:lpstr>3.Những đặc trưng cơ bản của Chủ nghĩa xã hội</vt:lpstr>
      <vt:lpstr>II. THỜI KỲ QUÁ ĐỘ LÊN CHỦ NGHĨA XÃ HỘI</vt:lpstr>
      <vt:lpstr>1. Tính tất yếu khách quan của thời kỳ quá độ lên CNXH</vt:lpstr>
      <vt:lpstr>1. Tính tất yếu khách quan của thời kỳ quá độ lên CNXH</vt:lpstr>
      <vt:lpstr>1. Tính tất yếu khách quan của thời kỳ quá độ lên CNXH</vt:lpstr>
      <vt:lpstr>1. Tính tất yếu khách quan của thời kỳ quá độ lên CNXH</vt:lpstr>
      <vt:lpstr>2. Đặc điểm của thời kỳ quá độ lên CNXH</vt:lpstr>
      <vt:lpstr>2. Đặc điểm của thời kỳ quá độ lên CNXH</vt:lpstr>
      <vt:lpstr>2. Đặc điểm của thời kỳ quá độ lên CNXH</vt:lpstr>
      <vt:lpstr>2. Đặc điểm của thời kỳ quá độ lên CNXH</vt:lpstr>
      <vt:lpstr>III. QUÁ ĐỘ LÊN CNXH Ở VIỆT NAM</vt:lpstr>
      <vt:lpstr>1. Quá độ lên CNXH bỏ qua chế độ TBCN</vt:lpstr>
      <vt:lpstr>1. Qúa độ lên CNXH bỏ qua chế độ TBCN</vt:lpstr>
      <vt:lpstr>1. Qúa độ lên CNXH bỏ qua chế độ TBCN</vt:lpstr>
      <vt:lpstr>2. Những đặc trưng của CNXH và phương hướng xây dựng CNXH ở Việt Nam hiện nay</vt:lpstr>
      <vt:lpstr> a. Những đặc trưng bản chất của CNXH ở Việt Nam </vt:lpstr>
      <vt:lpstr>2. Những đặc trưng của CNXH và phương hướng xây dựng CNXH ở Việt Nam hiện nay</vt:lpstr>
      <vt:lpstr> b. Phương hướng xây dựng CNXH ở Việt Nam hiện nay </vt:lpstr>
      <vt:lpstr>c. Định hướng</vt:lpstr>
    </vt:vector>
  </TitlesOfParts>
  <Company>Truong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dc:title>
  <dc:creator>Administrator</dc:creator>
  <cp:lastModifiedBy>PC</cp:lastModifiedBy>
  <cp:revision>68</cp:revision>
  <dcterms:created xsi:type="dcterms:W3CDTF">2020-04-02T02:43:03Z</dcterms:created>
  <dcterms:modified xsi:type="dcterms:W3CDTF">2023-03-16T07:15:03Z</dcterms:modified>
</cp:coreProperties>
</file>