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0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6" r:id="rId42"/>
    <p:sldId id="297"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5DCBE-06C7-4042-B756-F1560BD19423}" type="datetimeFigureOut">
              <a:rPr lang="en-US" smtClean="0"/>
              <a:t>4/7/2023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E6311-E8B6-4FC3-822F-D74A0CB488A6}" type="slidenum">
              <a:rPr lang="en-US" smtClean="0"/>
              <a:t>‹#›</a:t>
            </a:fld>
            <a:endParaRPr lang="en-US"/>
          </a:p>
        </p:txBody>
      </p:sp>
    </p:spTree>
    <p:extLst>
      <p:ext uri="{BB962C8B-B14F-4D97-AF65-F5344CB8AC3E}">
        <p14:creationId xmlns:p14="http://schemas.microsoft.com/office/powerpoint/2010/main" val="28502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E6311-E8B6-4FC3-822F-D74A0CB488A6}" type="slidenum">
              <a:rPr lang="en-US" smtClean="0"/>
              <a:t>30</a:t>
            </a:fld>
            <a:endParaRPr lang="en-US"/>
          </a:p>
        </p:txBody>
      </p:sp>
    </p:spTree>
    <p:extLst>
      <p:ext uri="{BB962C8B-B14F-4D97-AF65-F5344CB8AC3E}">
        <p14:creationId xmlns:p14="http://schemas.microsoft.com/office/powerpoint/2010/main" val="343298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F1B488-D58C-4E04-95DB-FA47E57E64B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848CD-4FD9-4D41-BD6F-0D3D2587B929}" type="slidenum">
              <a:rPr lang="en-US" smtClean="0"/>
              <a:t>‹#›</a:t>
            </a:fld>
            <a:endParaRPr lang="en-US"/>
          </a:p>
        </p:txBody>
      </p:sp>
    </p:spTree>
    <p:extLst>
      <p:ext uri="{BB962C8B-B14F-4D97-AF65-F5344CB8AC3E}">
        <p14:creationId xmlns:p14="http://schemas.microsoft.com/office/powerpoint/2010/main" val="246069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1B488-D58C-4E04-95DB-FA47E57E64B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848CD-4FD9-4D41-BD6F-0D3D2587B929}" type="slidenum">
              <a:rPr lang="en-US" smtClean="0"/>
              <a:t>‹#›</a:t>
            </a:fld>
            <a:endParaRPr lang="en-US"/>
          </a:p>
        </p:txBody>
      </p:sp>
    </p:spTree>
    <p:extLst>
      <p:ext uri="{BB962C8B-B14F-4D97-AF65-F5344CB8AC3E}">
        <p14:creationId xmlns:p14="http://schemas.microsoft.com/office/powerpoint/2010/main" val="106924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1B488-D58C-4E04-95DB-FA47E57E64B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848CD-4FD9-4D41-BD6F-0D3D2587B929}" type="slidenum">
              <a:rPr lang="en-US" smtClean="0"/>
              <a:t>‹#›</a:t>
            </a:fld>
            <a:endParaRPr lang="en-US"/>
          </a:p>
        </p:txBody>
      </p:sp>
    </p:spTree>
    <p:extLst>
      <p:ext uri="{BB962C8B-B14F-4D97-AF65-F5344CB8AC3E}">
        <p14:creationId xmlns:p14="http://schemas.microsoft.com/office/powerpoint/2010/main" val="7181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1B488-D58C-4E04-95DB-FA47E57E64B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848CD-4FD9-4D41-BD6F-0D3D2587B929}" type="slidenum">
              <a:rPr lang="en-US" smtClean="0"/>
              <a:t>‹#›</a:t>
            </a:fld>
            <a:endParaRPr lang="en-US"/>
          </a:p>
        </p:txBody>
      </p:sp>
    </p:spTree>
    <p:extLst>
      <p:ext uri="{BB962C8B-B14F-4D97-AF65-F5344CB8AC3E}">
        <p14:creationId xmlns:p14="http://schemas.microsoft.com/office/powerpoint/2010/main" val="278729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F1B488-D58C-4E04-95DB-FA47E57E64B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848CD-4FD9-4D41-BD6F-0D3D2587B929}" type="slidenum">
              <a:rPr lang="en-US" smtClean="0"/>
              <a:t>‹#›</a:t>
            </a:fld>
            <a:endParaRPr lang="en-US"/>
          </a:p>
        </p:txBody>
      </p:sp>
    </p:spTree>
    <p:extLst>
      <p:ext uri="{BB962C8B-B14F-4D97-AF65-F5344CB8AC3E}">
        <p14:creationId xmlns:p14="http://schemas.microsoft.com/office/powerpoint/2010/main" val="7462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F1B488-D58C-4E04-95DB-FA47E57E64B4}"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848CD-4FD9-4D41-BD6F-0D3D2587B929}" type="slidenum">
              <a:rPr lang="en-US" smtClean="0"/>
              <a:t>‹#›</a:t>
            </a:fld>
            <a:endParaRPr lang="en-US"/>
          </a:p>
        </p:txBody>
      </p:sp>
    </p:spTree>
    <p:extLst>
      <p:ext uri="{BB962C8B-B14F-4D97-AF65-F5344CB8AC3E}">
        <p14:creationId xmlns:p14="http://schemas.microsoft.com/office/powerpoint/2010/main" val="398231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F1B488-D58C-4E04-95DB-FA47E57E64B4}"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848CD-4FD9-4D41-BD6F-0D3D2587B929}" type="slidenum">
              <a:rPr lang="en-US" smtClean="0"/>
              <a:t>‹#›</a:t>
            </a:fld>
            <a:endParaRPr lang="en-US"/>
          </a:p>
        </p:txBody>
      </p:sp>
    </p:spTree>
    <p:extLst>
      <p:ext uri="{BB962C8B-B14F-4D97-AF65-F5344CB8AC3E}">
        <p14:creationId xmlns:p14="http://schemas.microsoft.com/office/powerpoint/2010/main" val="347032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F1B488-D58C-4E04-95DB-FA47E57E64B4}"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848CD-4FD9-4D41-BD6F-0D3D2587B929}" type="slidenum">
              <a:rPr lang="en-US" smtClean="0"/>
              <a:t>‹#›</a:t>
            </a:fld>
            <a:endParaRPr lang="en-US"/>
          </a:p>
        </p:txBody>
      </p:sp>
    </p:spTree>
    <p:extLst>
      <p:ext uri="{BB962C8B-B14F-4D97-AF65-F5344CB8AC3E}">
        <p14:creationId xmlns:p14="http://schemas.microsoft.com/office/powerpoint/2010/main" val="204429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1B488-D58C-4E04-95DB-FA47E57E64B4}"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848CD-4FD9-4D41-BD6F-0D3D2587B929}" type="slidenum">
              <a:rPr lang="en-US" smtClean="0"/>
              <a:t>‹#›</a:t>
            </a:fld>
            <a:endParaRPr lang="en-US"/>
          </a:p>
        </p:txBody>
      </p:sp>
    </p:spTree>
    <p:extLst>
      <p:ext uri="{BB962C8B-B14F-4D97-AF65-F5344CB8AC3E}">
        <p14:creationId xmlns:p14="http://schemas.microsoft.com/office/powerpoint/2010/main" val="351225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1B488-D58C-4E04-95DB-FA47E57E64B4}"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848CD-4FD9-4D41-BD6F-0D3D2587B929}" type="slidenum">
              <a:rPr lang="en-US" smtClean="0"/>
              <a:t>‹#›</a:t>
            </a:fld>
            <a:endParaRPr lang="en-US"/>
          </a:p>
        </p:txBody>
      </p:sp>
    </p:spTree>
    <p:extLst>
      <p:ext uri="{BB962C8B-B14F-4D97-AF65-F5344CB8AC3E}">
        <p14:creationId xmlns:p14="http://schemas.microsoft.com/office/powerpoint/2010/main" val="71371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1B488-D58C-4E04-95DB-FA47E57E64B4}"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848CD-4FD9-4D41-BD6F-0D3D2587B929}" type="slidenum">
              <a:rPr lang="en-US" smtClean="0"/>
              <a:t>‹#›</a:t>
            </a:fld>
            <a:endParaRPr lang="en-US"/>
          </a:p>
        </p:txBody>
      </p:sp>
    </p:spTree>
    <p:extLst>
      <p:ext uri="{BB962C8B-B14F-4D97-AF65-F5344CB8AC3E}">
        <p14:creationId xmlns:p14="http://schemas.microsoft.com/office/powerpoint/2010/main" val="24997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1B488-D58C-4E04-95DB-FA47E57E64B4}" type="datetimeFigureOut">
              <a:rPr lang="en-US" smtClean="0"/>
              <a:t>4/7/2023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848CD-4FD9-4D41-BD6F-0D3D2587B929}" type="slidenum">
              <a:rPr lang="en-US" smtClean="0"/>
              <a:t>‹#›</a:t>
            </a:fld>
            <a:endParaRPr lang="en-US"/>
          </a:p>
        </p:txBody>
      </p:sp>
    </p:spTree>
    <p:extLst>
      <p:ext uri="{BB962C8B-B14F-4D97-AF65-F5344CB8AC3E}">
        <p14:creationId xmlns:p14="http://schemas.microsoft.com/office/powerpoint/2010/main" val="2100209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1470025"/>
          </a:xfrm>
        </p:spPr>
        <p:txBody>
          <a:bodyPr>
            <a:noAutofit/>
          </a:bodyPr>
          <a:lstStyle/>
          <a:p>
            <a:r>
              <a:rPr lang="en-US" sz="2400" dirty="0" err="1" smtClean="0">
                <a:latin typeface="Arial" pitchFamily="34" charset="0"/>
                <a:cs typeface="Arial" pitchFamily="34" charset="0"/>
              </a:rPr>
              <a:t>Chương</a:t>
            </a:r>
            <a:r>
              <a:rPr lang="en-US" sz="2400" dirty="0" smtClean="0">
                <a:latin typeface="Arial" pitchFamily="34" charset="0"/>
                <a:cs typeface="Arial" pitchFamily="34" charset="0"/>
              </a:rPr>
              <a:t> 4</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r>
              <a:rPr lang="en-US" sz="2400" dirty="0" smtClean="0">
                <a:latin typeface="Arial" pitchFamily="34" charset="0"/>
                <a:cs typeface="Arial" pitchFamily="34" charset="0"/>
              </a:rPr>
              <a:t>DÂN CHỦ XÃ HỘI CHỦ NGHĨA VÀ NHÀ NƯỚC XÃ HỘI CHỦ NGHĨA</a:t>
            </a:r>
            <a:endParaRPr lang="en-US" sz="2400" dirty="0">
              <a:latin typeface="Arial" pitchFamily="34" charset="0"/>
              <a:cs typeface="Arial" pitchFamily="34" charset="0"/>
            </a:endParaRPr>
          </a:p>
        </p:txBody>
      </p:sp>
      <p:pic>
        <p:nvPicPr>
          <p:cNvPr id="4" name="Picture 9" descr="Picture106"/>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0" y="3243041"/>
            <a:ext cx="4896544" cy="3554248"/>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10" descr="luat CCR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881068">
            <a:off x="5655005" y="3474850"/>
            <a:ext cx="2234950" cy="315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85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pPr lvl="0">
              <a:spcBef>
                <a:spcPct val="20000"/>
              </a:spcBef>
            </a:pPr>
            <a:r>
              <a:rPr lang="en-US" sz="3200" dirty="0" smtClean="0">
                <a:solidFill>
                  <a:prstClr val="black"/>
                </a:solidFill>
                <a:latin typeface="Arial" pitchFamily="34" charset="0"/>
                <a:cs typeface="Arial" pitchFamily="34" charset="0"/>
              </a:rPr>
              <a:t/>
            </a:r>
            <a:br>
              <a:rPr lang="en-US" sz="3200" dirty="0" smtClean="0">
                <a:solidFill>
                  <a:prstClr val="black"/>
                </a:solidFill>
                <a:latin typeface="Arial" pitchFamily="34" charset="0"/>
                <a:cs typeface="Arial" pitchFamily="34" charset="0"/>
              </a:rPr>
            </a:br>
            <a:r>
              <a:rPr lang="en-US" sz="2700" dirty="0" smtClean="0">
                <a:solidFill>
                  <a:prstClr val="black"/>
                </a:solidFill>
                <a:latin typeface="Arial" pitchFamily="34" charset="0"/>
                <a:cs typeface="Arial" pitchFamily="34" charset="0"/>
              </a:rPr>
              <a:t>2.Dân </a:t>
            </a:r>
            <a:r>
              <a:rPr lang="en-US" sz="2700" dirty="0" err="1">
                <a:solidFill>
                  <a:prstClr val="black"/>
                </a:solidFill>
                <a:latin typeface="Arial" pitchFamily="34" charset="0"/>
                <a:cs typeface="Arial" pitchFamily="34" charset="0"/>
              </a:rPr>
              <a:t>chủ</a:t>
            </a:r>
            <a:r>
              <a:rPr lang="en-US" sz="2700" dirty="0">
                <a:solidFill>
                  <a:prstClr val="black"/>
                </a:solidFill>
                <a:latin typeface="Arial" pitchFamily="34" charset="0"/>
                <a:cs typeface="Arial" pitchFamily="34" charset="0"/>
              </a:rPr>
              <a:t> </a:t>
            </a:r>
            <a:r>
              <a:rPr lang="en-US" sz="2700" dirty="0" err="1">
                <a:solidFill>
                  <a:prstClr val="black"/>
                </a:solidFill>
                <a:latin typeface="Arial" pitchFamily="34" charset="0"/>
                <a:cs typeface="Arial" pitchFamily="34" charset="0"/>
              </a:rPr>
              <a:t>xã</a:t>
            </a:r>
            <a:r>
              <a:rPr lang="en-US" sz="2700" dirty="0">
                <a:solidFill>
                  <a:prstClr val="black"/>
                </a:solidFill>
                <a:latin typeface="Arial" pitchFamily="34" charset="0"/>
                <a:cs typeface="Arial" pitchFamily="34" charset="0"/>
              </a:rPr>
              <a:t> </a:t>
            </a:r>
            <a:r>
              <a:rPr lang="en-US" sz="2700" dirty="0" err="1">
                <a:solidFill>
                  <a:prstClr val="black"/>
                </a:solidFill>
                <a:latin typeface="Arial" pitchFamily="34" charset="0"/>
                <a:cs typeface="Arial" pitchFamily="34" charset="0"/>
              </a:rPr>
              <a:t>hội</a:t>
            </a:r>
            <a:r>
              <a:rPr lang="en-US" sz="2700" dirty="0">
                <a:solidFill>
                  <a:prstClr val="black"/>
                </a:solidFill>
                <a:latin typeface="Arial" pitchFamily="34" charset="0"/>
                <a:cs typeface="Arial" pitchFamily="34" charset="0"/>
              </a:rPr>
              <a:t> </a:t>
            </a:r>
            <a:r>
              <a:rPr lang="en-US" sz="2700" dirty="0" err="1">
                <a:solidFill>
                  <a:prstClr val="black"/>
                </a:solidFill>
                <a:latin typeface="Arial" pitchFamily="34" charset="0"/>
                <a:cs typeface="Arial" pitchFamily="34" charset="0"/>
              </a:rPr>
              <a:t>chủ</a:t>
            </a:r>
            <a:r>
              <a:rPr lang="en-US" sz="2700" dirty="0">
                <a:solidFill>
                  <a:prstClr val="black"/>
                </a:solidFill>
                <a:latin typeface="Arial" pitchFamily="34" charset="0"/>
                <a:cs typeface="Arial" pitchFamily="34" charset="0"/>
              </a:rPr>
              <a:t> </a:t>
            </a:r>
            <a:r>
              <a:rPr lang="en-US" sz="2700" dirty="0" err="1" smtClean="0">
                <a:solidFill>
                  <a:prstClr val="black"/>
                </a:solidFill>
                <a:latin typeface="Arial" pitchFamily="34" charset="0"/>
                <a:cs typeface="Arial" pitchFamily="34" charset="0"/>
              </a:rPr>
              <a:t>nghĩa</a:t>
            </a:r>
            <a:r>
              <a:rPr lang="en-US" sz="2700" dirty="0" smtClean="0">
                <a:solidFill>
                  <a:prstClr val="black"/>
                </a:solidFill>
                <a:latin typeface="Arial" pitchFamily="34" charset="0"/>
                <a:cs typeface="Arial" pitchFamily="34" charset="0"/>
              </a:rPr>
              <a:t/>
            </a:r>
            <a:br>
              <a:rPr lang="en-US" sz="2700" dirty="0" smtClean="0">
                <a:solidFill>
                  <a:prstClr val="black"/>
                </a:solidFill>
                <a:latin typeface="Arial" pitchFamily="34" charset="0"/>
                <a:cs typeface="Arial" pitchFamily="34" charset="0"/>
              </a:rPr>
            </a:br>
            <a:r>
              <a:rPr lang="en-US" sz="2700" u="sng" dirty="0">
                <a:solidFill>
                  <a:prstClr val="black"/>
                </a:solidFill>
                <a:latin typeface="Arial" pitchFamily="34" charset="0"/>
                <a:ea typeface="+mn-ea"/>
                <a:cs typeface="Arial" pitchFamily="34" charset="0"/>
              </a:rPr>
              <a:t>a. </a:t>
            </a:r>
            <a:r>
              <a:rPr lang="en-US" sz="2700" u="sng" dirty="0" err="1">
                <a:solidFill>
                  <a:prstClr val="black"/>
                </a:solidFill>
                <a:latin typeface="Arial" pitchFamily="34" charset="0"/>
                <a:ea typeface="+mn-ea"/>
                <a:cs typeface="Arial" pitchFamily="34" charset="0"/>
              </a:rPr>
              <a:t>Qúa</a:t>
            </a:r>
            <a:r>
              <a:rPr lang="en-US" sz="2700" u="sng" dirty="0">
                <a:solidFill>
                  <a:prstClr val="black"/>
                </a:solidFill>
                <a:latin typeface="Arial" pitchFamily="34" charset="0"/>
                <a:ea typeface="+mn-ea"/>
                <a:cs typeface="Arial" pitchFamily="34" charset="0"/>
              </a:rPr>
              <a:t> </a:t>
            </a:r>
            <a:r>
              <a:rPr lang="en-US" sz="2700" u="sng" dirty="0" err="1">
                <a:solidFill>
                  <a:prstClr val="black"/>
                </a:solidFill>
                <a:latin typeface="Arial" pitchFamily="34" charset="0"/>
                <a:ea typeface="+mn-ea"/>
                <a:cs typeface="Arial" pitchFamily="34" charset="0"/>
              </a:rPr>
              <a:t>trình</a:t>
            </a:r>
            <a:r>
              <a:rPr lang="en-US" sz="2700" u="sng" dirty="0">
                <a:solidFill>
                  <a:prstClr val="black"/>
                </a:solidFill>
                <a:latin typeface="Arial" pitchFamily="34" charset="0"/>
                <a:ea typeface="+mn-ea"/>
                <a:cs typeface="Arial" pitchFamily="34" charset="0"/>
              </a:rPr>
              <a:t> </a:t>
            </a:r>
            <a:r>
              <a:rPr lang="en-US" sz="2700" u="sng" dirty="0" err="1">
                <a:solidFill>
                  <a:prstClr val="black"/>
                </a:solidFill>
                <a:latin typeface="Arial" pitchFamily="34" charset="0"/>
                <a:ea typeface="+mn-ea"/>
                <a:cs typeface="Arial" pitchFamily="34" charset="0"/>
              </a:rPr>
              <a:t>ra</a:t>
            </a:r>
            <a:r>
              <a:rPr lang="en-US" sz="2700" u="sng" dirty="0">
                <a:solidFill>
                  <a:prstClr val="black"/>
                </a:solidFill>
                <a:latin typeface="Arial" pitchFamily="34" charset="0"/>
                <a:ea typeface="+mn-ea"/>
                <a:cs typeface="Arial" pitchFamily="34" charset="0"/>
              </a:rPr>
              <a:t> </a:t>
            </a:r>
            <a:r>
              <a:rPr lang="en-US" sz="2700" u="sng" dirty="0" err="1">
                <a:solidFill>
                  <a:prstClr val="black"/>
                </a:solidFill>
                <a:latin typeface="Arial" pitchFamily="34" charset="0"/>
                <a:ea typeface="+mn-ea"/>
                <a:cs typeface="Arial" pitchFamily="34" charset="0"/>
              </a:rPr>
              <a:t>đời</a:t>
            </a:r>
            <a:r>
              <a:rPr lang="en-US" sz="2700" u="sng" dirty="0">
                <a:solidFill>
                  <a:prstClr val="black"/>
                </a:solidFill>
                <a:latin typeface="Arial" pitchFamily="34" charset="0"/>
                <a:ea typeface="+mn-ea"/>
                <a:cs typeface="Arial" pitchFamily="34" charset="0"/>
              </a:rPr>
              <a:t> </a:t>
            </a:r>
            <a:r>
              <a:rPr lang="en-US" sz="2700" u="sng" dirty="0" err="1">
                <a:solidFill>
                  <a:prstClr val="black"/>
                </a:solidFill>
                <a:latin typeface="Arial" pitchFamily="34" charset="0"/>
                <a:ea typeface="+mn-ea"/>
                <a:cs typeface="Arial" pitchFamily="34" charset="0"/>
              </a:rPr>
              <a:t>của</a:t>
            </a:r>
            <a:r>
              <a:rPr lang="en-US" sz="2700" u="sng" dirty="0">
                <a:solidFill>
                  <a:prstClr val="black"/>
                </a:solidFill>
                <a:latin typeface="Arial" pitchFamily="34" charset="0"/>
                <a:ea typeface="+mn-ea"/>
                <a:cs typeface="Arial" pitchFamily="34" charset="0"/>
              </a:rPr>
              <a:t> </a:t>
            </a:r>
            <a:r>
              <a:rPr lang="en-US" sz="2700" u="sng" dirty="0" err="1">
                <a:solidFill>
                  <a:prstClr val="black"/>
                </a:solidFill>
                <a:latin typeface="Arial" pitchFamily="34" charset="0"/>
                <a:ea typeface="+mn-ea"/>
                <a:cs typeface="Arial" pitchFamily="34" charset="0"/>
              </a:rPr>
              <a:t>nền</a:t>
            </a:r>
            <a:r>
              <a:rPr lang="en-US" sz="2700" u="sng" dirty="0">
                <a:solidFill>
                  <a:prstClr val="black"/>
                </a:solidFill>
                <a:latin typeface="Arial" pitchFamily="34" charset="0"/>
                <a:ea typeface="+mn-ea"/>
                <a:cs typeface="Arial" pitchFamily="34" charset="0"/>
              </a:rPr>
              <a:t> </a:t>
            </a:r>
            <a:r>
              <a:rPr lang="en-US" sz="2700" u="sng" dirty="0" err="1">
                <a:solidFill>
                  <a:prstClr val="black"/>
                </a:solidFill>
                <a:latin typeface="Arial" pitchFamily="34" charset="0"/>
                <a:ea typeface="+mn-ea"/>
                <a:cs typeface="Arial" pitchFamily="34" charset="0"/>
              </a:rPr>
              <a:t>dân</a:t>
            </a:r>
            <a:r>
              <a:rPr lang="en-US" sz="2700" u="sng" dirty="0">
                <a:solidFill>
                  <a:prstClr val="black"/>
                </a:solidFill>
                <a:latin typeface="Arial" pitchFamily="34" charset="0"/>
                <a:ea typeface="+mn-ea"/>
                <a:cs typeface="Arial" pitchFamily="34" charset="0"/>
              </a:rPr>
              <a:t> </a:t>
            </a:r>
            <a:r>
              <a:rPr lang="en-US" sz="2700" u="sng" dirty="0" err="1">
                <a:solidFill>
                  <a:prstClr val="black"/>
                </a:solidFill>
                <a:latin typeface="Arial" pitchFamily="34" charset="0"/>
                <a:ea typeface="+mn-ea"/>
                <a:cs typeface="Arial" pitchFamily="34" charset="0"/>
              </a:rPr>
              <a:t>chủ</a:t>
            </a:r>
            <a:r>
              <a:rPr lang="en-US" sz="2700" u="sng" dirty="0">
                <a:solidFill>
                  <a:prstClr val="black"/>
                </a:solidFill>
                <a:latin typeface="Arial" pitchFamily="34" charset="0"/>
                <a:ea typeface="+mn-ea"/>
                <a:cs typeface="Arial" pitchFamily="34" charset="0"/>
              </a:rPr>
              <a:t> </a:t>
            </a:r>
            <a:r>
              <a:rPr lang="en-US" sz="2700" u="sng" dirty="0" err="1">
                <a:solidFill>
                  <a:prstClr val="black"/>
                </a:solidFill>
                <a:latin typeface="Arial" pitchFamily="34" charset="0"/>
                <a:ea typeface="+mn-ea"/>
                <a:cs typeface="Arial" pitchFamily="34" charset="0"/>
              </a:rPr>
              <a:t>Xã</a:t>
            </a:r>
            <a:r>
              <a:rPr lang="en-US" sz="2700" u="sng" dirty="0">
                <a:solidFill>
                  <a:prstClr val="black"/>
                </a:solidFill>
                <a:latin typeface="Arial" pitchFamily="34" charset="0"/>
                <a:ea typeface="+mn-ea"/>
                <a:cs typeface="Arial" pitchFamily="34" charset="0"/>
              </a:rPr>
              <a:t> </a:t>
            </a:r>
            <a:r>
              <a:rPr lang="en-US" sz="2700" u="sng" dirty="0" err="1">
                <a:solidFill>
                  <a:prstClr val="black"/>
                </a:solidFill>
                <a:latin typeface="Arial" pitchFamily="34" charset="0"/>
                <a:ea typeface="+mn-ea"/>
                <a:cs typeface="Arial" pitchFamily="34" charset="0"/>
              </a:rPr>
              <a:t>hội</a:t>
            </a:r>
            <a:r>
              <a:rPr lang="en-US" sz="2700" u="sng" dirty="0">
                <a:solidFill>
                  <a:prstClr val="black"/>
                </a:solidFill>
                <a:latin typeface="Arial" pitchFamily="34" charset="0"/>
                <a:ea typeface="+mn-ea"/>
                <a:cs typeface="Arial" pitchFamily="34" charset="0"/>
              </a:rPr>
              <a:t> </a:t>
            </a:r>
            <a:r>
              <a:rPr lang="en-US" sz="2700" u="sng" dirty="0" err="1">
                <a:solidFill>
                  <a:prstClr val="black"/>
                </a:solidFill>
                <a:latin typeface="Arial" pitchFamily="34" charset="0"/>
                <a:ea typeface="+mn-ea"/>
                <a:cs typeface="Arial" pitchFamily="34" charset="0"/>
              </a:rPr>
              <a:t>chủ</a:t>
            </a:r>
            <a:r>
              <a:rPr lang="en-US" sz="2700" u="sng" dirty="0">
                <a:solidFill>
                  <a:prstClr val="black"/>
                </a:solidFill>
                <a:latin typeface="Arial" pitchFamily="34" charset="0"/>
                <a:ea typeface="+mn-ea"/>
                <a:cs typeface="Arial" pitchFamily="34" charset="0"/>
              </a:rPr>
              <a:t> </a:t>
            </a:r>
            <a:r>
              <a:rPr lang="en-US" sz="2700" u="sng" dirty="0" err="1">
                <a:solidFill>
                  <a:prstClr val="black"/>
                </a:solidFill>
                <a:latin typeface="Arial" pitchFamily="34" charset="0"/>
                <a:ea typeface="+mn-ea"/>
                <a:cs typeface="Arial" pitchFamily="34" charset="0"/>
              </a:rPr>
              <a:t>nghĩa</a:t>
            </a:r>
            <a:r>
              <a:rPr lang="en-US" sz="2400" u="sng" dirty="0">
                <a:solidFill>
                  <a:prstClr val="black"/>
                </a:solidFill>
                <a:latin typeface="Arial" pitchFamily="34" charset="0"/>
                <a:ea typeface="+mn-ea"/>
                <a:cs typeface="Arial" pitchFamily="34" charset="0"/>
              </a:rPr>
              <a:t/>
            </a:r>
            <a:br>
              <a:rPr lang="en-US" sz="2400" u="sng" dirty="0">
                <a:solidFill>
                  <a:prstClr val="black"/>
                </a:solidFill>
                <a:latin typeface="Arial" pitchFamily="34" charset="0"/>
                <a:ea typeface="+mn-ea"/>
                <a:cs typeface="Arial" pitchFamily="34" charset="0"/>
              </a:rPr>
            </a:br>
            <a:endParaRPr lang="en-US" dirty="0"/>
          </a:p>
        </p:txBody>
      </p:sp>
      <p:sp>
        <p:nvSpPr>
          <p:cNvPr id="3" name="Content Placeholder 2"/>
          <p:cNvSpPr>
            <a:spLocks noGrp="1"/>
          </p:cNvSpPr>
          <p:nvPr>
            <p:ph idx="1"/>
          </p:nvPr>
        </p:nvSpPr>
        <p:spPr>
          <a:xfrm>
            <a:off x="457200" y="1412776"/>
            <a:ext cx="8435280" cy="5112568"/>
          </a:xfrm>
        </p:spPr>
        <p:txBody>
          <a:bodyPr>
            <a:normAutofit lnSpcReduction="10000"/>
          </a:bodyPr>
          <a:lstStyle/>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DC </a:t>
            </a:r>
            <a:r>
              <a:rPr lang="en-US" sz="2400" dirty="0" err="1" smtClean="0">
                <a:latin typeface="Arial" pitchFamily="34" charset="0"/>
                <a:cs typeface="Arial" pitchFamily="34" charset="0"/>
              </a:rPr>
              <a:t>vô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a:latin typeface="Arial" pitchFamily="34" charset="0"/>
                <a:cs typeface="Arial" pitchFamily="34" charset="0"/>
              </a:rPr>
              <a:t> </a:t>
            </a:r>
            <a:r>
              <a:rPr lang="en-US" sz="2400" dirty="0" err="1" smtClean="0">
                <a:latin typeface="Arial" pitchFamily="34" charset="0"/>
                <a:cs typeface="Arial" pitchFamily="34" charset="0"/>
              </a:rPr>
              <a:t>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a:latin typeface="Arial" pitchFamily="34" charset="0"/>
                <a:cs typeface="Arial" pitchFamily="34" charset="0"/>
              </a:rPr>
              <a:t>:</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endParaRPr lang="en-US" sz="2400" dirty="0" smtClean="0">
              <a:latin typeface="Arial" pitchFamily="34" charset="0"/>
              <a:cs typeface="Arial" pitchFamily="34" charset="0"/>
            </a:endParaRPr>
          </a:p>
          <a:p>
            <a:pPr marL="0" indent="0">
              <a:buNone/>
            </a:pPr>
            <a:r>
              <a:rPr lang="en-US" sz="2400" dirty="0">
                <a:latin typeface="Arial" pitchFamily="34" charset="0"/>
                <a:cs typeface="Arial" pitchFamily="34" charset="0"/>
              </a:rPr>
              <a:t> </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Sáng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thêm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ngừng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nâng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hút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a:t>
            </a:r>
          </a:p>
          <a:p>
            <a:pPr marL="0" indent="0">
              <a:buNone/>
            </a:pPr>
            <a:r>
              <a:rPr lang="en-US" sz="2400" dirty="0">
                <a:latin typeface="Arial" pitchFamily="34" charset="0"/>
                <a:cs typeface="Arial" pitchFamily="34" charset="0"/>
              </a:rPr>
              <a:t> </a:t>
            </a:r>
            <a:r>
              <a:rPr lang="en-US" sz="2400" dirty="0" smtClean="0">
                <a:latin typeface="Arial" pitchFamily="34" charset="0"/>
                <a:cs typeface="Arial" pitchFamily="34" charset="0"/>
              </a:rPr>
              <a:t>                     </a:t>
            </a:r>
          </a:p>
          <a:p>
            <a:pPr marL="0" indent="0">
              <a:buNone/>
            </a:pPr>
            <a:r>
              <a:rPr lang="en-US" sz="2400" dirty="0">
                <a:latin typeface="Arial" pitchFamily="34" charset="0"/>
                <a:cs typeface="Arial" pitchFamily="34" charset="0"/>
              </a:rPr>
              <a:t> </a:t>
            </a:r>
            <a:r>
              <a:rPr lang="en-US" sz="2400" dirty="0" smtClean="0">
                <a:latin typeface="Arial" pitchFamily="34" charset="0"/>
                <a:cs typeface="Arial" pitchFamily="34" charset="0"/>
              </a:rPr>
              <a:t>               </a:t>
            </a:r>
          </a:p>
          <a:p>
            <a:pPr marL="0" indent="0">
              <a:buNone/>
            </a:pPr>
            <a:r>
              <a:rPr lang="en-US" sz="2400" dirty="0">
                <a:latin typeface="Arial" pitchFamily="34" charset="0"/>
                <a:cs typeface="Arial" pitchFamily="34" charset="0"/>
              </a:rPr>
              <a:t> </a:t>
            </a:r>
            <a:r>
              <a:rPr lang="en-US" sz="2400" dirty="0" smtClean="0">
                <a:latin typeface="Arial" pitchFamily="34" charset="0"/>
                <a:cs typeface="Arial" pitchFamily="34" charset="0"/>
              </a:rPr>
              <a:t>                   </a:t>
            </a:r>
          </a:p>
        </p:txBody>
      </p:sp>
    </p:spTree>
    <p:extLst>
      <p:ext uri="{BB962C8B-B14F-4D97-AF65-F5344CB8AC3E}">
        <p14:creationId xmlns:p14="http://schemas.microsoft.com/office/powerpoint/2010/main" val="397807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prstClr val="black"/>
                </a:solidFill>
                <a:latin typeface="Arial" pitchFamily="34" charset="0"/>
                <a:cs typeface="Arial" pitchFamily="34" charset="0"/>
              </a:rPr>
              <a:t>2.Dân </a:t>
            </a:r>
            <a:r>
              <a:rPr lang="en-US" sz="2800" dirty="0" err="1">
                <a:solidFill>
                  <a:prstClr val="black"/>
                </a:solidFill>
                <a:latin typeface="Arial" pitchFamily="34" charset="0"/>
                <a:cs typeface="Arial" pitchFamily="34" charset="0"/>
              </a:rPr>
              <a:t>chủ</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xã</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hội</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chủ</a:t>
            </a:r>
            <a:r>
              <a:rPr lang="en-US" sz="2800" dirty="0">
                <a:solidFill>
                  <a:prstClr val="black"/>
                </a:solidFill>
                <a:latin typeface="Arial" pitchFamily="34" charset="0"/>
                <a:cs typeface="Arial" pitchFamily="34" charset="0"/>
              </a:rPr>
              <a:t> </a:t>
            </a:r>
            <a:r>
              <a:rPr lang="en-US" sz="2800" dirty="0" err="1" smtClean="0">
                <a:solidFill>
                  <a:prstClr val="black"/>
                </a:solidFill>
                <a:latin typeface="Arial" pitchFamily="34" charset="0"/>
                <a:cs typeface="Arial" pitchFamily="34" charset="0"/>
              </a:rPr>
              <a:t>nghĩa</a:t>
            </a:r>
            <a:r>
              <a:rPr lang="en-US" sz="2800" dirty="0" smtClean="0">
                <a:solidFill>
                  <a:prstClr val="black"/>
                </a:solidFill>
                <a:latin typeface="Arial" pitchFamily="34" charset="0"/>
                <a:cs typeface="Arial" pitchFamily="34" charset="0"/>
              </a:rPr>
              <a:t/>
            </a:r>
            <a:br>
              <a:rPr lang="en-US" sz="2800" dirty="0" smtClean="0">
                <a:solidFill>
                  <a:prstClr val="black"/>
                </a:solidFill>
                <a:latin typeface="Arial" pitchFamily="34" charset="0"/>
                <a:cs typeface="Arial" pitchFamily="34" charset="0"/>
              </a:rPr>
            </a:br>
            <a:r>
              <a:rPr lang="en-US" sz="2400" i="1" u="sng" dirty="0" smtClean="0">
                <a:solidFill>
                  <a:prstClr val="black"/>
                </a:solidFill>
                <a:latin typeface="Arial" pitchFamily="34" charset="0"/>
                <a:cs typeface="Arial" pitchFamily="34" charset="0"/>
              </a:rPr>
              <a:t>b. </a:t>
            </a:r>
            <a:r>
              <a:rPr lang="en-US" sz="2400" i="1" u="sng" dirty="0" err="1" smtClean="0">
                <a:solidFill>
                  <a:prstClr val="black"/>
                </a:solidFill>
                <a:latin typeface="Arial" pitchFamily="34" charset="0"/>
                <a:cs typeface="Arial" pitchFamily="34" charset="0"/>
              </a:rPr>
              <a:t>Bản</a:t>
            </a:r>
            <a:r>
              <a:rPr lang="en-US" sz="2400" i="1" u="sng" dirty="0" smtClean="0">
                <a:solidFill>
                  <a:prstClr val="black"/>
                </a:solidFill>
                <a:latin typeface="Arial" pitchFamily="34" charset="0"/>
                <a:cs typeface="Arial" pitchFamily="34" charset="0"/>
              </a:rPr>
              <a:t> </a:t>
            </a:r>
            <a:r>
              <a:rPr lang="en-US" sz="2400" i="1" u="sng" dirty="0" err="1" smtClean="0">
                <a:solidFill>
                  <a:prstClr val="black"/>
                </a:solidFill>
                <a:latin typeface="Arial" pitchFamily="34" charset="0"/>
                <a:cs typeface="Arial" pitchFamily="34" charset="0"/>
              </a:rPr>
              <a:t>chất</a:t>
            </a:r>
            <a:r>
              <a:rPr lang="en-US" sz="2400" i="1" u="sng" dirty="0" smtClean="0">
                <a:solidFill>
                  <a:prstClr val="black"/>
                </a:solidFill>
                <a:latin typeface="Arial" pitchFamily="34" charset="0"/>
                <a:cs typeface="Arial" pitchFamily="34" charset="0"/>
              </a:rPr>
              <a:t> </a:t>
            </a:r>
            <a:r>
              <a:rPr lang="en-US" sz="2400" i="1" u="sng" dirty="0" err="1" smtClean="0">
                <a:solidFill>
                  <a:prstClr val="black"/>
                </a:solidFill>
                <a:latin typeface="Arial" pitchFamily="34" charset="0"/>
                <a:cs typeface="Arial" pitchFamily="34" charset="0"/>
              </a:rPr>
              <a:t>của</a:t>
            </a:r>
            <a:r>
              <a:rPr lang="en-US" sz="2400" i="1" u="sng" dirty="0" smtClean="0">
                <a:solidFill>
                  <a:prstClr val="black"/>
                </a:solidFill>
                <a:latin typeface="Arial" pitchFamily="34" charset="0"/>
                <a:cs typeface="Arial" pitchFamily="34" charset="0"/>
              </a:rPr>
              <a:t> </a:t>
            </a:r>
            <a:r>
              <a:rPr lang="en-US" sz="2400" i="1" u="sng" dirty="0" err="1" smtClean="0">
                <a:solidFill>
                  <a:prstClr val="black"/>
                </a:solidFill>
                <a:latin typeface="Arial" pitchFamily="34" charset="0"/>
                <a:cs typeface="Arial" pitchFamily="34" charset="0"/>
              </a:rPr>
              <a:t>nền</a:t>
            </a:r>
            <a:r>
              <a:rPr lang="en-US" sz="2400" i="1" u="sng" dirty="0" smtClean="0">
                <a:solidFill>
                  <a:prstClr val="black"/>
                </a:solidFill>
                <a:latin typeface="Arial" pitchFamily="34" charset="0"/>
                <a:cs typeface="Arial" pitchFamily="34" charset="0"/>
              </a:rPr>
              <a:t> </a:t>
            </a:r>
            <a:r>
              <a:rPr lang="en-US" sz="2400" i="1" u="sng" dirty="0" err="1" smtClean="0">
                <a:solidFill>
                  <a:prstClr val="black"/>
                </a:solidFill>
                <a:latin typeface="Arial" pitchFamily="34" charset="0"/>
                <a:cs typeface="Arial" pitchFamily="34" charset="0"/>
              </a:rPr>
              <a:t>dân</a:t>
            </a:r>
            <a:r>
              <a:rPr lang="en-US" sz="2400" i="1" u="sng" dirty="0" smtClean="0">
                <a:solidFill>
                  <a:prstClr val="black"/>
                </a:solidFill>
                <a:latin typeface="Arial" pitchFamily="34" charset="0"/>
                <a:cs typeface="Arial" pitchFamily="34" charset="0"/>
              </a:rPr>
              <a:t> </a:t>
            </a:r>
            <a:r>
              <a:rPr lang="en-US" sz="2400" i="1" u="sng" dirty="0" err="1" smtClean="0">
                <a:solidFill>
                  <a:prstClr val="black"/>
                </a:solidFill>
                <a:latin typeface="Arial" pitchFamily="34" charset="0"/>
                <a:cs typeface="Arial" pitchFamily="34" charset="0"/>
              </a:rPr>
              <a:t>chủ</a:t>
            </a:r>
            <a:r>
              <a:rPr lang="en-US" sz="2400" i="1" u="sng" dirty="0" smtClean="0">
                <a:solidFill>
                  <a:prstClr val="black"/>
                </a:solidFill>
                <a:latin typeface="Arial" pitchFamily="34" charset="0"/>
                <a:cs typeface="Arial" pitchFamily="34" charset="0"/>
              </a:rPr>
              <a:t> </a:t>
            </a:r>
            <a:r>
              <a:rPr lang="en-US" sz="2400" i="1" u="sng" dirty="0" err="1" smtClean="0">
                <a:solidFill>
                  <a:prstClr val="black"/>
                </a:solidFill>
                <a:latin typeface="Arial" pitchFamily="34" charset="0"/>
                <a:cs typeface="Arial" pitchFamily="34" charset="0"/>
              </a:rPr>
              <a:t>xã</a:t>
            </a:r>
            <a:r>
              <a:rPr lang="en-US" sz="2400" i="1" u="sng" dirty="0" smtClean="0">
                <a:solidFill>
                  <a:prstClr val="black"/>
                </a:solidFill>
                <a:latin typeface="Arial" pitchFamily="34" charset="0"/>
                <a:cs typeface="Arial" pitchFamily="34" charset="0"/>
              </a:rPr>
              <a:t> </a:t>
            </a:r>
            <a:r>
              <a:rPr lang="en-US" sz="2400" i="1" u="sng" dirty="0" err="1" smtClean="0">
                <a:solidFill>
                  <a:prstClr val="black"/>
                </a:solidFill>
                <a:latin typeface="Arial" pitchFamily="34" charset="0"/>
                <a:cs typeface="Arial" pitchFamily="34" charset="0"/>
              </a:rPr>
              <a:t>hội</a:t>
            </a:r>
            <a:r>
              <a:rPr lang="en-US" sz="2400" i="1" u="sng" dirty="0" smtClean="0">
                <a:solidFill>
                  <a:prstClr val="black"/>
                </a:solidFill>
                <a:latin typeface="Arial" pitchFamily="34" charset="0"/>
                <a:cs typeface="Arial" pitchFamily="34" charset="0"/>
              </a:rPr>
              <a:t> </a:t>
            </a:r>
            <a:r>
              <a:rPr lang="en-US" sz="2400" i="1" u="sng" dirty="0" err="1" smtClean="0">
                <a:solidFill>
                  <a:prstClr val="black"/>
                </a:solidFill>
                <a:latin typeface="Arial" pitchFamily="34" charset="0"/>
                <a:cs typeface="Arial" pitchFamily="34" charset="0"/>
              </a:rPr>
              <a:t>chủ</a:t>
            </a:r>
            <a:r>
              <a:rPr lang="en-US" sz="2400" i="1" u="sng" dirty="0" smtClean="0">
                <a:solidFill>
                  <a:prstClr val="black"/>
                </a:solidFill>
                <a:latin typeface="Arial" pitchFamily="34" charset="0"/>
                <a:cs typeface="Arial" pitchFamily="34" charset="0"/>
              </a:rPr>
              <a:t> </a:t>
            </a:r>
            <a:r>
              <a:rPr lang="en-US" sz="2400" i="1" u="sng" dirty="0" err="1" smtClean="0">
                <a:solidFill>
                  <a:prstClr val="black"/>
                </a:solidFill>
                <a:latin typeface="Arial" pitchFamily="34" charset="0"/>
                <a:cs typeface="Arial" pitchFamily="34" charset="0"/>
              </a:rPr>
              <a:t>nghĩa</a:t>
            </a:r>
            <a:endParaRPr lang="en-US" sz="2400" i="1" u="sng" dirty="0"/>
          </a:p>
        </p:txBody>
      </p:sp>
      <p:sp>
        <p:nvSpPr>
          <p:cNvPr id="3" name="Content Placeholder 2"/>
          <p:cNvSpPr>
            <a:spLocks noGrp="1"/>
          </p:cNvSpPr>
          <p:nvPr>
            <p:ph idx="1"/>
          </p:nvPr>
        </p:nvSpPr>
        <p:spPr>
          <a:xfrm>
            <a:off x="390066" y="1741062"/>
            <a:ext cx="8753934" cy="5098713"/>
          </a:xfrm>
        </p:spPr>
        <p:txBody>
          <a:bodyPr>
            <a:normAutofit/>
          </a:bodyPr>
          <a:lstStyle/>
          <a:p>
            <a:pPr marL="0" indent="0">
              <a:buNone/>
            </a:pP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Khái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quát</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Là</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nền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dân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chủ</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đối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với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quần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chúng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lao</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động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và</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bị</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bóc</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lột</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là</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nền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dân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chủ</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vì</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lợi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ích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của</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đa</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số</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dân</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chủ</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trong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chủ</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nghĩa</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xã</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hội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bao</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quát</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tất</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cả</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các</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mặt</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của</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đời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sống</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xã</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hội</a:t>
            </a:r>
            <a:endParaRPr lang="en-US" sz="2400" i="1" dirty="0" smtClean="0">
              <a:latin typeface="Arial" pitchFamily="34" charset="0"/>
              <a:cs typeface="Arial" pitchFamily="34" charset="0"/>
            </a:endParaRPr>
          </a:p>
          <a:p>
            <a:pPr marL="0" indent="0">
              <a:buNone/>
            </a:pP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a:t>
            </a:r>
          </a:p>
          <a:p>
            <a:pPr marL="0" indent="0">
              <a:buNone/>
            </a:pP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Bản</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chất</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chính</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trị</a:t>
            </a:r>
            <a:r>
              <a:rPr lang="en-US" sz="2400" i="1" u="sng" dirty="0" smtClean="0">
                <a:latin typeface="Arial" pitchFamily="34" charset="0"/>
                <a:cs typeface="Arial" pitchFamily="34" charset="0"/>
              </a:rPr>
              <a:t>: </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mọi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lĩnh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Thỏa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90532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a:solidFill>
                  <a:prstClr val="black"/>
                </a:solidFill>
                <a:latin typeface="Arial" pitchFamily="34" charset="0"/>
                <a:cs typeface="Arial" pitchFamily="34" charset="0"/>
              </a:rPr>
              <a:t>2.Dân chủ xã hội chủ nghĩa</a:t>
            </a:r>
            <a:br>
              <a:rPr lang="en-US" sz="2900">
                <a:solidFill>
                  <a:prstClr val="black"/>
                </a:solidFill>
                <a:latin typeface="Arial" pitchFamily="34" charset="0"/>
                <a:cs typeface="Arial" pitchFamily="34" charset="0"/>
              </a:rPr>
            </a:br>
            <a:r>
              <a:rPr lang="en-US" sz="2900" i="1" u="sng">
                <a:solidFill>
                  <a:prstClr val="black"/>
                </a:solidFill>
                <a:latin typeface="Arial" pitchFamily="34" charset="0"/>
                <a:cs typeface="Arial" pitchFamily="34" charset="0"/>
              </a:rPr>
              <a:t>b. Bản chất của nền dân chủ xã hội chủ nghĩa</a:t>
            </a:r>
            <a:endParaRPr lang="en-US"/>
          </a:p>
        </p:txBody>
      </p:sp>
      <p:sp>
        <p:nvSpPr>
          <p:cNvPr id="3" name="Content Placeholder 2"/>
          <p:cNvSpPr>
            <a:spLocks noGrp="1"/>
          </p:cNvSpPr>
          <p:nvPr>
            <p:ph idx="1"/>
          </p:nvPr>
        </p:nvSpPr>
        <p:spPr/>
        <p:txBody>
          <a:bodyPr>
            <a:normAutofit/>
          </a:bodyPr>
          <a:lstStyle/>
          <a:p>
            <a:pPr marL="0" indent="0">
              <a:buNone/>
            </a:pP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GCCN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GCCN,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XHCN </a:t>
            </a:r>
            <a:r>
              <a:rPr lang="en-US" sz="2400" dirty="0" err="1" smtClean="0">
                <a:latin typeface="Arial" pitchFamily="34" charset="0"/>
                <a:cs typeface="Arial" pitchFamily="34" charset="0"/>
              </a:rPr>
              <a:t>mang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a:t>
            </a:r>
          </a:p>
          <a:p>
            <a:pPr marL="0" indent="0">
              <a:buNone/>
            </a:pPr>
            <a:r>
              <a:rPr lang="en-US" sz="2400" dirty="0">
                <a:latin typeface="Arial" pitchFamily="34" charset="0"/>
                <a:cs typeface="Arial" pitchFamily="34" charset="0"/>
              </a:rPr>
              <a:t> </a:t>
            </a:r>
            <a:r>
              <a:rPr lang="en-US" sz="2400" dirty="0" smtClean="0">
                <a:latin typeface="Arial" pitchFamily="34" charset="0"/>
                <a:cs typeface="Arial" pitchFamily="34" charset="0"/>
              </a:rPr>
              <a:t>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51121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a:solidFill>
                  <a:prstClr val="black"/>
                </a:solidFill>
                <a:latin typeface="Arial" pitchFamily="34" charset="0"/>
                <a:cs typeface="Arial" pitchFamily="34" charset="0"/>
              </a:rPr>
              <a:t>2.Dân chủ xã hội chủ nghĩa</a:t>
            </a:r>
            <a:br>
              <a:rPr lang="en-US" sz="2900">
                <a:solidFill>
                  <a:prstClr val="black"/>
                </a:solidFill>
                <a:latin typeface="Arial" pitchFamily="34" charset="0"/>
                <a:cs typeface="Arial" pitchFamily="34" charset="0"/>
              </a:rPr>
            </a:br>
            <a:r>
              <a:rPr lang="en-US" sz="2900" i="1" u="sng">
                <a:solidFill>
                  <a:prstClr val="black"/>
                </a:solidFill>
                <a:latin typeface="Arial" pitchFamily="34" charset="0"/>
                <a:cs typeface="Arial" pitchFamily="34" charset="0"/>
              </a:rPr>
              <a:t>b. Bản chất của nền dân chủ xã hội chủ nghĩa</a:t>
            </a:r>
            <a:endParaRPr lang="en-US"/>
          </a:p>
        </p:txBody>
      </p:sp>
      <p:sp>
        <p:nvSpPr>
          <p:cNvPr id="3" name="Content Placeholder 2"/>
          <p:cNvSpPr>
            <a:spLocks noGrp="1"/>
          </p:cNvSpPr>
          <p:nvPr>
            <p:ph idx="1"/>
          </p:nvPr>
        </p:nvSpPr>
        <p:spPr/>
        <p:txBody>
          <a:bodyPr/>
          <a:lstStyle/>
          <a:p>
            <a:pPr marL="0" indent="0" algn="just">
              <a:buNone/>
            </a:pPr>
            <a:r>
              <a:rPr lang="en-US" i="1" u="sng" dirty="0" smtClean="0"/>
              <a:t>- </a:t>
            </a:r>
            <a:r>
              <a:rPr lang="en-US" sz="2400" i="1" u="sng" dirty="0" err="1" smtClean="0">
                <a:latin typeface="Arial" pitchFamily="34" charset="0"/>
                <a:cs typeface="Arial" pitchFamily="34" charset="0"/>
              </a:rPr>
              <a:t>Bản</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chất</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kinh</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hữu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liệu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LLSX </a:t>
            </a:r>
            <a:r>
              <a:rPr lang="en-US" sz="2400" dirty="0" err="1" smtClean="0">
                <a:latin typeface="Arial" pitchFamily="34" charset="0"/>
                <a:cs typeface="Arial" pitchFamily="34" charset="0"/>
              </a:rPr>
              <a:t>ngày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nhằm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thỏa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càng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p>
          <a:p>
            <a:pPr marL="0" indent="0" algn="just">
              <a:buNone/>
            </a:pP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TLSX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doanh</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phối</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Coi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trọng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coi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thúc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đẩy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48091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prstClr val="black"/>
                </a:solidFill>
                <a:latin typeface="Arial" pitchFamily="34" charset="0"/>
                <a:cs typeface="Arial" pitchFamily="34" charset="0"/>
              </a:rPr>
              <a:t>2.Dân </a:t>
            </a:r>
            <a:r>
              <a:rPr lang="en-US" sz="2800" dirty="0" err="1">
                <a:solidFill>
                  <a:prstClr val="black"/>
                </a:solidFill>
                <a:latin typeface="Arial" pitchFamily="34" charset="0"/>
                <a:cs typeface="Arial" pitchFamily="34" charset="0"/>
              </a:rPr>
              <a:t>chủ</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xã</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hội</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chủ</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nghĩa</a:t>
            </a:r>
            <a:r>
              <a:rPr lang="en-US" sz="2800" dirty="0">
                <a:solidFill>
                  <a:prstClr val="black"/>
                </a:solidFill>
                <a:latin typeface="Arial" pitchFamily="34" charset="0"/>
                <a:cs typeface="Arial" pitchFamily="34" charset="0"/>
              </a:rPr>
              <a:t/>
            </a:r>
            <a:br>
              <a:rPr lang="en-US" sz="2800" dirty="0">
                <a:solidFill>
                  <a:prstClr val="black"/>
                </a:solidFill>
                <a:latin typeface="Arial" pitchFamily="34" charset="0"/>
                <a:cs typeface="Arial" pitchFamily="34" charset="0"/>
              </a:rPr>
            </a:br>
            <a:r>
              <a:rPr lang="en-US" sz="2800" i="1" u="sng" dirty="0">
                <a:solidFill>
                  <a:prstClr val="black"/>
                </a:solidFill>
                <a:latin typeface="Arial" pitchFamily="34" charset="0"/>
                <a:cs typeface="Arial" pitchFamily="34" charset="0"/>
              </a:rPr>
              <a:t>b. </a:t>
            </a:r>
            <a:r>
              <a:rPr lang="en-US" sz="2800" i="1" u="sng" dirty="0" err="1">
                <a:solidFill>
                  <a:prstClr val="black"/>
                </a:solidFill>
                <a:latin typeface="Arial" pitchFamily="34" charset="0"/>
                <a:cs typeface="Arial" pitchFamily="34" charset="0"/>
              </a:rPr>
              <a:t>Bản</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chất</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của</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nền</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dân</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chủ</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xã</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hội</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chủ</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nghĩa</a:t>
            </a:r>
            <a:endParaRPr lang="en-US" sz="2800" dirty="0"/>
          </a:p>
        </p:txBody>
      </p:sp>
      <p:sp>
        <p:nvSpPr>
          <p:cNvPr id="3" name="Content Placeholder 2"/>
          <p:cNvSpPr>
            <a:spLocks noGrp="1"/>
          </p:cNvSpPr>
          <p:nvPr>
            <p:ph idx="1"/>
          </p:nvPr>
        </p:nvSpPr>
        <p:spPr>
          <a:xfrm>
            <a:off x="457200" y="1600200"/>
            <a:ext cx="8507288" cy="4925144"/>
          </a:xfrm>
        </p:spPr>
        <p:txBody>
          <a:bodyPr/>
          <a:lstStyle/>
          <a:p>
            <a:pPr marL="0" indent="0" algn="just">
              <a:buNone/>
            </a:pPr>
            <a:r>
              <a:rPr lang="en-US" sz="2400" dirty="0" smtClean="0">
                <a:latin typeface="Arial" pitchFamily="34" charset="0"/>
                <a:cs typeface="Arial" pitchFamily="34" charset="0"/>
              </a:rPr>
              <a:t> </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DCXHCN </a:t>
            </a:r>
            <a:r>
              <a:rPr lang="en-US" sz="2400" dirty="0" err="1" smtClean="0">
                <a:latin typeface="Arial" pitchFamily="34" charset="0"/>
                <a:cs typeface="Arial" pitchFamily="34" charset="0"/>
              </a:rPr>
              <a:t>dù</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p>
          <a:p>
            <a:pPr marL="0" indent="0" algn="just">
              <a:buNone/>
            </a:pP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Nhưng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a:t>
            </a:r>
          </a:p>
          <a:p>
            <a:pPr marL="0" indent="0" algn="just">
              <a:buNone/>
            </a:pPr>
            <a:r>
              <a:rPr lang="en-US" sz="2400" dirty="0">
                <a:latin typeface="Arial" pitchFamily="34" charset="0"/>
                <a:cs typeface="Arial" pitchFamily="34" charset="0"/>
              </a:rPr>
              <a:t> </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Đồng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bỏ</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hậu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a:t>
            </a:r>
          </a:p>
          <a:p>
            <a:pPr marL="0" indent="0" algn="just">
              <a:buNone/>
            </a:pPr>
            <a:r>
              <a:rPr lang="en-US" sz="2400" dirty="0">
                <a:latin typeface="Arial" pitchFamily="34" charset="0"/>
                <a:cs typeface="Arial" pitchFamily="34" charset="0"/>
              </a:rPr>
              <a:t> </a:t>
            </a:r>
            <a:r>
              <a:rPr lang="en-US" sz="2400" dirty="0" smtClean="0">
                <a:latin typeface="Arial" pitchFamily="34" charset="0"/>
                <a:cs typeface="Arial" pitchFamily="34" charset="0"/>
              </a:rPr>
              <a:t>         </a:t>
            </a:r>
          </a:p>
          <a:p>
            <a:pPr marL="0" indent="0" algn="just">
              <a:buNone/>
            </a:pPr>
            <a:r>
              <a:rPr lang="en-US" sz="2400" dirty="0">
                <a:latin typeface="Arial" pitchFamily="34" charset="0"/>
                <a:cs typeface="Arial" pitchFamily="34" charset="0"/>
              </a:rPr>
              <a:t>	</a:t>
            </a:r>
          </a:p>
        </p:txBody>
      </p:sp>
    </p:spTree>
    <p:extLst>
      <p:ext uri="{BB962C8B-B14F-4D97-AF65-F5344CB8AC3E}">
        <p14:creationId xmlns:p14="http://schemas.microsoft.com/office/powerpoint/2010/main" val="383561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prstClr val="black"/>
                </a:solidFill>
                <a:latin typeface="Arial" pitchFamily="34" charset="0"/>
                <a:cs typeface="Arial" pitchFamily="34" charset="0"/>
              </a:rPr>
              <a:t>2.Dân </a:t>
            </a:r>
            <a:r>
              <a:rPr lang="en-US" sz="2800" dirty="0" err="1">
                <a:solidFill>
                  <a:prstClr val="black"/>
                </a:solidFill>
                <a:latin typeface="Arial" pitchFamily="34" charset="0"/>
                <a:cs typeface="Arial" pitchFamily="34" charset="0"/>
              </a:rPr>
              <a:t>chủ</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xã</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hội</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chủ</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nghĩa</a:t>
            </a:r>
            <a:r>
              <a:rPr lang="en-US" sz="2800" dirty="0">
                <a:solidFill>
                  <a:prstClr val="black"/>
                </a:solidFill>
                <a:latin typeface="Arial" pitchFamily="34" charset="0"/>
                <a:cs typeface="Arial" pitchFamily="34" charset="0"/>
              </a:rPr>
              <a:t/>
            </a:r>
            <a:br>
              <a:rPr lang="en-US" sz="2800" dirty="0">
                <a:solidFill>
                  <a:prstClr val="black"/>
                </a:solidFill>
                <a:latin typeface="Arial" pitchFamily="34" charset="0"/>
                <a:cs typeface="Arial" pitchFamily="34" charset="0"/>
              </a:rPr>
            </a:br>
            <a:r>
              <a:rPr lang="en-US" sz="2800" i="1" u="sng" dirty="0">
                <a:solidFill>
                  <a:prstClr val="black"/>
                </a:solidFill>
                <a:latin typeface="Arial" pitchFamily="34" charset="0"/>
                <a:cs typeface="Arial" pitchFamily="34" charset="0"/>
              </a:rPr>
              <a:t>b. </a:t>
            </a:r>
            <a:r>
              <a:rPr lang="en-US" sz="2800" i="1" u="sng" dirty="0" err="1">
                <a:solidFill>
                  <a:prstClr val="black"/>
                </a:solidFill>
                <a:latin typeface="Arial" pitchFamily="34" charset="0"/>
                <a:cs typeface="Arial" pitchFamily="34" charset="0"/>
              </a:rPr>
              <a:t>Bản</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chất</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của</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nền</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dân</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chủ</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xã</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hội</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chủ</a:t>
            </a:r>
            <a:r>
              <a:rPr lang="en-US" sz="2800" i="1" u="sng" dirty="0">
                <a:solidFill>
                  <a:prstClr val="black"/>
                </a:solidFill>
                <a:latin typeface="Arial" pitchFamily="34" charset="0"/>
                <a:cs typeface="Arial" pitchFamily="34" charset="0"/>
              </a:rPr>
              <a:t> </a:t>
            </a:r>
            <a:r>
              <a:rPr lang="en-US" sz="2800" i="1" u="sng" dirty="0" err="1">
                <a:solidFill>
                  <a:prstClr val="black"/>
                </a:solidFill>
                <a:latin typeface="Arial" pitchFamily="34" charset="0"/>
                <a:cs typeface="Arial" pitchFamily="34" charset="0"/>
              </a:rPr>
              <a:t>nghĩa</a:t>
            </a:r>
            <a:endParaRPr lang="en-US" sz="2800" dirty="0"/>
          </a:p>
        </p:txBody>
      </p:sp>
      <p:sp>
        <p:nvSpPr>
          <p:cNvPr id="3" name="Content Placeholder 2"/>
          <p:cNvSpPr>
            <a:spLocks noGrp="1"/>
          </p:cNvSpPr>
          <p:nvPr>
            <p:ph idx="1"/>
          </p:nvPr>
        </p:nvSpPr>
        <p:spPr>
          <a:xfrm>
            <a:off x="395536" y="1600200"/>
            <a:ext cx="8291264" cy="4525963"/>
          </a:xfrm>
        </p:spPr>
        <p:txBody>
          <a:bodyPr>
            <a:normAutofit/>
          </a:bodyPr>
          <a:lstStyle/>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Lấy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GCCN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thái</a:t>
            </a:r>
            <a:r>
              <a:rPr lang="en-US" sz="2400" dirty="0" smtClean="0">
                <a:latin typeface="Arial" pitchFamily="34" charset="0"/>
                <a:cs typeface="Arial" pitchFamily="34" charset="0"/>
              </a:rPr>
              <a:t> ý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tốt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đẹp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r>
              <a:rPr lang="en-US" sz="2400"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nâng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endParaRPr lang="en-US" sz="2400" dirty="0" smtClean="0">
              <a:latin typeface="Arial" pitchFamily="34" charset="0"/>
              <a:cs typeface="Arial" pitchFamily="34" charset="0"/>
            </a:endParaRPr>
          </a:p>
          <a:p>
            <a:pPr marL="0" indent="0" algn="just">
              <a:buNone/>
            </a:pPr>
            <a:r>
              <a:rPr lang="en-US" sz="2400" dirty="0">
                <a:latin typeface="Arial" pitchFamily="34" charset="0"/>
                <a:cs typeface="Arial" pitchFamily="34" charset="0"/>
              </a:rPr>
              <a:t> </a:t>
            </a:r>
            <a:r>
              <a:rPr lang="en-US" sz="2400" dirty="0" smtClean="0">
                <a:latin typeface="Arial" pitchFamily="34" charset="0"/>
                <a:cs typeface="Arial" pitchFamily="34" charset="0"/>
              </a:rPr>
              <a:t>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79120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lstStyle/>
          <a:p>
            <a:r>
              <a:rPr lang="en-US" sz="2900" dirty="0">
                <a:solidFill>
                  <a:prstClr val="black"/>
                </a:solidFill>
                <a:latin typeface="Arial" pitchFamily="34" charset="0"/>
                <a:cs typeface="Arial" pitchFamily="34" charset="0"/>
              </a:rPr>
              <a:t>2.Dân </a:t>
            </a:r>
            <a:r>
              <a:rPr lang="en-US" sz="2900" dirty="0" err="1">
                <a:solidFill>
                  <a:prstClr val="black"/>
                </a:solidFill>
                <a:latin typeface="Arial" pitchFamily="34" charset="0"/>
                <a:cs typeface="Arial" pitchFamily="34" charset="0"/>
              </a:rPr>
              <a:t>chủ</a:t>
            </a:r>
            <a:r>
              <a:rPr lang="en-US" sz="2900" dirty="0">
                <a:solidFill>
                  <a:prstClr val="black"/>
                </a:solidFill>
                <a:latin typeface="Arial" pitchFamily="34" charset="0"/>
                <a:cs typeface="Arial" pitchFamily="34" charset="0"/>
              </a:rPr>
              <a:t> </a:t>
            </a:r>
            <a:r>
              <a:rPr lang="en-US" sz="2900" dirty="0" err="1">
                <a:solidFill>
                  <a:prstClr val="black"/>
                </a:solidFill>
                <a:latin typeface="Arial" pitchFamily="34" charset="0"/>
                <a:cs typeface="Arial" pitchFamily="34" charset="0"/>
              </a:rPr>
              <a:t>xã</a:t>
            </a:r>
            <a:r>
              <a:rPr lang="en-US" sz="2900" dirty="0">
                <a:solidFill>
                  <a:prstClr val="black"/>
                </a:solidFill>
                <a:latin typeface="Arial" pitchFamily="34" charset="0"/>
                <a:cs typeface="Arial" pitchFamily="34" charset="0"/>
              </a:rPr>
              <a:t> </a:t>
            </a:r>
            <a:r>
              <a:rPr lang="en-US" sz="2900" dirty="0" err="1">
                <a:solidFill>
                  <a:prstClr val="black"/>
                </a:solidFill>
                <a:latin typeface="Arial" pitchFamily="34" charset="0"/>
                <a:cs typeface="Arial" pitchFamily="34" charset="0"/>
              </a:rPr>
              <a:t>hội</a:t>
            </a:r>
            <a:r>
              <a:rPr lang="en-US" sz="2900" dirty="0">
                <a:solidFill>
                  <a:prstClr val="black"/>
                </a:solidFill>
                <a:latin typeface="Arial" pitchFamily="34" charset="0"/>
                <a:cs typeface="Arial" pitchFamily="34" charset="0"/>
              </a:rPr>
              <a:t> </a:t>
            </a:r>
            <a:r>
              <a:rPr lang="en-US" sz="2900" dirty="0" err="1">
                <a:solidFill>
                  <a:prstClr val="black"/>
                </a:solidFill>
                <a:latin typeface="Arial" pitchFamily="34" charset="0"/>
                <a:cs typeface="Arial" pitchFamily="34" charset="0"/>
              </a:rPr>
              <a:t>chủ</a:t>
            </a:r>
            <a:r>
              <a:rPr lang="en-US" sz="2900" dirty="0">
                <a:solidFill>
                  <a:prstClr val="black"/>
                </a:solidFill>
                <a:latin typeface="Arial" pitchFamily="34" charset="0"/>
                <a:cs typeface="Arial" pitchFamily="34" charset="0"/>
              </a:rPr>
              <a:t> </a:t>
            </a:r>
            <a:r>
              <a:rPr lang="en-US" sz="2900" dirty="0" err="1">
                <a:solidFill>
                  <a:prstClr val="black"/>
                </a:solidFill>
                <a:latin typeface="Arial" pitchFamily="34" charset="0"/>
                <a:cs typeface="Arial" pitchFamily="34" charset="0"/>
              </a:rPr>
              <a:t>nghĩa</a:t>
            </a:r>
            <a:r>
              <a:rPr lang="en-US" sz="2900" dirty="0">
                <a:solidFill>
                  <a:prstClr val="black"/>
                </a:solidFill>
                <a:latin typeface="Arial" pitchFamily="34" charset="0"/>
                <a:cs typeface="Arial" pitchFamily="34" charset="0"/>
              </a:rPr>
              <a:t/>
            </a:r>
            <a:br>
              <a:rPr lang="en-US" sz="2900" dirty="0">
                <a:solidFill>
                  <a:prstClr val="black"/>
                </a:solidFill>
                <a:latin typeface="Arial" pitchFamily="34" charset="0"/>
                <a:cs typeface="Arial" pitchFamily="34" charset="0"/>
              </a:rPr>
            </a:br>
            <a:r>
              <a:rPr lang="en-US" sz="2400" i="1" u="sng" dirty="0">
                <a:solidFill>
                  <a:prstClr val="black"/>
                </a:solidFill>
                <a:latin typeface="Arial" pitchFamily="34" charset="0"/>
                <a:cs typeface="Arial" pitchFamily="34" charset="0"/>
              </a:rPr>
              <a:t>b. </a:t>
            </a:r>
            <a:r>
              <a:rPr lang="en-US" sz="2400" i="1" u="sng" dirty="0" err="1">
                <a:solidFill>
                  <a:prstClr val="black"/>
                </a:solidFill>
                <a:latin typeface="Arial" pitchFamily="34" charset="0"/>
                <a:cs typeface="Arial" pitchFamily="34" charset="0"/>
              </a:rPr>
              <a:t>Bản</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chất</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của</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nền</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dân</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chủ</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xã</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hội</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chủ</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nghĩa</a:t>
            </a:r>
            <a:endParaRPr lang="en-US" sz="2400" dirty="0"/>
          </a:p>
        </p:txBody>
      </p:sp>
      <p:sp>
        <p:nvSpPr>
          <p:cNvPr id="3" name="Content Placeholder 2"/>
          <p:cNvSpPr>
            <a:spLocks noGrp="1"/>
          </p:cNvSpPr>
          <p:nvPr>
            <p:ph idx="1"/>
          </p:nvPr>
        </p:nvSpPr>
        <p:spPr>
          <a:xfrm>
            <a:off x="179512" y="1340768"/>
            <a:ext cx="8856984" cy="5517232"/>
          </a:xfrm>
        </p:spPr>
        <p:txBody>
          <a:bodyPr>
            <a:normAutofit/>
          </a:bodyPr>
          <a:lstStyle/>
          <a:p>
            <a:pPr marL="0" indent="0" algn="just">
              <a:buNone/>
            </a:pPr>
            <a:r>
              <a:rPr lang="en-US"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XHCN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hợp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hòa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tập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endParaRPr lang="en-US" sz="2400" dirty="0" smtClean="0">
              <a:latin typeface="Arial" pitchFamily="34" charset="0"/>
              <a:cs typeface="Arial" pitchFamily="34" charset="0"/>
            </a:endParaRPr>
          </a:p>
          <a:p>
            <a:pPr algn="just">
              <a:buFontTx/>
              <a:buChar char="-"/>
            </a:pP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XHCN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đặt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dưới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lãnh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ĐCS, do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DC XHCN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mâu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nhau</a:t>
            </a:r>
            <a:endParaRPr lang="en-US" sz="2400" dirty="0" smtClean="0">
              <a:latin typeface="Arial" pitchFamily="34" charset="0"/>
              <a:cs typeface="Arial" pitchFamily="34" charset="0"/>
            </a:endParaRPr>
          </a:p>
          <a:p>
            <a:pPr marL="0" indent="0" algn="just">
              <a:buNone/>
            </a:pPr>
            <a:r>
              <a:rPr lang="en-US" sz="2400" dirty="0">
                <a:solidFill>
                  <a:prstClr val="black"/>
                </a:solidFill>
                <a:latin typeface="Arial" pitchFamily="34" charset="0"/>
                <a:cs typeface="Arial" pitchFamily="34" charset="0"/>
              </a:rPr>
              <a:t> </a:t>
            </a:r>
            <a:r>
              <a:rPr lang="en-US" sz="2400" dirty="0" smtClean="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Dân</a:t>
            </a:r>
            <a:r>
              <a:rPr lang="en-US" sz="2400" dirty="0" smtClean="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chủ</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dưới</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góc</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độ</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này</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là</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một</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thành</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tựu</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một</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sáng</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tạo</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biểu</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hiện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khát</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vọng</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tự</a:t>
            </a:r>
            <a:r>
              <a:rPr lang="en-US" sz="2400" dirty="0">
                <a:solidFill>
                  <a:prstClr val="black"/>
                </a:solidFill>
                <a:latin typeface="Arial" pitchFamily="34" charset="0"/>
                <a:cs typeface="Arial" pitchFamily="34" charset="0"/>
              </a:rPr>
              <a:t> do </a:t>
            </a:r>
            <a:r>
              <a:rPr lang="en-US" sz="2400" dirty="0" err="1">
                <a:solidFill>
                  <a:prstClr val="black"/>
                </a:solidFill>
                <a:latin typeface="Arial" pitchFamily="34" charset="0"/>
                <a:cs typeface="Arial" pitchFamily="34" charset="0"/>
              </a:rPr>
              <a:t>của</a:t>
            </a:r>
            <a:r>
              <a:rPr lang="en-US" sz="2400" dirty="0">
                <a:solidFill>
                  <a:prstClr val="black"/>
                </a:solidFill>
                <a:latin typeface="Arial" pitchFamily="34" charset="0"/>
                <a:cs typeface="Arial" pitchFamily="34" charset="0"/>
              </a:rPr>
              <a:t> con </a:t>
            </a:r>
            <a:r>
              <a:rPr lang="en-US" sz="2400" dirty="0" err="1">
                <a:solidFill>
                  <a:prstClr val="black"/>
                </a:solidFill>
                <a:latin typeface="Arial" pitchFamily="34" charset="0"/>
                <a:cs typeface="Arial" pitchFamily="34" charset="0"/>
              </a:rPr>
              <a:t>người</a:t>
            </a:r>
            <a:endParaRPr lang="en-US" sz="2400" dirty="0" smtClean="0">
              <a:latin typeface="Arial" pitchFamily="34" charset="0"/>
              <a:cs typeface="Arial" pitchFamily="34" charset="0"/>
            </a:endParaRPr>
          </a:p>
          <a:p>
            <a:pPr marL="0" indent="0" algn="just">
              <a:buNone/>
            </a:pPr>
            <a:r>
              <a:rPr lang="en-US" sz="2400" u="sng" dirty="0" err="1" smtClean="0">
                <a:latin typeface="Arial" pitchFamily="34" charset="0"/>
                <a:cs typeface="Arial" pitchFamily="34" charset="0"/>
              </a:rPr>
              <a:t>Thực</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tiễn</a:t>
            </a:r>
            <a:r>
              <a:rPr lang="en-US" sz="2400" u="sng" dirty="0" smtClean="0">
                <a:latin typeface="Arial" pitchFamily="34" charset="0"/>
                <a:cs typeface="Arial" pitchFamily="34" charset="0"/>
              </a:rPr>
              <a:t> Ở VN </a:t>
            </a:r>
          </a:p>
          <a:p>
            <a:pPr marL="0" indent="0" algn="just">
              <a:buNone/>
            </a:pP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3/2/1930</a:t>
            </a:r>
          </a:p>
          <a:p>
            <a:pPr marL="0" indent="0" algn="just">
              <a:buNone/>
            </a:pP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7/1944- 20/10/1988 (</a:t>
            </a: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r>
              <a:rPr lang="en-US" sz="2400" dirty="0" smtClean="0">
                <a:latin typeface="Arial" pitchFamily="34" charset="0"/>
                <a:cs typeface="Arial" pitchFamily="34" charset="0"/>
              </a:rPr>
              <a:t>)</a:t>
            </a:r>
          </a:p>
          <a:p>
            <a:pPr marL="0" indent="0" algn="just">
              <a:buNone/>
            </a:pP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Nam 22/7/1946 – 15/10/1988 (</a:t>
            </a:r>
            <a:r>
              <a:rPr lang="en-US" sz="2400" dirty="0" err="1" smtClean="0">
                <a:latin typeface="Arial" pitchFamily="34" charset="0"/>
                <a:cs typeface="Arial" pitchFamily="34" charset="0"/>
              </a:rPr>
              <a:t>Đảng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a:t>
            </a:r>
          </a:p>
        </p:txBody>
      </p:sp>
      <p:sp>
        <p:nvSpPr>
          <p:cNvPr id="4" name="Right Arrow 3"/>
          <p:cNvSpPr/>
          <p:nvPr/>
        </p:nvSpPr>
        <p:spPr>
          <a:xfrm>
            <a:off x="179512" y="3573016"/>
            <a:ext cx="2776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577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prstClr val="black"/>
                </a:solidFill>
                <a:latin typeface="Arial" pitchFamily="34" charset="0"/>
                <a:cs typeface="Arial" pitchFamily="34" charset="0"/>
              </a:rPr>
              <a:t>2.Dân </a:t>
            </a:r>
            <a:r>
              <a:rPr lang="en-US" sz="2400" dirty="0" err="1">
                <a:solidFill>
                  <a:prstClr val="black"/>
                </a:solidFill>
                <a:latin typeface="Arial" pitchFamily="34" charset="0"/>
                <a:cs typeface="Arial" pitchFamily="34" charset="0"/>
              </a:rPr>
              <a:t>chủ</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xã</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hội</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chủ</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nghĩa</a:t>
            </a:r>
            <a:r>
              <a:rPr lang="en-US" sz="2400" dirty="0">
                <a:solidFill>
                  <a:prstClr val="black"/>
                </a:solidFill>
                <a:latin typeface="Arial" pitchFamily="34" charset="0"/>
                <a:cs typeface="Arial" pitchFamily="34" charset="0"/>
              </a:rPr>
              <a:t/>
            </a:r>
            <a:br>
              <a:rPr lang="en-US" sz="2400" dirty="0">
                <a:solidFill>
                  <a:prstClr val="black"/>
                </a:solidFill>
                <a:latin typeface="Arial" pitchFamily="34" charset="0"/>
                <a:cs typeface="Arial" pitchFamily="34" charset="0"/>
              </a:rPr>
            </a:br>
            <a:r>
              <a:rPr lang="en-US" sz="2400" i="1" u="sng" dirty="0">
                <a:solidFill>
                  <a:prstClr val="black"/>
                </a:solidFill>
                <a:latin typeface="Arial" pitchFamily="34" charset="0"/>
                <a:cs typeface="Arial" pitchFamily="34" charset="0"/>
              </a:rPr>
              <a:t>b. </a:t>
            </a:r>
            <a:r>
              <a:rPr lang="en-US" sz="2400" i="1" u="sng" dirty="0" err="1">
                <a:solidFill>
                  <a:prstClr val="black"/>
                </a:solidFill>
                <a:latin typeface="Arial" pitchFamily="34" charset="0"/>
                <a:cs typeface="Arial" pitchFamily="34" charset="0"/>
              </a:rPr>
              <a:t>Bản</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chất</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của</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nền</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dân</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chủ</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xã</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hội</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chủ</a:t>
            </a:r>
            <a:r>
              <a:rPr lang="en-US" sz="2400" i="1" u="sng" dirty="0">
                <a:solidFill>
                  <a:prstClr val="black"/>
                </a:solidFill>
                <a:latin typeface="Arial" pitchFamily="34" charset="0"/>
                <a:cs typeface="Arial" pitchFamily="34" charset="0"/>
              </a:rPr>
              <a:t> </a:t>
            </a:r>
            <a:r>
              <a:rPr lang="en-US" sz="2400" i="1" u="sng" dirty="0" err="1">
                <a:solidFill>
                  <a:prstClr val="black"/>
                </a:solidFill>
                <a:latin typeface="Arial" pitchFamily="34" charset="0"/>
                <a:cs typeface="Arial" pitchFamily="34" charset="0"/>
              </a:rPr>
              <a:t>nghĩa</a:t>
            </a:r>
            <a:endParaRPr lang="en-US" dirty="0"/>
          </a:p>
        </p:txBody>
      </p:sp>
      <p:sp>
        <p:nvSpPr>
          <p:cNvPr id="3" name="Content Placeholder 2"/>
          <p:cNvSpPr>
            <a:spLocks noGrp="1"/>
          </p:cNvSpPr>
          <p:nvPr>
            <p:ph idx="1"/>
          </p:nvPr>
        </p:nvSpPr>
        <p:spPr/>
        <p:txBody>
          <a:bodyPr>
            <a:normAutofit/>
          </a:bodyPr>
          <a:lstStyle/>
          <a:p>
            <a:pPr marL="0" lvl="0" indent="0" algn="just">
              <a:buNone/>
            </a:pPr>
            <a:endParaRPr lang="en-US" sz="2400" b="1" dirty="0" smtClean="0">
              <a:solidFill>
                <a:srgbClr val="FF0000"/>
              </a:solidFill>
              <a:latin typeface="Arial" pitchFamily="34" charset="0"/>
              <a:cs typeface="Arial" pitchFamily="34" charset="0"/>
            </a:endParaRPr>
          </a:p>
          <a:p>
            <a:pPr marL="0" lvl="0" indent="0" algn="just">
              <a:buNone/>
            </a:pPr>
            <a:endParaRPr lang="en-US" sz="2400" b="1" dirty="0">
              <a:solidFill>
                <a:srgbClr val="FF0000"/>
              </a:solidFill>
              <a:latin typeface="Arial" pitchFamily="34" charset="0"/>
              <a:cs typeface="Arial" pitchFamily="34" charset="0"/>
            </a:endParaRPr>
          </a:p>
          <a:p>
            <a:pPr marL="0" lvl="0" indent="0" algn="just">
              <a:buNone/>
            </a:pPr>
            <a:endParaRPr lang="en-US" sz="2400" b="1" dirty="0" smtClean="0">
              <a:solidFill>
                <a:srgbClr val="FF0000"/>
              </a:solidFill>
              <a:latin typeface="Arial" pitchFamily="34" charset="0"/>
              <a:cs typeface="Arial" pitchFamily="34" charset="0"/>
            </a:endParaRPr>
          </a:p>
          <a:p>
            <a:pPr marL="0" lvl="0" indent="0" algn="just">
              <a:buNone/>
            </a:pPr>
            <a:r>
              <a:rPr lang="en-US" sz="2400" b="1" dirty="0" smtClean="0">
                <a:solidFill>
                  <a:srgbClr val="FF0000"/>
                </a:solidFill>
                <a:latin typeface="Arial" pitchFamily="34" charset="0"/>
                <a:cs typeface="Arial" pitchFamily="34" charset="0"/>
              </a:rPr>
              <a:t>KL</a:t>
            </a:r>
            <a:r>
              <a:rPr lang="en-US" sz="2400" dirty="0">
                <a:solidFill>
                  <a:prstClr val="black"/>
                </a:solidFill>
                <a:latin typeface="Arial" pitchFamily="34" charset="0"/>
                <a:cs typeface="Arial" pitchFamily="34" charset="0"/>
              </a:rPr>
              <a:t>: DC XHCN </a:t>
            </a:r>
            <a:r>
              <a:rPr lang="en-US" sz="2400" dirty="0" err="1">
                <a:solidFill>
                  <a:prstClr val="black"/>
                </a:solidFill>
                <a:latin typeface="Arial" pitchFamily="34" charset="0"/>
                <a:cs typeface="Arial" pitchFamily="34" charset="0"/>
              </a:rPr>
              <a:t>là</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nền</a:t>
            </a:r>
            <a:r>
              <a:rPr lang="en-US" sz="2400" dirty="0">
                <a:solidFill>
                  <a:prstClr val="black"/>
                </a:solidFill>
                <a:latin typeface="Arial" pitchFamily="34" charset="0"/>
                <a:cs typeface="Arial" pitchFamily="34" charset="0"/>
              </a:rPr>
              <a:t> DC </a:t>
            </a:r>
            <a:r>
              <a:rPr lang="en-US" sz="2400" dirty="0" err="1">
                <a:solidFill>
                  <a:prstClr val="black"/>
                </a:solidFill>
                <a:latin typeface="Arial" pitchFamily="34" charset="0"/>
                <a:cs typeface="Arial" pitchFamily="34" charset="0"/>
              </a:rPr>
              <a:t>cao</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hơn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về</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chất</a:t>
            </a:r>
            <a:r>
              <a:rPr lang="en-US" sz="2400" dirty="0">
                <a:solidFill>
                  <a:prstClr val="black"/>
                </a:solidFill>
                <a:latin typeface="Arial" pitchFamily="34" charset="0"/>
                <a:cs typeface="Arial" pitchFamily="34" charset="0"/>
              </a:rPr>
              <a:t> so </a:t>
            </a:r>
            <a:r>
              <a:rPr lang="en-US" sz="2400" dirty="0" err="1">
                <a:solidFill>
                  <a:prstClr val="black"/>
                </a:solidFill>
                <a:latin typeface="Arial" pitchFamily="34" charset="0"/>
                <a:cs typeface="Arial" pitchFamily="34" charset="0"/>
              </a:rPr>
              <a:t>với</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nền</a:t>
            </a:r>
            <a:r>
              <a:rPr lang="en-US" sz="2400" dirty="0">
                <a:solidFill>
                  <a:prstClr val="black"/>
                </a:solidFill>
                <a:latin typeface="Arial" pitchFamily="34" charset="0"/>
                <a:cs typeface="Arial" pitchFamily="34" charset="0"/>
              </a:rPr>
              <a:t> DC TS, </a:t>
            </a:r>
            <a:r>
              <a:rPr lang="en-US" sz="2400" dirty="0" err="1">
                <a:solidFill>
                  <a:prstClr val="black"/>
                </a:solidFill>
                <a:latin typeface="Arial" pitchFamily="34" charset="0"/>
                <a:cs typeface="Arial" pitchFamily="34" charset="0"/>
              </a:rPr>
              <a:t>là</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nền</a:t>
            </a:r>
            <a:r>
              <a:rPr lang="en-US" sz="2400" dirty="0">
                <a:solidFill>
                  <a:prstClr val="black"/>
                </a:solidFill>
                <a:latin typeface="Arial" pitchFamily="34" charset="0"/>
                <a:cs typeface="Arial" pitchFamily="34" charset="0"/>
              </a:rPr>
              <a:t> DC </a:t>
            </a:r>
            <a:r>
              <a:rPr lang="en-US" sz="2400" dirty="0" err="1">
                <a:solidFill>
                  <a:prstClr val="black"/>
                </a:solidFill>
                <a:latin typeface="Arial" pitchFamily="34" charset="0"/>
                <a:cs typeface="Arial" pitchFamily="34" charset="0"/>
              </a:rPr>
              <a:t>trong</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đó</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mọi</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quyền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lực</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đều</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thuộc</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về</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nhân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dân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nhân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dân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là</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chủ</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làm</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chủ</a:t>
            </a:r>
            <a:r>
              <a:rPr lang="en-US" sz="2400" dirty="0">
                <a:solidFill>
                  <a:prstClr val="black"/>
                </a:solidFill>
                <a:latin typeface="Arial" pitchFamily="34" charset="0"/>
                <a:cs typeface="Arial" pitchFamily="34" charset="0"/>
              </a:rPr>
              <a:t>, DC </a:t>
            </a:r>
            <a:r>
              <a:rPr lang="en-US" sz="2400" dirty="0" err="1">
                <a:solidFill>
                  <a:prstClr val="black"/>
                </a:solidFill>
                <a:latin typeface="Arial" pitchFamily="34" charset="0"/>
                <a:cs typeface="Arial" pitchFamily="34" charset="0"/>
              </a:rPr>
              <a:t>và</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pháp</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luật</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thống</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nhất</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biện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chứng</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được</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thực</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hiện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bằng</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nhà</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nước</a:t>
            </a:r>
            <a:r>
              <a:rPr lang="en-US" sz="2400" dirty="0">
                <a:solidFill>
                  <a:prstClr val="black"/>
                </a:solidFill>
                <a:latin typeface="Arial" pitchFamily="34" charset="0"/>
                <a:cs typeface="Arial" pitchFamily="34" charset="0"/>
              </a:rPr>
              <a:t> XHCN, </a:t>
            </a:r>
            <a:r>
              <a:rPr lang="en-US" sz="2400" dirty="0" err="1">
                <a:solidFill>
                  <a:prstClr val="black"/>
                </a:solidFill>
                <a:latin typeface="Arial" pitchFamily="34" charset="0"/>
                <a:cs typeface="Arial" pitchFamily="34" charset="0"/>
              </a:rPr>
              <a:t>đặt</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dưới</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sự</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lãnh</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đạo</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của</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Đảng</a:t>
            </a:r>
            <a:r>
              <a:rPr lang="en-US" sz="2400" dirty="0">
                <a:solidFill>
                  <a:prstClr val="black"/>
                </a:solidFill>
                <a:latin typeface="Arial" pitchFamily="34" charset="0"/>
                <a:cs typeface="Arial" pitchFamily="34" charset="0"/>
              </a:rPr>
              <a:t> CS</a:t>
            </a:r>
          </a:p>
          <a:p>
            <a:endParaRPr lang="en-US" dirty="0"/>
          </a:p>
        </p:txBody>
      </p:sp>
    </p:spTree>
    <p:extLst>
      <p:ext uri="{BB962C8B-B14F-4D97-AF65-F5344CB8AC3E}">
        <p14:creationId xmlns:p14="http://schemas.microsoft.com/office/powerpoint/2010/main" val="91094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rial" pitchFamily="34" charset="0"/>
                <a:cs typeface="Arial" pitchFamily="34" charset="0"/>
              </a:rPr>
              <a:t>II. NHÀ NƯỚC XÃ HỘI CHỦ NGHĨA</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231598" y="1504739"/>
            <a:ext cx="8856984" cy="5020603"/>
          </a:xfrm>
        </p:spPr>
        <p:txBody>
          <a:bodyPr>
            <a:normAutofit fontScale="92500" lnSpcReduction="10000"/>
          </a:bodyPr>
          <a:lstStyle/>
          <a:p>
            <a:pPr marL="0" indent="0" algn="just">
              <a:buNone/>
            </a:pPr>
            <a:r>
              <a:rPr lang="en-US" sz="2600" u="sng" dirty="0" smtClean="0">
                <a:latin typeface="Arial" pitchFamily="34" charset="0"/>
                <a:cs typeface="Arial" pitchFamily="34" charset="0"/>
              </a:rPr>
              <a:t>1. </a:t>
            </a:r>
            <a:r>
              <a:rPr lang="en-US" sz="2600" u="sng" dirty="0" err="1" smtClean="0">
                <a:latin typeface="Arial" pitchFamily="34" charset="0"/>
                <a:cs typeface="Arial" pitchFamily="34" charset="0"/>
              </a:rPr>
              <a:t>Sự</a:t>
            </a:r>
            <a:r>
              <a:rPr lang="en-US" sz="2600" u="sng" dirty="0" smtClean="0">
                <a:latin typeface="Arial" pitchFamily="34" charset="0"/>
                <a:cs typeface="Arial" pitchFamily="34" charset="0"/>
              </a:rPr>
              <a:t> </a:t>
            </a:r>
            <a:r>
              <a:rPr lang="en-US" sz="2600" u="sng" dirty="0" err="1" smtClean="0">
                <a:latin typeface="Arial" pitchFamily="34" charset="0"/>
                <a:cs typeface="Arial" pitchFamily="34" charset="0"/>
              </a:rPr>
              <a:t>ra</a:t>
            </a:r>
            <a:r>
              <a:rPr lang="en-US" sz="2600" u="sng" dirty="0" smtClean="0">
                <a:latin typeface="Arial" pitchFamily="34" charset="0"/>
                <a:cs typeface="Arial" pitchFamily="34" charset="0"/>
              </a:rPr>
              <a:t> </a:t>
            </a:r>
            <a:r>
              <a:rPr lang="en-US" sz="2600" u="sng" dirty="0" err="1" smtClean="0">
                <a:latin typeface="Arial" pitchFamily="34" charset="0"/>
                <a:cs typeface="Arial" pitchFamily="34" charset="0"/>
              </a:rPr>
              <a:t>đời</a:t>
            </a:r>
            <a:r>
              <a:rPr lang="en-US" sz="2600" u="sng" dirty="0" smtClean="0">
                <a:latin typeface="Arial" pitchFamily="34" charset="0"/>
                <a:cs typeface="Arial" pitchFamily="34" charset="0"/>
              </a:rPr>
              <a:t>, </a:t>
            </a:r>
            <a:r>
              <a:rPr lang="en-US" sz="2600" u="sng" dirty="0" err="1" smtClean="0">
                <a:latin typeface="Arial" pitchFamily="34" charset="0"/>
                <a:cs typeface="Arial" pitchFamily="34" charset="0"/>
              </a:rPr>
              <a:t>bản</a:t>
            </a:r>
            <a:r>
              <a:rPr lang="en-US" sz="2600" u="sng" dirty="0" smtClean="0">
                <a:latin typeface="Arial" pitchFamily="34" charset="0"/>
                <a:cs typeface="Arial" pitchFamily="34" charset="0"/>
              </a:rPr>
              <a:t> </a:t>
            </a:r>
            <a:r>
              <a:rPr lang="en-US" sz="2600" u="sng" dirty="0" err="1" smtClean="0">
                <a:latin typeface="Arial" pitchFamily="34" charset="0"/>
                <a:cs typeface="Arial" pitchFamily="34" charset="0"/>
              </a:rPr>
              <a:t>chất</a:t>
            </a:r>
            <a:r>
              <a:rPr lang="en-US" sz="2600" u="sng" dirty="0" smtClean="0">
                <a:latin typeface="Arial" pitchFamily="34" charset="0"/>
                <a:cs typeface="Arial" pitchFamily="34" charset="0"/>
              </a:rPr>
              <a:t>, </a:t>
            </a:r>
            <a:r>
              <a:rPr lang="en-US" sz="2600" u="sng" dirty="0" err="1" smtClean="0">
                <a:latin typeface="Arial" pitchFamily="34" charset="0"/>
                <a:cs typeface="Arial" pitchFamily="34" charset="0"/>
              </a:rPr>
              <a:t>chức</a:t>
            </a:r>
            <a:r>
              <a:rPr lang="en-US" sz="2600" u="sng" dirty="0" smtClean="0">
                <a:latin typeface="Arial" pitchFamily="34" charset="0"/>
                <a:cs typeface="Arial" pitchFamily="34" charset="0"/>
              </a:rPr>
              <a:t> </a:t>
            </a:r>
            <a:r>
              <a:rPr lang="en-US" sz="2600" u="sng" dirty="0" err="1" smtClean="0">
                <a:latin typeface="Arial" pitchFamily="34" charset="0"/>
                <a:cs typeface="Arial" pitchFamily="34" charset="0"/>
              </a:rPr>
              <a:t>năng</a:t>
            </a:r>
            <a:r>
              <a:rPr lang="en-US" sz="2600" u="sng" dirty="0" smtClean="0">
                <a:latin typeface="Arial" pitchFamily="34" charset="0"/>
                <a:cs typeface="Arial" pitchFamily="34" charset="0"/>
              </a:rPr>
              <a:t> </a:t>
            </a:r>
            <a:r>
              <a:rPr lang="en-US" sz="2600" u="sng" dirty="0" err="1" smtClean="0">
                <a:latin typeface="Arial" pitchFamily="34" charset="0"/>
                <a:cs typeface="Arial" pitchFamily="34" charset="0"/>
              </a:rPr>
              <a:t>cuả</a:t>
            </a:r>
            <a:r>
              <a:rPr lang="en-US" sz="2600" u="sng" dirty="0" smtClean="0">
                <a:latin typeface="Arial" pitchFamily="34" charset="0"/>
                <a:cs typeface="Arial" pitchFamily="34" charset="0"/>
              </a:rPr>
              <a:t> </a:t>
            </a:r>
            <a:r>
              <a:rPr lang="en-US" sz="2600" u="sng" dirty="0" err="1" smtClean="0">
                <a:latin typeface="Arial" pitchFamily="34" charset="0"/>
                <a:cs typeface="Arial" pitchFamily="34" charset="0"/>
              </a:rPr>
              <a:t>nhà</a:t>
            </a:r>
            <a:r>
              <a:rPr lang="en-US" sz="2600" u="sng" dirty="0" smtClean="0">
                <a:latin typeface="Arial" pitchFamily="34" charset="0"/>
                <a:cs typeface="Arial" pitchFamily="34" charset="0"/>
              </a:rPr>
              <a:t> </a:t>
            </a:r>
            <a:r>
              <a:rPr lang="en-US" sz="2600" u="sng" dirty="0" err="1" smtClean="0">
                <a:latin typeface="Arial" pitchFamily="34" charset="0"/>
                <a:cs typeface="Arial" pitchFamily="34" charset="0"/>
              </a:rPr>
              <a:t>nước</a:t>
            </a:r>
            <a:r>
              <a:rPr lang="en-US" sz="2600" u="sng" dirty="0" smtClean="0">
                <a:latin typeface="Arial" pitchFamily="34" charset="0"/>
                <a:cs typeface="Arial" pitchFamily="34" charset="0"/>
              </a:rPr>
              <a:t> XHCN</a:t>
            </a:r>
          </a:p>
          <a:p>
            <a:pPr marL="0" indent="0" algn="just">
              <a:buNone/>
            </a:pPr>
            <a:r>
              <a:rPr lang="en-US" sz="2600" i="1" dirty="0" smtClean="0">
                <a:solidFill>
                  <a:srgbClr val="00B0F0"/>
                </a:solidFill>
                <a:latin typeface="Arial" pitchFamily="34" charset="0"/>
                <a:cs typeface="Arial" pitchFamily="34" charset="0"/>
              </a:rPr>
              <a:t>a. </a:t>
            </a:r>
            <a:r>
              <a:rPr lang="en-US" sz="2600" i="1" dirty="0" err="1" smtClean="0">
                <a:solidFill>
                  <a:srgbClr val="00B0F0"/>
                </a:solidFill>
                <a:latin typeface="Arial" pitchFamily="34" charset="0"/>
                <a:cs typeface="Arial" pitchFamily="34" charset="0"/>
              </a:rPr>
              <a:t>Sự</a:t>
            </a:r>
            <a:r>
              <a:rPr lang="en-US" sz="2600" i="1" dirty="0" smtClean="0">
                <a:solidFill>
                  <a:srgbClr val="00B0F0"/>
                </a:solidFill>
                <a:latin typeface="Arial" pitchFamily="34" charset="0"/>
                <a:cs typeface="Arial" pitchFamily="34" charset="0"/>
              </a:rPr>
              <a:t> </a:t>
            </a:r>
            <a:r>
              <a:rPr lang="en-US" sz="2600" i="1" dirty="0" err="1" smtClean="0">
                <a:solidFill>
                  <a:srgbClr val="00B0F0"/>
                </a:solidFill>
                <a:latin typeface="Arial" pitchFamily="34" charset="0"/>
                <a:cs typeface="Arial" pitchFamily="34" charset="0"/>
              </a:rPr>
              <a:t>ra</a:t>
            </a:r>
            <a:r>
              <a:rPr lang="en-US" sz="2600" i="1" dirty="0" smtClean="0">
                <a:solidFill>
                  <a:srgbClr val="00B0F0"/>
                </a:solidFill>
                <a:latin typeface="Arial" pitchFamily="34" charset="0"/>
                <a:cs typeface="Arial" pitchFamily="34" charset="0"/>
              </a:rPr>
              <a:t> </a:t>
            </a:r>
            <a:r>
              <a:rPr lang="en-US" sz="2600" i="1" dirty="0" err="1" smtClean="0">
                <a:solidFill>
                  <a:srgbClr val="00B0F0"/>
                </a:solidFill>
                <a:latin typeface="Arial" pitchFamily="34" charset="0"/>
                <a:cs typeface="Arial" pitchFamily="34" charset="0"/>
              </a:rPr>
              <a:t>đời</a:t>
            </a:r>
            <a:endParaRPr lang="en-US" sz="2600" i="1" dirty="0" smtClean="0">
              <a:solidFill>
                <a:srgbClr val="00B0F0"/>
              </a:solidFill>
              <a:latin typeface="Arial" pitchFamily="34" charset="0"/>
              <a:cs typeface="Arial" pitchFamily="34" charset="0"/>
            </a:endParaRPr>
          </a:p>
          <a:p>
            <a:pPr marL="0" indent="0" algn="just">
              <a:buNone/>
            </a:pPr>
            <a:r>
              <a:rPr lang="en-US" sz="2600" dirty="0" smtClean="0">
                <a:latin typeface="Arial" pitchFamily="34" charset="0"/>
                <a:cs typeface="Arial" pitchFamily="34" charset="0"/>
              </a:rPr>
              <a:t>(</a:t>
            </a:r>
            <a:r>
              <a:rPr lang="en-US" sz="2600" dirty="0" err="1" smtClean="0">
                <a:latin typeface="Arial" pitchFamily="34" charset="0"/>
                <a:cs typeface="Arial" pitchFamily="34" charset="0"/>
              </a:rPr>
              <a:t>Xem</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lại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tính</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tất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yếu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của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nước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vô</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sản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trong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Triết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học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Mác</a:t>
            </a:r>
            <a:r>
              <a:rPr lang="en-US" sz="2600" dirty="0">
                <a:latin typeface="Arial" pitchFamily="34" charset="0"/>
                <a:cs typeface="Arial" pitchFamily="34" charset="0"/>
              </a:rPr>
              <a:t>)</a:t>
            </a:r>
            <a:endParaRPr lang="en-US" sz="2600" dirty="0" smtClean="0">
              <a:latin typeface="Arial" pitchFamily="34" charset="0"/>
              <a:cs typeface="Arial" pitchFamily="34" charset="0"/>
            </a:endParaRPr>
          </a:p>
          <a:p>
            <a:pPr marL="0" indent="0" algn="just">
              <a:buNone/>
            </a:pPr>
            <a:endParaRPr lang="en-US" sz="2600" dirty="0" smtClean="0">
              <a:latin typeface="Arial" pitchFamily="34" charset="0"/>
              <a:cs typeface="Arial" pitchFamily="34" charset="0"/>
            </a:endParaRPr>
          </a:p>
          <a:p>
            <a:pPr marL="0" indent="0" algn="just">
              <a:buNone/>
            </a:pPr>
            <a:r>
              <a:rPr lang="en-US" sz="2600" dirty="0" smtClean="0">
                <a:latin typeface="Arial" pitchFamily="34" charset="0"/>
                <a:cs typeface="Arial" pitchFamily="34" charset="0"/>
              </a:rPr>
              <a:t>DC </a:t>
            </a:r>
            <a:r>
              <a:rPr lang="en-US" sz="2600" dirty="0" err="1" smtClean="0">
                <a:latin typeface="Arial" pitchFamily="34" charset="0"/>
                <a:cs typeface="Arial" pitchFamily="34" charset="0"/>
              </a:rPr>
              <a:t>trong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xã</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hội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giai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cấp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luôn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gắn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liền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với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nước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nước</a:t>
            </a:r>
            <a:r>
              <a:rPr lang="en-US" sz="2600" dirty="0" smtClean="0">
                <a:latin typeface="Arial" pitchFamily="34" charset="0"/>
                <a:cs typeface="Arial" pitchFamily="34" charset="0"/>
              </a:rPr>
              <a:t> XHCN </a:t>
            </a:r>
            <a:r>
              <a:rPr lang="en-US" sz="2600" dirty="0" err="1" smtClean="0">
                <a:latin typeface="Arial" pitchFamily="34" charset="0"/>
                <a:cs typeface="Arial" pitchFamily="34" charset="0"/>
              </a:rPr>
              <a:t>ra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đời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là</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một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tất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yếu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gắn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với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điều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kiện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sau</a:t>
            </a:r>
            <a:r>
              <a:rPr lang="en-US" sz="2600" dirty="0" smtClean="0">
                <a:latin typeface="Arial" pitchFamily="34" charset="0"/>
                <a:cs typeface="Arial" pitchFamily="34" charset="0"/>
              </a:rPr>
              <a:t>:</a:t>
            </a:r>
          </a:p>
          <a:p>
            <a:pPr marL="0" indent="0" algn="just">
              <a:buNone/>
            </a:pPr>
            <a:r>
              <a:rPr lang="en-US" sz="2600" dirty="0" smtClean="0">
                <a:latin typeface="Arial" pitchFamily="34" charset="0"/>
                <a:cs typeface="Arial" pitchFamily="34" charset="0"/>
              </a:rPr>
              <a:t>- QHSX  &gt;&lt;   LLSX </a:t>
            </a:r>
            <a:r>
              <a:rPr lang="en-US" sz="2600" dirty="0" err="1" smtClean="0">
                <a:latin typeface="Arial" pitchFamily="34" charset="0"/>
                <a:cs typeface="Arial" pitchFamily="34" charset="0"/>
              </a:rPr>
              <a:t>phát</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triển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cao</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trong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nền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sx</a:t>
            </a:r>
            <a:r>
              <a:rPr lang="en-US" sz="2600" dirty="0" smtClean="0">
                <a:latin typeface="Arial" pitchFamily="34" charset="0"/>
                <a:cs typeface="Arial" pitchFamily="34" charset="0"/>
              </a:rPr>
              <a:t> TBCN</a:t>
            </a:r>
          </a:p>
          <a:p>
            <a:pPr marL="0" indent="0" algn="just">
              <a:buNone/>
            </a:pPr>
            <a:r>
              <a:rPr lang="en-US" sz="2600" dirty="0" smtClean="0">
                <a:latin typeface="Arial" pitchFamily="34" charset="0"/>
                <a:cs typeface="Arial" pitchFamily="34" charset="0"/>
              </a:rPr>
              <a:t>- GCCN </a:t>
            </a:r>
            <a:r>
              <a:rPr lang="en-US" sz="2600" dirty="0" err="1" smtClean="0">
                <a:latin typeface="Arial" pitchFamily="34" charset="0"/>
                <a:cs typeface="Arial" pitchFamily="34" charset="0"/>
              </a:rPr>
              <a:t>trưởng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thành</a:t>
            </a:r>
            <a:r>
              <a:rPr lang="en-US" sz="2600" dirty="0" smtClean="0">
                <a:latin typeface="Arial" pitchFamily="34" charset="0"/>
                <a:cs typeface="Arial" pitchFamily="34" charset="0"/>
              </a:rPr>
              <a:t> (ĐCS </a:t>
            </a:r>
            <a:r>
              <a:rPr lang="en-US" sz="2600" dirty="0" err="1" smtClean="0">
                <a:latin typeface="Arial" pitchFamily="34" charset="0"/>
                <a:cs typeface="Arial" pitchFamily="34" charset="0"/>
              </a:rPr>
              <a:t>ra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đời</a:t>
            </a:r>
            <a:r>
              <a:rPr lang="en-US" sz="2600" dirty="0" smtClean="0">
                <a:latin typeface="Arial" pitchFamily="34" charset="0"/>
                <a:cs typeface="Arial" pitchFamily="34" charset="0"/>
              </a:rPr>
              <a:t>)</a:t>
            </a:r>
          </a:p>
          <a:p>
            <a:pPr marL="0" indent="0" algn="just">
              <a:buNone/>
            </a:pPr>
            <a:r>
              <a:rPr lang="en-US" sz="2600" dirty="0" smtClean="0">
                <a:latin typeface="Arial" pitchFamily="34" charset="0"/>
                <a:cs typeface="Arial" pitchFamily="34" charset="0"/>
              </a:rPr>
              <a:t>- GCCN </a:t>
            </a:r>
            <a:r>
              <a:rPr lang="en-US" sz="2600" dirty="0" err="1" smtClean="0">
                <a:latin typeface="Arial" pitchFamily="34" charset="0"/>
                <a:cs typeface="Arial" pitchFamily="34" charset="0"/>
              </a:rPr>
              <a:t>được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trang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bị</a:t>
            </a:r>
            <a:r>
              <a:rPr lang="en-US" sz="2600" dirty="0" smtClean="0">
                <a:latin typeface="Arial" pitchFamily="34" charset="0"/>
                <a:cs typeface="Arial" pitchFamily="34" charset="0"/>
              </a:rPr>
              <a:t> LL </a:t>
            </a:r>
            <a:r>
              <a:rPr lang="en-US" sz="2600" dirty="0" err="1" smtClean="0">
                <a:latin typeface="Arial" pitchFamily="34" charset="0"/>
                <a:cs typeface="Arial" pitchFamily="34" charset="0"/>
              </a:rPr>
              <a:t>của</a:t>
            </a:r>
            <a:r>
              <a:rPr lang="en-US" sz="2600" dirty="0" smtClean="0">
                <a:latin typeface="Arial" pitchFamily="34" charset="0"/>
                <a:cs typeface="Arial" pitchFamily="34" charset="0"/>
              </a:rPr>
              <a:t> CNMLN</a:t>
            </a:r>
          </a:p>
          <a:p>
            <a:pPr marL="0" indent="0" algn="just">
              <a:buNone/>
            </a:pP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Các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yếu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tố</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dân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tộc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thời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đại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tác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động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đến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phong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trào</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cách</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mạng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của</a:t>
            </a:r>
            <a:r>
              <a:rPr lang="en-US" sz="2600" dirty="0" smtClean="0">
                <a:latin typeface="Arial" pitchFamily="34" charset="0"/>
                <a:cs typeface="Arial" pitchFamily="34" charset="0"/>
              </a:rPr>
              <a:t> GCCN </a:t>
            </a:r>
          </a:p>
          <a:p>
            <a:pPr marL="0" indent="0">
              <a:buNone/>
            </a:pPr>
            <a:r>
              <a:rPr lang="en-US" sz="2600" dirty="0" smtClean="0">
                <a:latin typeface="Arial" pitchFamily="34" charset="0"/>
                <a:cs typeface="Arial" pitchFamily="34" charset="0"/>
              </a:rPr>
              <a:t>                                            </a:t>
            </a:r>
          </a:p>
          <a:p>
            <a:pPr marL="0" indent="0">
              <a:buNone/>
            </a:pPr>
            <a:endParaRPr lang="en-US" sz="2400" dirty="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23715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301006"/>
          </a:xfrm>
        </p:spPr>
        <p:txBody>
          <a:bodyPr>
            <a:normAutofit fontScale="90000"/>
          </a:bodyPr>
          <a:lstStyle/>
          <a:p>
            <a:pPr lvl="0" algn="l">
              <a:spcBef>
                <a:spcPct val="20000"/>
              </a:spcBef>
            </a:pPr>
            <a:r>
              <a:rPr lang="en-US" sz="2400" dirty="0" smtClean="0">
                <a:solidFill>
                  <a:prstClr val="black"/>
                </a:solidFill>
                <a:latin typeface="Arial" pitchFamily="34" charset="0"/>
                <a:ea typeface="+mn-ea"/>
                <a:cs typeface="Arial" pitchFamily="34" charset="0"/>
              </a:rPr>
              <a:t/>
            </a:r>
            <a:br>
              <a:rPr lang="en-US" sz="2400" dirty="0" smtClean="0">
                <a:solidFill>
                  <a:prstClr val="black"/>
                </a:solidFill>
                <a:latin typeface="Arial" pitchFamily="34" charset="0"/>
                <a:ea typeface="+mn-ea"/>
                <a:cs typeface="Arial" pitchFamily="34" charset="0"/>
              </a:rPr>
            </a:br>
            <a:r>
              <a:rPr lang="en-US" sz="2700" dirty="0" smtClean="0">
                <a:solidFill>
                  <a:prstClr val="black"/>
                </a:solidFill>
                <a:latin typeface="Arial" pitchFamily="34" charset="0"/>
                <a:ea typeface="+mn-ea"/>
                <a:cs typeface="Arial" pitchFamily="34" charset="0"/>
              </a:rPr>
              <a:t>1</a:t>
            </a:r>
            <a:r>
              <a:rPr lang="en-US" sz="2700" dirty="0">
                <a:solidFill>
                  <a:prstClr val="black"/>
                </a:solidFill>
                <a:latin typeface="Arial" pitchFamily="34" charset="0"/>
                <a:ea typeface="+mn-ea"/>
                <a:cs typeface="Arial" pitchFamily="34" charset="0"/>
              </a:rPr>
              <a:t>. </a:t>
            </a:r>
            <a:r>
              <a:rPr lang="en-US" sz="2700" dirty="0" err="1">
                <a:solidFill>
                  <a:prstClr val="black"/>
                </a:solidFill>
                <a:latin typeface="Arial" pitchFamily="34" charset="0"/>
                <a:ea typeface="+mn-ea"/>
                <a:cs typeface="Arial" pitchFamily="34" charset="0"/>
              </a:rPr>
              <a:t>Sự</a:t>
            </a:r>
            <a:r>
              <a:rPr lang="en-US" sz="2700" dirty="0">
                <a:solidFill>
                  <a:prstClr val="black"/>
                </a:solidFill>
                <a:latin typeface="Arial" pitchFamily="34" charset="0"/>
                <a:ea typeface="+mn-ea"/>
                <a:cs typeface="Arial" pitchFamily="34" charset="0"/>
              </a:rPr>
              <a:t> </a:t>
            </a:r>
            <a:r>
              <a:rPr lang="en-US" sz="2700" dirty="0" err="1">
                <a:solidFill>
                  <a:prstClr val="black"/>
                </a:solidFill>
                <a:latin typeface="Arial" pitchFamily="34" charset="0"/>
                <a:ea typeface="+mn-ea"/>
                <a:cs typeface="Arial" pitchFamily="34" charset="0"/>
              </a:rPr>
              <a:t>ra</a:t>
            </a:r>
            <a:r>
              <a:rPr lang="en-US" sz="2700" dirty="0">
                <a:solidFill>
                  <a:prstClr val="black"/>
                </a:solidFill>
                <a:latin typeface="Arial" pitchFamily="34" charset="0"/>
                <a:ea typeface="+mn-ea"/>
                <a:cs typeface="Arial" pitchFamily="34" charset="0"/>
              </a:rPr>
              <a:t> </a:t>
            </a:r>
            <a:r>
              <a:rPr lang="en-US" sz="2700" dirty="0" err="1">
                <a:solidFill>
                  <a:prstClr val="black"/>
                </a:solidFill>
                <a:latin typeface="Arial" pitchFamily="34" charset="0"/>
                <a:ea typeface="+mn-ea"/>
                <a:cs typeface="Arial" pitchFamily="34" charset="0"/>
              </a:rPr>
              <a:t>đời</a:t>
            </a:r>
            <a:r>
              <a:rPr lang="en-US" sz="2700" dirty="0">
                <a:solidFill>
                  <a:prstClr val="black"/>
                </a:solidFill>
                <a:latin typeface="Arial" pitchFamily="34" charset="0"/>
                <a:ea typeface="+mn-ea"/>
                <a:cs typeface="Arial" pitchFamily="34" charset="0"/>
              </a:rPr>
              <a:t>, </a:t>
            </a:r>
            <a:r>
              <a:rPr lang="en-US" sz="2700" dirty="0" err="1">
                <a:solidFill>
                  <a:prstClr val="black"/>
                </a:solidFill>
                <a:latin typeface="Arial" pitchFamily="34" charset="0"/>
                <a:ea typeface="+mn-ea"/>
                <a:cs typeface="Arial" pitchFamily="34" charset="0"/>
              </a:rPr>
              <a:t>bản</a:t>
            </a:r>
            <a:r>
              <a:rPr lang="en-US" sz="2700" dirty="0">
                <a:solidFill>
                  <a:prstClr val="black"/>
                </a:solidFill>
                <a:latin typeface="Arial" pitchFamily="34" charset="0"/>
                <a:ea typeface="+mn-ea"/>
                <a:cs typeface="Arial" pitchFamily="34" charset="0"/>
              </a:rPr>
              <a:t> </a:t>
            </a:r>
            <a:r>
              <a:rPr lang="en-US" sz="2700" dirty="0" err="1">
                <a:solidFill>
                  <a:prstClr val="black"/>
                </a:solidFill>
                <a:latin typeface="Arial" pitchFamily="34" charset="0"/>
                <a:ea typeface="+mn-ea"/>
                <a:cs typeface="Arial" pitchFamily="34" charset="0"/>
              </a:rPr>
              <a:t>chất</a:t>
            </a:r>
            <a:r>
              <a:rPr lang="en-US" sz="2700" dirty="0">
                <a:solidFill>
                  <a:prstClr val="black"/>
                </a:solidFill>
                <a:latin typeface="Arial" pitchFamily="34" charset="0"/>
                <a:ea typeface="+mn-ea"/>
                <a:cs typeface="Arial" pitchFamily="34" charset="0"/>
              </a:rPr>
              <a:t>, </a:t>
            </a:r>
            <a:r>
              <a:rPr lang="en-US" sz="2700" dirty="0" err="1">
                <a:solidFill>
                  <a:prstClr val="black"/>
                </a:solidFill>
                <a:latin typeface="Arial" pitchFamily="34" charset="0"/>
                <a:ea typeface="+mn-ea"/>
                <a:cs typeface="Arial" pitchFamily="34" charset="0"/>
              </a:rPr>
              <a:t>chức</a:t>
            </a:r>
            <a:r>
              <a:rPr lang="en-US" sz="2700" dirty="0">
                <a:solidFill>
                  <a:prstClr val="black"/>
                </a:solidFill>
                <a:latin typeface="Arial" pitchFamily="34" charset="0"/>
                <a:ea typeface="+mn-ea"/>
                <a:cs typeface="Arial" pitchFamily="34" charset="0"/>
              </a:rPr>
              <a:t> </a:t>
            </a:r>
            <a:r>
              <a:rPr lang="en-US" sz="2700" dirty="0" err="1">
                <a:solidFill>
                  <a:prstClr val="black"/>
                </a:solidFill>
                <a:latin typeface="Arial" pitchFamily="34" charset="0"/>
                <a:ea typeface="+mn-ea"/>
                <a:cs typeface="Arial" pitchFamily="34" charset="0"/>
              </a:rPr>
              <a:t>năng</a:t>
            </a:r>
            <a:r>
              <a:rPr lang="en-US" sz="2700" dirty="0">
                <a:solidFill>
                  <a:prstClr val="black"/>
                </a:solidFill>
                <a:latin typeface="Arial" pitchFamily="34" charset="0"/>
                <a:ea typeface="+mn-ea"/>
                <a:cs typeface="Arial" pitchFamily="34" charset="0"/>
              </a:rPr>
              <a:t> </a:t>
            </a:r>
            <a:r>
              <a:rPr lang="en-US" sz="2700" dirty="0" err="1">
                <a:solidFill>
                  <a:prstClr val="black"/>
                </a:solidFill>
                <a:latin typeface="Arial" pitchFamily="34" charset="0"/>
                <a:ea typeface="+mn-ea"/>
                <a:cs typeface="Arial" pitchFamily="34" charset="0"/>
              </a:rPr>
              <a:t>cuả</a:t>
            </a:r>
            <a:r>
              <a:rPr lang="en-US" sz="2700" dirty="0">
                <a:solidFill>
                  <a:prstClr val="black"/>
                </a:solidFill>
                <a:latin typeface="Arial" pitchFamily="34" charset="0"/>
                <a:ea typeface="+mn-ea"/>
                <a:cs typeface="Arial" pitchFamily="34" charset="0"/>
              </a:rPr>
              <a:t> </a:t>
            </a:r>
            <a:r>
              <a:rPr lang="en-US" sz="2700" dirty="0" err="1">
                <a:solidFill>
                  <a:prstClr val="black"/>
                </a:solidFill>
                <a:latin typeface="Arial" pitchFamily="34" charset="0"/>
                <a:ea typeface="+mn-ea"/>
                <a:cs typeface="Arial" pitchFamily="34" charset="0"/>
              </a:rPr>
              <a:t>nhà</a:t>
            </a:r>
            <a:r>
              <a:rPr lang="en-US" sz="2700" dirty="0">
                <a:solidFill>
                  <a:prstClr val="black"/>
                </a:solidFill>
                <a:latin typeface="Arial" pitchFamily="34" charset="0"/>
                <a:ea typeface="+mn-ea"/>
                <a:cs typeface="Arial" pitchFamily="34" charset="0"/>
              </a:rPr>
              <a:t> </a:t>
            </a:r>
            <a:r>
              <a:rPr lang="en-US" sz="2700" dirty="0" err="1">
                <a:solidFill>
                  <a:prstClr val="black"/>
                </a:solidFill>
                <a:latin typeface="Arial" pitchFamily="34" charset="0"/>
                <a:ea typeface="+mn-ea"/>
                <a:cs typeface="Arial" pitchFamily="34" charset="0"/>
              </a:rPr>
              <a:t>nước</a:t>
            </a:r>
            <a:r>
              <a:rPr lang="en-US" sz="2700" dirty="0">
                <a:solidFill>
                  <a:prstClr val="black"/>
                </a:solidFill>
                <a:latin typeface="Arial" pitchFamily="34" charset="0"/>
                <a:ea typeface="+mn-ea"/>
                <a:cs typeface="Arial" pitchFamily="34" charset="0"/>
              </a:rPr>
              <a:t> </a:t>
            </a:r>
            <a:r>
              <a:rPr lang="en-US" sz="2700" dirty="0" smtClean="0">
                <a:solidFill>
                  <a:prstClr val="black"/>
                </a:solidFill>
                <a:latin typeface="Arial" pitchFamily="34" charset="0"/>
                <a:ea typeface="+mn-ea"/>
                <a:cs typeface="Arial" pitchFamily="34" charset="0"/>
              </a:rPr>
              <a:t>XHCN</a:t>
            </a:r>
            <a:br>
              <a:rPr lang="en-US" sz="2700" dirty="0" smtClean="0">
                <a:solidFill>
                  <a:prstClr val="black"/>
                </a:solidFill>
                <a:latin typeface="Arial" pitchFamily="34" charset="0"/>
                <a:ea typeface="+mn-ea"/>
                <a:cs typeface="Arial" pitchFamily="34" charset="0"/>
              </a:rPr>
            </a:br>
            <a:r>
              <a:rPr lang="en-US" sz="2700" dirty="0" smtClean="0">
                <a:solidFill>
                  <a:prstClr val="black"/>
                </a:solidFill>
                <a:latin typeface="Arial" pitchFamily="34" charset="0"/>
                <a:ea typeface="+mn-ea"/>
                <a:cs typeface="Arial" pitchFamily="34" charset="0"/>
              </a:rPr>
              <a:t/>
            </a:r>
            <a:br>
              <a:rPr lang="en-US" sz="2700" dirty="0" smtClean="0">
                <a:solidFill>
                  <a:prstClr val="black"/>
                </a:solidFill>
                <a:latin typeface="Arial" pitchFamily="34" charset="0"/>
                <a:ea typeface="+mn-ea"/>
                <a:cs typeface="Arial" pitchFamily="34" charset="0"/>
              </a:rPr>
            </a:br>
            <a:r>
              <a:rPr lang="en-US" sz="2700" dirty="0" smtClean="0">
                <a:latin typeface="Arial" pitchFamily="34" charset="0"/>
                <a:ea typeface="+mn-ea"/>
                <a:cs typeface="Arial" pitchFamily="34" charset="0"/>
              </a:rPr>
              <a:t>a</a:t>
            </a:r>
            <a:r>
              <a:rPr lang="en-US" sz="2700" dirty="0">
                <a:latin typeface="Arial" pitchFamily="34" charset="0"/>
                <a:ea typeface="+mn-ea"/>
                <a:cs typeface="Arial" pitchFamily="34" charset="0"/>
              </a:rPr>
              <a:t>. </a:t>
            </a:r>
            <a:r>
              <a:rPr lang="en-US" sz="2700" dirty="0" err="1">
                <a:latin typeface="Arial" pitchFamily="34" charset="0"/>
                <a:ea typeface="+mn-ea"/>
                <a:cs typeface="Arial" pitchFamily="34" charset="0"/>
              </a:rPr>
              <a:t>Sự</a:t>
            </a:r>
            <a:r>
              <a:rPr lang="en-US" sz="2700" dirty="0">
                <a:latin typeface="Arial" pitchFamily="34" charset="0"/>
                <a:ea typeface="+mn-ea"/>
                <a:cs typeface="Arial" pitchFamily="34" charset="0"/>
              </a:rPr>
              <a:t> </a:t>
            </a:r>
            <a:r>
              <a:rPr lang="en-US" sz="2700" dirty="0" err="1">
                <a:latin typeface="Arial" pitchFamily="34" charset="0"/>
                <a:ea typeface="+mn-ea"/>
                <a:cs typeface="Arial" pitchFamily="34" charset="0"/>
              </a:rPr>
              <a:t>ra</a:t>
            </a:r>
            <a:r>
              <a:rPr lang="en-US" sz="2700" dirty="0">
                <a:latin typeface="Arial" pitchFamily="34" charset="0"/>
                <a:ea typeface="+mn-ea"/>
                <a:cs typeface="Arial" pitchFamily="34" charset="0"/>
              </a:rPr>
              <a:t> </a:t>
            </a:r>
            <a:r>
              <a:rPr lang="en-US" sz="2700" dirty="0" err="1" smtClean="0">
                <a:latin typeface="Arial" pitchFamily="34" charset="0"/>
                <a:ea typeface="+mn-ea"/>
                <a:cs typeface="Arial" pitchFamily="34" charset="0"/>
              </a:rPr>
              <a:t>đời</a:t>
            </a:r>
            <a:r>
              <a:rPr lang="en-US" sz="2700" u="sng" dirty="0">
                <a:latin typeface="Arial" pitchFamily="34" charset="0"/>
                <a:ea typeface="+mn-ea"/>
                <a:cs typeface="Arial" pitchFamily="34" charset="0"/>
              </a:rPr>
              <a:t/>
            </a:r>
            <a:br>
              <a:rPr lang="en-US" sz="2700" u="sng" dirty="0">
                <a:latin typeface="Arial" pitchFamily="34" charset="0"/>
                <a:ea typeface="+mn-ea"/>
                <a:cs typeface="Arial" pitchFamily="34" charset="0"/>
              </a:rPr>
            </a:br>
            <a:endParaRPr lang="en-US" sz="2700" dirty="0"/>
          </a:p>
        </p:txBody>
      </p:sp>
      <p:sp>
        <p:nvSpPr>
          <p:cNvPr id="3" name="Content Placeholder 2"/>
          <p:cNvSpPr>
            <a:spLocks noGrp="1"/>
          </p:cNvSpPr>
          <p:nvPr>
            <p:ph idx="1"/>
          </p:nvPr>
        </p:nvSpPr>
        <p:spPr>
          <a:xfrm>
            <a:off x="457200" y="1600200"/>
            <a:ext cx="8579296" cy="5141168"/>
          </a:xfrm>
        </p:spPr>
        <p:txBody>
          <a:bodyPr>
            <a:normAutofit/>
          </a:bodyPr>
          <a:lstStyle/>
          <a:p>
            <a:pPr marL="0" indent="0">
              <a:buNone/>
            </a:pPr>
            <a:endParaRPr lang="en-US" sz="2400" dirty="0" smtClean="0">
              <a:latin typeface="Arial" pitchFamily="34" charset="0"/>
              <a:cs typeface="Arial" pitchFamily="34" charset="0"/>
            </a:endParaRPr>
          </a:p>
          <a:p>
            <a:pPr marL="0" indent="0">
              <a:buNone/>
            </a:pP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Khái</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niệm</a:t>
            </a:r>
            <a:r>
              <a:rPr lang="en-US" sz="2400" dirty="0" smtClean="0">
                <a:latin typeface="Arial" pitchFamily="34" charset="0"/>
                <a:cs typeface="Arial" pitchFamily="34" charset="0"/>
              </a:rPr>
              <a:t>: </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XHCN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mà</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XHCN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mệnh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CNXH, </a:t>
            </a:r>
            <a:r>
              <a:rPr lang="en-US" sz="2400" dirty="0" err="1" smtClean="0">
                <a:latin typeface="Arial" pitchFamily="34" charset="0"/>
                <a:cs typeface="Arial" pitchFamily="34" charset="0"/>
              </a:rPr>
              <a:t>đưa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mặt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4636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3200" u="sng" smtClean="0">
                <a:latin typeface="Arial" pitchFamily="34" charset="0"/>
                <a:cs typeface="Arial" pitchFamily="34" charset="0"/>
              </a:rPr>
              <a:t>Mục đích</a:t>
            </a:r>
            <a:endParaRPr lang="en-US" sz="3200" u="sng">
              <a:latin typeface="Arial" pitchFamily="34" charset="0"/>
              <a:cs typeface="Arial" pitchFamily="34" charset="0"/>
            </a:endParaRPr>
          </a:p>
        </p:txBody>
      </p:sp>
      <p:sp>
        <p:nvSpPr>
          <p:cNvPr id="3" name="Content Placeholder 2"/>
          <p:cNvSpPr>
            <a:spLocks noGrp="1"/>
          </p:cNvSpPr>
          <p:nvPr>
            <p:ph idx="1"/>
          </p:nvPr>
        </p:nvSpPr>
        <p:spPr>
          <a:xfrm>
            <a:off x="457200" y="1412776"/>
            <a:ext cx="8435280" cy="4713387"/>
          </a:xfrm>
        </p:spPr>
        <p:txBody>
          <a:bodyPr>
            <a:normAutofit lnSpcReduction="10000"/>
          </a:bodyPr>
          <a:lstStyle/>
          <a:p>
            <a:pPr marL="0" indent="0" algn="just">
              <a:buNone/>
            </a:pPr>
            <a:r>
              <a:rPr lang="en-US" sz="2400" i="1" smtClean="0">
                <a:latin typeface="Arial" pitchFamily="34" charset="0"/>
                <a:cs typeface="Arial" pitchFamily="34" charset="0"/>
              </a:rPr>
              <a:t>1.Về kiến thức</a:t>
            </a:r>
            <a:r>
              <a:rPr lang="en-US" sz="2400" smtClean="0">
                <a:latin typeface="Arial" pitchFamily="34" charset="0"/>
                <a:cs typeface="Arial" pitchFamily="34" charset="0"/>
              </a:rPr>
              <a:t>: Nắm được bản chất của nền dân chủ XHCN và nhà nước XHCN nói chung, ở Việt Nam nói riêng</a:t>
            </a:r>
          </a:p>
          <a:p>
            <a:pPr marL="0" indent="0" algn="just">
              <a:buNone/>
            </a:pPr>
            <a:endParaRPr lang="en-US" sz="2400" i="1" smtClean="0">
              <a:latin typeface="Arial" pitchFamily="34" charset="0"/>
              <a:cs typeface="Arial" pitchFamily="34" charset="0"/>
            </a:endParaRPr>
          </a:p>
          <a:p>
            <a:pPr marL="0" indent="0" algn="just">
              <a:buNone/>
            </a:pPr>
            <a:r>
              <a:rPr lang="en-US" sz="2400" i="1" smtClean="0">
                <a:latin typeface="Arial" pitchFamily="34" charset="0"/>
                <a:cs typeface="Arial" pitchFamily="34" charset="0"/>
              </a:rPr>
              <a:t>2.Về kỹ năng</a:t>
            </a:r>
            <a:r>
              <a:rPr lang="en-US" sz="2400" smtClean="0">
                <a:latin typeface="Arial" pitchFamily="34" charset="0"/>
                <a:cs typeface="Arial" pitchFamily="34" charset="0"/>
              </a:rPr>
              <a:t>: Có khả năng vận dụng lý luận về dân chủ XHCN và nhà nước XHCN vào việc phân tích những vấn đề liên quan đến thực tiễn, trước hết là những công việc, nhiệm vụ của cá nhân</a:t>
            </a:r>
          </a:p>
          <a:p>
            <a:pPr marL="0" indent="0" algn="just">
              <a:buNone/>
            </a:pPr>
            <a:endParaRPr lang="en-US" sz="2400" i="1" smtClean="0">
              <a:latin typeface="Arial" pitchFamily="34" charset="0"/>
              <a:cs typeface="Arial" pitchFamily="34" charset="0"/>
            </a:endParaRPr>
          </a:p>
          <a:p>
            <a:pPr marL="0" indent="0" algn="just">
              <a:buNone/>
            </a:pPr>
            <a:r>
              <a:rPr lang="en-US" sz="2400" i="1" smtClean="0">
                <a:latin typeface="Arial" pitchFamily="34" charset="0"/>
                <a:cs typeface="Arial" pitchFamily="34" charset="0"/>
              </a:rPr>
              <a:t>3.Về tư tưởng</a:t>
            </a:r>
            <a:r>
              <a:rPr lang="en-US" sz="2400" smtClean="0">
                <a:latin typeface="Arial" pitchFamily="34" charset="0"/>
                <a:cs typeface="Arial" pitchFamily="34" charset="0"/>
              </a:rPr>
              <a:t>: Khẳng định bản chất tiến bộ của nền dân chủ XHCN, nhà nước XHCN; Có thái độ phê phán những sai trái phủ nhận tính chất tiến bộ của nền dân chủ, nhà nước XHCN nói chung, ở Việt Nam nói riêng</a:t>
            </a:r>
            <a:endParaRPr lang="en-US" sz="2400">
              <a:latin typeface="Arial" pitchFamily="34" charset="0"/>
              <a:cs typeface="Arial" pitchFamily="34" charset="0"/>
            </a:endParaRPr>
          </a:p>
        </p:txBody>
      </p:sp>
    </p:spTree>
    <p:extLst>
      <p:ext uri="{BB962C8B-B14F-4D97-AF65-F5344CB8AC3E}">
        <p14:creationId xmlns:p14="http://schemas.microsoft.com/office/powerpoint/2010/main" val="871950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928992" cy="1228998"/>
          </a:xfrm>
        </p:spPr>
        <p:txBody>
          <a:bodyPr>
            <a:noAutofit/>
          </a:bodyPr>
          <a:lstStyle/>
          <a:p>
            <a:pPr algn="just"/>
            <a:r>
              <a:rPr lang="en-US" sz="2400" dirty="0" smtClean="0">
                <a:solidFill>
                  <a:prstClr val="black"/>
                </a:solidFill>
                <a:latin typeface="Arial" pitchFamily="34" charset="0"/>
                <a:cs typeface="Arial" pitchFamily="34" charset="0"/>
              </a:rPr>
              <a:t>1.Sự </a:t>
            </a:r>
            <a:r>
              <a:rPr lang="en-US" sz="2400" dirty="0" err="1">
                <a:solidFill>
                  <a:prstClr val="black"/>
                </a:solidFill>
                <a:latin typeface="Arial" pitchFamily="34" charset="0"/>
                <a:cs typeface="Arial" pitchFamily="34" charset="0"/>
              </a:rPr>
              <a:t>ra</a:t>
            </a:r>
            <a:r>
              <a:rPr lang="en-US" sz="2400" dirty="0">
                <a:solidFill>
                  <a:prstClr val="black"/>
                </a:solidFill>
                <a:latin typeface="Arial" pitchFamily="34" charset="0"/>
                <a:cs typeface="Arial" pitchFamily="34" charset="0"/>
              </a:rPr>
              <a:t> </a:t>
            </a:r>
            <a:r>
              <a:rPr lang="en-US" sz="2400" dirty="0" err="1" smtClean="0">
                <a:solidFill>
                  <a:prstClr val="black"/>
                </a:solidFill>
                <a:latin typeface="Arial" pitchFamily="34" charset="0"/>
                <a:cs typeface="Arial" pitchFamily="34" charset="0"/>
              </a:rPr>
              <a:t>đời</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bản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chất</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chức</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năng</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cuả</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nhà</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nước</a:t>
            </a:r>
            <a:r>
              <a:rPr lang="en-US" sz="2400" dirty="0">
                <a:solidFill>
                  <a:prstClr val="black"/>
                </a:solidFill>
                <a:latin typeface="Arial" pitchFamily="34" charset="0"/>
                <a:cs typeface="Arial" pitchFamily="34" charset="0"/>
              </a:rPr>
              <a:t> </a:t>
            </a:r>
            <a:r>
              <a:rPr lang="en-US" sz="2400" dirty="0" smtClean="0">
                <a:solidFill>
                  <a:prstClr val="black"/>
                </a:solidFill>
                <a:latin typeface="Arial" pitchFamily="34" charset="0"/>
                <a:cs typeface="Arial" pitchFamily="34" charset="0"/>
              </a:rPr>
              <a:t>XHCN</a:t>
            </a:r>
            <a:r>
              <a:rPr lang="en-US" sz="2800" dirty="0" smtClean="0">
                <a:solidFill>
                  <a:prstClr val="black"/>
                </a:solidFill>
                <a:latin typeface="Arial" pitchFamily="34" charset="0"/>
                <a:cs typeface="Arial" pitchFamily="34" charset="0"/>
              </a:rPr>
              <a:t/>
            </a:r>
            <a:br>
              <a:rPr lang="en-US" sz="2800" dirty="0" smtClean="0">
                <a:solidFill>
                  <a:prstClr val="black"/>
                </a:solidFill>
                <a:latin typeface="Arial" pitchFamily="34" charset="0"/>
                <a:cs typeface="Arial" pitchFamily="34" charset="0"/>
              </a:rPr>
            </a:br>
            <a:r>
              <a:rPr lang="en-US" sz="2800" dirty="0" smtClean="0">
                <a:solidFill>
                  <a:prstClr val="black"/>
                </a:solidFill>
                <a:latin typeface="Arial" pitchFamily="34" charset="0"/>
                <a:cs typeface="Arial" pitchFamily="34" charset="0"/>
              </a:rPr>
              <a:t/>
            </a:r>
            <a:br>
              <a:rPr lang="en-US" sz="2800" dirty="0" smtClean="0">
                <a:solidFill>
                  <a:prstClr val="black"/>
                </a:solidFill>
                <a:latin typeface="Arial" pitchFamily="34" charset="0"/>
                <a:cs typeface="Arial" pitchFamily="34" charset="0"/>
              </a:rPr>
            </a:br>
            <a:r>
              <a:rPr lang="en-US" sz="2400" dirty="0" smtClean="0">
                <a:latin typeface="Arial" pitchFamily="34" charset="0"/>
                <a:cs typeface="Arial" pitchFamily="34" charset="0"/>
              </a:rPr>
              <a:t>b.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XHCN</a:t>
            </a:r>
            <a:endParaRPr lang="en-US" sz="2400" dirty="0"/>
          </a:p>
        </p:txBody>
      </p:sp>
      <p:sp>
        <p:nvSpPr>
          <p:cNvPr id="3" name="Content Placeholder 2"/>
          <p:cNvSpPr>
            <a:spLocks noGrp="1"/>
          </p:cNvSpPr>
          <p:nvPr>
            <p:ph idx="1"/>
          </p:nvPr>
        </p:nvSpPr>
        <p:spPr>
          <a:xfrm>
            <a:off x="467544" y="1484784"/>
            <a:ext cx="8435280" cy="4525963"/>
          </a:xfrm>
        </p:spPr>
        <p:txBody>
          <a:bodyPr>
            <a:normAutofit/>
          </a:bodyPr>
          <a:lstStyle/>
          <a:p>
            <a:pPr marL="0" indent="0">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MA </a:t>
            </a:r>
            <a:r>
              <a:rPr lang="en-US" sz="2400" dirty="0" err="1" smtClean="0">
                <a:latin typeface="Arial" pitchFamily="34" charset="0"/>
                <a:cs typeface="Arial" pitchFamily="34" charset="0"/>
              </a:rPr>
              <a:t>đã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rõ</a:t>
            </a:r>
            <a:r>
              <a:rPr lang="en-US" sz="2400" dirty="0" smtClean="0">
                <a:latin typeface="Arial" pitchFamily="34" charset="0"/>
                <a:cs typeface="Arial" pitchFamily="34" charset="0"/>
              </a:rPr>
              <a:t>: </a:t>
            </a:r>
          </a:p>
          <a:p>
            <a:pPr marL="0" indent="0" algn="just">
              <a:buNone/>
            </a:pPr>
            <a:r>
              <a:rPr lang="en-US" sz="2400" dirty="0" smtClean="0">
                <a:latin typeface="Arial" pitchFamily="34" charset="0"/>
                <a:cs typeface="Arial" pitchFamily="34" charset="0"/>
              </a:rPr>
              <a:t>+ NN </a:t>
            </a:r>
            <a:r>
              <a:rPr lang="en-US" sz="2400" dirty="0" err="1" smtClean="0">
                <a:latin typeface="Arial" pitchFamily="34" charset="0"/>
                <a:cs typeface="Arial" pitchFamily="34" charset="0"/>
              </a:rPr>
              <a:t>chẳng</a:t>
            </a: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p>
          <a:p>
            <a:pPr marL="0" indent="0" algn="just">
              <a:buNone/>
            </a:pPr>
            <a:r>
              <a:rPr lang="en-US" sz="2400" dirty="0" smtClean="0">
                <a:latin typeface="Arial" pitchFamily="34" charset="0"/>
                <a:cs typeface="Arial" pitchFamily="34" charset="0"/>
              </a:rPr>
              <a:t>+ NN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cụ</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GC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nhằm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đảm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trật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điểm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GC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XHCN </a:t>
            </a:r>
            <a:r>
              <a:rPr lang="en-US" sz="2400" dirty="0" err="1" smtClean="0">
                <a:latin typeface="Arial" pitchFamily="34" charset="0"/>
                <a:cs typeface="Arial" pitchFamily="34" charset="0"/>
              </a:rPr>
              <a:t>cũng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GC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nhưng</a:t>
            </a:r>
            <a:r>
              <a:rPr lang="en-US" sz="2400" dirty="0" smtClean="0">
                <a:latin typeface="Arial" pitchFamily="34" charset="0"/>
                <a:cs typeface="Arial" pitchFamily="34" charset="0"/>
              </a:rPr>
              <a:t> so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ưu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diện</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771813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solidFill>
                  <a:prstClr val="black"/>
                </a:solidFill>
                <a:latin typeface="Arial" pitchFamily="34" charset="0"/>
                <a:cs typeface="Arial" pitchFamily="34" charset="0"/>
              </a:rPr>
              <a:t>1.Sự </a:t>
            </a:r>
            <a:r>
              <a:rPr lang="en-US" sz="2800" dirty="0" err="1">
                <a:solidFill>
                  <a:prstClr val="black"/>
                </a:solidFill>
                <a:latin typeface="Arial" pitchFamily="34" charset="0"/>
                <a:cs typeface="Arial" pitchFamily="34" charset="0"/>
              </a:rPr>
              <a:t>ra</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đời</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bản</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chất</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chức</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năng</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cuả</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nhà</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nước</a:t>
            </a:r>
            <a:r>
              <a:rPr lang="en-US" sz="2800" dirty="0">
                <a:solidFill>
                  <a:prstClr val="black"/>
                </a:solidFill>
                <a:latin typeface="Arial" pitchFamily="34" charset="0"/>
                <a:cs typeface="Arial" pitchFamily="34" charset="0"/>
              </a:rPr>
              <a:t> XHCN</a:t>
            </a:r>
            <a:br>
              <a:rPr lang="en-US" sz="2800" dirty="0">
                <a:solidFill>
                  <a:prstClr val="black"/>
                </a:solidFill>
                <a:latin typeface="Arial" pitchFamily="34" charset="0"/>
                <a:cs typeface="Arial" pitchFamily="34" charset="0"/>
              </a:rPr>
            </a:br>
            <a:r>
              <a:rPr lang="en-US" sz="2800" dirty="0">
                <a:latin typeface="Arial" pitchFamily="34" charset="0"/>
                <a:cs typeface="Arial" pitchFamily="34" charset="0"/>
              </a:rPr>
              <a:t>b. </a:t>
            </a:r>
            <a:r>
              <a:rPr lang="en-US" sz="2800" dirty="0" err="1">
                <a:latin typeface="Arial" pitchFamily="34" charset="0"/>
                <a:cs typeface="Arial" pitchFamily="34" charset="0"/>
              </a:rPr>
              <a:t>Bản</a:t>
            </a:r>
            <a:r>
              <a:rPr lang="en-US" sz="2800" dirty="0">
                <a:latin typeface="Arial" pitchFamily="34" charset="0"/>
                <a:cs typeface="Arial" pitchFamily="34" charset="0"/>
              </a:rPr>
              <a:t> </a:t>
            </a:r>
            <a:r>
              <a:rPr lang="en-US" sz="2800" dirty="0" err="1">
                <a:latin typeface="Arial" pitchFamily="34" charset="0"/>
                <a:cs typeface="Arial" pitchFamily="34" charset="0"/>
              </a:rPr>
              <a:t>chất</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nhà</a:t>
            </a:r>
            <a:r>
              <a:rPr lang="en-US" sz="2800" dirty="0">
                <a:latin typeface="Arial" pitchFamily="34" charset="0"/>
                <a:cs typeface="Arial" pitchFamily="34" charset="0"/>
              </a:rPr>
              <a:t> </a:t>
            </a:r>
            <a:r>
              <a:rPr lang="en-US" sz="2800" dirty="0" err="1">
                <a:latin typeface="Arial" pitchFamily="34" charset="0"/>
                <a:cs typeface="Arial" pitchFamily="34" charset="0"/>
              </a:rPr>
              <a:t>nước</a:t>
            </a:r>
            <a:r>
              <a:rPr lang="en-US" sz="2800" dirty="0">
                <a:latin typeface="Arial" pitchFamily="34" charset="0"/>
                <a:cs typeface="Arial" pitchFamily="34" charset="0"/>
              </a:rPr>
              <a:t> XHCN</a:t>
            </a:r>
            <a:endParaRPr lang="en-US" dirty="0"/>
          </a:p>
        </p:txBody>
      </p:sp>
      <p:sp>
        <p:nvSpPr>
          <p:cNvPr id="3" name="Content Placeholder 2"/>
          <p:cNvSpPr>
            <a:spLocks noGrp="1"/>
          </p:cNvSpPr>
          <p:nvPr>
            <p:ph idx="1"/>
          </p:nvPr>
        </p:nvSpPr>
        <p:spPr>
          <a:xfrm>
            <a:off x="251520" y="1412776"/>
            <a:ext cx="8712968" cy="5112568"/>
          </a:xfrm>
        </p:spPr>
        <p:txBody>
          <a:bodyPr>
            <a:normAutofit/>
          </a:bodyPr>
          <a:lstStyle/>
          <a:p>
            <a:pPr marL="0" indent="0" algn="just">
              <a:buNone/>
            </a:pPr>
            <a:r>
              <a:rPr lang="en-US" sz="2400" dirty="0" smtClean="0">
                <a:latin typeface="Arial" pitchFamily="34" charset="0"/>
                <a:cs typeface="Arial" pitchFamily="34" charset="0"/>
              </a:rPr>
              <a:t>+ </a:t>
            </a:r>
            <a:r>
              <a:rPr lang="en-US" sz="2400" i="1" dirty="0" err="1" smtClean="0">
                <a:latin typeface="Arial" pitchFamily="34" charset="0"/>
                <a:cs typeface="Arial" pitchFamily="34" charset="0"/>
              </a:rPr>
              <a:t>Về</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chính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trị</a:t>
            </a:r>
            <a:r>
              <a:rPr lang="en-US" sz="2400" dirty="0" smtClean="0">
                <a:latin typeface="Arial" pitchFamily="34" charset="0"/>
                <a:cs typeface="Arial" pitchFamily="34" charset="0"/>
              </a:rPr>
              <a:t>:</a:t>
            </a:r>
          </a:p>
          <a:p>
            <a:pPr marL="0" indent="0" algn="just">
              <a:buNone/>
            </a:pPr>
            <a:r>
              <a:rPr lang="en-US" sz="2400" dirty="0">
                <a:latin typeface="Arial" pitchFamily="34" charset="0"/>
                <a:cs typeface="Arial" pitchFamily="34" charset="0"/>
              </a:rPr>
              <a:t>.</a:t>
            </a:r>
            <a:r>
              <a:rPr lang="en-US" sz="2400" dirty="0" smtClean="0">
                <a:latin typeface="Arial" pitchFamily="34" charset="0"/>
                <a:cs typeface="Arial" pitchFamily="34" charset="0"/>
              </a:rPr>
              <a:t> NN XHCN </a:t>
            </a:r>
            <a:r>
              <a:rPr lang="en-US" sz="2400" dirty="0" err="1" smtClean="0">
                <a:latin typeface="Arial" pitchFamily="34" charset="0"/>
                <a:cs typeface="Arial" pitchFamily="34" charset="0"/>
              </a:rPr>
              <a:t>mang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endParaRPr lang="en-US" sz="2400" dirty="0" smtClean="0">
              <a:latin typeface="Arial" pitchFamily="34" charset="0"/>
              <a:cs typeface="Arial" pitchFamily="34" charset="0"/>
            </a:endParaRPr>
          </a:p>
          <a:p>
            <a:pPr marL="0" indent="0" algn="just">
              <a:buNone/>
            </a:pPr>
            <a:r>
              <a:rPr lang="en-US" sz="2400" dirty="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nhiên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GCCN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thống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bóc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nhằm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tầng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endParaRPr lang="en-US" sz="2400" dirty="0" smtClean="0">
              <a:latin typeface="Arial" pitchFamily="34" charset="0"/>
              <a:cs typeface="Arial" pitchFamily="34" charset="0"/>
            </a:endParaRPr>
          </a:p>
          <a:p>
            <a:pPr marL="0" indent="0" algn="just">
              <a:buNone/>
            </a:pPr>
            <a:r>
              <a:rPr lang="en-US" sz="2400" dirty="0">
                <a:latin typeface="Arial" pitchFamily="34" charset="0"/>
                <a:cs typeface="Arial" pitchFamily="34" charset="0"/>
              </a:rPr>
              <a:t>.</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XHCN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biểu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ý </a:t>
            </a:r>
            <a:r>
              <a:rPr lang="en-US" sz="2400" dirty="0" err="1" smtClean="0">
                <a:latin typeface="Arial" pitchFamily="34" charset="0"/>
                <a:cs typeface="Arial" pitchFamily="34" charset="0"/>
              </a:rPr>
              <a:t>chí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endParaRPr lang="en-US" sz="2400" dirty="0" smtClean="0">
              <a:latin typeface="Arial" pitchFamily="34" charset="0"/>
              <a:cs typeface="Arial" pitchFamily="34" charset="0"/>
            </a:endParaRPr>
          </a:p>
          <a:p>
            <a:pPr marL="0" indent="0" algn="just">
              <a:buNone/>
            </a:pPr>
            <a:r>
              <a:rPr lang="en-US" sz="2400" i="1" dirty="0">
                <a:latin typeface="Arial" pitchFamily="34" charset="0"/>
                <a:cs typeface="Arial" pitchFamily="34" charset="0"/>
              </a:rPr>
              <a:t>+</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Về</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kinh</a:t>
            </a:r>
            <a:r>
              <a:rPr lang="en-US" sz="2400" i="1" dirty="0" smtClean="0">
                <a:latin typeface="Arial" pitchFamily="34" charset="0"/>
                <a:cs typeface="Arial" pitchFamily="34" charset="0"/>
              </a:rPr>
              <a:t> </a:t>
            </a:r>
            <a:r>
              <a:rPr lang="en-US" sz="2400" i="1" dirty="0" err="1" smtClean="0">
                <a:latin typeface="Arial" pitchFamily="34" charset="0"/>
                <a:cs typeface="Arial" pitchFamily="34" charset="0"/>
              </a:rPr>
              <a:t>tế</a:t>
            </a:r>
            <a:r>
              <a:rPr lang="en-US" sz="2400" dirty="0" smtClean="0">
                <a:latin typeface="Arial" pitchFamily="34" charset="0"/>
                <a:cs typeface="Arial" pitchFamily="34" charset="0"/>
              </a:rPr>
              <a:t>: </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Chịu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định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hữu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về</a:t>
            </a:r>
            <a:r>
              <a:rPr lang="en-US" sz="2400" dirty="0" smtClean="0">
                <a:latin typeface="Arial" pitchFamily="34" charset="0"/>
                <a:cs typeface="Arial" pitchFamily="34" charset="0"/>
              </a:rPr>
              <a:t> TLSX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760057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a:solidFill>
                  <a:prstClr val="black"/>
                </a:solidFill>
                <a:latin typeface="Arial" pitchFamily="34" charset="0"/>
                <a:cs typeface="Arial" pitchFamily="34" charset="0"/>
              </a:rPr>
              <a:t>1.Sự ra đời, bản chất, chức năng cuả nhà nước XHCN</a:t>
            </a:r>
            <a:br>
              <a:rPr lang="en-US" sz="2500">
                <a:solidFill>
                  <a:prstClr val="black"/>
                </a:solidFill>
                <a:latin typeface="Arial" pitchFamily="34" charset="0"/>
                <a:cs typeface="Arial" pitchFamily="34" charset="0"/>
              </a:rPr>
            </a:br>
            <a:r>
              <a:rPr lang="en-US" sz="2500" i="1">
                <a:solidFill>
                  <a:srgbClr val="00B0F0"/>
                </a:solidFill>
                <a:latin typeface="Arial" pitchFamily="34" charset="0"/>
                <a:cs typeface="Arial" pitchFamily="34" charset="0"/>
              </a:rPr>
              <a:t>b. Bản chất của nhà nước XHCN</a:t>
            </a:r>
            <a:endParaRPr lang="en-US">
              <a:solidFill>
                <a:srgbClr val="00B0F0"/>
              </a:solidFill>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còn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tồn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tại</a:t>
            </a:r>
            <a:r>
              <a:rPr lang="en-US" sz="2400" dirty="0" smtClean="0">
                <a:latin typeface="Arial" pitchFamily="34" charset="0"/>
                <a:cs typeface="Arial" pitchFamily="34" charset="0"/>
              </a:rPr>
              <a:t> QHSX </a:t>
            </a:r>
            <a:r>
              <a:rPr lang="en-US" sz="2400" dirty="0" err="1" smtClean="0">
                <a:latin typeface="Arial" pitchFamily="34" charset="0"/>
                <a:cs typeface="Arial" pitchFamily="34" charset="0"/>
              </a:rPr>
              <a:t>bóc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TKQĐ </a:t>
            </a:r>
            <a:r>
              <a:rPr lang="en-US" sz="2400" dirty="0" err="1" smtClean="0">
                <a:latin typeface="Arial" pitchFamily="34" charset="0"/>
                <a:cs typeface="Arial" pitchFamily="34" charset="0"/>
              </a:rPr>
              <a:t>vẫn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còn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bóc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lột</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hữu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a:t>
            </a:r>
          </a:p>
          <a:p>
            <a:pPr marL="0" indent="0" algn="just">
              <a:buNone/>
            </a:pPr>
            <a:r>
              <a:rPr lang="en-US" sz="2400" dirty="0">
                <a:latin typeface="Arial" pitchFamily="34" charset="0"/>
                <a:cs typeface="Arial" pitchFamily="34" charset="0"/>
              </a:rPr>
              <a:t>.</a:t>
            </a:r>
            <a:r>
              <a:rPr lang="en-US" sz="2400" dirty="0" smtClean="0">
                <a:latin typeface="Arial" pitchFamily="34" charset="0"/>
                <a:cs typeface="Arial" pitchFamily="34" charset="0"/>
              </a:rPr>
              <a:t> NN XHCN </a:t>
            </a:r>
            <a:r>
              <a:rPr lang="en-US" sz="2400" dirty="0" err="1" smtClean="0">
                <a:latin typeface="Arial" pitchFamily="34" charset="0"/>
                <a:cs typeface="Arial" pitchFamily="34" charset="0"/>
              </a:rPr>
              <a:t>vừa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máy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còn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đúng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nửa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a:t>
            </a:r>
          </a:p>
          <a:p>
            <a:pPr marL="0" indent="0" algn="just">
              <a:buNone/>
            </a:pPr>
            <a:r>
              <a:rPr lang="en-US" sz="2400" i="1" dirty="0">
                <a:solidFill>
                  <a:srgbClr val="0070C0"/>
                </a:solidFill>
                <a:latin typeface="Arial" pitchFamily="34" charset="0"/>
                <a:cs typeface="Arial" pitchFamily="34" charset="0"/>
              </a:rPr>
              <a:t>+</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Về</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văn</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hóa</a:t>
            </a:r>
            <a:r>
              <a:rPr lang="en-US" sz="2400" i="1" dirty="0" smtClean="0">
                <a:solidFill>
                  <a:srgbClr val="0070C0"/>
                </a:solidFill>
                <a:latin typeface="Arial" pitchFamily="34" charset="0"/>
                <a:cs typeface="Arial" pitchFamily="34" charset="0"/>
              </a:rPr>
              <a:t> - </a:t>
            </a:r>
            <a:r>
              <a:rPr lang="en-US" sz="2400" i="1" dirty="0" err="1" smtClean="0">
                <a:solidFill>
                  <a:srgbClr val="0070C0"/>
                </a:solidFill>
                <a:latin typeface="Arial" pitchFamily="34" charset="0"/>
                <a:cs typeface="Arial" pitchFamily="34" charset="0"/>
              </a:rPr>
              <a:t>xã</a:t>
            </a:r>
            <a:r>
              <a:rPr lang="en-US" sz="2400" i="1" dirty="0" smtClean="0">
                <a:solidFill>
                  <a:srgbClr val="0070C0"/>
                </a:solidFill>
                <a:latin typeface="Arial" pitchFamily="34" charset="0"/>
                <a:cs typeface="Arial" pitchFamily="34" charset="0"/>
              </a:rPr>
              <a:t> </a:t>
            </a:r>
            <a:r>
              <a:rPr lang="en-US" sz="2400" i="1" dirty="0" err="1" smtClean="0">
                <a:solidFill>
                  <a:srgbClr val="0070C0"/>
                </a:solidFill>
                <a:latin typeface="Arial" pitchFamily="34" charset="0"/>
                <a:cs typeface="Arial" pitchFamily="34" charset="0"/>
              </a:rPr>
              <a:t>hội</a:t>
            </a:r>
            <a:r>
              <a:rPr lang="en-US" sz="2400" i="1" dirty="0" smtClean="0">
                <a:solidFill>
                  <a:srgbClr val="0070C0"/>
                </a:solidFill>
                <a:latin typeface="Arial" pitchFamily="34" charset="0"/>
                <a:cs typeface="Arial" pitchFamily="34" charset="0"/>
              </a:rPr>
              <a:t>.</a:t>
            </a:r>
          </a:p>
          <a:p>
            <a:pPr marL="0" indent="0" algn="just">
              <a:buNone/>
            </a:pPr>
            <a:r>
              <a:rPr lang="en-US" sz="2400" dirty="0">
                <a:latin typeface="Arial" pitchFamily="34" charset="0"/>
                <a:cs typeface="Arial" pitchFamily="34" charset="0"/>
              </a:rPr>
              <a:t>.</a:t>
            </a:r>
            <a:r>
              <a:rPr lang="en-US" sz="2400" dirty="0" smtClean="0">
                <a:latin typeface="Arial" pitchFamily="34" charset="0"/>
                <a:cs typeface="Arial" pitchFamily="34" charset="0"/>
              </a:rPr>
              <a:t>NN XHCN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CNMLN</a:t>
            </a:r>
          </a:p>
          <a:p>
            <a:pPr marL="0" indent="0" algn="just">
              <a:buNone/>
            </a:pPr>
            <a:r>
              <a:rPr lang="en-US" sz="2400" dirty="0">
                <a:latin typeface="Arial" pitchFamily="34" charset="0"/>
                <a:cs typeface="Arial" pitchFamily="34" charset="0"/>
              </a:rPr>
              <a:t>.</a:t>
            </a:r>
            <a:r>
              <a:rPr lang="en-US" sz="2400" dirty="0" err="1" smtClean="0">
                <a:latin typeface="Arial" pitchFamily="34" charset="0"/>
                <a:cs typeface="Arial" pitchFamily="34" charset="0"/>
              </a:rPr>
              <a:t>Tiếp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tưởng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loại</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291540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solidFill>
                  <a:prstClr val="black"/>
                </a:solidFill>
                <a:latin typeface="Arial" pitchFamily="34" charset="0"/>
                <a:cs typeface="Arial" pitchFamily="34" charset="0"/>
              </a:rPr>
              <a:t>1.Sự </a:t>
            </a:r>
            <a:r>
              <a:rPr lang="en-US" sz="2500" dirty="0" err="1">
                <a:solidFill>
                  <a:prstClr val="black"/>
                </a:solidFill>
                <a:latin typeface="Arial" pitchFamily="34" charset="0"/>
                <a:cs typeface="Arial" pitchFamily="34" charset="0"/>
              </a:rPr>
              <a:t>ra</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đời</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bản</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chất</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chức</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năng</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cuả</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nhà</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nước</a:t>
            </a:r>
            <a:r>
              <a:rPr lang="en-US" sz="2500" dirty="0">
                <a:solidFill>
                  <a:prstClr val="black"/>
                </a:solidFill>
                <a:latin typeface="Arial" pitchFamily="34" charset="0"/>
                <a:cs typeface="Arial" pitchFamily="34" charset="0"/>
              </a:rPr>
              <a:t> XHCN</a:t>
            </a:r>
            <a:br>
              <a:rPr lang="en-US" sz="2500" dirty="0">
                <a:solidFill>
                  <a:prstClr val="black"/>
                </a:solidFill>
                <a:latin typeface="Arial" pitchFamily="34" charset="0"/>
                <a:cs typeface="Arial" pitchFamily="34" charset="0"/>
              </a:rPr>
            </a:br>
            <a:r>
              <a:rPr lang="en-US" sz="2500" dirty="0">
                <a:latin typeface="Arial" pitchFamily="34" charset="0"/>
                <a:cs typeface="Arial" pitchFamily="34" charset="0"/>
              </a:rPr>
              <a:t>b. </a:t>
            </a:r>
            <a:r>
              <a:rPr lang="en-US" sz="2500" dirty="0" err="1">
                <a:latin typeface="Arial" pitchFamily="34" charset="0"/>
                <a:cs typeface="Arial" pitchFamily="34" charset="0"/>
              </a:rPr>
              <a:t>Bản</a:t>
            </a:r>
            <a:r>
              <a:rPr lang="en-US" sz="2500" dirty="0">
                <a:latin typeface="Arial" pitchFamily="34" charset="0"/>
                <a:cs typeface="Arial" pitchFamily="34" charset="0"/>
              </a:rPr>
              <a:t> </a:t>
            </a:r>
            <a:r>
              <a:rPr lang="en-US" sz="2500" dirty="0" err="1">
                <a:latin typeface="Arial" pitchFamily="34" charset="0"/>
                <a:cs typeface="Arial" pitchFamily="34" charset="0"/>
              </a:rPr>
              <a:t>chất</a:t>
            </a:r>
            <a:r>
              <a:rPr lang="en-US" sz="2500" dirty="0">
                <a:latin typeface="Arial" pitchFamily="34" charset="0"/>
                <a:cs typeface="Arial" pitchFamily="34" charset="0"/>
              </a:rPr>
              <a:t> </a:t>
            </a:r>
            <a:r>
              <a:rPr lang="en-US" sz="2500" dirty="0" err="1">
                <a:latin typeface="Arial" pitchFamily="34" charset="0"/>
                <a:cs typeface="Arial" pitchFamily="34" charset="0"/>
              </a:rPr>
              <a:t>của</a:t>
            </a:r>
            <a:r>
              <a:rPr lang="en-US" sz="2500" dirty="0">
                <a:latin typeface="Arial" pitchFamily="34" charset="0"/>
                <a:cs typeface="Arial" pitchFamily="34" charset="0"/>
              </a:rPr>
              <a:t> </a:t>
            </a:r>
            <a:r>
              <a:rPr lang="en-US" sz="2500" dirty="0" err="1">
                <a:latin typeface="Arial" pitchFamily="34" charset="0"/>
                <a:cs typeface="Arial" pitchFamily="34" charset="0"/>
              </a:rPr>
              <a:t>nhà</a:t>
            </a:r>
            <a:r>
              <a:rPr lang="en-US" sz="2500" dirty="0">
                <a:latin typeface="Arial" pitchFamily="34" charset="0"/>
                <a:cs typeface="Arial" pitchFamily="34" charset="0"/>
              </a:rPr>
              <a:t> </a:t>
            </a:r>
            <a:r>
              <a:rPr lang="en-US" sz="2500" dirty="0" err="1">
                <a:latin typeface="Arial" pitchFamily="34" charset="0"/>
                <a:cs typeface="Arial" pitchFamily="34" charset="0"/>
              </a:rPr>
              <a:t>nước</a:t>
            </a:r>
            <a:r>
              <a:rPr lang="en-US" sz="2500" dirty="0">
                <a:latin typeface="Arial" pitchFamily="34" charset="0"/>
                <a:cs typeface="Arial" pitchFamily="34" charset="0"/>
              </a:rPr>
              <a:t> XHCN</a:t>
            </a:r>
            <a:endParaRPr lang="en-US" dirty="0"/>
          </a:p>
        </p:txBody>
      </p:sp>
      <p:sp>
        <p:nvSpPr>
          <p:cNvPr id="3" name="Content Placeholder 2"/>
          <p:cNvSpPr>
            <a:spLocks noGrp="1"/>
          </p:cNvSpPr>
          <p:nvPr>
            <p:ph idx="1"/>
          </p:nvPr>
        </p:nvSpPr>
        <p:spPr/>
        <p:txBody>
          <a:bodyPr/>
          <a:lstStyle/>
          <a:p>
            <a:pPr marL="0" indent="0" algn="just">
              <a:buNone/>
            </a:pPr>
            <a:r>
              <a:rPr lang="en-US" sz="2400" dirty="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tộc</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giữa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tầng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hẹp</a:t>
            </a:r>
            <a:r>
              <a:rPr lang="en-US" sz="2400" dirty="0" smtClean="0">
                <a:latin typeface="Arial" pitchFamily="34" charset="0"/>
                <a:cs typeface="Arial" pitchFamily="34" charset="0"/>
              </a:rPr>
              <a:t>.</a:t>
            </a:r>
          </a:p>
          <a:p>
            <a:pPr marL="0" indent="0" algn="just">
              <a:buNone/>
            </a:pPr>
            <a:r>
              <a:rPr lang="en-US" sz="2400" dirty="0">
                <a:latin typeface="Arial" pitchFamily="34" charset="0"/>
                <a:cs typeface="Arial" pitchFamily="34" charset="0"/>
              </a:rPr>
              <a: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tầng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việc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nguồn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endParaRPr lang="en-US" sz="2400" dirty="0" smtClean="0">
              <a:latin typeface="Arial" pitchFamily="34" charset="0"/>
              <a:cs typeface="Arial" pitchFamily="34" charset="0"/>
            </a:endParaRPr>
          </a:p>
          <a:p>
            <a:pPr marL="0" indent="0" algn="just">
              <a:buNone/>
            </a:pPr>
            <a:endParaRPr lang="en-US" dirty="0"/>
          </a:p>
        </p:txBody>
      </p:sp>
      <p:grpSp>
        <p:nvGrpSpPr>
          <p:cNvPr id="4" name="Group 15"/>
          <p:cNvGrpSpPr>
            <a:grpSpLocks/>
          </p:cNvGrpSpPr>
          <p:nvPr/>
        </p:nvGrpSpPr>
        <p:grpSpPr bwMode="auto">
          <a:xfrm>
            <a:off x="303456" y="3787991"/>
            <a:ext cx="8661401" cy="2999100"/>
            <a:chOff x="348" y="2459"/>
            <a:chExt cx="5456" cy="1861"/>
          </a:xfrm>
        </p:grpSpPr>
        <p:pic>
          <p:nvPicPr>
            <p:cNvPr id="5" name="Picture 9" descr="images1003505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 y="2459"/>
              <a:ext cx="3536" cy="1839"/>
            </a:xfrm>
            <a:prstGeom prst="rect">
              <a:avLst/>
            </a:prstGeom>
            <a:noFill/>
            <a:ln w="57150">
              <a:solidFill>
                <a:srgbClr val="0033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0"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 y="2460"/>
              <a:ext cx="1920" cy="1860"/>
            </a:xfrm>
            <a:prstGeom prst="rect">
              <a:avLst/>
            </a:prstGeom>
            <a:noFill/>
            <a:ln w="57150">
              <a:solidFill>
                <a:srgbClr val="003300"/>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138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solidFill>
                  <a:prstClr val="black"/>
                </a:solidFill>
                <a:latin typeface="Arial" pitchFamily="34" charset="0"/>
                <a:cs typeface="Arial" pitchFamily="34" charset="0"/>
              </a:rPr>
              <a:t>1.Sự </a:t>
            </a:r>
            <a:r>
              <a:rPr lang="en-US" sz="2500" dirty="0" err="1">
                <a:solidFill>
                  <a:prstClr val="black"/>
                </a:solidFill>
                <a:latin typeface="Arial" pitchFamily="34" charset="0"/>
                <a:cs typeface="Arial" pitchFamily="34" charset="0"/>
              </a:rPr>
              <a:t>ra</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đời</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bản</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chất</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chức</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năng</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cuả</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nhà</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nước</a:t>
            </a:r>
            <a:r>
              <a:rPr lang="en-US" sz="2500" dirty="0">
                <a:solidFill>
                  <a:prstClr val="black"/>
                </a:solidFill>
                <a:latin typeface="Arial" pitchFamily="34" charset="0"/>
                <a:cs typeface="Arial" pitchFamily="34" charset="0"/>
              </a:rPr>
              <a:t> XHCN</a:t>
            </a:r>
            <a:br>
              <a:rPr lang="en-US" sz="2500" dirty="0">
                <a:solidFill>
                  <a:prstClr val="black"/>
                </a:solidFill>
                <a:latin typeface="Arial" pitchFamily="34" charset="0"/>
                <a:cs typeface="Arial" pitchFamily="34" charset="0"/>
              </a:rPr>
            </a:br>
            <a:r>
              <a:rPr lang="en-US" sz="2500" dirty="0">
                <a:latin typeface="Arial" pitchFamily="34" charset="0"/>
                <a:cs typeface="Arial" pitchFamily="34" charset="0"/>
              </a:rPr>
              <a:t>c</a:t>
            </a:r>
            <a:r>
              <a:rPr lang="en-US" sz="2500" dirty="0" smtClean="0">
                <a:latin typeface="Arial" pitchFamily="34" charset="0"/>
                <a:cs typeface="Arial" pitchFamily="34" charset="0"/>
              </a:rPr>
              <a:t>. </a:t>
            </a:r>
            <a:r>
              <a:rPr lang="en-US" sz="2500" dirty="0" err="1" smtClean="0">
                <a:latin typeface="Arial" pitchFamily="34" charset="0"/>
                <a:cs typeface="Arial" pitchFamily="34" charset="0"/>
              </a:rPr>
              <a:t>Chức</a:t>
            </a:r>
            <a:r>
              <a:rPr lang="en-US" sz="2500" dirty="0" smtClean="0">
                <a:latin typeface="Arial" pitchFamily="34" charset="0"/>
                <a:cs typeface="Arial" pitchFamily="34" charset="0"/>
              </a:rPr>
              <a:t> </a:t>
            </a:r>
            <a:r>
              <a:rPr lang="en-US" sz="2500" dirty="0" err="1" smtClean="0">
                <a:latin typeface="Arial" pitchFamily="34" charset="0"/>
                <a:cs typeface="Arial" pitchFamily="34" charset="0"/>
              </a:rPr>
              <a:t>năng</a:t>
            </a:r>
            <a:r>
              <a:rPr lang="en-US" sz="2500" dirty="0" smtClean="0">
                <a:latin typeface="Arial" pitchFamily="34" charset="0"/>
                <a:cs typeface="Arial" pitchFamily="34" charset="0"/>
              </a:rPr>
              <a:t> </a:t>
            </a:r>
            <a:r>
              <a:rPr lang="en-US" sz="2500" dirty="0" err="1" smtClean="0">
                <a:latin typeface="Arial" pitchFamily="34" charset="0"/>
                <a:cs typeface="Arial" pitchFamily="34" charset="0"/>
              </a:rPr>
              <a:t>của</a:t>
            </a:r>
            <a:r>
              <a:rPr lang="en-US" sz="2500" dirty="0" smtClean="0">
                <a:latin typeface="Arial" pitchFamily="34" charset="0"/>
                <a:cs typeface="Arial" pitchFamily="34" charset="0"/>
              </a:rPr>
              <a:t> </a:t>
            </a:r>
            <a:r>
              <a:rPr lang="en-US" sz="2500" dirty="0" err="1">
                <a:latin typeface="Arial" pitchFamily="34" charset="0"/>
                <a:cs typeface="Arial" pitchFamily="34" charset="0"/>
              </a:rPr>
              <a:t>nhà</a:t>
            </a:r>
            <a:r>
              <a:rPr lang="en-US" sz="2500" dirty="0">
                <a:latin typeface="Arial" pitchFamily="34" charset="0"/>
                <a:cs typeface="Arial" pitchFamily="34" charset="0"/>
              </a:rPr>
              <a:t> </a:t>
            </a:r>
            <a:r>
              <a:rPr lang="en-US" sz="2500" dirty="0" err="1">
                <a:latin typeface="Arial" pitchFamily="34" charset="0"/>
                <a:cs typeface="Arial" pitchFamily="34" charset="0"/>
              </a:rPr>
              <a:t>nước</a:t>
            </a:r>
            <a:r>
              <a:rPr lang="en-US" sz="2500" dirty="0">
                <a:latin typeface="Arial" pitchFamily="34" charset="0"/>
                <a:cs typeface="Arial" pitchFamily="34" charset="0"/>
              </a:rPr>
              <a:t> XHCN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Arial" pitchFamily="34" charset="0"/>
                <a:cs typeface="Arial" pitchFamily="34" charset="0"/>
              </a:rPr>
              <a:t>NN XHCN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chia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tùy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góc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cận</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Theo </a:t>
            </a:r>
            <a:r>
              <a:rPr lang="en-US" sz="2400" dirty="0" err="1" smtClean="0">
                <a:latin typeface="Arial" pitchFamily="34" charset="0"/>
                <a:cs typeface="Arial" pitchFamily="34" charset="0"/>
              </a:rPr>
              <a:t>lĩnh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hóa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Theo </a:t>
            </a:r>
            <a:r>
              <a:rPr lang="en-US" sz="2400" dirty="0" err="1" smtClean="0">
                <a:latin typeface="Arial" pitchFamily="34" charset="0"/>
                <a:cs typeface="Arial" pitchFamily="34" charset="0"/>
              </a:rPr>
              <a:t>phạm</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chia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ngoại</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chia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trấn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xây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69184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solidFill>
                  <a:prstClr val="black"/>
                </a:solidFill>
                <a:latin typeface="Arial" pitchFamily="34" charset="0"/>
                <a:cs typeface="Arial" pitchFamily="34" charset="0"/>
              </a:rPr>
              <a:t>1.Sự </a:t>
            </a:r>
            <a:r>
              <a:rPr lang="en-US" sz="2500" dirty="0" err="1">
                <a:solidFill>
                  <a:prstClr val="black"/>
                </a:solidFill>
                <a:latin typeface="Arial" pitchFamily="34" charset="0"/>
                <a:cs typeface="Arial" pitchFamily="34" charset="0"/>
              </a:rPr>
              <a:t>ra</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đời</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bản</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chất</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chức</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năng</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cuả</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nhà</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nước</a:t>
            </a:r>
            <a:r>
              <a:rPr lang="en-US" sz="2500" dirty="0">
                <a:solidFill>
                  <a:prstClr val="black"/>
                </a:solidFill>
                <a:latin typeface="Arial" pitchFamily="34" charset="0"/>
                <a:cs typeface="Arial" pitchFamily="34" charset="0"/>
              </a:rPr>
              <a:t> XHCN</a:t>
            </a:r>
            <a:br>
              <a:rPr lang="en-US" sz="2500" dirty="0">
                <a:solidFill>
                  <a:prstClr val="black"/>
                </a:solidFill>
                <a:latin typeface="Arial" pitchFamily="34" charset="0"/>
                <a:cs typeface="Arial" pitchFamily="34" charset="0"/>
              </a:rPr>
            </a:br>
            <a:r>
              <a:rPr lang="en-US" sz="2500" dirty="0">
                <a:latin typeface="Arial" pitchFamily="34" charset="0"/>
                <a:cs typeface="Arial" pitchFamily="34" charset="0"/>
              </a:rPr>
              <a:t>c</a:t>
            </a:r>
            <a:r>
              <a:rPr lang="en-US" sz="2500" dirty="0" smtClean="0">
                <a:latin typeface="Arial" pitchFamily="34" charset="0"/>
                <a:cs typeface="Arial" pitchFamily="34" charset="0"/>
              </a:rPr>
              <a:t>. </a:t>
            </a:r>
            <a:r>
              <a:rPr lang="en-US" sz="2500" dirty="0" err="1">
                <a:latin typeface="Arial" pitchFamily="34" charset="0"/>
                <a:cs typeface="Arial" pitchFamily="34" charset="0"/>
              </a:rPr>
              <a:t>Chức</a:t>
            </a:r>
            <a:r>
              <a:rPr lang="en-US" sz="2500" dirty="0">
                <a:latin typeface="Arial" pitchFamily="34" charset="0"/>
                <a:cs typeface="Arial" pitchFamily="34" charset="0"/>
              </a:rPr>
              <a:t> </a:t>
            </a:r>
            <a:r>
              <a:rPr lang="en-US" sz="2500" dirty="0" err="1">
                <a:latin typeface="Arial" pitchFamily="34" charset="0"/>
                <a:cs typeface="Arial" pitchFamily="34" charset="0"/>
              </a:rPr>
              <a:t>năng</a:t>
            </a:r>
            <a:r>
              <a:rPr lang="en-US" sz="2500" dirty="0">
                <a:latin typeface="Arial" pitchFamily="34" charset="0"/>
                <a:cs typeface="Arial" pitchFamily="34" charset="0"/>
              </a:rPr>
              <a:t> </a:t>
            </a:r>
            <a:r>
              <a:rPr lang="en-US" sz="2500" dirty="0" err="1">
                <a:latin typeface="Arial" pitchFamily="34" charset="0"/>
                <a:cs typeface="Arial" pitchFamily="34" charset="0"/>
              </a:rPr>
              <a:t>của</a:t>
            </a:r>
            <a:r>
              <a:rPr lang="en-US" sz="2500" dirty="0">
                <a:latin typeface="Arial" pitchFamily="34" charset="0"/>
                <a:cs typeface="Arial" pitchFamily="34" charset="0"/>
              </a:rPr>
              <a:t> </a:t>
            </a:r>
            <a:r>
              <a:rPr lang="en-US" sz="2500" dirty="0" err="1">
                <a:latin typeface="Arial" pitchFamily="34" charset="0"/>
                <a:cs typeface="Arial" pitchFamily="34" charset="0"/>
              </a:rPr>
              <a:t>nhà</a:t>
            </a:r>
            <a:r>
              <a:rPr lang="en-US" sz="2500" dirty="0">
                <a:latin typeface="Arial" pitchFamily="34" charset="0"/>
                <a:cs typeface="Arial" pitchFamily="34" charset="0"/>
              </a:rPr>
              <a:t> </a:t>
            </a:r>
            <a:r>
              <a:rPr lang="en-US" sz="2500" dirty="0" err="1">
                <a:latin typeface="Arial" pitchFamily="34" charset="0"/>
                <a:cs typeface="Arial" pitchFamily="34" charset="0"/>
              </a:rPr>
              <a:t>nước</a:t>
            </a:r>
            <a:r>
              <a:rPr lang="en-US" sz="2500" dirty="0">
                <a:latin typeface="Arial" pitchFamily="34" charset="0"/>
                <a:cs typeface="Arial" pitchFamily="34" charset="0"/>
              </a:rPr>
              <a:t> XHCN</a:t>
            </a:r>
            <a:endParaRPr lang="en-US" dirty="0"/>
          </a:p>
        </p:txBody>
      </p:sp>
      <p:sp>
        <p:nvSpPr>
          <p:cNvPr id="3" name="Content Placeholder 2"/>
          <p:cNvSpPr>
            <a:spLocks noGrp="1"/>
          </p:cNvSpPr>
          <p:nvPr>
            <p:ph idx="1"/>
          </p:nvPr>
        </p:nvSpPr>
        <p:spPr>
          <a:xfrm>
            <a:off x="457200" y="1600200"/>
            <a:ext cx="8579296" cy="4525963"/>
          </a:xfrm>
        </p:spPr>
        <p:txBody>
          <a:bodyPr>
            <a:normAutofit/>
          </a:bodyPr>
          <a:lstStyle/>
          <a:p>
            <a:pPr marL="0" indent="0" algn="just">
              <a:buNone/>
            </a:pPr>
            <a:r>
              <a:rPr lang="en-US" sz="24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biệt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giữa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NN XHCN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lịch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ở </a:t>
            </a:r>
            <a:r>
              <a:rPr lang="en-US" sz="2000" dirty="0" err="1" smtClean="0">
                <a:latin typeface="Arial" pitchFamily="34" charset="0"/>
                <a:cs typeface="Arial" pitchFamily="34" charset="0"/>
              </a:rPr>
              <a:t>hai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trấn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áp</a:t>
            </a:r>
            <a:endParaRPr lang="en-US" sz="2000" dirty="0" smtClean="0">
              <a:latin typeface="Arial" pitchFamily="34" charset="0"/>
              <a:cs typeface="Arial" pitchFamily="34" charset="0"/>
            </a:endParaRPr>
          </a:p>
          <a:p>
            <a:pPr marL="0" indent="0" algn="just">
              <a:buNone/>
            </a:pPr>
            <a:endParaRPr lang="en-US" sz="2000" dirty="0" smtClean="0">
              <a:latin typeface="Arial" pitchFamily="34" charset="0"/>
              <a:cs typeface="Arial" pitchFamily="34" charset="0"/>
            </a:endParaRPr>
          </a:p>
          <a:p>
            <a:pPr marL="0" indent="0" algn="just">
              <a:buNone/>
            </a:pPr>
            <a:r>
              <a:rPr lang="en-US" sz="2000" dirty="0" err="1" smtClean="0">
                <a:latin typeface="Arial" pitchFamily="34" charset="0"/>
                <a:cs typeface="Arial" pitchFamily="34" charset="0"/>
              </a:rPr>
              <a:t>Quản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GCCN </a:t>
            </a:r>
          </a:p>
          <a:p>
            <a:pPr marL="0" indent="0" algn="just">
              <a:buNone/>
            </a:pPr>
            <a:endParaRPr lang="en-US" sz="2000" dirty="0" smtClean="0">
              <a:latin typeface="Arial" pitchFamily="34" charset="0"/>
              <a:cs typeface="Arial" pitchFamily="34" charset="0"/>
            </a:endParaRPr>
          </a:p>
          <a:p>
            <a:pPr marL="0" indent="0" algn="just">
              <a:buNone/>
            </a:pP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trấn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bóc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lột</a:t>
            </a:r>
            <a:endParaRPr lang="en-US" sz="2000" dirty="0" smtClean="0">
              <a:latin typeface="Arial" pitchFamily="34" charset="0"/>
              <a:cs typeface="Arial" pitchFamily="34" charset="0"/>
            </a:endParaRPr>
          </a:p>
          <a:p>
            <a:pPr marL="0" indent="0" algn="just">
              <a:buNone/>
            </a:pPr>
            <a:endParaRPr lang="en-US" sz="2000" dirty="0" smtClean="0">
              <a:latin typeface="Arial" pitchFamily="34" charset="0"/>
              <a:cs typeface="Arial" pitchFamily="34" charset="0"/>
            </a:endParaRPr>
          </a:p>
          <a:p>
            <a:pPr marL="0" indent="0" algn="just">
              <a:buNone/>
            </a:pP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đập</a:t>
            </a:r>
            <a:r>
              <a:rPr lang="en-US" sz="2000" dirty="0" smtClean="0">
                <a:latin typeface="Arial" pitchFamily="34" charset="0"/>
                <a:cs typeface="Arial" pitchFamily="34" charset="0"/>
              </a:rPr>
              <a:t> tan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kẻ</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thù</a:t>
            </a:r>
            <a:endParaRPr lang="en-US" sz="2000" dirty="0" smtClean="0">
              <a:latin typeface="Arial" pitchFamily="34" charset="0"/>
              <a:cs typeface="Arial" pitchFamily="34" charset="0"/>
            </a:endParaRPr>
          </a:p>
          <a:p>
            <a:pPr marL="0" indent="0" algn="just">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866976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solidFill>
                  <a:prstClr val="black"/>
                </a:solidFill>
                <a:latin typeface="Arial" pitchFamily="34" charset="0"/>
                <a:cs typeface="Arial" pitchFamily="34" charset="0"/>
              </a:rPr>
              <a:t>1.Sự </a:t>
            </a:r>
            <a:r>
              <a:rPr lang="en-US" sz="2500" dirty="0" err="1">
                <a:solidFill>
                  <a:prstClr val="black"/>
                </a:solidFill>
                <a:latin typeface="Arial" pitchFamily="34" charset="0"/>
                <a:cs typeface="Arial" pitchFamily="34" charset="0"/>
              </a:rPr>
              <a:t>ra</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đời</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bản</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chất</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chức</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năng</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cuả</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nhà</a:t>
            </a:r>
            <a:r>
              <a:rPr lang="en-US" sz="2500" dirty="0">
                <a:solidFill>
                  <a:prstClr val="black"/>
                </a:solidFill>
                <a:latin typeface="Arial" pitchFamily="34" charset="0"/>
                <a:cs typeface="Arial" pitchFamily="34" charset="0"/>
              </a:rPr>
              <a:t> </a:t>
            </a:r>
            <a:r>
              <a:rPr lang="en-US" sz="2500" dirty="0" err="1">
                <a:solidFill>
                  <a:prstClr val="black"/>
                </a:solidFill>
                <a:latin typeface="Arial" pitchFamily="34" charset="0"/>
                <a:cs typeface="Arial" pitchFamily="34" charset="0"/>
              </a:rPr>
              <a:t>nước</a:t>
            </a:r>
            <a:r>
              <a:rPr lang="en-US" sz="2500" dirty="0">
                <a:solidFill>
                  <a:prstClr val="black"/>
                </a:solidFill>
                <a:latin typeface="Arial" pitchFamily="34" charset="0"/>
                <a:cs typeface="Arial" pitchFamily="34" charset="0"/>
              </a:rPr>
              <a:t> XHCN</a:t>
            </a:r>
            <a:br>
              <a:rPr lang="en-US" sz="2500" dirty="0">
                <a:solidFill>
                  <a:prstClr val="black"/>
                </a:solidFill>
                <a:latin typeface="Arial" pitchFamily="34" charset="0"/>
                <a:cs typeface="Arial" pitchFamily="34" charset="0"/>
              </a:rPr>
            </a:br>
            <a:r>
              <a:rPr lang="en-US" sz="2500" dirty="0">
                <a:latin typeface="Arial" pitchFamily="34" charset="0"/>
                <a:cs typeface="Arial" pitchFamily="34" charset="0"/>
              </a:rPr>
              <a:t>c</a:t>
            </a:r>
            <a:r>
              <a:rPr lang="en-US" sz="2500" dirty="0" smtClean="0">
                <a:latin typeface="Arial" pitchFamily="34" charset="0"/>
                <a:cs typeface="Arial" pitchFamily="34" charset="0"/>
              </a:rPr>
              <a:t>. </a:t>
            </a:r>
            <a:r>
              <a:rPr lang="en-US" sz="2500" dirty="0" err="1">
                <a:latin typeface="Arial" pitchFamily="34" charset="0"/>
                <a:cs typeface="Arial" pitchFamily="34" charset="0"/>
              </a:rPr>
              <a:t>Chức</a:t>
            </a:r>
            <a:r>
              <a:rPr lang="en-US" sz="2500" dirty="0">
                <a:latin typeface="Arial" pitchFamily="34" charset="0"/>
                <a:cs typeface="Arial" pitchFamily="34" charset="0"/>
              </a:rPr>
              <a:t> </a:t>
            </a:r>
            <a:r>
              <a:rPr lang="en-US" sz="2500" dirty="0" err="1">
                <a:latin typeface="Arial" pitchFamily="34" charset="0"/>
                <a:cs typeface="Arial" pitchFamily="34" charset="0"/>
              </a:rPr>
              <a:t>năng</a:t>
            </a:r>
            <a:r>
              <a:rPr lang="en-US" sz="2500" dirty="0">
                <a:latin typeface="Arial" pitchFamily="34" charset="0"/>
                <a:cs typeface="Arial" pitchFamily="34" charset="0"/>
              </a:rPr>
              <a:t> </a:t>
            </a:r>
            <a:r>
              <a:rPr lang="en-US" sz="2500" dirty="0" err="1">
                <a:latin typeface="Arial" pitchFamily="34" charset="0"/>
                <a:cs typeface="Arial" pitchFamily="34" charset="0"/>
              </a:rPr>
              <a:t>của</a:t>
            </a:r>
            <a:r>
              <a:rPr lang="en-US" sz="2500" dirty="0">
                <a:latin typeface="Arial" pitchFamily="34" charset="0"/>
                <a:cs typeface="Arial" pitchFamily="34" charset="0"/>
              </a:rPr>
              <a:t> </a:t>
            </a:r>
            <a:r>
              <a:rPr lang="en-US" sz="2500" dirty="0" err="1">
                <a:latin typeface="Arial" pitchFamily="34" charset="0"/>
                <a:cs typeface="Arial" pitchFamily="34" charset="0"/>
              </a:rPr>
              <a:t>nhà</a:t>
            </a:r>
            <a:r>
              <a:rPr lang="en-US" sz="2500" dirty="0">
                <a:latin typeface="Arial" pitchFamily="34" charset="0"/>
                <a:cs typeface="Arial" pitchFamily="34" charset="0"/>
              </a:rPr>
              <a:t> </a:t>
            </a:r>
            <a:r>
              <a:rPr lang="en-US" sz="2500" dirty="0" err="1">
                <a:latin typeface="Arial" pitchFamily="34" charset="0"/>
                <a:cs typeface="Arial" pitchFamily="34" charset="0"/>
              </a:rPr>
              <a:t>nước</a:t>
            </a:r>
            <a:r>
              <a:rPr lang="en-US" sz="2500" dirty="0">
                <a:latin typeface="Arial" pitchFamily="34" charset="0"/>
                <a:cs typeface="Arial" pitchFamily="34" charset="0"/>
              </a:rPr>
              <a:t> XHCN</a:t>
            </a:r>
            <a:endParaRPr lang="en-US" dirty="0"/>
          </a:p>
        </p:txBody>
      </p:sp>
      <p:sp>
        <p:nvSpPr>
          <p:cNvPr id="3" name="Content Placeholder 2"/>
          <p:cNvSpPr>
            <a:spLocks noGrp="1"/>
          </p:cNvSpPr>
          <p:nvPr>
            <p:ph idx="1"/>
          </p:nvPr>
        </p:nvSpPr>
        <p:spPr>
          <a:xfrm>
            <a:off x="179512" y="1417638"/>
            <a:ext cx="8784976" cy="5440362"/>
          </a:xfrm>
        </p:spPr>
        <p:txBody>
          <a:bodyPr>
            <a:normAutofit/>
          </a:bodyPr>
          <a:lstStyle/>
          <a:p>
            <a:pPr marL="0" indent="0">
              <a:buNone/>
            </a:pPr>
            <a:endParaRPr lang="en-US" sz="2400" dirty="0" smtClean="0">
              <a:latin typeface="Arial" pitchFamily="34" charset="0"/>
              <a:cs typeface="Arial" pitchFamily="34" charset="0"/>
            </a:endParaRPr>
          </a:p>
          <a:p>
            <a:pPr marL="0" indent="0" algn="just">
              <a:buNone/>
            </a:pP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Chức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năng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tổ</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chức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xây</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dựng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là</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chức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năng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cơ</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bản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nhất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là</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dấu</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hiệu</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chỉ</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rõ</a:t>
            </a:r>
            <a:r>
              <a:rPr lang="en-US" sz="2200" dirty="0" smtClean="0">
                <a:latin typeface="Arial" pitchFamily="34" charset="0"/>
                <a:cs typeface="Arial" pitchFamily="34" charset="0"/>
              </a:rPr>
              <a:t> NN XHCN </a:t>
            </a:r>
            <a:r>
              <a:rPr lang="en-US" sz="2200" dirty="0" err="1" smtClean="0">
                <a:latin typeface="Arial" pitchFamily="34" charset="0"/>
                <a:cs typeface="Arial" pitchFamily="34" charset="0"/>
              </a:rPr>
              <a:t>là</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nhà</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nước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nửa</a:t>
            </a:r>
            <a:r>
              <a:rPr lang="en-US" sz="2200" dirty="0" smtClean="0">
                <a:latin typeface="Arial" pitchFamily="34" charset="0"/>
                <a:cs typeface="Arial" pitchFamily="34" charset="0"/>
              </a:rPr>
              <a:t> NN) </a:t>
            </a:r>
          </a:p>
          <a:p>
            <a:pPr marL="0" indent="0" algn="just">
              <a:buNone/>
            </a:pPr>
            <a:endParaRPr lang="en-US" sz="2200" dirty="0" smtClean="0">
              <a:latin typeface="Arial" pitchFamily="34" charset="0"/>
              <a:cs typeface="Arial" pitchFamily="34" charset="0"/>
            </a:endParaRPr>
          </a:p>
          <a:p>
            <a:pPr marL="0" indent="0" algn="just">
              <a:buNone/>
            </a:pP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Cải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biến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trật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tự</a:t>
            </a:r>
            <a:r>
              <a:rPr lang="en-US" sz="2200" dirty="0" smtClean="0">
                <a:latin typeface="Arial" pitchFamily="34" charset="0"/>
                <a:cs typeface="Arial" pitchFamily="34" charset="0"/>
              </a:rPr>
              <a:t> TBCN, </a:t>
            </a:r>
            <a:r>
              <a:rPr lang="en-US" sz="2200" dirty="0" err="1" smtClean="0">
                <a:latin typeface="Arial" pitchFamily="34" charset="0"/>
                <a:cs typeface="Arial" pitchFamily="34" charset="0"/>
              </a:rPr>
              <a:t>hình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thành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trật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tự</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xã</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hội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mới</a:t>
            </a:r>
            <a:endParaRPr lang="en-US" sz="2200" dirty="0" smtClean="0">
              <a:latin typeface="Arial" pitchFamily="34" charset="0"/>
              <a:cs typeface="Arial" pitchFamily="34" charset="0"/>
            </a:endParaRPr>
          </a:p>
          <a:p>
            <a:pPr marL="0" indent="0" algn="just">
              <a:buNone/>
            </a:pPr>
            <a:endParaRPr lang="en-US" sz="2200" dirty="0" smtClean="0">
              <a:latin typeface="Arial" pitchFamily="34" charset="0"/>
              <a:cs typeface="Arial" pitchFamily="34" charset="0"/>
            </a:endParaRPr>
          </a:p>
          <a:p>
            <a:pPr marL="0" indent="0" algn="just">
              <a:buNone/>
            </a:pPr>
            <a:r>
              <a:rPr lang="en-US" sz="2200" dirty="0" smtClean="0">
                <a:latin typeface="Arial" pitchFamily="34" charset="0"/>
                <a:cs typeface="Arial" pitchFamily="34" charset="0"/>
              </a:rPr>
              <a:t>. Tao </a:t>
            </a:r>
            <a:r>
              <a:rPr lang="en-US" sz="2200" dirty="0" err="1" smtClean="0">
                <a:latin typeface="Arial" pitchFamily="34" charset="0"/>
                <a:cs typeface="Arial" pitchFamily="34" charset="0"/>
              </a:rPr>
              <a:t>ra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trật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tự</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kinh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tế</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mới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quản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lý</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và</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xây</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dựng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kinh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tế</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phù</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hợp</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với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trình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độ</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phát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triển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của</a:t>
            </a:r>
            <a:r>
              <a:rPr lang="en-US" sz="2200" dirty="0" smtClean="0">
                <a:latin typeface="Arial" pitchFamily="34" charset="0"/>
                <a:cs typeface="Arial" pitchFamily="34" charset="0"/>
              </a:rPr>
              <a:t> LLSX)</a:t>
            </a:r>
          </a:p>
          <a:p>
            <a:pPr marL="0" indent="0" algn="just">
              <a:buNone/>
            </a:pPr>
            <a:endParaRPr lang="en-US" sz="2200" dirty="0" smtClean="0">
              <a:latin typeface="Arial" pitchFamily="34" charset="0"/>
              <a:cs typeface="Arial" pitchFamily="34" charset="0"/>
            </a:endParaRPr>
          </a:p>
          <a:p>
            <a:pPr marL="0" indent="0" algn="just">
              <a:buNone/>
            </a:pP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Tạo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ra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năng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suất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lao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động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cao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hơn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xã</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hội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cũ</a:t>
            </a:r>
            <a:endParaRPr lang="en-US" sz="2200" dirty="0" smtClean="0">
              <a:latin typeface="Arial" pitchFamily="34" charset="0"/>
              <a:cs typeface="Arial" pitchFamily="34" charset="0"/>
            </a:endParaRPr>
          </a:p>
          <a:p>
            <a:pPr marL="0" indent="0" algn="just">
              <a:buNone/>
            </a:pPr>
            <a:endParaRPr lang="en-US" sz="2200" dirty="0" smtClean="0">
              <a:latin typeface="Arial" pitchFamily="34" charset="0"/>
              <a:cs typeface="Arial" pitchFamily="34" charset="0"/>
            </a:endParaRPr>
          </a:p>
          <a:p>
            <a:pPr marL="0" indent="0" algn="just">
              <a:buNone/>
            </a:pP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Xây</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dựng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quan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hệ</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sản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xuất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mới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xây</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dựng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quan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hệ</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xã</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hội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mới</a:t>
            </a:r>
            <a:r>
              <a:rPr lang="en-US" sz="2200" dirty="0" smtClean="0">
                <a:latin typeface="Arial" pitchFamily="34" charset="0"/>
                <a:cs typeface="Arial" pitchFamily="34" charset="0"/>
              </a:rPr>
              <a:t>.</a:t>
            </a:r>
            <a:endParaRPr lang="en-US" sz="2200" dirty="0">
              <a:latin typeface="Arial" pitchFamily="34" charset="0"/>
              <a:cs typeface="Arial" pitchFamily="34" charset="0"/>
            </a:endParaRPr>
          </a:p>
        </p:txBody>
      </p:sp>
    </p:spTree>
    <p:extLst>
      <p:ext uri="{BB962C8B-B14F-4D97-AF65-F5344CB8AC3E}">
        <p14:creationId xmlns:p14="http://schemas.microsoft.com/office/powerpoint/2010/main" val="267638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4" y="116632"/>
            <a:ext cx="8229600" cy="778098"/>
          </a:xfrm>
        </p:spPr>
        <p:txBody>
          <a:bodyPr>
            <a:normAutofit/>
          </a:bodyPr>
          <a:lstStyle/>
          <a:p>
            <a:r>
              <a:rPr lang="en-US" sz="2800" dirty="0" smtClean="0">
                <a:latin typeface="Arial" pitchFamily="34" charset="0"/>
                <a:cs typeface="Arial" pitchFamily="34" charset="0"/>
              </a:rPr>
              <a:t>2. </a:t>
            </a:r>
            <a:r>
              <a:rPr lang="en-US" sz="2800" dirty="0" err="1" smtClean="0">
                <a:latin typeface="Arial" pitchFamily="34" charset="0"/>
                <a:cs typeface="Arial" pitchFamily="34" charset="0"/>
              </a:rPr>
              <a:t>Mối</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quan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hệ</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giữa</a:t>
            </a:r>
            <a:r>
              <a:rPr lang="en-US" sz="2800" dirty="0" smtClean="0">
                <a:latin typeface="Arial" pitchFamily="34" charset="0"/>
                <a:cs typeface="Arial" pitchFamily="34" charset="0"/>
              </a:rPr>
              <a:t> DC XHCN </a:t>
            </a:r>
            <a:r>
              <a:rPr lang="en-US" sz="2800" dirty="0" err="1" smtClean="0">
                <a:latin typeface="Arial" pitchFamily="34" charset="0"/>
                <a:cs typeface="Arial" pitchFamily="34" charset="0"/>
              </a:rPr>
              <a:t>và</a:t>
            </a:r>
            <a:r>
              <a:rPr lang="en-US" sz="2800" dirty="0" smtClean="0">
                <a:latin typeface="Arial" pitchFamily="34" charset="0"/>
                <a:cs typeface="Arial" pitchFamily="34" charset="0"/>
              </a:rPr>
              <a:t> NN XHCN</a:t>
            </a:r>
            <a:endParaRPr lang="en-US" sz="2800" dirty="0">
              <a:latin typeface="Arial" pitchFamily="34" charset="0"/>
              <a:cs typeface="Arial" pitchFamily="34" charset="0"/>
            </a:endParaRPr>
          </a:p>
        </p:txBody>
      </p:sp>
      <p:sp>
        <p:nvSpPr>
          <p:cNvPr id="3" name="Content Placeholder 2"/>
          <p:cNvSpPr>
            <a:spLocks noGrp="1"/>
          </p:cNvSpPr>
          <p:nvPr>
            <p:ph idx="1"/>
          </p:nvPr>
        </p:nvSpPr>
        <p:spPr>
          <a:xfrm>
            <a:off x="0" y="1052736"/>
            <a:ext cx="9144000" cy="5688632"/>
          </a:xfrm>
        </p:spPr>
        <p:txBody>
          <a:bodyPr>
            <a:normAutofit/>
          </a:bodyPr>
          <a:lstStyle/>
          <a:p>
            <a:pPr marL="0" indent="0">
              <a:buNone/>
            </a:pPr>
            <a:r>
              <a:rPr lang="en-US" sz="2400" i="1" dirty="0" smtClean="0">
                <a:solidFill>
                  <a:srgbClr val="00B0F0"/>
                </a:solidFill>
                <a:latin typeface="Arial" pitchFamily="34" charset="0"/>
                <a:cs typeface="Arial" pitchFamily="34" charset="0"/>
              </a:rPr>
              <a:t>a. </a:t>
            </a:r>
            <a:r>
              <a:rPr lang="en-US" sz="2400" i="1" dirty="0" err="1" smtClean="0">
                <a:solidFill>
                  <a:srgbClr val="00B0F0"/>
                </a:solidFill>
                <a:latin typeface="Arial" pitchFamily="34" charset="0"/>
                <a:cs typeface="Arial" pitchFamily="34" charset="0"/>
              </a:rPr>
              <a:t>Dân</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chủ</a:t>
            </a:r>
            <a:r>
              <a:rPr lang="en-US" sz="2400" i="1" dirty="0" smtClean="0">
                <a:solidFill>
                  <a:srgbClr val="00B0F0"/>
                </a:solidFill>
                <a:latin typeface="Arial" pitchFamily="34" charset="0"/>
                <a:cs typeface="Arial" pitchFamily="34" charset="0"/>
              </a:rPr>
              <a:t> XHCN </a:t>
            </a:r>
            <a:r>
              <a:rPr lang="en-US" sz="2400" i="1" dirty="0" err="1" smtClean="0">
                <a:solidFill>
                  <a:srgbClr val="00B0F0"/>
                </a:solidFill>
                <a:latin typeface="Arial" pitchFamily="34" charset="0"/>
                <a:cs typeface="Arial" pitchFamily="34" charset="0"/>
              </a:rPr>
              <a:t>là</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cơ</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sở</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nền</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tảng</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cho</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việc</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xây</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dựng</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và</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hoạt</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động</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của</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nhà</a:t>
            </a:r>
            <a:r>
              <a:rPr lang="en-US" sz="2400" i="1" dirty="0" smtClean="0">
                <a:solidFill>
                  <a:srgbClr val="00B0F0"/>
                </a:solidFill>
                <a:latin typeface="Arial" pitchFamily="34" charset="0"/>
                <a:cs typeface="Arial" pitchFamily="34" charset="0"/>
              </a:rPr>
              <a:t> </a:t>
            </a:r>
            <a:r>
              <a:rPr lang="en-US" sz="2400" i="1" dirty="0" err="1" smtClean="0">
                <a:solidFill>
                  <a:srgbClr val="00B0F0"/>
                </a:solidFill>
                <a:latin typeface="Arial" pitchFamily="34" charset="0"/>
                <a:cs typeface="Arial" pitchFamily="34" charset="0"/>
              </a:rPr>
              <a:t>nước</a:t>
            </a:r>
            <a:r>
              <a:rPr lang="en-US" sz="2400" i="1" dirty="0" smtClean="0">
                <a:solidFill>
                  <a:srgbClr val="00B0F0"/>
                </a:solidFill>
                <a:latin typeface="Arial" pitchFamily="34" charset="0"/>
                <a:cs typeface="Arial" pitchFamily="34" charset="0"/>
              </a:rPr>
              <a:t> XHCN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Chỉ</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đầy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việc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chọn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lợi</a:t>
            </a:r>
            <a:r>
              <a:rPr lang="en-US" sz="2000" dirty="0" smtClean="0">
                <a:latin typeface="Arial" pitchFamily="34" charset="0"/>
                <a:cs typeface="Arial" pitchFamily="34" charset="0"/>
              </a:rPr>
              <a:t>, ý </a:t>
            </a:r>
            <a:r>
              <a:rPr lang="en-US" sz="2000" dirty="0" err="1" smtClean="0">
                <a:latin typeface="Arial" pitchFamily="34" charset="0"/>
                <a:cs typeface="Arial" pitchFamily="34" charset="0"/>
              </a:rPr>
              <a:t>chí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cấp</a:t>
            </a:r>
            <a:r>
              <a:rPr lang="en-US" sz="2000" dirty="0" smtClean="0">
                <a:latin typeface="Arial" pitchFamily="34" charset="0"/>
                <a:cs typeface="Arial" pitchFamily="34" charset="0"/>
              </a:rPr>
              <a:t>.</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ưu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a:t>
            </a:r>
            <a:r>
              <a:rPr lang="en-US" sz="2000" dirty="0" err="1" smtClean="0">
                <a:latin typeface="Arial" pitchFamily="34" charset="0"/>
                <a:cs typeface="Arial" pitchFamily="34" charset="0"/>
              </a:rPr>
              <a:t>sẽ</a:t>
            </a:r>
            <a:r>
              <a:rPr lang="en-US" sz="2000" dirty="0" smtClean="0">
                <a:latin typeface="Arial" pitchFamily="34" charset="0"/>
                <a:cs typeface="Arial" pitchFamily="34" charset="0"/>
              </a:rPr>
              <a:t>:</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soát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chặn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khỏi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đủ</a:t>
            </a:r>
            <a:r>
              <a:rPr lang="en-US" sz="2000" dirty="0">
                <a:latin typeface="Arial" pitchFamily="34" charset="0"/>
                <a:cs typeface="Arial" pitchFamily="34" charset="0"/>
              </a:rPr>
              <a:t> </a:t>
            </a:r>
            <a:r>
              <a:rPr lang="en-US" sz="2000" dirty="0" err="1" smtClean="0">
                <a:latin typeface="Arial" pitchFamily="34" charset="0"/>
                <a:cs typeface="Arial" pitchFamily="34" charset="0"/>
              </a:rPr>
              <a:t>tiêu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chuẩn</a:t>
            </a:r>
            <a:r>
              <a:rPr lang="en-US" sz="2000" dirty="0" smtClean="0">
                <a:latin typeface="Arial" pitchFamily="34" charset="0"/>
                <a:cs typeface="Arial" pitchFamily="34" charset="0"/>
              </a:rPr>
              <a:t>….</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hướng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nguyên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tắc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a:t>
            </a:r>
            <a:r>
              <a:rPr lang="en-US" sz="2000" dirty="0" err="1" smtClean="0">
                <a:latin typeface="Arial" pitchFamily="34" charset="0"/>
                <a:cs typeface="Arial" pitchFamily="34" charset="0"/>
              </a:rPr>
              <a:t>bị</a:t>
            </a:r>
            <a:r>
              <a:rPr lang="en-US" sz="2000" dirty="0" smtClean="0">
                <a:latin typeface="Arial" pitchFamily="34" charset="0"/>
                <a:cs typeface="Arial" pitchFamily="34" charset="0"/>
              </a:rPr>
              <a:t> vi </a:t>
            </a:r>
            <a:r>
              <a:rPr lang="en-US" sz="2000" dirty="0" err="1" smtClean="0">
                <a:latin typeface="Arial" pitchFamily="34" charset="0"/>
                <a:cs typeface="Arial" pitchFamily="34" charset="0"/>
              </a:rPr>
              <a:t>phạm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thì</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XHCN </a:t>
            </a:r>
            <a:r>
              <a:rPr lang="en-US" sz="2000" dirty="0" err="1" smtClean="0">
                <a:latin typeface="Arial" pitchFamily="34" charset="0"/>
                <a:cs typeface="Arial" pitchFamily="34" charset="0"/>
              </a:rPr>
              <a:t>cũng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021651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400" dirty="0">
                <a:solidFill>
                  <a:prstClr val="black"/>
                </a:solidFill>
                <a:latin typeface="Arial" pitchFamily="34" charset="0"/>
                <a:cs typeface="Arial" pitchFamily="34" charset="0"/>
              </a:rPr>
              <a:t>2. </a:t>
            </a:r>
            <a:r>
              <a:rPr lang="en-US" sz="2400" dirty="0" err="1">
                <a:solidFill>
                  <a:prstClr val="black"/>
                </a:solidFill>
                <a:latin typeface="Arial" pitchFamily="34" charset="0"/>
                <a:cs typeface="Arial" pitchFamily="34" charset="0"/>
              </a:rPr>
              <a:t>Mối</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quan</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hệ</a:t>
            </a:r>
            <a:r>
              <a:rPr lang="en-US" sz="2400" dirty="0">
                <a:solidFill>
                  <a:prstClr val="black"/>
                </a:solidFill>
                <a:latin typeface="Arial" pitchFamily="34" charset="0"/>
                <a:cs typeface="Arial" pitchFamily="34" charset="0"/>
              </a:rPr>
              <a:t> </a:t>
            </a:r>
            <a:r>
              <a:rPr lang="en-US" sz="2400" dirty="0" err="1">
                <a:solidFill>
                  <a:prstClr val="black"/>
                </a:solidFill>
                <a:latin typeface="Arial" pitchFamily="34" charset="0"/>
                <a:cs typeface="Arial" pitchFamily="34" charset="0"/>
              </a:rPr>
              <a:t>giữa</a:t>
            </a:r>
            <a:r>
              <a:rPr lang="en-US" sz="2400" dirty="0">
                <a:solidFill>
                  <a:prstClr val="black"/>
                </a:solidFill>
                <a:latin typeface="Arial" pitchFamily="34" charset="0"/>
                <a:cs typeface="Arial" pitchFamily="34" charset="0"/>
              </a:rPr>
              <a:t> DC XHCN </a:t>
            </a:r>
            <a:r>
              <a:rPr lang="en-US" sz="2400" dirty="0" err="1">
                <a:solidFill>
                  <a:prstClr val="black"/>
                </a:solidFill>
                <a:latin typeface="Arial" pitchFamily="34" charset="0"/>
                <a:cs typeface="Arial" pitchFamily="34" charset="0"/>
              </a:rPr>
              <a:t>và</a:t>
            </a:r>
            <a:r>
              <a:rPr lang="en-US" sz="2400" dirty="0">
                <a:solidFill>
                  <a:prstClr val="black"/>
                </a:solidFill>
                <a:latin typeface="Arial" pitchFamily="34" charset="0"/>
                <a:cs typeface="Arial" pitchFamily="34" charset="0"/>
              </a:rPr>
              <a:t> NN XHCN</a:t>
            </a:r>
            <a:endParaRPr lang="en-US" sz="2400" dirty="0"/>
          </a:p>
        </p:txBody>
      </p:sp>
      <p:sp>
        <p:nvSpPr>
          <p:cNvPr id="3" name="Content Placeholder 2"/>
          <p:cNvSpPr>
            <a:spLocks noGrp="1"/>
          </p:cNvSpPr>
          <p:nvPr>
            <p:ph idx="1"/>
          </p:nvPr>
        </p:nvSpPr>
        <p:spPr>
          <a:xfrm>
            <a:off x="457200" y="1268760"/>
            <a:ext cx="8229600" cy="4857403"/>
          </a:xfrm>
        </p:spPr>
        <p:txBody>
          <a:bodyPr>
            <a:normAutofit/>
          </a:bodyPr>
          <a:lstStyle/>
          <a:p>
            <a:pPr marL="0" indent="0">
              <a:buNone/>
            </a:pPr>
            <a:r>
              <a:rPr lang="en-US" sz="2000" u="sng" dirty="0" smtClean="0">
                <a:latin typeface="Arial" pitchFamily="34" charset="0"/>
                <a:cs typeface="Arial" pitchFamily="34" charset="0"/>
              </a:rPr>
              <a:t>b. </a:t>
            </a:r>
            <a:r>
              <a:rPr lang="en-US" sz="2000" u="sng" dirty="0" err="1" smtClean="0">
                <a:latin typeface="Arial" pitchFamily="34" charset="0"/>
                <a:cs typeface="Arial" pitchFamily="34" charset="0"/>
              </a:rPr>
              <a:t>Nhà</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nước</a:t>
            </a:r>
            <a:r>
              <a:rPr lang="en-US" sz="2000" u="sng" dirty="0" smtClean="0">
                <a:latin typeface="Arial" pitchFamily="34" charset="0"/>
                <a:cs typeface="Arial" pitchFamily="34" charset="0"/>
              </a:rPr>
              <a:t> XHCN </a:t>
            </a:r>
            <a:r>
              <a:rPr lang="en-US" sz="2000" u="sng" dirty="0" err="1" smtClean="0">
                <a:latin typeface="Arial" pitchFamily="34" charset="0"/>
                <a:cs typeface="Arial" pitchFamily="34" charset="0"/>
              </a:rPr>
              <a:t>trở</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thành</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công</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cụ</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quan</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trọng</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cho</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việc</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thực</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thi</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quyền</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làm</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chủ</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của</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người</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dân</a:t>
            </a:r>
            <a:r>
              <a:rPr lang="en-US" sz="2000" u="sng" dirty="0" smtClean="0">
                <a:latin typeface="Arial" pitchFamily="34" charset="0"/>
                <a:cs typeface="Arial" pitchFamily="34" charset="0"/>
              </a:rPr>
              <a:t> </a:t>
            </a:r>
          </a:p>
          <a:p>
            <a:pPr marL="0" indent="0" algn="just">
              <a:buNone/>
            </a:pP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XHCN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smtClean="0">
                <a:latin typeface="Arial" pitchFamily="34" charset="0"/>
                <a:cs typeface="Arial" pitchFamily="34" charset="0"/>
              </a:rPr>
              <a:t> ý </a:t>
            </a:r>
            <a:r>
              <a:rPr lang="en-US" sz="2000" dirty="0" err="1" smtClean="0">
                <a:latin typeface="Arial" pitchFamily="34" charset="0"/>
                <a:cs typeface="Arial" pitchFamily="34" charset="0"/>
              </a:rPr>
              <a:t>chí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rõ</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ràng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nhiệm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sở</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mình</a:t>
            </a:r>
            <a:r>
              <a:rPr lang="en-US" sz="2000" dirty="0" smtClean="0">
                <a:latin typeface="Arial" pitchFamily="34" charset="0"/>
                <a:cs typeface="Arial" pitchFamily="34" charset="0"/>
              </a:rPr>
              <a:t>.</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chặn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vi </a:t>
            </a:r>
            <a:r>
              <a:rPr lang="en-US" sz="2000" dirty="0" err="1" smtClean="0">
                <a:latin typeface="Arial" pitchFamily="34" charset="0"/>
                <a:cs typeface="Arial" pitchFamily="34" charset="0"/>
              </a:rPr>
              <a:t>xâm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phạm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710621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994122"/>
          </a:xfrm>
        </p:spPr>
        <p:txBody>
          <a:bodyPr>
            <a:noAutofit/>
          </a:bodyPr>
          <a:lstStyle/>
          <a:p>
            <a:r>
              <a:rPr lang="en-US" sz="2000" dirty="0" smtClean="0">
                <a:latin typeface="Arial" pitchFamily="34" charset="0"/>
                <a:cs typeface="Arial" pitchFamily="34" charset="0"/>
              </a:rPr>
              <a:t>III. DÂN CHỦ XÃ HỘI CHỦ NGHĨA VÀ NHÀ NƯỚC PHÁP QUYỀN XÃ HỘI CHỦ NGHĨA Ở VIỆT NAM</a:t>
            </a:r>
            <a:endParaRPr lang="en-US" sz="2000" dirty="0">
              <a:latin typeface="Arial" pitchFamily="34" charset="0"/>
              <a:cs typeface="Arial" pitchFamily="34" charset="0"/>
            </a:endParaRPr>
          </a:p>
        </p:txBody>
      </p:sp>
      <p:sp>
        <p:nvSpPr>
          <p:cNvPr id="3" name="Content Placeholder 2"/>
          <p:cNvSpPr>
            <a:spLocks noGrp="1"/>
          </p:cNvSpPr>
          <p:nvPr>
            <p:ph idx="1"/>
          </p:nvPr>
        </p:nvSpPr>
        <p:spPr>
          <a:xfrm>
            <a:off x="457200" y="1268760"/>
            <a:ext cx="8435280" cy="5589240"/>
          </a:xfrm>
        </p:spPr>
        <p:txBody>
          <a:bodyPr>
            <a:normAutofit/>
          </a:bodyPr>
          <a:lstStyle/>
          <a:p>
            <a:pPr marL="0" indent="0">
              <a:buNone/>
            </a:pPr>
            <a:r>
              <a:rPr lang="en-US" sz="2000" u="sng" dirty="0" smtClean="0">
                <a:latin typeface="Arial" pitchFamily="34" charset="0"/>
                <a:cs typeface="Arial" pitchFamily="34" charset="0"/>
              </a:rPr>
              <a:t>1. </a:t>
            </a:r>
            <a:r>
              <a:rPr lang="en-US" sz="2000" u="sng" dirty="0" err="1" smtClean="0">
                <a:latin typeface="Arial" pitchFamily="34" charset="0"/>
                <a:cs typeface="Arial" pitchFamily="34" charset="0"/>
              </a:rPr>
              <a:t>Dân</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chủ</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xã</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hội</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chủ</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nghĩa</a:t>
            </a:r>
            <a:r>
              <a:rPr lang="en-US" sz="2000" u="sng" dirty="0" smtClean="0">
                <a:latin typeface="Arial" pitchFamily="34" charset="0"/>
                <a:cs typeface="Arial" pitchFamily="34" charset="0"/>
              </a:rPr>
              <a:t> ở </a:t>
            </a:r>
            <a:r>
              <a:rPr lang="en-US" sz="2000" u="sng" dirty="0" err="1" smtClean="0">
                <a:latin typeface="Arial" pitchFamily="34" charset="0"/>
                <a:cs typeface="Arial" pitchFamily="34" charset="0"/>
              </a:rPr>
              <a:t>Việt</a:t>
            </a:r>
            <a:r>
              <a:rPr lang="en-US" sz="2000" u="sng" dirty="0" smtClean="0">
                <a:latin typeface="Arial" pitchFamily="34" charset="0"/>
                <a:cs typeface="Arial" pitchFamily="34" charset="0"/>
              </a:rPr>
              <a:t> Nam</a:t>
            </a:r>
          </a:p>
          <a:p>
            <a:pPr marL="0" indent="0">
              <a:buNone/>
            </a:pPr>
            <a:r>
              <a:rPr lang="en-US" sz="2000" u="sng" dirty="0" smtClean="0">
                <a:latin typeface="Arial" pitchFamily="34" charset="0"/>
                <a:cs typeface="Arial" pitchFamily="34" charset="0"/>
              </a:rPr>
              <a:t>a. </a:t>
            </a:r>
            <a:r>
              <a:rPr lang="en-US" sz="2000" u="sng" dirty="0" err="1" smtClean="0">
                <a:latin typeface="Arial" pitchFamily="34" charset="0"/>
                <a:cs typeface="Arial" pitchFamily="34" charset="0"/>
              </a:rPr>
              <a:t>Sự</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ra</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đời</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phát</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triển</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của</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nền</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dân</a:t>
            </a:r>
            <a:r>
              <a:rPr lang="en-US" sz="2000" u="sng" dirty="0" smtClean="0">
                <a:latin typeface="Arial" pitchFamily="34" charset="0"/>
                <a:cs typeface="Arial" pitchFamily="34" charset="0"/>
              </a:rPr>
              <a:t> </a:t>
            </a:r>
            <a:r>
              <a:rPr lang="en-US" sz="2000" u="sng" dirty="0" err="1">
                <a:latin typeface="Arial" pitchFamily="34" charset="0"/>
                <a:cs typeface="Arial" pitchFamily="34" charset="0"/>
              </a:rPr>
              <a:t>chủ</a:t>
            </a:r>
            <a:r>
              <a:rPr lang="en-US" sz="2000" u="sng" dirty="0">
                <a:latin typeface="Arial" pitchFamily="34" charset="0"/>
                <a:cs typeface="Arial" pitchFamily="34" charset="0"/>
              </a:rPr>
              <a:t> X</a:t>
            </a:r>
            <a:r>
              <a:rPr lang="en-US" sz="2000" u="sng" dirty="0" smtClean="0">
                <a:latin typeface="Arial" pitchFamily="34" charset="0"/>
                <a:cs typeface="Arial" pitchFamily="34" charset="0"/>
              </a:rPr>
              <a:t>HCN ở </a:t>
            </a:r>
            <a:r>
              <a:rPr lang="en-US" sz="2000" u="sng" dirty="0" err="1" smtClean="0">
                <a:latin typeface="Arial" pitchFamily="34" charset="0"/>
                <a:cs typeface="Arial" pitchFamily="34" charset="0"/>
              </a:rPr>
              <a:t>Việt</a:t>
            </a:r>
            <a:r>
              <a:rPr lang="en-US" sz="2000" u="sng" dirty="0" smtClean="0">
                <a:latin typeface="Arial" pitchFamily="34" charset="0"/>
                <a:cs typeface="Arial" pitchFamily="34" charset="0"/>
              </a:rPr>
              <a:t> Nam</a:t>
            </a:r>
          </a:p>
          <a:p>
            <a:pPr marL="0" indent="0" algn="just">
              <a:buNone/>
            </a:pP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ở VN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sau</a:t>
            </a:r>
            <a:r>
              <a:rPr lang="en-US" sz="2000" dirty="0" smtClean="0">
                <a:latin typeface="Arial" pitchFamily="34" charset="0"/>
                <a:cs typeface="Arial" pitchFamily="34" charset="0"/>
              </a:rPr>
              <a:t> 1945….</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năm</a:t>
            </a:r>
            <a:r>
              <a:rPr lang="en-US" sz="2000" dirty="0" smtClean="0">
                <a:latin typeface="Arial" pitchFamily="34" charset="0"/>
                <a:cs typeface="Arial" pitchFamily="34" charset="0"/>
              </a:rPr>
              <a:t> 1976 </a:t>
            </a:r>
            <a:r>
              <a:rPr lang="en-US" sz="2000" dirty="0" err="1" smtClean="0">
                <a:latin typeface="Arial" pitchFamily="34" charset="0"/>
                <a:cs typeface="Arial" pitchFamily="34" charset="0"/>
              </a:rPr>
              <a:t>tên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đổi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CHXHCN VN, </a:t>
            </a:r>
            <a:r>
              <a:rPr lang="en-US" sz="2000" dirty="0" err="1" smtClean="0">
                <a:latin typeface="Arial" pitchFamily="34" charset="0"/>
                <a:cs typeface="Arial" pitchFamily="34" charset="0"/>
              </a:rPr>
              <a:t>nhưng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chỉ</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XHCN”</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Nắm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vô</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sản</a:t>
            </a:r>
            <a:r>
              <a:rPr lang="en-US" sz="2000" dirty="0" smtClean="0">
                <a:latin typeface="Arial" pitchFamily="34" charset="0"/>
                <a:cs typeface="Arial" pitchFamily="34" charset="0"/>
              </a:rPr>
              <a:t>”</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a:t>
            </a:r>
            <a:r>
              <a:rPr lang="en-US" sz="2000" dirty="0" err="1" smtClean="0">
                <a:latin typeface="Arial" pitchFamily="34" charset="0"/>
                <a:cs typeface="Arial" pitchFamily="34" charset="0"/>
              </a:rPr>
              <a:t>như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phù</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đặc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đức</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gắn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kỷ</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chưa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đặt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53002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Arial" pitchFamily="34" charset="0"/>
                <a:cs typeface="Arial" pitchFamily="34" charset="0"/>
              </a:rPr>
              <a:t>I</a:t>
            </a:r>
            <a:r>
              <a:rPr lang="en-US" sz="3200" smtClean="0">
                <a:latin typeface="Arial" pitchFamily="34" charset="0"/>
                <a:cs typeface="Arial" pitchFamily="34" charset="0"/>
              </a:rPr>
              <a:t>.Dân chủ và dân chủ Xã hội chủ nghĩa</a:t>
            </a:r>
            <a:endParaRPr lang="en-US" sz="3200">
              <a:latin typeface="Arial" pitchFamily="34" charset="0"/>
              <a:cs typeface="Arial" pitchFamily="34" charset="0"/>
            </a:endParaRPr>
          </a:p>
        </p:txBody>
      </p:sp>
      <p:sp>
        <p:nvSpPr>
          <p:cNvPr id="3" name="Content Placeholder 2"/>
          <p:cNvSpPr>
            <a:spLocks noGrp="1"/>
          </p:cNvSpPr>
          <p:nvPr>
            <p:ph idx="1"/>
          </p:nvPr>
        </p:nvSpPr>
        <p:spPr>
          <a:xfrm>
            <a:off x="251520" y="1340768"/>
            <a:ext cx="8640960" cy="4785395"/>
          </a:xfrm>
        </p:spPr>
        <p:txBody>
          <a:bodyPr>
            <a:normAutofit/>
          </a:bodyPr>
          <a:lstStyle/>
          <a:p>
            <a:pPr marL="0" indent="0">
              <a:buNone/>
            </a:pPr>
            <a:r>
              <a:rPr lang="en-US" sz="2600" u="sng" smtClean="0">
                <a:latin typeface="Arial" pitchFamily="34" charset="0"/>
                <a:cs typeface="Arial" pitchFamily="34" charset="0"/>
              </a:rPr>
              <a:t>1. Dân chủ và sự ra đời của dân chủ</a:t>
            </a:r>
          </a:p>
          <a:p>
            <a:pPr marL="0" indent="0">
              <a:buNone/>
            </a:pPr>
            <a:r>
              <a:rPr lang="en-US" sz="2600" i="1" u="sng" smtClean="0">
                <a:latin typeface="Arial" pitchFamily="34" charset="0"/>
                <a:cs typeface="Arial" pitchFamily="34" charset="0"/>
              </a:rPr>
              <a:t>a. Quan niệm về dân chủ.</a:t>
            </a:r>
          </a:p>
          <a:p>
            <a:pPr marL="0" indent="0">
              <a:buNone/>
            </a:pPr>
            <a:r>
              <a:rPr lang="en-US" sz="2400">
                <a:latin typeface="Arial" pitchFamily="34" charset="0"/>
                <a:cs typeface="Arial" pitchFamily="34" charset="0"/>
              </a:rPr>
              <a:t>T</a:t>
            </a:r>
            <a:r>
              <a:rPr lang="en-US" sz="2400" smtClean="0">
                <a:latin typeface="Arial" pitchFamily="34" charset="0"/>
                <a:cs typeface="Arial" pitchFamily="34" charset="0"/>
              </a:rPr>
              <a:t>hế kỷ thứ VII -VI Hi lạp cổ đại đã xuất hiện từ: </a:t>
            </a:r>
          </a:p>
          <a:p>
            <a:pPr marL="0" indent="0">
              <a:buNone/>
            </a:pPr>
            <a:r>
              <a:rPr lang="en-US" sz="2400">
                <a:latin typeface="Arial" pitchFamily="34" charset="0"/>
                <a:cs typeface="Arial" pitchFamily="34" charset="0"/>
              </a:rPr>
              <a:t>	</a:t>
            </a:r>
            <a:r>
              <a:rPr lang="en-US" sz="2400" i="1" smtClean="0">
                <a:latin typeface="Arial" pitchFamily="34" charset="0"/>
                <a:cs typeface="Arial" pitchFamily="34" charset="0"/>
              </a:rPr>
              <a:t>Demokratos:</a:t>
            </a:r>
            <a:r>
              <a:rPr lang="en-US" sz="2400" smtClean="0">
                <a:latin typeface="Arial" pitchFamily="34" charset="0"/>
                <a:cs typeface="Arial" pitchFamily="34" charset="0"/>
              </a:rPr>
              <a:t> Quyền lực thuộc về nhân dân</a:t>
            </a:r>
          </a:p>
          <a:p>
            <a:pPr marL="0" indent="0">
              <a:buNone/>
            </a:pPr>
            <a:r>
              <a:rPr lang="en-US" sz="2400" smtClean="0">
                <a:latin typeface="Arial" pitchFamily="34" charset="0"/>
                <a:cs typeface="Arial" pitchFamily="34" charset="0"/>
              </a:rPr>
              <a:t>Có đặc điểm là công bố chính thức nguyên tắc:</a:t>
            </a:r>
          </a:p>
          <a:p>
            <a:pPr marL="0" indent="0">
              <a:buNone/>
            </a:pPr>
            <a:r>
              <a:rPr lang="en-US" sz="2400" smtClean="0">
                <a:latin typeface="Arial" pitchFamily="34" charset="0"/>
                <a:cs typeface="Arial" pitchFamily="34" charset="0"/>
              </a:rPr>
              <a:t>- Nguyên tắc thiểu số phục tùng đa số</a:t>
            </a:r>
          </a:p>
          <a:p>
            <a:pPr marL="0" indent="0">
              <a:buNone/>
            </a:pPr>
            <a:r>
              <a:rPr lang="en-US" sz="2400" smtClean="0">
                <a:latin typeface="Arial" pitchFamily="34" charset="0"/>
                <a:cs typeface="Arial" pitchFamily="34" charset="0"/>
              </a:rPr>
              <a:t>- Thừa nhận quyền tự do và bình đẳng của nhân dân</a:t>
            </a:r>
          </a:p>
          <a:p>
            <a:pPr marL="0" indent="0">
              <a:buNone/>
            </a:pPr>
            <a:r>
              <a:rPr lang="en-US" sz="2400" smtClean="0">
                <a:latin typeface="Arial" pitchFamily="34" charset="0"/>
                <a:cs typeface="Arial" pitchFamily="34" charset="0"/>
              </a:rPr>
              <a:t>- Thừa nhận nhân dân là cội nguồn của quyền lực</a:t>
            </a:r>
          </a:p>
          <a:p>
            <a:pPr marL="0" indent="0">
              <a:buNone/>
            </a:pPr>
            <a:r>
              <a:rPr lang="en-US" sz="2400" smtClean="0">
                <a:latin typeface="Arial" pitchFamily="34" charset="0"/>
                <a:cs typeface="Arial" pitchFamily="34" charset="0"/>
              </a:rPr>
              <a:t>Nguyên tắc trên phản ánh giá trị nhân văn hướng tới giải phóng con người, hướng tới tiến bộ xã hội.</a:t>
            </a:r>
          </a:p>
        </p:txBody>
      </p:sp>
    </p:spTree>
    <p:extLst>
      <p:ext uri="{BB962C8B-B14F-4D97-AF65-F5344CB8AC3E}">
        <p14:creationId xmlns:p14="http://schemas.microsoft.com/office/powerpoint/2010/main" val="942104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US" sz="2000" dirty="0">
                <a:solidFill>
                  <a:prstClr val="black"/>
                </a:solidFill>
                <a:latin typeface="Arial" pitchFamily="34" charset="0"/>
                <a:cs typeface="Arial" pitchFamily="34" charset="0"/>
              </a:rPr>
              <a:t>III. DÂN CHỦ XÃ HỘI CHỦ NGHĨA VÀ NHÀ NƯỚC PHÁP QUYỀN XÃ HỘI CHỦ NGHĨA Ở VIỆT NAM</a:t>
            </a:r>
            <a:endParaRPr lang="en-US" sz="2000" dirty="0"/>
          </a:p>
        </p:txBody>
      </p:sp>
      <p:sp>
        <p:nvSpPr>
          <p:cNvPr id="3" name="Content Placeholder 2"/>
          <p:cNvSpPr>
            <a:spLocks noGrp="1"/>
          </p:cNvSpPr>
          <p:nvPr>
            <p:ph idx="1"/>
          </p:nvPr>
        </p:nvSpPr>
        <p:spPr>
          <a:xfrm>
            <a:off x="457200" y="1196752"/>
            <a:ext cx="8507288" cy="5661248"/>
          </a:xfrm>
        </p:spPr>
        <p:txBody>
          <a:bodyPr>
            <a:normAutofit/>
          </a:bodyPr>
          <a:lstStyle/>
          <a:p>
            <a:pPr marL="0" indent="0">
              <a:buNone/>
            </a:pPr>
            <a:endParaRPr lang="en-US" sz="24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vấn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chưa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đặt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đúng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đúng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thúc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đẩy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1986 (ĐH VI) </a:t>
            </a:r>
            <a:r>
              <a:rPr lang="en-US" sz="2000" dirty="0" err="1" smtClean="0">
                <a:latin typeface="Arial" pitchFamily="34" charset="0"/>
                <a:cs typeface="Arial" pitchFamily="34" charset="0"/>
              </a:rPr>
              <a:t>đề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đổi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Xuất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tưởng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lấy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gốc</a:t>
            </a:r>
            <a:r>
              <a:rPr lang="en-US" sz="2000" dirty="0" smtClean="0">
                <a:latin typeface="Arial" pitchFamily="34" charset="0"/>
                <a:cs typeface="Arial" pitchFamily="34" charset="0"/>
              </a:rPr>
              <a:t>”</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Bài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học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nghiệp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chúng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Sau</a:t>
            </a:r>
            <a:r>
              <a:rPr lang="en-US" sz="2000" dirty="0" smtClean="0">
                <a:latin typeface="Arial" pitchFamily="34" charset="0"/>
                <a:cs typeface="Arial" pitchFamily="34" charset="0"/>
              </a:rPr>
              <a:t> 35 </a:t>
            </a:r>
            <a:r>
              <a:rPr lang="en-US" sz="2000" dirty="0" err="1" smtClean="0">
                <a:latin typeface="Arial" pitchFamily="34" charset="0"/>
                <a:cs typeface="Arial" pitchFamily="34" charset="0"/>
              </a:rPr>
              <a:t>năm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đổi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mới</a:t>
            </a:r>
            <a:r>
              <a:rPr lang="en-US" sz="2000" dirty="0" smtClean="0">
                <a:latin typeface="Arial" pitchFamily="34" charset="0"/>
                <a:cs typeface="Arial" pitchFamily="34" charset="0"/>
              </a:rPr>
              <a:t>:</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đặc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CNXH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do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endParaRPr lang="en-US" sz="2000" dirty="0" smtClean="0">
              <a:latin typeface="Arial" pitchFamily="34" charset="0"/>
              <a:cs typeface="Arial" pitchFamily="34" charset="0"/>
            </a:endParaRP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vừa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vừa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triển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4200140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2800" u="sng" dirty="0">
                <a:latin typeface="Arial" pitchFamily="34" charset="0"/>
                <a:cs typeface="Arial" pitchFamily="34" charset="0"/>
              </a:rPr>
              <a:t>b</a:t>
            </a:r>
            <a:r>
              <a:rPr lang="en-US" sz="2800" u="sng" dirty="0" smtClean="0">
                <a:latin typeface="Arial" pitchFamily="34" charset="0"/>
                <a:cs typeface="Arial" pitchFamily="34" charset="0"/>
              </a:rPr>
              <a:t>. </a:t>
            </a:r>
            <a:r>
              <a:rPr lang="en-US" sz="2800" u="sng" dirty="0" err="1" smtClean="0">
                <a:latin typeface="Arial" pitchFamily="34" charset="0"/>
                <a:cs typeface="Arial" pitchFamily="34" charset="0"/>
              </a:rPr>
              <a:t>Bản</a:t>
            </a:r>
            <a:r>
              <a:rPr lang="en-US" sz="2800" u="sng" dirty="0" smtClean="0">
                <a:latin typeface="Arial" pitchFamily="34" charset="0"/>
                <a:cs typeface="Arial" pitchFamily="34" charset="0"/>
              </a:rPr>
              <a:t> </a:t>
            </a:r>
            <a:r>
              <a:rPr lang="en-US" sz="2800" u="sng" dirty="0" err="1" smtClean="0">
                <a:latin typeface="Arial" pitchFamily="34" charset="0"/>
                <a:cs typeface="Arial" pitchFamily="34" charset="0"/>
              </a:rPr>
              <a:t>chất</a:t>
            </a:r>
            <a:r>
              <a:rPr lang="en-US" sz="2800" u="sng" dirty="0" smtClean="0">
                <a:latin typeface="Arial" pitchFamily="34" charset="0"/>
                <a:cs typeface="Arial" pitchFamily="34" charset="0"/>
              </a:rPr>
              <a:t> </a:t>
            </a:r>
            <a:r>
              <a:rPr lang="en-US" sz="2800" u="sng" dirty="0" err="1" smtClean="0">
                <a:latin typeface="Arial" pitchFamily="34" charset="0"/>
                <a:cs typeface="Arial" pitchFamily="34" charset="0"/>
              </a:rPr>
              <a:t>của</a:t>
            </a:r>
            <a:r>
              <a:rPr lang="en-US" sz="2800" u="sng" dirty="0" smtClean="0">
                <a:latin typeface="Arial" pitchFamily="34" charset="0"/>
                <a:cs typeface="Arial" pitchFamily="34" charset="0"/>
              </a:rPr>
              <a:t> </a:t>
            </a:r>
            <a:r>
              <a:rPr lang="en-US" sz="2800" u="sng" dirty="0" err="1" smtClean="0">
                <a:latin typeface="Arial" pitchFamily="34" charset="0"/>
                <a:cs typeface="Arial" pitchFamily="34" charset="0"/>
              </a:rPr>
              <a:t>nền</a:t>
            </a:r>
            <a:r>
              <a:rPr lang="en-US" sz="2800" u="sng" dirty="0" smtClean="0">
                <a:latin typeface="Arial" pitchFamily="34" charset="0"/>
                <a:cs typeface="Arial" pitchFamily="34" charset="0"/>
              </a:rPr>
              <a:t> </a:t>
            </a:r>
            <a:r>
              <a:rPr lang="en-US" sz="2800" u="sng" dirty="0" err="1" smtClean="0">
                <a:latin typeface="Arial" pitchFamily="34" charset="0"/>
                <a:cs typeface="Arial" pitchFamily="34" charset="0"/>
              </a:rPr>
              <a:t>dân</a:t>
            </a:r>
            <a:r>
              <a:rPr lang="en-US" sz="2800" u="sng" dirty="0" smtClean="0">
                <a:latin typeface="Arial" pitchFamily="34" charset="0"/>
                <a:cs typeface="Arial" pitchFamily="34" charset="0"/>
              </a:rPr>
              <a:t> </a:t>
            </a:r>
            <a:r>
              <a:rPr lang="en-US" sz="2800" u="sng" dirty="0" err="1" smtClean="0">
                <a:latin typeface="Arial" pitchFamily="34" charset="0"/>
                <a:cs typeface="Arial" pitchFamily="34" charset="0"/>
              </a:rPr>
              <a:t>chủ</a:t>
            </a:r>
            <a:r>
              <a:rPr lang="en-US" sz="2800" u="sng" dirty="0" smtClean="0">
                <a:latin typeface="Arial" pitchFamily="34" charset="0"/>
                <a:cs typeface="Arial" pitchFamily="34" charset="0"/>
              </a:rPr>
              <a:t> XHCN ở </a:t>
            </a:r>
            <a:r>
              <a:rPr lang="en-US" sz="2800" u="sng" dirty="0" err="1" smtClean="0">
                <a:latin typeface="Arial" pitchFamily="34" charset="0"/>
                <a:cs typeface="Arial" pitchFamily="34" charset="0"/>
              </a:rPr>
              <a:t>Việt</a:t>
            </a:r>
            <a:r>
              <a:rPr lang="en-US" sz="2800" u="sng" dirty="0" smtClean="0">
                <a:latin typeface="Arial" pitchFamily="34" charset="0"/>
                <a:cs typeface="Arial" pitchFamily="34" charset="0"/>
              </a:rPr>
              <a:t> Nam</a:t>
            </a:r>
            <a:endParaRPr lang="en-US" sz="2800" u="sng" dirty="0">
              <a:latin typeface="Arial" pitchFamily="34" charset="0"/>
              <a:cs typeface="Arial" pitchFamily="34" charset="0"/>
            </a:endParaRPr>
          </a:p>
        </p:txBody>
      </p:sp>
      <p:sp>
        <p:nvSpPr>
          <p:cNvPr id="3" name="Content Placeholder 2"/>
          <p:cNvSpPr>
            <a:spLocks noGrp="1"/>
          </p:cNvSpPr>
          <p:nvPr>
            <p:ph idx="1"/>
          </p:nvPr>
        </p:nvSpPr>
        <p:spPr>
          <a:xfrm>
            <a:off x="323528" y="1268760"/>
            <a:ext cx="8712968" cy="5256584"/>
          </a:xfrm>
        </p:spPr>
        <p:txBody>
          <a:bodyPr>
            <a:noAutofit/>
          </a:bodyPr>
          <a:lstStyle/>
          <a:p>
            <a:pPr marL="0" indent="0" algn="just">
              <a:buNone/>
            </a:pP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ở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 </a:t>
            </a:r>
            <a:r>
              <a:rPr lang="en-US" sz="2000" dirty="0" err="1" smtClean="0">
                <a:latin typeface="Arial" pitchFamily="34" charset="0"/>
                <a:cs typeface="Arial" pitchFamily="34" charset="0"/>
              </a:rPr>
              <a:t>Tất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thuộc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gốc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nội</a:t>
            </a:r>
            <a:r>
              <a:rPr lang="en-US" sz="2000" dirty="0" smtClean="0">
                <a:latin typeface="Arial" pitchFamily="34" charset="0"/>
                <a:cs typeface="Arial" pitchFamily="34" charset="0"/>
              </a:rPr>
              <a:t> dung:</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XHCN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giàu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văn</a:t>
            </a:r>
            <a:r>
              <a:rPr lang="en-US" sz="2000" dirty="0" smtClean="0">
                <a:latin typeface="Arial" pitchFamily="34" charset="0"/>
                <a:cs typeface="Arial" pitchFamily="34" charset="0"/>
              </a:rPr>
              <a:t> minh)</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XHCN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thuộc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CNXH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huy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tộc</a:t>
            </a:r>
            <a:r>
              <a:rPr lang="en-US" sz="2000" dirty="0" smtClean="0">
                <a:latin typeface="Arial" pitchFamily="34" charset="0"/>
                <a:cs typeface="Arial" pitchFamily="34" charset="0"/>
              </a:rPr>
              <a:t>)</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gắn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kỷ</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kỷ</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a:t>
            </a:r>
            <a:r>
              <a:rPr lang="en-US" sz="2400" dirty="0" err="1" smtClean="0">
                <a:latin typeface="Arial" pitchFamily="34" charset="0"/>
                <a:cs typeface="Arial" pitchFamily="34" charset="0"/>
              </a:rPr>
              <a:t>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tiễn</a:t>
            </a:r>
            <a:r>
              <a:rPr lang="en-US" sz="2400" dirty="0" smtClean="0">
                <a:latin typeface="Arial" pitchFamily="34" charset="0"/>
                <a:cs typeface="Arial" pitchFamily="34" charset="0"/>
              </a:rPr>
              <a:t> ở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lĩnh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894942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sz="2800" dirty="0">
                <a:solidFill>
                  <a:prstClr val="black"/>
                </a:solidFill>
                <a:latin typeface="Arial" pitchFamily="34" charset="0"/>
                <a:cs typeface="Arial" pitchFamily="34" charset="0"/>
              </a:rPr>
              <a:t>b</a:t>
            </a:r>
            <a:r>
              <a:rPr lang="en-US" sz="2800" dirty="0" smtClean="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Bản</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chất</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của</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nền</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dân</a:t>
            </a:r>
            <a:r>
              <a:rPr lang="en-US" sz="2800" dirty="0">
                <a:solidFill>
                  <a:prstClr val="black"/>
                </a:solidFill>
                <a:latin typeface="Arial" pitchFamily="34" charset="0"/>
                <a:cs typeface="Arial" pitchFamily="34" charset="0"/>
              </a:rPr>
              <a:t> </a:t>
            </a:r>
            <a:r>
              <a:rPr lang="en-US" sz="2800" dirty="0" err="1">
                <a:solidFill>
                  <a:prstClr val="black"/>
                </a:solidFill>
                <a:latin typeface="Arial" pitchFamily="34" charset="0"/>
                <a:cs typeface="Arial" pitchFamily="34" charset="0"/>
              </a:rPr>
              <a:t>chủ</a:t>
            </a:r>
            <a:r>
              <a:rPr lang="en-US" sz="2800" dirty="0">
                <a:solidFill>
                  <a:prstClr val="black"/>
                </a:solidFill>
                <a:latin typeface="Arial" pitchFamily="34" charset="0"/>
                <a:cs typeface="Arial" pitchFamily="34" charset="0"/>
              </a:rPr>
              <a:t> XHCN ở </a:t>
            </a:r>
            <a:r>
              <a:rPr lang="en-US" sz="2800" dirty="0" err="1">
                <a:solidFill>
                  <a:prstClr val="black"/>
                </a:solidFill>
                <a:latin typeface="Arial" pitchFamily="34" charset="0"/>
                <a:cs typeface="Arial" pitchFamily="34" charset="0"/>
              </a:rPr>
              <a:t>Việt</a:t>
            </a:r>
            <a:r>
              <a:rPr lang="en-US" sz="2800" dirty="0">
                <a:solidFill>
                  <a:prstClr val="black"/>
                </a:solidFill>
                <a:latin typeface="Arial" pitchFamily="34" charset="0"/>
                <a:cs typeface="Arial" pitchFamily="34" charset="0"/>
              </a:rPr>
              <a:t> Nam</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ở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hai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u="sng" dirty="0" err="1" smtClean="0">
                <a:latin typeface="Arial" pitchFamily="34" charset="0"/>
                <a:cs typeface="Arial" pitchFamily="34" charset="0"/>
              </a:rPr>
              <a:t>Dân</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chủ</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gián</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tiếp</a:t>
            </a:r>
            <a:r>
              <a:rPr lang="en-US" sz="2000" u="sng" dirty="0" smtClean="0">
                <a:latin typeface="Arial" pitchFamily="34" charset="0"/>
                <a:cs typeface="Arial" pitchFamily="34" charset="0"/>
              </a:rPr>
              <a:t> </a:t>
            </a:r>
            <a:r>
              <a:rPr lang="en-US" sz="2000" dirty="0" smtClean="0">
                <a:solidFill>
                  <a:srgbClr val="0070C0"/>
                </a:solidFill>
                <a:latin typeface="Arial" pitchFamily="34" charset="0"/>
                <a:cs typeface="Arial" pitchFamily="34" charset="0"/>
              </a:rPr>
              <a:t>(</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diện</a:t>
            </a:r>
            <a:r>
              <a:rPr lang="en-US" sz="2000" dirty="0" smtClean="0">
                <a:latin typeface="Arial" pitchFamily="34" charset="0"/>
                <a:cs typeface="Arial" pitchFamily="34" charset="0"/>
              </a:rPr>
              <a:t>):</a:t>
            </a:r>
          </a:p>
          <a:p>
            <a:pPr marL="0" indent="0" algn="just">
              <a:buNone/>
            </a:pP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ủy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tham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cấp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bầu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cử</a:t>
            </a:r>
            <a:r>
              <a:rPr lang="en-US" sz="2000" dirty="0" smtClean="0">
                <a:latin typeface="Arial" pitchFamily="34" charset="0"/>
                <a:cs typeface="Arial" pitchFamily="34" charset="0"/>
              </a:rPr>
              <a:t> </a:t>
            </a:r>
          </a:p>
          <a:p>
            <a:pPr marL="0" indent="0" algn="just">
              <a:buNone/>
            </a:pPr>
            <a:r>
              <a:rPr lang="en-US" sz="2000" dirty="0" err="1" smtClean="0">
                <a:latin typeface="Arial" pitchFamily="34" charset="0"/>
                <a:cs typeface="Arial" pitchFamily="34" charset="0"/>
              </a:rPr>
              <a:t>Những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a:t>
            </a:r>
          </a:p>
          <a:p>
            <a:pPr marL="0" indent="0" algn="just">
              <a:buNone/>
            </a:pP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nhiệm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rõ</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ràng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3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tư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endParaRPr lang="en-US" sz="2000" dirty="0" smtClean="0">
              <a:latin typeface="Arial" pitchFamily="34" charset="0"/>
              <a:cs typeface="Arial" pitchFamily="34" charset="0"/>
            </a:endParaRPr>
          </a:p>
          <a:p>
            <a:pPr marL="0" indent="0" algn="just">
              <a:buNone/>
            </a:pPr>
            <a:endParaRPr lang="en-US" sz="2000" dirty="0" smtClean="0">
              <a:latin typeface="Arial" pitchFamily="34" charset="0"/>
              <a:cs typeface="Arial" pitchFamily="34" charset="0"/>
            </a:endParaRPr>
          </a:p>
          <a:p>
            <a:pPr marL="0" indent="0" algn="just">
              <a:buNone/>
            </a:pPr>
            <a:endParaRPr lang="en-US" dirty="0"/>
          </a:p>
        </p:txBody>
      </p:sp>
    </p:spTree>
    <p:extLst>
      <p:ext uri="{BB962C8B-B14F-4D97-AF65-F5344CB8AC3E}">
        <p14:creationId xmlns:p14="http://schemas.microsoft.com/office/powerpoint/2010/main" val="68623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en-US" sz="2800" u="sng" dirty="0">
                <a:solidFill>
                  <a:prstClr val="black"/>
                </a:solidFill>
                <a:latin typeface="Arial" pitchFamily="34" charset="0"/>
                <a:cs typeface="Arial" pitchFamily="34" charset="0"/>
              </a:rPr>
              <a:t>b</a:t>
            </a:r>
            <a:r>
              <a:rPr lang="en-US" sz="2800" u="sng" dirty="0" smtClean="0">
                <a:solidFill>
                  <a:prstClr val="black"/>
                </a:solidFill>
                <a:latin typeface="Arial" pitchFamily="34" charset="0"/>
                <a:cs typeface="Arial" pitchFamily="34" charset="0"/>
              </a:rPr>
              <a:t>. </a:t>
            </a:r>
            <a:r>
              <a:rPr lang="en-US" sz="2800" u="sng" dirty="0" err="1">
                <a:solidFill>
                  <a:prstClr val="black"/>
                </a:solidFill>
                <a:latin typeface="Arial" pitchFamily="34" charset="0"/>
                <a:cs typeface="Arial" pitchFamily="34" charset="0"/>
              </a:rPr>
              <a:t>Bản</a:t>
            </a:r>
            <a:r>
              <a:rPr lang="en-US" sz="2800" u="sng" dirty="0">
                <a:solidFill>
                  <a:prstClr val="black"/>
                </a:solidFill>
                <a:latin typeface="Arial" pitchFamily="34" charset="0"/>
                <a:cs typeface="Arial" pitchFamily="34" charset="0"/>
              </a:rPr>
              <a:t> </a:t>
            </a:r>
            <a:r>
              <a:rPr lang="en-US" sz="2800" u="sng" dirty="0" err="1">
                <a:solidFill>
                  <a:prstClr val="black"/>
                </a:solidFill>
                <a:latin typeface="Arial" pitchFamily="34" charset="0"/>
                <a:cs typeface="Arial" pitchFamily="34" charset="0"/>
              </a:rPr>
              <a:t>chất</a:t>
            </a:r>
            <a:r>
              <a:rPr lang="en-US" sz="2800" u="sng" dirty="0">
                <a:solidFill>
                  <a:prstClr val="black"/>
                </a:solidFill>
                <a:latin typeface="Arial" pitchFamily="34" charset="0"/>
                <a:cs typeface="Arial" pitchFamily="34" charset="0"/>
              </a:rPr>
              <a:t> </a:t>
            </a:r>
            <a:r>
              <a:rPr lang="en-US" sz="2800" u="sng" dirty="0" err="1">
                <a:solidFill>
                  <a:prstClr val="black"/>
                </a:solidFill>
                <a:latin typeface="Arial" pitchFamily="34" charset="0"/>
                <a:cs typeface="Arial" pitchFamily="34" charset="0"/>
              </a:rPr>
              <a:t>của</a:t>
            </a:r>
            <a:r>
              <a:rPr lang="en-US" sz="2800" u="sng" dirty="0">
                <a:solidFill>
                  <a:prstClr val="black"/>
                </a:solidFill>
                <a:latin typeface="Arial" pitchFamily="34" charset="0"/>
                <a:cs typeface="Arial" pitchFamily="34" charset="0"/>
              </a:rPr>
              <a:t> </a:t>
            </a:r>
            <a:r>
              <a:rPr lang="en-US" sz="2800" u="sng" dirty="0" err="1">
                <a:solidFill>
                  <a:prstClr val="black"/>
                </a:solidFill>
                <a:latin typeface="Arial" pitchFamily="34" charset="0"/>
                <a:cs typeface="Arial" pitchFamily="34" charset="0"/>
              </a:rPr>
              <a:t>nền</a:t>
            </a:r>
            <a:r>
              <a:rPr lang="en-US" sz="2800" u="sng" dirty="0">
                <a:solidFill>
                  <a:prstClr val="black"/>
                </a:solidFill>
                <a:latin typeface="Arial" pitchFamily="34" charset="0"/>
                <a:cs typeface="Arial" pitchFamily="34" charset="0"/>
              </a:rPr>
              <a:t> </a:t>
            </a:r>
            <a:r>
              <a:rPr lang="en-US" sz="2800" u="sng" dirty="0" err="1">
                <a:solidFill>
                  <a:prstClr val="black"/>
                </a:solidFill>
                <a:latin typeface="Arial" pitchFamily="34" charset="0"/>
                <a:cs typeface="Arial" pitchFamily="34" charset="0"/>
              </a:rPr>
              <a:t>dân</a:t>
            </a:r>
            <a:r>
              <a:rPr lang="en-US" sz="2800" u="sng" dirty="0">
                <a:solidFill>
                  <a:prstClr val="black"/>
                </a:solidFill>
                <a:latin typeface="Arial" pitchFamily="34" charset="0"/>
                <a:cs typeface="Arial" pitchFamily="34" charset="0"/>
              </a:rPr>
              <a:t> </a:t>
            </a:r>
            <a:r>
              <a:rPr lang="en-US" sz="2800" u="sng" dirty="0" err="1">
                <a:solidFill>
                  <a:prstClr val="black"/>
                </a:solidFill>
                <a:latin typeface="Arial" pitchFamily="34" charset="0"/>
                <a:cs typeface="Arial" pitchFamily="34" charset="0"/>
              </a:rPr>
              <a:t>chủ</a:t>
            </a:r>
            <a:r>
              <a:rPr lang="en-US" sz="2800" u="sng" dirty="0">
                <a:solidFill>
                  <a:prstClr val="black"/>
                </a:solidFill>
                <a:latin typeface="Arial" pitchFamily="34" charset="0"/>
                <a:cs typeface="Arial" pitchFamily="34" charset="0"/>
              </a:rPr>
              <a:t> XHCN ở </a:t>
            </a:r>
            <a:r>
              <a:rPr lang="en-US" sz="2800" u="sng" dirty="0" err="1">
                <a:solidFill>
                  <a:prstClr val="black"/>
                </a:solidFill>
                <a:latin typeface="Arial" pitchFamily="34" charset="0"/>
                <a:cs typeface="Arial" pitchFamily="34" charset="0"/>
              </a:rPr>
              <a:t>Việt</a:t>
            </a:r>
            <a:r>
              <a:rPr lang="en-US" sz="2800" u="sng" dirty="0">
                <a:solidFill>
                  <a:prstClr val="black"/>
                </a:solidFill>
                <a:latin typeface="Arial" pitchFamily="34" charset="0"/>
                <a:cs typeface="Arial" pitchFamily="34" charset="0"/>
              </a:rPr>
              <a:t> Nam</a:t>
            </a:r>
            <a:endParaRPr lang="en-US" u="sng" dirty="0"/>
          </a:p>
        </p:txBody>
      </p:sp>
      <p:sp>
        <p:nvSpPr>
          <p:cNvPr id="3" name="Content Placeholder 2"/>
          <p:cNvSpPr>
            <a:spLocks noGrp="1"/>
          </p:cNvSpPr>
          <p:nvPr>
            <p:ph idx="1"/>
          </p:nvPr>
        </p:nvSpPr>
        <p:spPr>
          <a:xfrm>
            <a:off x="179512" y="980728"/>
            <a:ext cx="8784976" cy="5760640"/>
          </a:xfrm>
        </p:spPr>
        <p:txBody>
          <a:bodyPr>
            <a:normAutofit/>
          </a:bodyPr>
          <a:lstStyle/>
          <a:p>
            <a:pPr marL="0" indent="0">
              <a:buNone/>
            </a:pPr>
            <a:r>
              <a:rPr lang="en-US" sz="2000" i="1" dirty="0" smtClean="0">
                <a:solidFill>
                  <a:srgbClr val="0070C0"/>
                </a:solidFill>
                <a:latin typeface="Arial" pitchFamily="34" charset="0"/>
                <a:cs typeface="Arial" pitchFamily="34" charset="0"/>
              </a:rPr>
              <a:t>-  </a:t>
            </a:r>
            <a:r>
              <a:rPr lang="en-US" sz="2000" i="1" dirty="0" err="1" smtClean="0">
                <a:solidFill>
                  <a:srgbClr val="0070C0"/>
                </a:solidFill>
                <a:latin typeface="Arial" pitchFamily="34" charset="0"/>
                <a:cs typeface="Arial" pitchFamily="34" charset="0"/>
              </a:rPr>
              <a:t>Hình</a:t>
            </a:r>
            <a:r>
              <a:rPr lang="en-US" sz="2000" i="1" dirty="0" smtClean="0">
                <a:solidFill>
                  <a:srgbClr val="0070C0"/>
                </a:solidFill>
                <a:latin typeface="Arial" pitchFamily="34" charset="0"/>
                <a:cs typeface="Arial" pitchFamily="34" charset="0"/>
              </a:rPr>
              <a:t> </a:t>
            </a:r>
            <a:r>
              <a:rPr lang="en-US" sz="2000" i="1" dirty="0" err="1" smtClean="0">
                <a:solidFill>
                  <a:srgbClr val="0070C0"/>
                </a:solidFill>
                <a:latin typeface="Arial" pitchFamily="34" charset="0"/>
                <a:cs typeface="Arial" pitchFamily="34" charset="0"/>
              </a:rPr>
              <a:t>thức</a:t>
            </a:r>
            <a:r>
              <a:rPr lang="en-US" sz="2000" i="1" dirty="0" smtClean="0">
                <a:solidFill>
                  <a:srgbClr val="0070C0"/>
                </a:solidFill>
                <a:latin typeface="Arial" pitchFamily="34" charset="0"/>
                <a:cs typeface="Arial" pitchFamily="34" charset="0"/>
              </a:rPr>
              <a:t> </a:t>
            </a:r>
            <a:r>
              <a:rPr lang="en-US" sz="2000" i="1" dirty="0" err="1" smtClean="0">
                <a:solidFill>
                  <a:srgbClr val="0070C0"/>
                </a:solidFill>
                <a:latin typeface="Arial" pitchFamily="34" charset="0"/>
                <a:cs typeface="Arial" pitchFamily="34" charset="0"/>
              </a:rPr>
              <a:t>dân</a:t>
            </a:r>
            <a:r>
              <a:rPr lang="en-US" sz="2000" i="1" dirty="0" smtClean="0">
                <a:solidFill>
                  <a:srgbClr val="0070C0"/>
                </a:solidFill>
                <a:latin typeface="Arial" pitchFamily="34" charset="0"/>
                <a:cs typeface="Arial" pitchFamily="34" charset="0"/>
              </a:rPr>
              <a:t> </a:t>
            </a:r>
            <a:r>
              <a:rPr lang="en-US" sz="2000" i="1" dirty="0" err="1" smtClean="0">
                <a:solidFill>
                  <a:srgbClr val="0070C0"/>
                </a:solidFill>
                <a:latin typeface="Arial" pitchFamily="34" charset="0"/>
                <a:cs typeface="Arial" pitchFamily="34" charset="0"/>
              </a:rPr>
              <a:t>chủ</a:t>
            </a:r>
            <a:r>
              <a:rPr lang="en-US" sz="2000" i="1" dirty="0" smtClean="0">
                <a:solidFill>
                  <a:srgbClr val="0070C0"/>
                </a:solidFill>
                <a:latin typeface="Arial" pitchFamily="34" charset="0"/>
                <a:cs typeface="Arial" pitchFamily="34" charset="0"/>
              </a:rPr>
              <a:t> </a:t>
            </a:r>
            <a:r>
              <a:rPr lang="en-US" sz="2000" i="1" dirty="0" err="1" smtClean="0">
                <a:solidFill>
                  <a:srgbClr val="0070C0"/>
                </a:solidFill>
                <a:latin typeface="Arial" pitchFamily="34" charset="0"/>
                <a:cs typeface="Arial" pitchFamily="34" charset="0"/>
              </a:rPr>
              <a:t>trực</a:t>
            </a:r>
            <a:r>
              <a:rPr lang="en-US" sz="2000" i="1" dirty="0" smtClean="0">
                <a:solidFill>
                  <a:srgbClr val="0070C0"/>
                </a:solidFill>
                <a:latin typeface="Arial" pitchFamily="34" charset="0"/>
                <a:cs typeface="Arial" pitchFamily="34" charset="0"/>
              </a:rPr>
              <a:t> </a:t>
            </a:r>
            <a:r>
              <a:rPr lang="en-US" sz="2000" i="1" dirty="0" err="1" smtClean="0">
                <a:solidFill>
                  <a:srgbClr val="0070C0"/>
                </a:solidFill>
                <a:latin typeface="Arial" pitchFamily="34" charset="0"/>
                <a:cs typeface="Arial" pitchFamily="34" charset="0"/>
              </a:rPr>
              <a:t>tiếp</a:t>
            </a:r>
            <a:r>
              <a:rPr lang="en-US" sz="2000" i="1" dirty="0" smtClean="0">
                <a:solidFill>
                  <a:srgbClr val="0070C0"/>
                </a:solidFill>
                <a:latin typeface="Arial" pitchFamily="34" charset="0"/>
                <a:cs typeface="Arial" pitchFamily="34" charset="0"/>
              </a:rPr>
              <a:t>, </a:t>
            </a:r>
            <a:r>
              <a:rPr lang="en-US" sz="2000" i="1" dirty="0" err="1" smtClean="0">
                <a:latin typeface="Arial" pitchFamily="34" charset="0"/>
                <a:cs typeface="Arial" pitchFamily="34" charset="0"/>
              </a:rPr>
              <a:t>thể</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hiện</a:t>
            </a:r>
            <a:r>
              <a:rPr lang="en-US" sz="2000" i="1" dirty="0" smtClean="0">
                <a:latin typeface="Arial" pitchFamily="34" charset="0"/>
                <a:cs typeface="Arial" pitchFamily="34" charset="0"/>
              </a:rPr>
              <a:t>:</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đồng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cư</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sở</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sở</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ương</a:t>
            </a:r>
            <a:r>
              <a:rPr lang="en-US" sz="2000" dirty="0" smtClean="0">
                <a:latin typeface="Arial" pitchFamily="34" charset="0"/>
                <a:cs typeface="Arial" pitchFamily="34" charset="0"/>
              </a:rPr>
              <a:t> </a:t>
            </a:r>
          </a:p>
          <a:p>
            <a:pPr marL="0" indent="0" algn="just">
              <a:buNone/>
            </a:pPr>
            <a:endParaRPr lang="en-US" sz="2000" i="1" dirty="0" smtClean="0">
              <a:solidFill>
                <a:srgbClr val="0070C0"/>
              </a:solidFill>
              <a:latin typeface="Arial" pitchFamily="34" charset="0"/>
              <a:cs typeface="Arial" pitchFamily="34" charset="0"/>
            </a:endParaRPr>
          </a:p>
          <a:p>
            <a:pPr marL="0" indent="0" algn="just">
              <a:buNone/>
            </a:pPr>
            <a:r>
              <a:rPr lang="en-US" sz="2000" i="1" dirty="0" err="1" smtClean="0">
                <a:solidFill>
                  <a:srgbClr val="0070C0"/>
                </a:solidFill>
                <a:latin typeface="Arial" pitchFamily="34" charset="0"/>
                <a:cs typeface="Arial" pitchFamily="34" charset="0"/>
              </a:rPr>
              <a:t>Thực</a:t>
            </a:r>
            <a:r>
              <a:rPr lang="en-US" sz="2000" i="1" dirty="0" smtClean="0">
                <a:solidFill>
                  <a:srgbClr val="0070C0"/>
                </a:solidFill>
                <a:latin typeface="Arial" pitchFamily="34" charset="0"/>
                <a:cs typeface="Arial" pitchFamily="34" charset="0"/>
              </a:rPr>
              <a:t> </a:t>
            </a:r>
            <a:r>
              <a:rPr lang="en-US" sz="2000" i="1" dirty="0" err="1" smtClean="0">
                <a:solidFill>
                  <a:srgbClr val="0070C0"/>
                </a:solidFill>
                <a:latin typeface="Arial" pitchFamily="34" charset="0"/>
                <a:cs typeface="Arial" pitchFamily="34" charset="0"/>
              </a:rPr>
              <a:t>tiễn</a:t>
            </a:r>
            <a:r>
              <a:rPr lang="en-US" sz="2000" i="1" dirty="0" smtClean="0">
                <a:solidFill>
                  <a:srgbClr val="0070C0"/>
                </a:solidFill>
                <a:latin typeface="Arial" pitchFamily="34" charset="0"/>
                <a:cs typeface="Arial" pitchFamily="34" charset="0"/>
              </a:rPr>
              <a:t> </a:t>
            </a:r>
            <a:r>
              <a:rPr lang="en-US" sz="2000" i="1" dirty="0" err="1" smtClean="0">
                <a:solidFill>
                  <a:srgbClr val="0070C0"/>
                </a:solidFill>
                <a:latin typeface="Arial" pitchFamily="34" charset="0"/>
                <a:cs typeface="Arial" pitchFamily="34" charset="0"/>
              </a:rPr>
              <a:t>xây</a:t>
            </a:r>
            <a:r>
              <a:rPr lang="en-US" sz="2000" i="1" dirty="0" smtClean="0">
                <a:solidFill>
                  <a:srgbClr val="0070C0"/>
                </a:solidFill>
                <a:latin typeface="Arial" pitchFamily="34" charset="0"/>
                <a:cs typeface="Arial" pitchFamily="34" charset="0"/>
              </a:rPr>
              <a:t> </a:t>
            </a:r>
            <a:r>
              <a:rPr lang="en-US" sz="2000" i="1" dirty="0" err="1" smtClean="0">
                <a:solidFill>
                  <a:srgbClr val="0070C0"/>
                </a:solidFill>
                <a:latin typeface="Arial" pitchFamily="34" charset="0"/>
                <a:cs typeface="Arial" pitchFamily="34" charset="0"/>
              </a:rPr>
              <a:t>dựng</a:t>
            </a:r>
            <a:r>
              <a:rPr lang="en-US" sz="2000" i="1" dirty="0" smtClean="0">
                <a:solidFill>
                  <a:srgbClr val="0070C0"/>
                </a:solidFill>
                <a:latin typeface="Arial" pitchFamily="34" charset="0"/>
                <a:cs typeface="Arial" pitchFamily="34" charset="0"/>
              </a:rPr>
              <a:t> </a:t>
            </a:r>
            <a:r>
              <a:rPr lang="en-US" sz="2000" i="1" dirty="0" err="1" smtClean="0">
                <a:solidFill>
                  <a:srgbClr val="0070C0"/>
                </a:solidFill>
                <a:latin typeface="Arial" pitchFamily="34" charset="0"/>
                <a:cs typeface="Arial" pitchFamily="34" charset="0"/>
              </a:rPr>
              <a:t>dân</a:t>
            </a:r>
            <a:r>
              <a:rPr lang="en-US" sz="2000" i="1" dirty="0" smtClean="0">
                <a:solidFill>
                  <a:srgbClr val="0070C0"/>
                </a:solidFill>
                <a:latin typeface="Arial" pitchFamily="34" charset="0"/>
                <a:cs typeface="Arial" pitchFamily="34" charset="0"/>
              </a:rPr>
              <a:t> </a:t>
            </a:r>
            <a:r>
              <a:rPr lang="en-US" sz="2000" i="1" dirty="0" err="1" smtClean="0">
                <a:solidFill>
                  <a:srgbClr val="0070C0"/>
                </a:solidFill>
                <a:latin typeface="Arial" pitchFamily="34" charset="0"/>
                <a:cs typeface="Arial" pitchFamily="34" charset="0"/>
              </a:rPr>
              <a:t>chủ</a:t>
            </a:r>
            <a:r>
              <a:rPr lang="en-US" sz="2000" i="1" dirty="0" smtClean="0">
                <a:solidFill>
                  <a:srgbClr val="0070C0"/>
                </a:solidFill>
                <a:latin typeface="Arial" pitchFamily="34" charset="0"/>
                <a:cs typeface="Arial" pitchFamily="34" charset="0"/>
              </a:rPr>
              <a:t> ở </a:t>
            </a:r>
            <a:r>
              <a:rPr lang="en-US" sz="2000" i="1" dirty="0" err="1" smtClean="0">
                <a:solidFill>
                  <a:srgbClr val="0070C0"/>
                </a:solidFill>
                <a:latin typeface="Arial" pitchFamily="34" charset="0"/>
                <a:cs typeface="Arial" pitchFamily="34" charset="0"/>
              </a:rPr>
              <a:t>Việt</a:t>
            </a:r>
            <a:r>
              <a:rPr lang="en-US" sz="2000" i="1" dirty="0" smtClean="0">
                <a:solidFill>
                  <a:srgbClr val="0070C0"/>
                </a:solidFill>
                <a:latin typeface="Arial" pitchFamily="34" charset="0"/>
                <a:cs typeface="Arial" pitchFamily="34" charset="0"/>
              </a:rPr>
              <a:t> Nam</a:t>
            </a:r>
            <a:r>
              <a:rPr lang="en-US" sz="2000" i="1"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&gt;&lt; </a:t>
            </a:r>
            <a:r>
              <a:rPr lang="en-US" sz="2000" dirty="0" err="1" smtClean="0">
                <a:latin typeface="Arial" pitchFamily="34" charset="0"/>
                <a:cs typeface="Arial" pitchFamily="34" charset="0"/>
              </a:rPr>
              <a:t>điều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xuất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thấp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ảnh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hưởng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thù</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Nhưng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ngày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càng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chứng</a:t>
            </a:r>
            <a:r>
              <a:rPr lang="en-US" sz="2000" dirty="0" smtClean="0">
                <a:latin typeface="Arial" pitchFamily="34" charset="0"/>
                <a:cs typeface="Arial" pitchFamily="34" charset="0"/>
              </a:rPr>
              <a:t> minh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ưu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tốt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đẹp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ở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a:t>
            </a:r>
          </a:p>
          <a:p>
            <a:pPr marL="0" indent="0" algn="just">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920357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2400" u="sng" dirty="0" smtClean="0">
                <a:latin typeface="Arial" pitchFamily="34" charset="0"/>
                <a:cs typeface="Arial" pitchFamily="34" charset="0"/>
              </a:rPr>
              <a:t>2. </a:t>
            </a:r>
            <a:r>
              <a:rPr lang="en-US" sz="2400" u="sng" dirty="0" err="1" smtClean="0">
                <a:latin typeface="Arial" pitchFamily="34" charset="0"/>
                <a:cs typeface="Arial" pitchFamily="34" charset="0"/>
              </a:rPr>
              <a:t>Nhà</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nước</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pháp</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quyền</a:t>
            </a:r>
            <a:r>
              <a:rPr lang="en-US" sz="2400" u="sng" dirty="0" smtClean="0">
                <a:latin typeface="Arial" pitchFamily="34" charset="0"/>
                <a:cs typeface="Arial" pitchFamily="34" charset="0"/>
              </a:rPr>
              <a:t> XHCN ở </a:t>
            </a:r>
            <a:r>
              <a:rPr lang="en-US" sz="2400" u="sng" dirty="0" err="1" smtClean="0">
                <a:latin typeface="Arial" pitchFamily="34" charset="0"/>
                <a:cs typeface="Arial" pitchFamily="34" charset="0"/>
              </a:rPr>
              <a:t>Việt</a:t>
            </a:r>
            <a:r>
              <a:rPr lang="en-US" sz="2400" u="sng" dirty="0" smtClean="0">
                <a:latin typeface="Arial" pitchFamily="34" charset="0"/>
                <a:cs typeface="Arial" pitchFamily="34" charset="0"/>
              </a:rPr>
              <a:t> Nam</a:t>
            </a:r>
            <a:endParaRPr lang="en-US" sz="2400" u="sng" dirty="0">
              <a:latin typeface="Arial" pitchFamily="34" charset="0"/>
              <a:cs typeface="Arial" pitchFamily="34" charset="0"/>
            </a:endParaRPr>
          </a:p>
        </p:txBody>
      </p:sp>
      <p:sp>
        <p:nvSpPr>
          <p:cNvPr id="3" name="Content Placeholder 2"/>
          <p:cNvSpPr>
            <a:spLocks noGrp="1"/>
          </p:cNvSpPr>
          <p:nvPr>
            <p:ph idx="1"/>
          </p:nvPr>
        </p:nvSpPr>
        <p:spPr>
          <a:xfrm>
            <a:off x="457200" y="1340768"/>
            <a:ext cx="8229600" cy="4785395"/>
          </a:xfrm>
        </p:spPr>
        <p:txBody>
          <a:bodyPr>
            <a:normAutofit/>
          </a:bodyPr>
          <a:lstStyle/>
          <a:p>
            <a:pPr marL="0" indent="0" algn="just">
              <a:buNone/>
            </a:pPr>
            <a:r>
              <a:rPr lang="en-US" sz="2000" u="sng" dirty="0" smtClean="0">
                <a:latin typeface="Arial" pitchFamily="34" charset="0"/>
                <a:cs typeface="Arial" pitchFamily="34" charset="0"/>
              </a:rPr>
              <a:t>a. </a:t>
            </a:r>
            <a:r>
              <a:rPr lang="en-US" sz="2000" u="sng" dirty="0" err="1" smtClean="0">
                <a:latin typeface="Arial" pitchFamily="34" charset="0"/>
                <a:cs typeface="Arial" pitchFamily="34" charset="0"/>
              </a:rPr>
              <a:t>Quan</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niệm</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về</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nhà</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nước</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pháp</a:t>
            </a:r>
            <a:r>
              <a:rPr lang="en-US" sz="2000" u="sng" dirty="0" smtClean="0">
                <a:latin typeface="Arial" pitchFamily="34" charset="0"/>
                <a:cs typeface="Arial" pitchFamily="34" charset="0"/>
              </a:rPr>
              <a:t> </a:t>
            </a:r>
            <a:r>
              <a:rPr lang="en-US" sz="2000" u="sng" dirty="0" err="1" smtClean="0">
                <a:latin typeface="Arial" pitchFamily="34" charset="0"/>
                <a:cs typeface="Arial" pitchFamily="34" charset="0"/>
              </a:rPr>
              <a:t>quyền</a:t>
            </a:r>
            <a:r>
              <a:rPr lang="en-US" sz="2000" u="sng" dirty="0" smtClean="0">
                <a:latin typeface="Arial" pitchFamily="34" charset="0"/>
                <a:cs typeface="Arial" pitchFamily="34" charset="0"/>
              </a:rPr>
              <a:t> XHCN ở </a:t>
            </a:r>
            <a:r>
              <a:rPr lang="en-US" sz="2000" u="sng" dirty="0" err="1" smtClean="0">
                <a:latin typeface="Arial" pitchFamily="34" charset="0"/>
                <a:cs typeface="Arial" pitchFamily="34" charset="0"/>
              </a:rPr>
              <a:t>Việt</a:t>
            </a:r>
            <a:r>
              <a:rPr lang="en-US" sz="2000" u="sng" dirty="0" smtClean="0">
                <a:latin typeface="Arial" pitchFamily="34" charset="0"/>
                <a:cs typeface="Arial" pitchFamily="34" charset="0"/>
              </a:rPr>
              <a:t> Nam</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Theo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niệm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chung</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NN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thượng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NN </a:t>
            </a:r>
            <a:r>
              <a:rPr lang="en-US" sz="2000" dirty="0" err="1" smtClean="0">
                <a:latin typeface="Arial" pitchFamily="34" charset="0"/>
                <a:cs typeface="Arial" pitchFamily="34" charset="0"/>
              </a:rPr>
              <a:t>hướng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vấn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phúc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endParaRPr lang="en-US" sz="2000" dirty="0" smtClean="0">
              <a:latin typeface="Arial" pitchFamily="34" charset="0"/>
              <a:cs typeface="Arial" pitchFamily="34" charset="0"/>
            </a:endParaRPr>
          </a:p>
          <a:p>
            <a:pPr marL="0" indent="0" algn="just">
              <a:buNone/>
            </a:pPr>
            <a:r>
              <a:rPr lang="en-US" sz="2000" dirty="0" err="1" smtClean="0">
                <a:latin typeface="Arial" pitchFamily="34" charset="0"/>
                <a:cs typeface="Arial" pitchFamily="34" charset="0"/>
              </a:rPr>
              <a:t>Tạo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mỗi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tự</a:t>
            </a:r>
            <a:r>
              <a:rPr lang="en-US" sz="2000" dirty="0" smtClean="0">
                <a:latin typeface="Arial" pitchFamily="34" charset="0"/>
                <a:cs typeface="Arial" pitchFamily="34" charset="0"/>
              </a:rPr>
              <a:t> do, </a:t>
            </a:r>
            <a:r>
              <a:rPr lang="en-US" sz="2000" dirty="0" err="1" smtClean="0">
                <a:latin typeface="Arial" pitchFamily="34" charset="0"/>
                <a:cs typeface="Arial" pitchFamily="34" charset="0"/>
              </a:rPr>
              <a:t>bình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đẳng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triển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mình</a:t>
            </a:r>
            <a:endParaRPr lang="en-US" sz="2000" dirty="0" smtClean="0">
              <a:latin typeface="Arial" pitchFamily="34" charset="0"/>
              <a:cs typeface="Arial" pitchFamily="34" charset="0"/>
            </a:endParaRPr>
          </a:p>
          <a:p>
            <a:pPr marL="0" indent="0" algn="just">
              <a:buNone/>
            </a:pP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rõ</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ràng</a:t>
            </a:r>
            <a:r>
              <a:rPr lang="en-US" sz="2000" dirty="0" smtClean="0">
                <a:latin typeface="Arial" pitchFamily="34" charset="0"/>
                <a:cs typeface="Arial" pitchFamily="34" charset="0"/>
              </a:rPr>
              <a:t>...</a:t>
            </a:r>
          </a:p>
          <a:p>
            <a:pPr marL="0" indent="0" algn="just">
              <a:buNone/>
            </a:pPr>
            <a:r>
              <a:rPr lang="en-US" sz="2000" dirty="0" err="1" smtClean="0">
                <a:latin typeface="Arial" pitchFamily="34" charset="0"/>
                <a:cs typeface="Arial" pitchFamily="34" charset="0"/>
              </a:rPr>
              <a:t>Mọi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đẳng</a:t>
            </a:r>
            <a:endParaRPr lang="en-US" sz="2000" dirty="0" smtClean="0">
              <a:latin typeface="Arial" pitchFamily="34" charset="0"/>
              <a:cs typeface="Arial" pitchFamily="34" charset="0"/>
            </a:endParaRP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nay,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nhau</a:t>
            </a:r>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350151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2400" u="sng" dirty="0">
                <a:solidFill>
                  <a:prstClr val="black"/>
                </a:solidFill>
                <a:latin typeface="Arial" pitchFamily="34" charset="0"/>
                <a:cs typeface="Arial" pitchFamily="34" charset="0"/>
              </a:rPr>
              <a:t>2</a:t>
            </a:r>
            <a:r>
              <a:rPr lang="en-US" sz="2400" u="sng" dirty="0" smtClean="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Nhà</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nước</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pháp</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quyền</a:t>
            </a:r>
            <a:r>
              <a:rPr lang="en-US" sz="2400" u="sng" dirty="0">
                <a:solidFill>
                  <a:prstClr val="black"/>
                </a:solidFill>
                <a:latin typeface="Arial" pitchFamily="34" charset="0"/>
                <a:cs typeface="Arial" pitchFamily="34" charset="0"/>
              </a:rPr>
              <a:t> XHCN ở </a:t>
            </a:r>
            <a:r>
              <a:rPr lang="en-US" sz="2400" u="sng" dirty="0" err="1">
                <a:solidFill>
                  <a:prstClr val="black"/>
                </a:solidFill>
                <a:latin typeface="Arial" pitchFamily="34" charset="0"/>
                <a:cs typeface="Arial" pitchFamily="34" charset="0"/>
              </a:rPr>
              <a:t>Việt</a:t>
            </a:r>
            <a:r>
              <a:rPr lang="en-US" sz="2400" u="sng" dirty="0">
                <a:solidFill>
                  <a:prstClr val="black"/>
                </a:solidFill>
                <a:latin typeface="Arial" pitchFamily="34" charset="0"/>
                <a:cs typeface="Arial" pitchFamily="34" charset="0"/>
              </a:rPr>
              <a:t> Nam</a:t>
            </a:r>
            <a:endParaRPr lang="en-US" sz="2400" u="sng" dirty="0"/>
          </a:p>
        </p:txBody>
      </p:sp>
      <p:sp>
        <p:nvSpPr>
          <p:cNvPr id="3" name="Content Placeholder 2"/>
          <p:cNvSpPr>
            <a:spLocks noGrp="1"/>
          </p:cNvSpPr>
          <p:nvPr>
            <p:ph idx="1"/>
          </p:nvPr>
        </p:nvSpPr>
        <p:spPr>
          <a:xfrm>
            <a:off x="457200" y="1196752"/>
            <a:ext cx="8229600" cy="4929411"/>
          </a:xfrm>
        </p:spPr>
        <p:txBody>
          <a:bodyPr>
            <a:normAutofit/>
          </a:bodyPr>
          <a:lstStyle/>
          <a:p>
            <a:pPr marL="0" indent="0">
              <a:buNone/>
            </a:pPr>
            <a:r>
              <a:rPr lang="en-US" sz="2400" i="1" dirty="0" smtClean="0">
                <a:latin typeface="Arial" pitchFamily="34" charset="0"/>
                <a:cs typeface="Arial" pitchFamily="34" charset="0"/>
              </a:rPr>
              <a:t>- </a:t>
            </a:r>
            <a:r>
              <a:rPr lang="en-US" sz="2000" i="1" dirty="0" smtClean="0">
                <a:latin typeface="Arial" pitchFamily="34" charset="0"/>
                <a:cs typeface="Arial" pitchFamily="34" charset="0"/>
              </a:rPr>
              <a:t>NN PQ </a:t>
            </a:r>
            <a:r>
              <a:rPr lang="en-US" sz="2000" i="1" dirty="0" err="1" smtClean="0">
                <a:latin typeface="Arial" pitchFamily="34" charset="0"/>
                <a:cs typeface="Arial" pitchFamily="34" charset="0"/>
              </a:rPr>
              <a:t>được</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hiểu</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mà</a:t>
            </a:r>
            <a:r>
              <a:rPr lang="en-US" sz="2000" dirty="0" smtClean="0">
                <a:latin typeface="Arial" pitchFamily="34" charset="0"/>
                <a:cs typeface="Arial" pitchFamily="34" charset="0"/>
              </a:rPr>
              <a:t> ở </a:t>
            </a:r>
            <a:r>
              <a:rPr lang="en-US" sz="2000" dirty="0" err="1" smtClean="0">
                <a:latin typeface="Arial" pitchFamily="34" charset="0"/>
                <a:cs typeface="Arial" pitchFamily="34" charset="0"/>
              </a:rPr>
              <a:t>đó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mọi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hiểu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tuân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nghiêm</a:t>
            </a:r>
            <a:r>
              <a:rPr lang="en-US" sz="2000" dirty="0" smtClean="0">
                <a:latin typeface="Arial" pitchFamily="34" charset="0"/>
                <a:cs typeface="Arial" pitchFamily="34" charset="0"/>
              </a:rPr>
              <a:t> minh;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soát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lẫn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vì</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a:t>
            </a:r>
          </a:p>
          <a:p>
            <a:pPr marL="0" indent="0">
              <a:buNone/>
            </a:pPr>
            <a:endParaRPr lang="en-US" sz="24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b. </a:t>
            </a:r>
            <a:r>
              <a:rPr lang="en-US" sz="2000" dirty="0" err="1" smtClean="0">
                <a:latin typeface="Arial" pitchFamily="34" charset="0"/>
                <a:cs typeface="Arial" pitchFamily="34" charset="0"/>
              </a:rPr>
              <a:t>Đặc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PQXHCN ở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a:t>
            </a:r>
          </a:p>
          <a:p>
            <a:pPr marL="0" indent="0">
              <a:buNone/>
            </a:pPr>
            <a:r>
              <a:rPr lang="en-US" sz="2000" i="1" u="sng" dirty="0" err="1" smtClean="0">
                <a:solidFill>
                  <a:srgbClr val="0070C0"/>
                </a:solidFill>
                <a:latin typeface="Arial" pitchFamily="34" charset="0"/>
                <a:cs typeface="Arial" pitchFamily="34" charset="0"/>
              </a:rPr>
              <a:t>Thứ</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nhất</a:t>
            </a:r>
            <a:r>
              <a:rPr lang="en-US" sz="2000" dirty="0" smtClean="0">
                <a:solidFill>
                  <a:srgbClr val="0070C0"/>
                </a:solidFill>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do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do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vì</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a:t>
            </a:r>
          </a:p>
          <a:p>
            <a:pPr marL="0" indent="0">
              <a:buNone/>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783139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2400" u="sng" dirty="0">
                <a:solidFill>
                  <a:prstClr val="black"/>
                </a:solidFill>
                <a:latin typeface="Arial" pitchFamily="34" charset="0"/>
                <a:cs typeface="Arial" pitchFamily="34" charset="0"/>
              </a:rPr>
              <a:t>2</a:t>
            </a:r>
            <a:r>
              <a:rPr lang="en-US" sz="2400" u="sng" dirty="0" smtClean="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Nhà</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nước</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pháp</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quyền</a:t>
            </a:r>
            <a:r>
              <a:rPr lang="en-US" sz="2400" u="sng" dirty="0">
                <a:solidFill>
                  <a:prstClr val="black"/>
                </a:solidFill>
                <a:latin typeface="Arial" pitchFamily="34" charset="0"/>
                <a:cs typeface="Arial" pitchFamily="34" charset="0"/>
              </a:rPr>
              <a:t> XHCN ở </a:t>
            </a:r>
            <a:r>
              <a:rPr lang="en-US" sz="2400" u="sng" dirty="0" err="1">
                <a:solidFill>
                  <a:prstClr val="black"/>
                </a:solidFill>
                <a:latin typeface="Arial" pitchFamily="34" charset="0"/>
                <a:cs typeface="Arial" pitchFamily="34" charset="0"/>
              </a:rPr>
              <a:t>Việt</a:t>
            </a:r>
            <a:r>
              <a:rPr lang="en-US" sz="2400" u="sng" dirty="0">
                <a:solidFill>
                  <a:prstClr val="black"/>
                </a:solidFill>
                <a:latin typeface="Arial" pitchFamily="34" charset="0"/>
                <a:cs typeface="Arial" pitchFamily="34" charset="0"/>
              </a:rPr>
              <a:t> Nam</a:t>
            </a:r>
            <a:endParaRPr lang="en-US" sz="2400" u="sng" dirty="0"/>
          </a:p>
        </p:txBody>
      </p:sp>
      <p:sp>
        <p:nvSpPr>
          <p:cNvPr id="3" name="Content Placeholder 2"/>
          <p:cNvSpPr>
            <a:spLocks noGrp="1"/>
          </p:cNvSpPr>
          <p:nvPr>
            <p:ph idx="1"/>
          </p:nvPr>
        </p:nvSpPr>
        <p:spPr>
          <a:xfrm>
            <a:off x="457200" y="1268760"/>
            <a:ext cx="8363272" cy="4857403"/>
          </a:xfrm>
        </p:spPr>
        <p:txBody>
          <a:bodyPr>
            <a:normAutofit/>
          </a:bodyPr>
          <a:lstStyle/>
          <a:p>
            <a:pPr marL="0" indent="0" algn="just">
              <a:buNone/>
            </a:pPr>
            <a:r>
              <a:rPr lang="en-US" sz="2000" i="1" u="sng" dirty="0" err="1" smtClean="0">
                <a:solidFill>
                  <a:srgbClr val="0070C0"/>
                </a:solidFill>
                <a:latin typeface="Arial" pitchFamily="34" charset="0"/>
                <a:cs typeface="Arial" pitchFamily="34" charset="0"/>
              </a:rPr>
              <a:t>Thứ</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hai</a:t>
            </a:r>
            <a:r>
              <a:rPr lang="en-US" sz="2000" i="1" u="sng" dirty="0" err="1" smtClean="0">
                <a:latin typeface="Arial" pitchFamily="34" charset="0"/>
                <a:cs typeface="Arial" pitchFamily="34" charset="0"/>
              </a:rPr>
              <a:t>,</a:t>
            </a:r>
            <a:r>
              <a:rPr lang="en-US" sz="2000" dirty="0" err="1" smtClean="0">
                <a:latin typeface="Arial" pitchFamily="34" charset="0"/>
                <a:cs typeface="Arial" pitchFamily="34" charset="0"/>
              </a:rPr>
              <a:t>NN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sở</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đặt</a:t>
            </a:r>
            <a:r>
              <a:rPr lang="en-US" sz="2000" dirty="0" smtClean="0">
                <a:latin typeface="Arial" pitchFamily="34" charset="0"/>
                <a:cs typeface="Arial" pitchFamily="34" charset="0"/>
              </a:rPr>
              <a:t> ở </a:t>
            </a:r>
            <a:r>
              <a:rPr lang="en-US" sz="2000" dirty="0" err="1" smtClean="0">
                <a:latin typeface="Arial" pitchFamily="34" charset="0"/>
                <a:cs typeface="Arial" pitchFamily="34" charset="0"/>
              </a:rPr>
              <a:t>vị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thượng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chỉnh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p>
          <a:p>
            <a:pPr marL="0" indent="0" algn="just">
              <a:buNone/>
            </a:pPr>
            <a:endParaRPr lang="en-US" sz="2000" i="1" u="sng" dirty="0" smtClean="0">
              <a:solidFill>
                <a:srgbClr val="0070C0"/>
              </a:solidFill>
              <a:latin typeface="Arial" pitchFamily="34" charset="0"/>
              <a:cs typeface="Arial" pitchFamily="34" charset="0"/>
            </a:endParaRPr>
          </a:p>
          <a:p>
            <a:pPr marL="0" indent="0" algn="just">
              <a:buNone/>
            </a:pPr>
            <a:r>
              <a:rPr lang="en-US" sz="2000" i="1" u="sng" dirty="0" err="1" smtClean="0">
                <a:solidFill>
                  <a:srgbClr val="0070C0"/>
                </a:solidFill>
                <a:latin typeface="Arial" pitchFamily="34" charset="0"/>
                <a:cs typeface="Arial" pitchFamily="34" charset="0"/>
              </a:rPr>
              <a:t>Thứ</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ba</a:t>
            </a:r>
            <a:r>
              <a:rPr lang="en-US" sz="2000" dirty="0" smtClean="0">
                <a:solidFill>
                  <a:srgbClr val="0070C0"/>
                </a:solidFill>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NN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rõ</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ràng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nhịp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soát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giữa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a:t>
            </a:r>
          </a:p>
          <a:p>
            <a:pPr marL="0" indent="0" algn="just">
              <a:buNone/>
            </a:pPr>
            <a:endParaRPr lang="en-US" sz="2000" i="1" u="sng" dirty="0" smtClean="0">
              <a:solidFill>
                <a:srgbClr val="0070C0"/>
              </a:solidFill>
              <a:latin typeface="Arial" pitchFamily="34" charset="0"/>
              <a:cs typeface="Arial" pitchFamily="34" charset="0"/>
            </a:endParaRPr>
          </a:p>
          <a:p>
            <a:pPr marL="0" indent="0" algn="just">
              <a:buNone/>
            </a:pPr>
            <a:r>
              <a:rPr lang="en-US" sz="2000" i="1" u="sng" dirty="0" err="1" smtClean="0">
                <a:solidFill>
                  <a:srgbClr val="0070C0"/>
                </a:solidFill>
                <a:latin typeface="Arial" pitchFamily="34" charset="0"/>
                <a:cs typeface="Arial" pitchFamily="34" charset="0"/>
              </a:rPr>
              <a:t>Thứ</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tư</a:t>
            </a:r>
            <a:r>
              <a:rPr lang="en-US" sz="2000" u="sng" dirty="0" err="1" smtClean="0">
                <a:solidFill>
                  <a:srgbClr val="0070C0"/>
                </a:solidFill>
                <a:latin typeface="Arial" pitchFamily="34" charset="0"/>
                <a:cs typeface="Arial" pitchFamily="34" charset="0"/>
              </a:rPr>
              <a:t>,</a:t>
            </a:r>
            <a:r>
              <a:rPr lang="en-US" sz="2000" dirty="0" err="1" smtClean="0">
                <a:latin typeface="Arial" pitchFamily="34" charset="0"/>
                <a:cs typeface="Arial" pitchFamily="34" charset="0"/>
              </a:rPr>
              <a:t>NNPQXHCNVN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do </a:t>
            </a:r>
            <a:r>
              <a:rPr lang="en-US" sz="2000" dirty="0" err="1" smtClean="0">
                <a:latin typeface="Arial" pitchFamily="34" charset="0"/>
                <a:cs typeface="Arial" pitchFamily="34" charset="0"/>
              </a:rPr>
              <a:t>Đảng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 </a:t>
            </a:r>
            <a:r>
              <a:rPr lang="en-US" sz="2000" dirty="0" err="1" smtClean="0">
                <a:latin typeface="Arial" pitchFamily="34" charset="0"/>
                <a:cs typeface="Arial" pitchFamily="34" charset="0"/>
              </a:rPr>
              <a:t>lãnh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phù</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điều</a:t>
            </a:r>
            <a:r>
              <a:rPr lang="en-US" sz="2000" dirty="0" smtClean="0">
                <a:latin typeface="Arial" pitchFamily="34" charset="0"/>
                <a:cs typeface="Arial" pitchFamily="34" charset="0"/>
              </a:rPr>
              <a:t> 4 </a:t>
            </a:r>
            <a:r>
              <a:rPr lang="en-US" sz="2000" dirty="0" err="1" smtClean="0">
                <a:latin typeface="Arial" pitchFamily="34" charset="0"/>
                <a:cs typeface="Arial" pitchFamily="34" charset="0"/>
              </a:rPr>
              <a:t>hiến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2013.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NN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châm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ủy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nhiệm</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5439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2400" u="sng" dirty="0" smtClean="0">
                <a:solidFill>
                  <a:prstClr val="black"/>
                </a:solidFill>
                <a:latin typeface="Arial" pitchFamily="34" charset="0"/>
                <a:cs typeface="Arial" pitchFamily="34" charset="0"/>
              </a:rPr>
              <a:t>2. </a:t>
            </a:r>
            <a:r>
              <a:rPr lang="en-US" sz="2400" u="sng" dirty="0" err="1">
                <a:solidFill>
                  <a:prstClr val="black"/>
                </a:solidFill>
                <a:latin typeface="Arial" pitchFamily="34" charset="0"/>
                <a:cs typeface="Arial" pitchFamily="34" charset="0"/>
              </a:rPr>
              <a:t>Nhà</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nước</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pháp</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quyền</a:t>
            </a:r>
            <a:r>
              <a:rPr lang="en-US" sz="2400" u="sng" dirty="0">
                <a:solidFill>
                  <a:prstClr val="black"/>
                </a:solidFill>
                <a:latin typeface="Arial" pitchFamily="34" charset="0"/>
                <a:cs typeface="Arial" pitchFamily="34" charset="0"/>
              </a:rPr>
              <a:t> XHCN ở </a:t>
            </a:r>
            <a:r>
              <a:rPr lang="en-US" sz="2400" u="sng" dirty="0" err="1">
                <a:solidFill>
                  <a:prstClr val="black"/>
                </a:solidFill>
                <a:latin typeface="Arial" pitchFamily="34" charset="0"/>
                <a:cs typeface="Arial" pitchFamily="34" charset="0"/>
              </a:rPr>
              <a:t>Việt</a:t>
            </a:r>
            <a:r>
              <a:rPr lang="en-US" sz="2400" u="sng" dirty="0">
                <a:solidFill>
                  <a:prstClr val="black"/>
                </a:solidFill>
                <a:latin typeface="Arial" pitchFamily="34" charset="0"/>
                <a:cs typeface="Arial" pitchFamily="34" charset="0"/>
              </a:rPr>
              <a:t> Nam</a:t>
            </a:r>
            <a:endParaRPr lang="en-US" sz="2400" u="sng" dirty="0"/>
          </a:p>
        </p:txBody>
      </p:sp>
      <p:sp>
        <p:nvSpPr>
          <p:cNvPr id="3" name="Content Placeholder 2"/>
          <p:cNvSpPr>
            <a:spLocks noGrp="1"/>
          </p:cNvSpPr>
          <p:nvPr>
            <p:ph idx="1"/>
          </p:nvPr>
        </p:nvSpPr>
        <p:spPr>
          <a:xfrm>
            <a:off x="395536" y="1484784"/>
            <a:ext cx="8579296" cy="4997152"/>
          </a:xfrm>
        </p:spPr>
        <p:txBody>
          <a:bodyPr>
            <a:normAutofit/>
          </a:bodyPr>
          <a:lstStyle/>
          <a:p>
            <a:pPr marL="0" indent="0" algn="just">
              <a:buNone/>
            </a:pPr>
            <a:r>
              <a:rPr lang="en-US" sz="2000" i="1" u="sng" dirty="0" err="1" smtClean="0">
                <a:solidFill>
                  <a:srgbClr val="0070C0"/>
                </a:solidFill>
                <a:latin typeface="Arial" pitchFamily="34" charset="0"/>
                <a:cs typeface="Arial" pitchFamily="34" charset="0"/>
              </a:rPr>
              <a:t>Thứ</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năm</a:t>
            </a:r>
            <a:r>
              <a:rPr lang="en-US" sz="2000" dirty="0" smtClean="0">
                <a:latin typeface="Arial" pitchFamily="34" charset="0"/>
                <a:cs typeface="Arial" pitchFamily="34" charset="0"/>
              </a:rPr>
              <a:t>, </a:t>
            </a:r>
          </a:p>
          <a:p>
            <a:pPr marL="0" indent="0" algn="just">
              <a:buNone/>
            </a:pPr>
            <a:r>
              <a:rPr lang="en-US" sz="2000" dirty="0">
                <a:latin typeface="Arial" pitchFamily="34" charset="0"/>
                <a:cs typeface="Arial" pitchFamily="34" charset="0"/>
              </a:rPr>
              <a:t>	</a:t>
            </a:r>
            <a:r>
              <a:rPr lang="en-US" sz="2000" dirty="0" smtClean="0">
                <a:latin typeface="Arial" pitchFamily="34" charset="0"/>
                <a:cs typeface="Arial" pitchFamily="34" charset="0"/>
              </a:rPr>
              <a:t>NNPQXHCN VN </a:t>
            </a:r>
            <a:r>
              <a:rPr lang="en-US" sz="2000" dirty="0" err="1" smtClean="0">
                <a:latin typeface="Arial" pitchFamily="34" charset="0"/>
                <a:cs typeface="Arial" pitchFamily="34" charset="0"/>
              </a:rPr>
              <a:t>tôn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trọng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con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coi</a:t>
            </a:r>
            <a:r>
              <a:rPr lang="en-US" sz="2000" dirty="0" smtClean="0">
                <a:latin typeface="Arial" pitchFamily="34" charset="0"/>
                <a:cs typeface="Arial" pitchFamily="34" charset="0"/>
              </a:rPr>
              <a:t> con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tâm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triển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một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rãi</a:t>
            </a:r>
            <a:r>
              <a:rPr lang="en-US" sz="2000" dirty="0" smtClean="0">
                <a:latin typeface="Arial" pitchFamily="34" charset="0"/>
                <a:cs typeface="Arial" pitchFamily="34" charset="0"/>
              </a:rPr>
              <a:t>; </a:t>
            </a:r>
          </a:p>
          <a:p>
            <a:pPr marL="0" indent="0" algn="just">
              <a:buNone/>
            </a:pPr>
            <a:r>
              <a:rPr lang="en-US" sz="2000" i="1" u="sng" dirty="0" err="1" smtClean="0">
                <a:solidFill>
                  <a:srgbClr val="0070C0"/>
                </a:solidFill>
                <a:latin typeface="Arial" pitchFamily="34" charset="0"/>
                <a:cs typeface="Arial" pitchFamily="34" charset="0"/>
              </a:rPr>
              <a:t>Thứ</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sáu</a:t>
            </a:r>
            <a:r>
              <a:rPr lang="en-US" sz="2000" u="sng" dirty="0" smtClean="0">
                <a:solidFill>
                  <a:srgbClr val="0070C0"/>
                </a:solidFill>
                <a:latin typeface="Arial" pitchFamily="34" charset="0"/>
                <a:cs typeface="Arial" pitchFamily="34" charset="0"/>
              </a:rPr>
              <a:t>, </a:t>
            </a:r>
          </a:p>
          <a:p>
            <a:pPr marL="0" indent="0" algn="just">
              <a:buNone/>
            </a:pPr>
            <a:r>
              <a:rPr lang="en-US" sz="2000" dirty="0" smtClean="0">
                <a:solidFill>
                  <a:srgbClr val="0070C0"/>
                </a:solidFill>
                <a:latin typeface="Arial" pitchFamily="34" charset="0"/>
                <a:cs typeface="Arial" pitchFamily="34" charset="0"/>
              </a:rPr>
              <a:t>	</a:t>
            </a:r>
            <a:r>
              <a:rPr lang="en-US" sz="2000" dirty="0" err="1" smtClean="0">
                <a:latin typeface="Arial" pitchFamily="34" charset="0"/>
                <a:cs typeface="Arial" pitchFamily="34" charset="0"/>
              </a:rPr>
              <a:t>Tổ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theo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nguyên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tắc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cấp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soát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lẫn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nhưng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chỉ</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ương</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51218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smtClean="0">
                <a:latin typeface="Arial" pitchFamily="34" charset="0"/>
                <a:cs typeface="Arial" pitchFamily="34" charset="0"/>
              </a:rPr>
              <a:t>3. </a:t>
            </a:r>
            <a:r>
              <a:rPr lang="en-US" sz="2400" u="sng" dirty="0" err="1" smtClean="0">
                <a:latin typeface="Arial" pitchFamily="34" charset="0"/>
                <a:cs typeface="Arial" pitchFamily="34" charset="0"/>
              </a:rPr>
              <a:t>Phát</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huy</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dân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chủ</a:t>
            </a:r>
            <a:r>
              <a:rPr lang="en-US" sz="2400" u="sng" dirty="0" smtClean="0">
                <a:latin typeface="Arial" pitchFamily="34" charset="0"/>
                <a:cs typeface="Arial" pitchFamily="34" charset="0"/>
              </a:rPr>
              <a:t> XHCN, </a:t>
            </a:r>
            <a:r>
              <a:rPr lang="en-US" sz="2400" u="sng" dirty="0" err="1" smtClean="0">
                <a:latin typeface="Arial" pitchFamily="34" charset="0"/>
                <a:cs typeface="Arial" pitchFamily="34" charset="0"/>
              </a:rPr>
              <a:t>xây</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dựng</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nhà</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nước</a:t>
            </a:r>
            <a:r>
              <a:rPr lang="en-US" sz="2400" u="sng" dirty="0" smtClean="0">
                <a:latin typeface="Arial" pitchFamily="34" charset="0"/>
                <a:cs typeface="Arial" pitchFamily="34" charset="0"/>
              </a:rPr>
              <a:t> PQXHCN ở </a:t>
            </a:r>
            <a:r>
              <a:rPr lang="en-US" sz="2400" u="sng" dirty="0" err="1" smtClean="0">
                <a:latin typeface="Arial" pitchFamily="34" charset="0"/>
                <a:cs typeface="Arial" pitchFamily="34" charset="0"/>
              </a:rPr>
              <a:t>Việt</a:t>
            </a:r>
            <a:r>
              <a:rPr lang="en-US" sz="2400" u="sng" dirty="0" smtClean="0">
                <a:latin typeface="Arial" pitchFamily="34" charset="0"/>
                <a:cs typeface="Arial" pitchFamily="34" charset="0"/>
              </a:rPr>
              <a:t> Nam </a:t>
            </a:r>
            <a:r>
              <a:rPr lang="en-US" sz="2400" u="sng" dirty="0" err="1" smtClean="0">
                <a:latin typeface="Arial" pitchFamily="34" charset="0"/>
                <a:cs typeface="Arial" pitchFamily="34" charset="0"/>
              </a:rPr>
              <a:t>hiện</a:t>
            </a:r>
            <a:r>
              <a:rPr lang="en-US" sz="2400" u="sng" dirty="0" smtClean="0">
                <a:latin typeface="Arial" pitchFamily="34" charset="0"/>
                <a:cs typeface="Arial" pitchFamily="34" charset="0"/>
              </a:rPr>
              <a:t> nay</a:t>
            </a:r>
            <a:endParaRPr lang="en-US" sz="2400" u="sng" dirty="0">
              <a:latin typeface="Arial" pitchFamily="34" charset="0"/>
              <a:cs typeface="Arial" pitchFamily="34" charset="0"/>
            </a:endParaRPr>
          </a:p>
        </p:txBody>
      </p:sp>
      <p:sp>
        <p:nvSpPr>
          <p:cNvPr id="3" name="Content Placeholder 2"/>
          <p:cNvSpPr>
            <a:spLocks noGrp="1"/>
          </p:cNvSpPr>
          <p:nvPr>
            <p:ph idx="1"/>
          </p:nvPr>
        </p:nvSpPr>
        <p:spPr>
          <a:xfrm>
            <a:off x="457200" y="1484784"/>
            <a:ext cx="8229600" cy="4824536"/>
          </a:xfrm>
        </p:spPr>
        <p:txBody>
          <a:bodyPr>
            <a:normAutofit/>
          </a:bodyPr>
          <a:lstStyle/>
          <a:p>
            <a:pPr marL="0" indent="0" algn="just">
              <a:buNone/>
            </a:pPr>
            <a:r>
              <a:rPr lang="en-US" sz="2000" dirty="0" smtClean="0">
                <a:latin typeface="Arial" pitchFamily="34" charset="0"/>
                <a:cs typeface="Arial" pitchFamily="34" charset="0"/>
              </a:rPr>
              <a:t>a.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huy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ở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nay.</a:t>
            </a:r>
          </a:p>
          <a:p>
            <a:pPr marL="0" indent="0" algn="just">
              <a:buNone/>
            </a:pPr>
            <a:r>
              <a:rPr lang="en-US" sz="2000" i="1" u="sng" dirty="0" err="1" smtClean="0">
                <a:solidFill>
                  <a:srgbClr val="0070C0"/>
                </a:solidFill>
                <a:latin typeface="Arial" pitchFamily="34" charset="0"/>
                <a:cs typeface="Arial" pitchFamily="34" charset="0"/>
              </a:rPr>
              <a:t>Một</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là</a:t>
            </a:r>
            <a:r>
              <a:rPr lang="en-US" sz="2000" i="1" u="sng" dirty="0" smtClean="0">
                <a:solidFill>
                  <a:srgbClr val="0070C0"/>
                </a:solidFill>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hướng</a:t>
            </a:r>
            <a:r>
              <a:rPr lang="en-US" sz="2000" dirty="0" smtClean="0">
                <a:latin typeface="Arial" pitchFamily="34" charset="0"/>
                <a:cs typeface="Arial" pitchFamily="34" charset="0"/>
              </a:rPr>
              <a:t> XHCN, </a:t>
            </a:r>
            <a:r>
              <a:rPr lang="en-US" sz="2000" dirty="0" err="1" smtClean="0">
                <a:latin typeface="Arial" pitchFamily="34" charset="0"/>
                <a:cs typeface="Arial" pitchFamily="34" charset="0"/>
              </a:rPr>
              <a:t>tạo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sở</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chắc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triển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sở</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hữu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doanh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nghiệp</a:t>
            </a:r>
            <a:r>
              <a:rPr lang="en-US" sz="2000" dirty="0" smtClean="0">
                <a:latin typeface="Arial" pitchFamily="34" charset="0"/>
                <a:cs typeface="Arial" pitchFamily="34" charset="0"/>
              </a:rPr>
              <a:t>.</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đúng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đắn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trò</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trọng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chỉnh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đồng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bộ</a:t>
            </a:r>
            <a:r>
              <a:rPr lang="en-US" sz="2000" dirty="0" smtClean="0">
                <a:latin typeface="Arial" pitchFamily="34" charset="0"/>
                <a:cs typeface="Arial" pitchFamily="34" charset="0"/>
              </a:rPr>
              <a:t> ở </a:t>
            </a:r>
            <a:r>
              <a:rPr lang="en-US" sz="2000" dirty="0" err="1" smtClean="0">
                <a:latin typeface="Arial" pitchFamily="34" charset="0"/>
                <a:cs typeface="Arial" pitchFamily="34" charset="0"/>
              </a:rPr>
              <a:t>cả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khâu</a:t>
            </a:r>
            <a:r>
              <a:rPr lang="en-US" sz="2000" dirty="0" smtClean="0">
                <a:latin typeface="Arial" pitchFamily="34" charset="0"/>
                <a:cs typeface="Arial" pitchFamily="34" charset="0"/>
              </a:rPr>
              <a:t>: Ban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theo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dõi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sát</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triển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đồng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tố</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644800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solidFill>
                  <a:prstClr val="black"/>
                </a:solidFill>
                <a:latin typeface="Arial" pitchFamily="34" charset="0"/>
                <a:cs typeface="Arial" pitchFamily="34" charset="0"/>
              </a:rPr>
              <a:t>3. </a:t>
            </a:r>
            <a:r>
              <a:rPr lang="en-US" sz="2400" u="sng" dirty="0" err="1">
                <a:solidFill>
                  <a:prstClr val="black"/>
                </a:solidFill>
                <a:latin typeface="Arial" pitchFamily="34" charset="0"/>
                <a:cs typeface="Arial" pitchFamily="34" charset="0"/>
              </a:rPr>
              <a:t>Phát</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huy</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dân</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chủ</a:t>
            </a:r>
            <a:r>
              <a:rPr lang="en-US" sz="2400" u="sng" dirty="0">
                <a:solidFill>
                  <a:prstClr val="black"/>
                </a:solidFill>
                <a:latin typeface="Arial" pitchFamily="34" charset="0"/>
                <a:cs typeface="Arial" pitchFamily="34" charset="0"/>
              </a:rPr>
              <a:t> XHCN, </a:t>
            </a:r>
            <a:r>
              <a:rPr lang="en-US" sz="2400" u="sng" dirty="0" err="1">
                <a:solidFill>
                  <a:prstClr val="black"/>
                </a:solidFill>
                <a:latin typeface="Arial" pitchFamily="34" charset="0"/>
                <a:cs typeface="Arial" pitchFamily="34" charset="0"/>
              </a:rPr>
              <a:t>xây</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dựng</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nhà</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nước</a:t>
            </a:r>
            <a:r>
              <a:rPr lang="en-US" sz="2400" u="sng" dirty="0">
                <a:solidFill>
                  <a:prstClr val="black"/>
                </a:solidFill>
                <a:latin typeface="Arial" pitchFamily="34" charset="0"/>
                <a:cs typeface="Arial" pitchFamily="34" charset="0"/>
              </a:rPr>
              <a:t> PQXHCN ở </a:t>
            </a:r>
            <a:r>
              <a:rPr lang="en-US" sz="2400" u="sng" dirty="0" err="1">
                <a:solidFill>
                  <a:prstClr val="black"/>
                </a:solidFill>
                <a:latin typeface="Arial" pitchFamily="34" charset="0"/>
                <a:cs typeface="Arial" pitchFamily="34" charset="0"/>
              </a:rPr>
              <a:t>Việt</a:t>
            </a:r>
            <a:r>
              <a:rPr lang="en-US" sz="2400" u="sng" dirty="0">
                <a:solidFill>
                  <a:prstClr val="black"/>
                </a:solidFill>
                <a:latin typeface="Arial" pitchFamily="34" charset="0"/>
                <a:cs typeface="Arial" pitchFamily="34" charset="0"/>
              </a:rPr>
              <a:t> Nam </a:t>
            </a:r>
            <a:r>
              <a:rPr lang="en-US" sz="2400" u="sng" dirty="0" err="1">
                <a:solidFill>
                  <a:prstClr val="black"/>
                </a:solidFill>
                <a:latin typeface="Arial" pitchFamily="34" charset="0"/>
                <a:cs typeface="Arial" pitchFamily="34" charset="0"/>
              </a:rPr>
              <a:t>hiện</a:t>
            </a:r>
            <a:r>
              <a:rPr lang="en-US" sz="2400" u="sng" dirty="0">
                <a:solidFill>
                  <a:prstClr val="black"/>
                </a:solidFill>
                <a:latin typeface="Arial" pitchFamily="34" charset="0"/>
                <a:cs typeface="Arial" pitchFamily="34" charset="0"/>
              </a:rPr>
              <a:t> nay</a:t>
            </a:r>
            <a:endParaRPr lang="en-US" sz="2400" u="sng" dirty="0"/>
          </a:p>
        </p:txBody>
      </p:sp>
      <p:sp>
        <p:nvSpPr>
          <p:cNvPr id="3" name="Content Placeholder 2"/>
          <p:cNvSpPr>
            <a:spLocks noGrp="1"/>
          </p:cNvSpPr>
          <p:nvPr>
            <p:ph idx="1"/>
          </p:nvPr>
        </p:nvSpPr>
        <p:spPr>
          <a:xfrm>
            <a:off x="457200" y="1772816"/>
            <a:ext cx="8229600" cy="4525963"/>
          </a:xfrm>
        </p:spPr>
        <p:txBody>
          <a:bodyPr>
            <a:normAutofit/>
          </a:bodyPr>
          <a:lstStyle/>
          <a:p>
            <a:pPr marL="0" indent="0" algn="just">
              <a:buNone/>
            </a:pPr>
            <a:r>
              <a:rPr lang="en-US" sz="2000" i="1" u="sng" dirty="0" smtClean="0">
                <a:solidFill>
                  <a:srgbClr val="0070C0"/>
                </a:solidFill>
                <a:latin typeface="Arial" pitchFamily="34" charset="0"/>
                <a:cs typeface="Arial" pitchFamily="34" charset="0"/>
              </a:rPr>
              <a:t>Hai </a:t>
            </a:r>
            <a:r>
              <a:rPr lang="en-US" sz="2000" i="1" u="sng" dirty="0" err="1" smtClean="0">
                <a:solidFill>
                  <a:srgbClr val="0070C0"/>
                </a:solidFill>
                <a:latin typeface="Arial" pitchFamily="34" charset="0"/>
                <a:cs typeface="Arial" pitchFamily="34" charset="0"/>
              </a:rPr>
              <a:t>là</a:t>
            </a:r>
            <a:r>
              <a:rPr lang="en-US" sz="2000" i="1" u="sng" dirty="0" smtClean="0">
                <a:solidFill>
                  <a:srgbClr val="0070C0"/>
                </a:solidFill>
                <a:latin typeface="Arial" pitchFamily="34" charset="0"/>
                <a:cs typeface="Arial" pitchFamily="34" charset="0"/>
              </a:rPr>
              <a:t>, </a:t>
            </a:r>
            <a:r>
              <a:rPr lang="en-US" sz="2000" dirty="0" err="1">
                <a:latin typeface="Arial" pitchFamily="34" charset="0"/>
                <a:cs typeface="Arial" pitchFamily="34" charset="0"/>
              </a:rPr>
              <a:t>x</a:t>
            </a:r>
            <a:r>
              <a:rPr lang="en-US" sz="2000" dirty="0" err="1" smtClean="0">
                <a:latin typeface="Arial" pitchFamily="34" charset="0"/>
                <a:cs typeface="Arial" pitchFamily="34" charset="0"/>
              </a:rPr>
              <a:t>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tưởng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xuyên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đổi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chỉnh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đốn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nâng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lãnh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đạo</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đảng</a:t>
            </a:r>
            <a:endParaRPr lang="en-US" sz="2000" dirty="0" smtClean="0">
              <a:latin typeface="Arial" pitchFamily="34" charset="0"/>
              <a:cs typeface="Arial" pitchFamily="34" charset="0"/>
            </a:endParaRPr>
          </a:p>
          <a:p>
            <a:pPr marL="0" indent="0" algn="just">
              <a:buNone/>
            </a:pPr>
            <a:r>
              <a:rPr lang="en-US" sz="2000" i="1" u="sng" dirty="0" smtClean="0">
                <a:solidFill>
                  <a:srgbClr val="0070C0"/>
                </a:solidFill>
                <a:latin typeface="Arial" pitchFamily="34" charset="0"/>
                <a:cs typeface="Arial" pitchFamily="34" charset="0"/>
              </a:rPr>
              <a:t>Ba </a:t>
            </a:r>
            <a:r>
              <a:rPr lang="en-US" sz="2000" i="1" u="sng" dirty="0" err="1" smtClean="0">
                <a:solidFill>
                  <a:srgbClr val="0070C0"/>
                </a:solidFill>
                <a:latin typeface="Arial" pitchFamily="34" charset="0"/>
                <a:cs typeface="Arial" pitchFamily="34" charset="0"/>
              </a:rPr>
              <a:t>là</a:t>
            </a:r>
            <a:r>
              <a:rPr lang="en-US" sz="2000" dirty="0" smtClean="0">
                <a:solidFill>
                  <a:srgbClr val="0070C0"/>
                </a:solidFill>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PQXHCN,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a:t>
            </a:r>
            <a:r>
              <a:rPr lang="en-US" sz="2000" dirty="0" smtClean="0">
                <a:latin typeface="Arial" pitchFamily="34" charset="0"/>
                <a:cs typeface="Arial" pitchFamily="34" charset="0"/>
              </a:rPr>
              <a:t> DCXHCN </a:t>
            </a:r>
          </a:p>
          <a:p>
            <a:pPr marL="0" indent="0">
              <a:buNone/>
            </a:pPr>
            <a:r>
              <a:rPr lang="en-US" sz="2000" dirty="0" smtClean="0">
                <a:latin typeface="Arial" pitchFamily="34" charset="0"/>
                <a:cs typeface="Arial" pitchFamily="34" charset="0"/>
              </a:rPr>
              <a:t>- NN </a:t>
            </a:r>
            <a:r>
              <a:rPr lang="en-US" sz="2000" dirty="0" err="1" smtClean="0">
                <a:latin typeface="Arial" pitchFamily="34" charset="0"/>
                <a:cs typeface="Arial" pitchFamily="34" charset="0"/>
              </a:rPr>
              <a:t>đặt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dưới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lãnh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sản</a:t>
            </a:r>
            <a:endParaRPr lang="en-US" sz="2000" dirty="0" smtClean="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57253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pPr lvl="0">
              <a:spcBef>
                <a:spcPct val="20000"/>
              </a:spcBef>
            </a:pPr>
            <a:r>
              <a:rPr lang="en-US" sz="3100">
                <a:solidFill>
                  <a:prstClr val="black"/>
                </a:solidFill>
                <a:latin typeface="Arial" pitchFamily="34" charset="0"/>
                <a:ea typeface="+mn-ea"/>
                <a:cs typeface="Arial" pitchFamily="34" charset="0"/>
              </a:rPr>
              <a:t>1. Dân chủ và sự ra đời của dân </a:t>
            </a:r>
            <a:r>
              <a:rPr lang="en-US" sz="3100" smtClean="0">
                <a:solidFill>
                  <a:prstClr val="black"/>
                </a:solidFill>
                <a:latin typeface="Arial" pitchFamily="34" charset="0"/>
                <a:ea typeface="+mn-ea"/>
                <a:cs typeface="Arial" pitchFamily="34" charset="0"/>
              </a:rPr>
              <a:t>chủ</a:t>
            </a:r>
            <a:r>
              <a:rPr lang="en-US" sz="2600" smtClean="0">
                <a:solidFill>
                  <a:prstClr val="black"/>
                </a:solidFill>
                <a:latin typeface="Arial" pitchFamily="34" charset="0"/>
                <a:ea typeface="+mn-ea"/>
                <a:cs typeface="Arial" pitchFamily="34" charset="0"/>
              </a:rPr>
              <a:t/>
            </a:r>
            <a:br>
              <a:rPr lang="en-US" sz="2600" smtClean="0">
                <a:solidFill>
                  <a:prstClr val="black"/>
                </a:solidFill>
                <a:latin typeface="Arial" pitchFamily="34" charset="0"/>
                <a:ea typeface="+mn-ea"/>
                <a:cs typeface="Arial" pitchFamily="34" charset="0"/>
              </a:rPr>
            </a:br>
            <a:r>
              <a:rPr lang="en-US" sz="2800" smtClean="0">
                <a:solidFill>
                  <a:prstClr val="black"/>
                </a:solidFill>
                <a:latin typeface="Arial" pitchFamily="34" charset="0"/>
                <a:ea typeface="+mn-ea"/>
                <a:cs typeface="Arial" pitchFamily="34" charset="0"/>
              </a:rPr>
              <a:t>a</a:t>
            </a:r>
            <a:r>
              <a:rPr lang="en-US" sz="2800">
                <a:solidFill>
                  <a:prstClr val="black"/>
                </a:solidFill>
                <a:latin typeface="Arial" pitchFamily="34" charset="0"/>
                <a:ea typeface="+mn-ea"/>
                <a:cs typeface="Arial" pitchFamily="34" charset="0"/>
              </a:rPr>
              <a:t>. Quan niệm về dân chủ</a:t>
            </a:r>
            <a:endParaRPr lang="en-US" sz="2800"/>
          </a:p>
        </p:txBody>
      </p:sp>
      <p:sp>
        <p:nvSpPr>
          <p:cNvPr id="3" name="Content Placeholder 2"/>
          <p:cNvSpPr>
            <a:spLocks noGrp="1"/>
          </p:cNvSpPr>
          <p:nvPr>
            <p:ph idx="1"/>
          </p:nvPr>
        </p:nvSpPr>
        <p:spPr>
          <a:xfrm>
            <a:off x="179512" y="1268760"/>
            <a:ext cx="8784976" cy="5328592"/>
          </a:xfrm>
        </p:spPr>
        <p:txBody>
          <a:bodyPr>
            <a:normAutofit/>
          </a:bodyPr>
          <a:lstStyle/>
          <a:p>
            <a:pPr marL="0" indent="0">
              <a:buNone/>
            </a:pPr>
            <a:r>
              <a:rPr lang="en-US" sz="2400" i="1" u="sng" dirty="0" err="1" smtClean="0">
                <a:latin typeface="Arial" pitchFamily="34" charset="0"/>
                <a:cs typeface="Arial" pitchFamily="34" charset="0"/>
              </a:rPr>
              <a:t>Quyền</a:t>
            </a:r>
            <a:r>
              <a:rPr lang="en-US" sz="2400" i="1" u="sng" dirty="0" smtClean="0">
                <a:latin typeface="Arial" pitchFamily="34" charset="0"/>
                <a:cs typeface="Arial" pitchFamily="34" charset="0"/>
              </a:rPr>
              <a:t> </a:t>
            </a:r>
            <a:r>
              <a:rPr lang="en-US" sz="2400" i="1" u="sng" dirty="0" err="1" smtClean="0">
                <a:latin typeface="Arial" pitchFamily="34" charset="0"/>
                <a:cs typeface="Arial" pitchFamily="34" charset="0"/>
              </a:rPr>
              <a:t>lực</a:t>
            </a:r>
            <a:r>
              <a:rPr lang="en-US" sz="2400" i="1" u="sng" dirty="0" smtClean="0">
                <a:latin typeface="Arial" pitchFamily="34" charset="0"/>
                <a:cs typeface="Arial" pitchFamily="34" charset="0"/>
              </a:rPr>
              <a:t> ?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tới</a:t>
            </a:r>
            <a:r>
              <a:rPr lang="en-US" sz="2400" dirty="0" smtClean="0">
                <a:latin typeface="Arial" pitchFamily="34" charset="0"/>
                <a:cs typeface="Arial" pitchFamily="34" charset="0"/>
              </a:rPr>
              <a:t> 20 </a:t>
            </a:r>
            <a:r>
              <a:rPr lang="en-US" sz="2400" dirty="0" err="1" smtClean="0">
                <a:latin typeface="Arial" pitchFamily="34" charset="0"/>
                <a:cs typeface="Arial" pitchFamily="34" charset="0"/>
              </a:rPr>
              <a:t>khái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niệm</a:t>
            </a:r>
            <a:r>
              <a:rPr lang="en-US" sz="2400" dirty="0" smtClean="0">
                <a:latin typeface="Arial" pitchFamily="34" charset="0"/>
                <a:cs typeface="Arial" pitchFamily="34" charset="0"/>
              </a:rPr>
              <a:t>:</a:t>
            </a:r>
          </a:p>
          <a:p>
            <a:pPr marL="0" indent="0" algn="just">
              <a:buNone/>
            </a:pPr>
            <a:r>
              <a:rPr lang="en-US" sz="2400" dirty="0" err="1" smtClean="0">
                <a:latin typeface="Arial" pitchFamily="34" charset="0"/>
                <a:cs typeface="Arial" pitchFamily="34" charset="0"/>
              </a:rPr>
              <a:t>Dantra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buộc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tùng</a:t>
            </a:r>
            <a:endParaRPr lang="en-US" sz="2400" dirty="0" smtClean="0">
              <a:latin typeface="Arial" pitchFamily="34" charset="0"/>
              <a:cs typeface="Arial" pitchFamily="34" charset="0"/>
            </a:endParaRPr>
          </a:p>
          <a:p>
            <a:pPr marL="0" indent="0" algn="just">
              <a:buNone/>
            </a:pPr>
            <a:r>
              <a:rPr lang="en-US" sz="2400" dirty="0" err="1" smtClean="0">
                <a:latin typeface="Arial" pitchFamily="34" charset="0"/>
                <a:cs typeface="Arial" pitchFamily="34" charset="0"/>
              </a:rPr>
              <a:t>Bách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khoa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học</a:t>
            </a:r>
            <a:r>
              <a:rPr lang="en-US" sz="2400" dirty="0" smtClean="0">
                <a:latin typeface="Arial" pitchFamily="34" charset="0"/>
                <a:cs typeface="Arial" pitchFamily="34" charset="0"/>
              </a:rPr>
              <a:t>: QL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ý </a:t>
            </a:r>
            <a:r>
              <a:rPr lang="en-US" sz="2400" dirty="0" err="1" smtClean="0">
                <a:latin typeface="Arial" pitchFamily="34" charset="0"/>
                <a:cs typeface="Arial" pitchFamily="34" charset="0"/>
              </a:rPr>
              <a:t>chí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phẩm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nhờ</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a:t>
            </a:r>
          </a:p>
          <a:p>
            <a:pPr marL="0" indent="0" algn="just">
              <a:buNone/>
            </a:pPr>
            <a:r>
              <a:rPr lang="en-US" sz="2400" u="sng" dirty="0" err="1" smtClean="0">
                <a:latin typeface="Arial" pitchFamily="34" charset="0"/>
                <a:cs typeface="Arial" pitchFamily="34" charset="0"/>
              </a:rPr>
              <a:t>Xuất</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hiện</a:t>
            </a:r>
            <a:r>
              <a:rPr lang="en-US" sz="2400" u="sng" dirty="0" smtClean="0">
                <a:latin typeface="Arial" pitchFamily="34" charset="0"/>
                <a:cs typeface="Arial" pitchFamily="34" charset="0"/>
              </a:rPr>
              <a:t> 3 </a:t>
            </a:r>
            <a:r>
              <a:rPr lang="en-US" sz="2400" u="sng" dirty="0" err="1" smtClean="0">
                <a:latin typeface="Arial" pitchFamily="34" charset="0"/>
                <a:cs typeface="Arial" pitchFamily="34" charset="0"/>
              </a:rPr>
              <a:t>mối</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quan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hệ</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cơ</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bản</a:t>
            </a:r>
            <a:r>
              <a:rPr lang="en-US" sz="2400" u="sng" dirty="0" smtClean="0">
                <a:latin typeface="Arial" pitchFamily="34" charset="0"/>
                <a:cs typeface="Arial" pitchFamily="34" charset="0"/>
              </a:rPr>
              <a:t>:</a:t>
            </a: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cầu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ành</a:t>
            </a:r>
            <a:r>
              <a:rPr lang="en-US" sz="2400" dirty="0" smtClean="0">
                <a:latin typeface="Arial" pitchFamily="34" charset="0"/>
                <a:cs typeface="Arial" pitchFamily="34" charset="0"/>
              </a:rPr>
              <a:t> vi </a:t>
            </a:r>
            <a:r>
              <a:rPr lang="en-US" sz="2400" dirty="0" err="1" smtClean="0">
                <a:latin typeface="Arial" pitchFamily="34" charset="0"/>
                <a:cs typeface="Arial" pitchFamily="34" charset="0"/>
              </a:rPr>
              <a:t>phẩm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hạnh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hệ</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điều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huy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chỉ</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huy</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Qua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đích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endParaRPr lang="en-US" sz="2400" dirty="0" smtClean="0">
              <a:latin typeface="Arial" pitchFamily="34" charset="0"/>
              <a:cs typeface="Arial" pitchFamily="34" charset="0"/>
            </a:endParaRPr>
          </a:p>
          <a:p>
            <a:pPr marL="0" indent="0">
              <a:buNone/>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3658945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r>
              <a:rPr lang="en-US" sz="2400" u="sng" dirty="0">
                <a:solidFill>
                  <a:prstClr val="black"/>
                </a:solidFill>
                <a:latin typeface="Arial" pitchFamily="34" charset="0"/>
                <a:cs typeface="Arial" pitchFamily="34" charset="0"/>
              </a:rPr>
              <a:t>3. </a:t>
            </a:r>
            <a:r>
              <a:rPr lang="en-US" sz="2400" u="sng" dirty="0" err="1">
                <a:solidFill>
                  <a:prstClr val="black"/>
                </a:solidFill>
                <a:latin typeface="Arial" pitchFamily="34" charset="0"/>
                <a:cs typeface="Arial" pitchFamily="34" charset="0"/>
              </a:rPr>
              <a:t>Phát</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huy</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dân</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chủ</a:t>
            </a:r>
            <a:r>
              <a:rPr lang="en-US" sz="2400" u="sng" dirty="0">
                <a:solidFill>
                  <a:prstClr val="black"/>
                </a:solidFill>
                <a:latin typeface="Arial" pitchFamily="34" charset="0"/>
                <a:cs typeface="Arial" pitchFamily="34" charset="0"/>
              </a:rPr>
              <a:t> XHCN, </a:t>
            </a:r>
            <a:r>
              <a:rPr lang="en-US" sz="2400" u="sng" dirty="0" err="1">
                <a:solidFill>
                  <a:prstClr val="black"/>
                </a:solidFill>
                <a:latin typeface="Arial" pitchFamily="34" charset="0"/>
                <a:cs typeface="Arial" pitchFamily="34" charset="0"/>
              </a:rPr>
              <a:t>xây</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dựng</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nhà</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nước</a:t>
            </a:r>
            <a:r>
              <a:rPr lang="en-US" sz="2400" u="sng" dirty="0">
                <a:solidFill>
                  <a:prstClr val="black"/>
                </a:solidFill>
                <a:latin typeface="Arial" pitchFamily="34" charset="0"/>
                <a:cs typeface="Arial" pitchFamily="34" charset="0"/>
              </a:rPr>
              <a:t> PQXHCN ở </a:t>
            </a:r>
            <a:r>
              <a:rPr lang="en-US" sz="2400" u="sng" dirty="0" err="1">
                <a:solidFill>
                  <a:prstClr val="black"/>
                </a:solidFill>
                <a:latin typeface="Arial" pitchFamily="34" charset="0"/>
                <a:cs typeface="Arial" pitchFamily="34" charset="0"/>
              </a:rPr>
              <a:t>Việt</a:t>
            </a:r>
            <a:r>
              <a:rPr lang="en-US" sz="2400" u="sng" dirty="0">
                <a:solidFill>
                  <a:prstClr val="black"/>
                </a:solidFill>
                <a:latin typeface="Arial" pitchFamily="34" charset="0"/>
                <a:cs typeface="Arial" pitchFamily="34" charset="0"/>
              </a:rPr>
              <a:t> Nam </a:t>
            </a:r>
            <a:r>
              <a:rPr lang="en-US" sz="2400" u="sng" dirty="0" err="1">
                <a:solidFill>
                  <a:prstClr val="black"/>
                </a:solidFill>
                <a:latin typeface="Arial" pitchFamily="34" charset="0"/>
                <a:cs typeface="Arial" pitchFamily="34" charset="0"/>
              </a:rPr>
              <a:t>hiện</a:t>
            </a:r>
            <a:r>
              <a:rPr lang="en-US" sz="2400" u="sng" dirty="0">
                <a:solidFill>
                  <a:prstClr val="black"/>
                </a:solidFill>
                <a:latin typeface="Arial" pitchFamily="34" charset="0"/>
                <a:cs typeface="Arial" pitchFamily="34" charset="0"/>
              </a:rPr>
              <a:t> nay</a:t>
            </a:r>
            <a:endParaRPr lang="en-US" sz="2400" u="sng" dirty="0"/>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NN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con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nhất</a:t>
            </a:r>
            <a:r>
              <a:rPr lang="en-US" sz="2000" dirty="0" smtClean="0">
                <a:latin typeface="Arial" pitchFamily="34" charset="0"/>
                <a:cs typeface="Arial" pitchFamily="34" charset="0"/>
              </a:rPr>
              <a:t> </a:t>
            </a:r>
          </a:p>
          <a:p>
            <a:pPr marL="0" indent="0" algn="just">
              <a:buNone/>
            </a:pPr>
            <a:endParaRPr lang="en-US" sz="2000" i="1" u="sng" dirty="0" smtClean="0">
              <a:solidFill>
                <a:srgbClr val="0070C0"/>
              </a:solidFill>
              <a:latin typeface="Arial" pitchFamily="34" charset="0"/>
              <a:cs typeface="Arial" pitchFamily="34" charset="0"/>
            </a:endParaRPr>
          </a:p>
          <a:p>
            <a:pPr marL="0" indent="0" algn="just">
              <a:buNone/>
            </a:pPr>
            <a:r>
              <a:rPr lang="en-US" sz="2000" i="1" u="sng" dirty="0" err="1" smtClean="0">
                <a:solidFill>
                  <a:srgbClr val="0070C0"/>
                </a:solidFill>
                <a:latin typeface="Arial" pitchFamily="34" charset="0"/>
                <a:cs typeface="Arial" pitchFamily="34" charset="0"/>
              </a:rPr>
              <a:t>Bốn</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là</a:t>
            </a:r>
            <a:r>
              <a:rPr lang="en-US" sz="2000" dirty="0" smtClean="0">
                <a:solidFill>
                  <a:srgbClr val="0070C0"/>
                </a:solidFill>
                <a:latin typeface="Arial" pitchFamily="34" charset="0"/>
                <a:cs typeface="Arial" pitchFamily="34" charset="0"/>
              </a:rPr>
              <a:t>, </a:t>
            </a:r>
            <a:r>
              <a:rPr lang="en-US" sz="2000" dirty="0" err="1" smtClean="0">
                <a:latin typeface="Arial" pitchFamily="34" charset="0"/>
                <a:cs typeface="Arial" pitchFamily="34" charset="0"/>
              </a:rPr>
              <a:t>nâng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trò</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trị</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Đổi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ĐL,CS, PL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Đảng</a:t>
            </a:r>
            <a:r>
              <a:rPr lang="en-US" sz="2000" dirty="0" smtClean="0">
                <a:latin typeface="Arial" pitchFamily="34" charset="0"/>
                <a:cs typeface="Arial" pitchFamily="34" charset="0"/>
              </a:rPr>
              <a:t>, NN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chăm</a:t>
            </a:r>
            <a:r>
              <a:rPr lang="en-US" sz="2000" dirty="0" smtClean="0">
                <a:latin typeface="Arial" pitchFamily="34" charset="0"/>
                <a:cs typeface="Arial" pitchFamily="34" charset="0"/>
              </a:rPr>
              <a:t> lo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p>
          <a:p>
            <a:pPr algn="just">
              <a:buFontTx/>
              <a:buChar char="-"/>
            </a:pPr>
            <a:r>
              <a:rPr lang="en-US" sz="2000" dirty="0" err="1" smtClean="0">
                <a:latin typeface="Arial" pitchFamily="34" charset="0"/>
                <a:cs typeface="Arial" pitchFamily="34" charset="0"/>
              </a:rPr>
              <a:t>Tham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Đảng</a:t>
            </a:r>
            <a:r>
              <a:rPr lang="en-US" sz="2000" dirty="0" smtClean="0">
                <a:latin typeface="Arial" pitchFamily="34" charset="0"/>
                <a:cs typeface="Arial" pitchFamily="34" charset="0"/>
              </a:rPr>
              <a:t>..</a:t>
            </a:r>
          </a:p>
          <a:p>
            <a:pPr algn="just">
              <a:buFontTx/>
              <a:buChar char="-"/>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439607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solidFill>
                  <a:prstClr val="black"/>
                </a:solidFill>
                <a:latin typeface="Arial" pitchFamily="34" charset="0"/>
                <a:cs typeface="Arial" pitchFamily="34" charset="0"/>
              </a:rPr>
              <a:t>3. </a:t>
            </a:r>
            <a:r>
              <a:rPr lang="en-US" sz="2400" u="sng" dirty="0" err="1">
                <a:solidFill>
                  <a:prstClr val="black"/>
                </a:solidFill>
                <a:latin typeface="Arial" pitchFamily="34" charset="0"/>
                <a:cs typeface="Arial" pitchFamily="34" charset="0"/>
              </a:rPr>
              <a:t>Phát</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huy</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dân</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chủ</a:t>
            </a:r>
            <a:r>
              <a:rPr lang="en-US" sz="2400" u="sng" dirty="0">
                <a:solidFill>
                  <a:prstClr val="black"/>
                </a:solidFill>
                <a:latin typeface="Arial" pitchFamily="34" charset="0"/>
                <a:cs typeface="Arial" pitchFamily="34" charset="0"/>
              </a:rPr>
              <a:t> XHCN, </a:t>
            </a:r>
            <a:r>
              <a:rPr lang="en-US" sz="2400" u="sng" dirty="0" err="1">
                <a:solidFill>
                  <a:prstClr val="black"/>
                </a:solidFill>
                <a:latin typeface="Arial" pitchFamily="34" charset="0"/>
                <a:cs typeface="Arial" pitchFamily="34" charset="0"/>
              </a:rPr>
              <a:t>xây</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dựng</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nhà</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nước</a:t>
            </a:r>
            <a:r>
              <a:rPr lang="en-US" sz="2400" u="sng" dirty="0">
                <a:solidFill>
                  <a:prstClr val="black"/>
                </a:solidFill>
                <a:latin typeface="Arial" pitchFamily="34" charset="0"/>
                <a:cs typeface="Arial" pitchFamily="34" charset="0"/>
              </a:rPr>
              <a:t> PQXHCN ở </a:t>
            </a:r>
            <a:r>
              <a:rPr lang="en-US" sz="2400" u="sng" dirty="0" err="1">
                <a:solidFill>
                  <a:prstClr val="black"/>
                </a:solidFill>
                <a:latin typeface="Arial" pitchFamily="34" charset="0"/>
                <a:cs typeface="Arial" pitchFamily="34" charset="0"/>
              </a:rPr>
              <a:t>Việt</a:t>
            </a:r>
            <a:r>
              <a:rPr lang="en-US" sz="2400" u="sng" dirty="0">
                <a:solidFill>
                  <a:prstClr val="black"/>
                </a:solidFill>
                <a:latin typeface="Arial" pitchFamily="34" charset="0"/>
                <a:cs typeface="Arial" pitchFamily="34" charset="0"/>
              </a:rPr>
              <a:t> Nam </a:t>
            </a:r>
            <a:r>
              <a:rPr lang="en-US" sz="2400" u="sng" dirty="0" err="1">
                <a:solidFill>
                  <a:prstClr val="black"/>
                </a:solidFill>
                <a:latin typeface="Arial" pitchFamily="34" charset="0"/>
                <a:cs typeface="Arial" pitchFamily="34" charset="0"/>
              </a:rPr>
              <a:t>hiện</a:t>
            </a:r>
            <a:r>
              <a:rPr lang="en-US" sz="2400" u="sng" dirty="0">
                <a:solidFill>
                  <a:prstClr val="black"/>
                </a:solidFill>
                <a:latin typeface="Arial" pitchFamily="34" charset="0"/>
                <a:cs typeface="Arial" pitchFamily="34" charset="0"/>
              </a:rPr>
              <a:t> nay</a:t>
            </a:r>
            <a:endParaRPr lang="en-US" sz="2400" u="sng" dirty="0"/>
          </a:p>
        </p:txBody>
      </p:sp>
      <p:sp>
        <p:nvSpPr>
          <p:cNvPr id="3" name="Content Placeholder 2"/>
          <p:cNvSpPr>
            <a:spLocks noGrp="1"/>
          </p:cNvSpPr>
          <p:nvPr>
            <p:ph idx="1"/>
          </p:nvPr>
        </p:nvSpPr>
        <p:spPr>
          <a:xfrm>
            <a:off x="251520" y="1419807"/>
            <a:ext cx="8229600" cy="4525963"/>
          </a:xfrm>
        </p:spPr>
        <p:txBody>
          <a:bodyPr>
            <a:normAutofit/>
          </a:bodyPr>
          <a:lstStyle/>
          <a:p>
            <a:pPr marL="0" indent="0" algn="just">
              <a:buNone/>
            </a:pPr>
            <a:endParaRPr lang="en-US" sz="2000" i="1" u="sng" dirty="0" smtClean="0">
              <a:latin typeface="Arial" pitchFamily="34" charset="0"/>
              <a:cs typeface="Arial" pitchFamily="34" charset="0"/>
            </a:endParaRPr>
          </a:p>
          <a:p>
            <a:pPr marL="0" indent="0" algn="just">
              <a:buNone/>
            </a:pPr>
            <a:endParaRPr lang="en-US" sz="2000" i="1" u="sng" dirty="0">
              <a:latin typeface="Arial" pitchFamily="34" charset="0"/>
              <a:cs typeface="Arial" pitchFamily="34" charset="0"/>
            </a:endParaRPr>
          </a:p>
          <a:p>
            <a:pPr marL="0" indent="0" algn="just">
              <a:buNone/>
            </a:pPr>
            <a:r>
              <a:rPr lang="en-US" sz="2000" i="1" u="sng" dirty="0" err="1" smtClean="0">
                <a:solidFill>
                  <a:schemeClr val="accent1"/>
                </a:solidFill>
                <a:latin typeface="Arial" pitchFamily="34" charset="0"/>
                <a:cs typeface="Arial" pitchFamily="34" charset="0"/>
              </a:rPr>
              <a:t>Năm</a:t>
            </a:r>
            <a:r>
              <a:rPr lang="en-US" sz="2000" i="1" u="sng" dirty="0" smtClean="0">
                <a:solidFill>
                  <a:schemeClr val="accent1"/>
                </a:solidFill>
                <a:latin typeface="Arial" pitchFamily="34" charset="0"/>
                <a:cs typeface="Arial" pitchFamily="34" charset="0"/>
              </a:rPr>
              <a:t> </a:t>
            </a:r>
            <a:r>
              <a:rPr lang="en-US" sz="2000" i="1" u="sng" dirty="0" err="1" smtClean="0">
                <a:solidFill>
                  <a:schemeClr val="accent1"/>
                </a:solidFill>
                <a:latin typeface="Arial" pitchFamily="34" charset="0"/>
                <a:cs typeface="Arial" pitchFamily="34" charset="0"/>
              </a:rPr>
              <a:t>là</a:t>
            </a:r>
            <a:r>
              <a:rPr lang="en-US" sz="2000" i="1" u="sng" dirty="0" smtClean="0">
                <a:solidFill>
                  <a:schemeClr val="accent1"/>
                </a:solidFill>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huy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hội</a:t>
            </a:r>
            <a:r>
              <a:rPr lang="en-US" sz="2000" dirty="0" smtClean="0">
                <a:latin typeface="Arial" pitchFamily="34" charset="0"/>
                <a:cs typeface="Arial" pitchFamily="34" charset="0"/>
              </a:rPr>
              <a:t> </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khai</a:t>
            </a:r>
            <a:r>
              <a:rPr lang="en-US" sz="2000" dirty="0" smtClean="0">
                <a:latin typeface="Arial" pitchFamily="34" charset="0"/>
                <a:cs typeface="Arial" pitchFamily="34" charset="0"/>
              </a:rPr>
              <a:t>, minh </a:t>
            </a:r>
            <a:r>
              <a:rPr lang="en-US" sz="2000" dirty="0" err="1" smtClean="0">
                <a:latin typeface="Arial" pitchFamily="34" charset="0"/>
                <a:cs typeface="Arial" pitchFamily="34" charset="0"/>
              </a:rPr>
              <a:t>bạch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NN</a:t>
            </a:r>
          </a:p>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hóa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nữa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tôn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trọng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nghe</a:t>
            </a:r>
            <a:r>
              <a:rPr lang="en-US" sz="2000" dirty="0" smtClean="0">
                <a:latin typeface="Arial" pitchFamily="34" charset="0"/>
                <a:cs typeface="Arial" pitchFamily="34" charset="0"/>
              </a:rPr>
              <a:t> ý </a:t>
            </a:r>
            <a:r>
              <a:rPr lang="en-US" sz="2000" dirty="0" err="1" smtClean="0">
                <a:latin typeface="Arial" pitchFamily="34" charset="0"/>
                <a:cs typeface="Arial" pitchFamily="34" charset="0"/>
              </a:rPr>
              <a:t>kiến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906687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solidFill>
                  <a:prstClr val="black"/>
                </a:solidFill>
                <a:latin typeface="Arial" pitchFamily="34" charset="0"/>
                <a:cs typeface="Arial" pitchFamily="34" charset="0"/>
              </a:rPr>
              <a:t>3. </a:t>
            </a:r>
            <a:r>
              <a:rPr lang="en-US" sz="2400" u="sng" dirty="0" err="1">
                <a:solidFill>
                  <a:prstClr val="black"/>
                </a:solidFill>
                <a:latin typeface="Arial" pitchFamily="34" charset="0"/>
                <a:cs typeface="Arial" pitchFamily="34" charset="0"/>
              </a:rPr>
              <a:t>Phát</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huy</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dân</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chủ</a:t>
            </a:r>
            <a:r>
              <a:rPr lang="en-US" sz="2400" u="sng" dirty="0">
                <a:solidFill>
                  <a:prstClr val="black"/>
                </a:solidFill>
                <a:latin typeface="Arial" pitchFamily="34" charset="0"/>
                <a:cs typeface="Arial" pitchFamily="34" charset="0"/>
              </a:rPr>
              <a:t> XHCN, </a:t>
            </a:r>
            <a:r>
              <a:rPr lang="en-US" sz="2400" u="sng" dirty="0" err="1">
                <a:solidFill>
                  <a:prstClr val="black"/>
                </a:solidFill>
                <a:latin typeface="Arial" pitchFamily="34" charset="0"/>
                <a:cs typeface="Arial" pitchFamily="34" charset="0"/>
              </a:rPr>
              <a:t>xây</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dựng</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nhà</a:t>
            </a:r>
            <a:r>
              <a:rPr lang="en-US" sz="2400" u="sng" dirty="0">
                <a:solidFill>
                  <a:prstClr val="black"/>
                </a:solidFill>
                <a:latin typeface="Arial" pitchFamily="34" charset="0"/>
                <a:cs typeface="Arial" pitchFamily="34" charset="0"/>
              </a:rPr>
              <a:t> </a:t>
            </a:r>
            <a:r>
              <a:rPr lang="en-US" sz="2400" u="sng" dirty="0" err="1">
                <a:solidFill>
                  <a:prstClr val="black"/>
                </a:solidFill>
                <a:latin typeface="Arial" pitchFamily="34" charset="0"/>
                <a:cs typeface="Arial" pitchFamily="34" charset="0"/>
              </a:rPr>
              <a:t>nước</a:t>
            </a:r>
            <a:r>
              <a:rPr lang="en-US" sz="2400" u="sng" dirty="0">
                <a:solidFill>
                  <a:prstClr val="black"/>
                </a:solidFill>
                <a:latin typeface="Arial" pitchFamily="34" charset="0"/>
                <a:cs typeface="Arial" pitchFamily="34" charset="0"/>
              </a:rPr>
              <a:t> PQXHCN ở </a:t>
            </a:r>
            <a:r>
              <a:rPr lang="en-US" sz="2400" u="sng" dirty="0" err="1">
                <a:solidFill>
                  <a:prstClr val="black"/>
                </a:solidFill>
                <a:latin typeface="Arial" pitchFamily="34" charset="0"/>
                <a:cs typeface="Arial" pitchFamily="34" charset="0"/>
              </a:rPr>
              <a:t>Việt</a:t>
            </a:r>
            <a:r>
              <a:rPr lang="en-US" sz="2400" u="sng" dirty="0">
                <a:solidFill>
                  <a:prstClr val="black"/>
                </a:solidFill>
                <a:latin typeface="Arial" pitchFamily="34" charset="0"/>
                <a:cs typeface="Arial" pitchFamily="34" charset="0"/>
              </a:rPr>
              <a:t> Nam </a:t>
            </a:r>
            <a:r>
              <a:rPr lang="en-US" sz="2400" u="sng" dirty="0" err="1">
                <a:solidFill>
                  <a:prstClr val="black"/>
                </a:solidFill>
                <a:latin typeface="Arial" pitchFamily="34" charset="0"/>
                <a:cs typeface="Arial" pitchFamily="34" charset="0"/>
              </a:rPr>
              <a:t>hiện</a:t>
            </a:r>
            <a:r>
              <a:rPr lang="en-US" sz="2400" u="sng" dirty="0">
                <a:solidFill>
                  <a:prstClr val="black"/>
                </a:solidFill>
                <a:latin typeface="Arial" pitchFamily="34" charset="0"/>
                <a:cs typeface="Arial" pitchFamily="34" charset="0"/>
              </a:rPr>
              <a:t> nay</a:t>
            </a:r>
            <a:endParaRPr lang="en-US" sz="2400" u="sng" dirty="0"/>
          </a:p>
        </p:txBody>
      </p:sp>
      <p:sp>
        <p:nvSpPr>
          <p:cNvPr id="3" name="Content Placeholder 2"/>
          <p:cNvSpPr>
            <a:spLocks noGrp="1"/>
          </p:cNvSpPr>
          <p:nvPr>
            <p:ph idx="1"/>
          </p:nvPr>
        </p:nvSpPr>
        <p:spPr>
          <a:xfrm>
            <a:off x="251520" y="1600200"/>
            <a:ext cx="8640960" cy="4925144"/>
          </a:xfrm>
        </p:spPr>
        <p:txBody>
          <a:bodyPr>
            <a:normAutofit/>
          </a:bodyPr>
          <a:lstStyle/>
          <a:p>
            <a:pPr marL="0" indent="0">
              <a:buNone/>
            </a:pPr>
            <a:r>
              <a:rPr lang="en-US" sz="2000" dirty="0" smtClean="0">
                <a:latin typeface="Arial" pitchFamily="34" charset="0"/>
                <a:cs typeface="Arial" pitchFamily="34" charset="0"/>
              </a:rPr>
              <a:t>b. </a:t>
            </a:r>
            <a:r>
              <a:rPr lang="en-US" sz="2000" dirty="0" err="1" smtClean="0">
                <a:latin typeface="Arial" pitchFamily="34" charset="0"/>
                <a:cs typeface="Arial" pitchFamily="34" charset="0"/>
              </a:rPr>
              <a:t>Tiếp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thiện</a:t>
            </a:r>
            <a:r>
              <a:rPr lang="en-US" sz="2000" dirty="0" smtClean="0">
                <a:latin typeface="Arial" pitchFamily="34" charset="0"/>
                <a:cs typeface="Arial" pitchFamily="34" charset="0"/>
              </a:rPr>
              <a:t> NN PQ XHCN </a:t>
            </a:r>
          </a:p>
          <a:p>
            <a:pPr marL="0" indent="0">
              <a:buNone/>
            </a:pPr>
            <a:endParaRPr lang="en-US" sz="2400" i="1" u="sng" dirty="0" smtClean="0">
              <a:latin typeface="Arial" pitchFamily="34" charset="0"/>
              <a:cs typeface="Arial" pitchFamily="34" charset="0"/>
            </a:endParaRPr>
          </a:p>
          <a:p>
            <a:pPr marL="0" indent="0" algn="just">
              <a:buNone/>
            </a:pPr>
            <a:r>
              <a:rPr lang="en-US" sz="2000" i="1" u="sng" dirty="0" err="1" smtClean="0">
                <a:solidFill>
                  <a:srgbClr val="0070C0"/>
                </a:solidFill>
                <a:latin typeface="Arial" pitchFamily="34" charset="0"/>
                <a:cs typeface="Arial" pitchFamily="34" charset="0"/>
              </a:rPr>
              <a:t>Thứ</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nhất</a:t>
            </a:r>
            <a:r>
              <a:rPr lang="en-US" sz="2000" i="1" u="sng"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NN PQXHCN </a:t>
            </a:r>
            <a:r>
              <a:rPr lang="en-US" sz="2000" dirty="0" err="1" smtClean="0">
                <a:latin typeface="Arial" pitchFamily="34" charset="0"/>
                <a:cs typeface="Arial" pitchFamily="34" charset="0"/>
              </a:rPr>
              <a:t>dưới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lãnh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sản</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XD NN </a:t>
            </a:r>
            <a:r>
              <a:rPr lang="en-US" sz="2000" dirty="0" err="1" smtClean="0">
                <a:latin typeface="Arial" pitchFamily="34" charset="0"/>
                <a:cs typeface="Arial" pitchFamily="34" charset="0"/>
              </a:rPr>
              <a:t>mang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cấp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Gắn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tộc</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NN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nhiệm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giữa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p>
          <a:p>
            <a:pPr marL="0" indent="0" algn="just">
              <a:buNone/>
            </a:pPr>
            <a:endParaRPr lang="en-US" sz="2000" i="1" u="sng" dirty="0" smtClean="0">
              <a:solidFill>
                <a:srgbClr val="0070C0"/>
              </a:solidFill>
              <a:latin typeface="Arial" pitchFamily="34" charset="0"/>
              <a:cs typeface="Arial" pitchFamily="34" charset="0"/>
            </a:endParaRPr>
          </a:p>
          <a:p>
            <a:pPr marL="0" indent="0" algn="just">
              <a:buNone/>
            </a:pPr>
            <a:r>
              <a:rPr lang="en-US" sz="2000" i="1" u="sng" dirty="0" err="1" smtClean="0">
                <a:solidFill>
                  <a:srgbClr val="0070C0"/>
                </a:solidFill>
                <a:latin typeface="Arial" pitchFamily="34" charset="0"/>
                <a:cs typeface="Arial" pitchFamily="34" charset="0"/>
              </a:rPr>
              <a:t>Thứ</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hai</a:t>
            </a:r>
            <a:r>
              <a:rPr lang="en-US" sz="2000" dirty="0" smtClean="0">
                <a:solidFill>
                  <a:srgbClr val="0070C0"/>
                </a:solidFill>
                <a:latin typeface="Arial" pitchFamily="34" charset="0"/>
                <a:cs typeface="Arial" pitchFamily="34" charset="0"/>
              </a:rPr>
              <a:t>, </a:t>
            </a:r>
            <a:r>
              <a:rPr lang="en-US" sz="2000" dirty="0" err="1" smtClean="0">
                <a:latin typeface="Arial" pitchFamily="34" charset="0"/>
                <a:cs typeface="Arial" pitchFamily="34" charset="0"/>
              </a:rPr>
              <a:t>Cải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NN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đổi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nâng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QH </a:t>
            </a:r>
            <a:r>
              <a:rPr lang="en-US" sz="2000" dirty="0" err="1" smtClean="0">
                <a:latin typeface="Arial" pitchFamily="34" charset="0"/>
                <a:cs typeface="Arial" pitchFamily="34" charset="0"/>
              </a:rPr>
              <a:t>để</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đảm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duy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638575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pPr lvl="0">
              <a:spcBef>
                <a:spcPct val="20000"/>
              </a:spcBef>
            </a:pPr>
            <a:r>
              <a:rPr lang="en-US" sz="2400" i="1" u="sng" dirty="0" smtClean="0">
                <a:solidFill>
                  <a:prstClr val="black"/>
                </a:solidFill>
                <a:latin typeface="Arial" pitchFamily="34" charset="0"/>
                <a:ea typeface="+mn-ea"/>
                <a:cs typeface="Arial" pitchFamily="34" charset="0"/>
              </a:rPr>
              <a:t/>
            </a:r>
            <a:br>
              <a:rPr lang="en-US" sz="2400" i="1" u="sng" dirty="0" smtClean="0">
                <a:solidFill>
                  <a:prstClr val="black"/>
                </a:solidFill>
                <a:latin typeface="Arial" pitchFamily="34" charset="0"/>
                <a:ea typeface="+mn-ea"/>
                <a:cs typeface="Arial" pitchFamily="34" charset="0"/>
              </a:rPr>
            </a:br>
            <a:r>
              <a:rPr lang="en-US" sz="2700" dirty="0" smtClean="0">
                <a:latin typeface="Arial" pitchFamily="34" charset="0"/>
                <a:ea typeface="+mn-ea"/>
                <a:cs typeface="Arial" pitchFamily="34" charset="0"/>
              </a:rPr>
              <a:t>b</a:t>
            </a:r>
            <a:r>
              <a:rPr lang="en-US" sz="2700" dirty="0">
                <a:latin typeface="Arial" pitchFamily="34" charset="0"/>
                <a:ea typeface="+mn-ea"/>
                <a:cs typeface="Arial" pitchFamily="34" charset="0"/>
              </a:rPr>
              <a:t>. </a:t>
            </a:r>
            <a:r>
              <a:rPr lang="en-US" sz="2700" dirty="0" err="1">
                <a:latin typeface="Arial" pitchFamily="34" charset="0"/>
                <a:ea typeface="+mn-ea"/>
                <a:cs typeface="Arial" pitchFamily="34" charset="0"/>
              </a:rPr>
              <a:t>Tiếp</a:t>
            </a:r>
            <a:r>
              <a:rPr lang="en-US" sz="2700" dirty="0">
                <a:latin typeface="Arial" pitchFamily="34" charset="0"/>
                <a:ea typeface="+mn-ea"/>
                <a:cs typeface="Arial" pitchFamily="34" charset="0"/>
              </a:rPr>
              <a:t> </a:t>
            </a:r>
            <a:r>
              <a:rPr lang="en-US" sz="2700" dirty="0" err="1">
                <a:latin typeface="Arial" pitchFamily="34" charset="0"/>
                <a:ea typeface="+mn-ea"/>
                <a:cs typeface="Arial" pitchFamily="34" charset="0"/>
              </a:rPr>
              <a:t>tục</a:t>
            </a:r>
            <a:r>
              <a:rPr lang="en-US" sz="2700" dirty="0">
                <a:latin typeface="Arial" pitchFamily="34" charset="0"/>
                <a:ea typeface="+mn-ea"/>
                <a:cs typeface="Arial" pitchFamily="34" charset="0"/>
              </a:rPr>
              <a:t> </a:t>
            </a:r>
            <a:r>
              <a:rPr lang="en-US" sz="2700" dirty="0" err="1">
                <a:latin typeface="Arial" pitchFamily="34" charset="0"/>
                <a:ea typeface="+mn-ea"/>
                <a:cs typeface="Arial" pitchFamily="34" charset="0"/>
              </a:rPr>
              <a:t>xây</a:t>
            </a:r>
            <a:r>
              <a:rPr lang="en-US" sz="2700" dirty="0">
                <a:latin typeface="Arial" pitchFamily="34" charset="0"/>
                <a:ea typeface="+mn-ea"/>
                <a:cs typeface="Arial" pitchFamily="34" charset="0"/>
              </a:rPr>
              <a:t> </a:t>
            </a:r>
            <a:r>
              <a:rPr lang="en-US" sz="2700" dirty="0" err="1">
                <a:latin typeface="Arial" pitchFamily="34" charset="0"/>
                <a:ea typeface="+mn-ea"/>
                <a:cs typeface="Arial" pitchFamily="34" charset="0"/>
              </a:rPr>
              <a:t>dựng</a:t>
            </a:r>
            <a:r>
              <a:rPr lang="en-US" sz="2700" dirty="0">
                <a:latin typeface="Arial" pitchFamily="34" charset="0"/>
                <a:ea typeface="+mn-ea"/>
                <a:cs typeface="Arial" pitchFamily="34" charset="0"/>
              </a:rPr>
              <a:t> </a:t>
            </a:r>
            <a:r>
              <a:rPr lang="en-US" sz="2700" dirty="0" err="1">
                <a:latin typeface="Arial" pitchFamily="34" charset="0"/>
                <a:ea typeface="+mn-ea"/>
                <a:cs typeface="Arial" pitchFamily="34" charset="0"/>
              </a:rPr>
              <a:t>và</a:t>
            </a:r>
            <a:r>
              <a:rPr lang="en-US" sz="2700" dirty="0">
                <a:latin typeface="Arial" pitchFamily="34" charset="0"/>
                <a:ea typeface="+mn-ea"/>
                <a:cs typeface="Arial" pitchFamily="34" charset="0"/>
              </a:rPr>
              <a:t> </a:t>
            </a:r>
            <a:r>
              <a:rPr lang="en-US" sz="2700" dirty="0" err="1">
                <a:latin typeface="Arial" pitchFamily="34" charset="0"/>
                <a:ea typeface="+mn-ea"/>
                <a:cs typeface="Arial" pitchFamily="34" charset="0"/>
              </a:rPr>
              <a:t>hoàn</a:t>
            </a:r>
            <a:r>
              <a:rPr lang="en-US" sz="2700" dirty="0">
                <a:latin typeface="Arial" pitchFamily="34" charset="0"/>
                <a:ea typeface="+mn-ea"/>
                <a:cs typeface="Arial" pitchFamily="34" charset="0"/>
              </a:rPr>
              <a:t> </a:t>
            </a:r>
            <a:r>
              <a:rPr lang="en-US" sz="2700" dirty="0" err="1">
                <a:latin typeface="Arial" pitchFamily="34" charset="0"/>
                <a:ea typeface="+mn-ea"/>
                <a:cs typeface="Arial" pitchFamily="34" charset="0"/>
              </a:rPr>
              <a:t>thiện</a:t>
            </a:r>
            <a:r>
              <a:rPr lang="en-US" sz="2700" dirty="0">
                <a:latin typeface="Arial" pitchFamily="34" charset="0"/>
                <a:ea typeface="+mn-ea"/>
                <a:cs typeface="Arial" pitchFamily="34" charset="0"/>
              </a:rPr>
              <a:t> NN PQ XHCN </a:t>
            </a:r>
            <a:r>
              <a:rPr lang="en-US" sz="2400" dirty="0">
                <a:solidFill>
                  <a:prstClr val="black"/>
                </a:solidFill>
                <a:latin typeface="Arial" pitchFamily="34" charset="0"/>
                <a:ea typeface="+mn-ea"/>
                <a:cs typeface="Arial" pitchFamily="34" charset="0"/>
              </a:rPr>
              <a:t/>
            </a:r>
            <a:br>
              <a:rPr lang="en-US" sz="2400" dirty="0">
                <a:solidFill>
                  <a:prstClr val="black"/>
                </a:solidFill>
                <a:latin typeface="Arial" pitchFamily="34" charset="0"/>
                <a:ea typeface="+mn-ea"/>
                <a:cs typeface="Arial" pitchFamily="34" charset="0"/>
              </a:rPr>
            </a:b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NN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mạnh</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Nâng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lượng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Đẩy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dịch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phù</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thị</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endParaRPr lang="en-US" sz="2000" dirty="0" smtClean="0">
              <a:latin typeface="Arial" pitchFamily="34" charset="0"/>
              <a:cs typeface="Arial" pitchFamily="34" charset="0"/>
            </a:endParaRPr>
          </a:p>
          <a:p>
            <a:pPr marL="0" indent="0" algn="just">
              <a:buNone/>
            </a:pPr>
            <a:r>
              <a:rPr lang="en-US" sz="2000" i="1" u="sng" dirty="0" err="1" smtClean="0">
                <a:solidFill>
                  <a:srgbClr val="0070C0"/>
                </a:solidFill>
                <a:latin typeface="Arial" pitchFamily="34" charset="0"/>
                <a:cs typeface="Arial" pitchFamily="34" charset="0"/>
              </a:rPr>
              <a:t>Thứ</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ba</a:t>
            </a:r>
            <a:r>
              <a:rPr lang="en-US" sz="2000" i="1" u="sng" dirty="0" smtClean="0">
                <a:solidFill>
                  <a:srgbClr val="0070C0"/>
                </a:solidFill>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ngũ</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ngũ</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phẩm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lãnh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NN</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659414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2400" dirty="0">
                <a:latin typeface="Arial" pitchFamily="34" charset="0"/>
                <a:cs typeface="Arial" pitchFamily="34" charset="0"/>
              </a:rPr>
              <a:t>b. </a:t>
            </a:r>
            <a:r>
              <a:rPr lang="en-US" sz="2400" dirty="0" err="1">
                <a:latin typeface="Arial" pitchFamily="34" charset="0"/>
                <a:cs typeface="Arial" pitchFamily="34" charset="0"/>
              </a:rPr>
              <a:t>Tiếp</a:t>
            </a:r>
            <a:r>
              <a:rPr lang="en-US" sz="2400" dirty="0">
                <a:latin typeface="Arial" pitchFamily="34" charset="0"/>
                <a:cs typeface="Arial" pitchFamily="34" charset="0"/>
              </a:rPr>
              <a:t> </a:t>
            </a:r>
            <a:r>
              <a:rPr lang="en-US" sz="2400" dirty="0" err="1">
                <a:latin typeface="Arial" pitchFamily="34" charset="0"/>
                <a:cs typeface="Arial" pitchFamily="34" charset="0"/>
              </a:rPr>
              <a:t>tục</a:t>
            </a:r>
            <a:r>
              <a:rPr lang="en-US" sz="2400" dirty="0">
                <a:latin typeface="Arial" pitchFamily="34" charset="0"/>
                <a:cs typeface="Arial" pitchFamily="34" charset="0"/>
              </a:rPr>
              <a:t> </a:t>
            </a:r>
            <a:r>
              <a:rPr lang="en-US" sz="2400" dirty="0" err="1">
                <a:latin typeface="Arial" pitchFamily="34" charset="0"/>
                <a:cs typeface="Arial" pitchFamily="34" charset="0"/>
              </a:rPr>
              <a:t>xây</a:t>
            </a:r>
            <a:r>
              <a:rPr lang="en-US" sz="2400" dirty="0">
                <a:latin typeface="Arial" pitchFamily="34" charset="0"/>
                <a:cs typeface="Arial" pitchFamily="34" charset="0"/>
              </a:rPr>
              <a:t> </a:t>
            </a:r>
            <a:r>
              <a:rPr lang="en-US" sz="2400" dirty="0" err="1">
                <a:latin typeface="Arial" pitchFamily="34" charset="0"/>
                <a:cs typeface="Arial" pitchFamily="34" charset="0"/>
              </a:rPr>
              <a:t>dựng</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hoàn</a:t>
            </a:r>
            <a:r>
              <a:rPr lang="en-US" sz="2400" dirty="0">
                <a:latin typeface="Arial" pitchFamily="34" charset="0"/>
                <a:cs typeface="Arial" pitchFamily="34" charset="0"/>
              </a:rPr>
              <a:t> </a:t>
            </a:r>
            <a:r>
              <a:rPr lang="en-US" sz="2400" dirty="0" err="1">
                <a:latin typeface="Arial" pitchFamily="34" charset="0"/>
                <a:cs typeface="Arial" pitchFamily="34" charset="0"/>
              </a:rPr>
              <a:t>thiện</a:t>
            </a:r>
            <a:r>
              <a:rPr lang="en-US" sz="2400" dirty="0">
                <a:latin typeface="Arial" pitchFamily="34" charset="0"/>
                <a:cs typeface="Arial" pitchFamily="34" charset="0"/>
              </a:rPr>
              <a:t> NN PQ XHCN</a:t>
            </a:r>
            <a:endParaRPr lang="en-US" sz="2400" dirty="0"/>
          </a:p>
        </p:txBody>
      </p:sp>
      <p:sp>
        <p:nvSpPr>
          <p:cNvPr id="3" name="Content Placeholder 2"/>
          <p:cNvSpPr>
            <a:spLocks noGrp="1"/>
          </p:cNvSpPr>
          <p:nvPr>
            <p:ph idx="1"/>
          </p:nvPr>
        </p:nvSpPr>
        <p:spPr/>
        <p:txBody>
          <a:bodyPr>
            <a:normAutofit/>
          </a:bodyPr>
          <a:lstStyle/>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khuyến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tốt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nhiệm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loại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bỏ</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nhiệm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vi </a:t>
            </a:r>
            <a:r>
              <a:rPr lang="en-US" sz="2000" dirty="0" err="1" smtClean="0">
                <a:latin typeface="Arial" pitchFamily="34" charset="0"/>
                <a:cs typeface="Arial" pitchFamily="34" charset="0"/>
              </a:rPr>
              <a:t>phạm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kỷ</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p>
          <a:p>
            <a:pPr marL="0" indent="0" algn="just">
              <a:buNone/>
            </a:pPr>
            <a:r>
              <a:rPr lang="en-US" sz="2000" i="1" u="sng" dirty="0" err="1" smtClean="0">
                <a:solidFill>
                  <a:srgbClr val="0070C0"/>
                </a:solidFill>
                <a:latin typeface="Arial" pitchFamily="34" charset="0"/>
                <a:cs typeface="Arial" pitchFamily="34" charset="0"/>
              </a:rPr>
              <a:t>Thứ</a:t>
            </a:r>
            <a:r>
              <a:rPr lang="en-US" sz="2000" i="1" u="sng" dirty="0" smtClean="0">
                <a:solidFill>
                  <a:srgbClr val="0070C0"/>
                </a:solidFill>
                <a:latin typeface="Arial" pitchFamily="34" charset="0"/>
                <a:cs typeface="Arial" pitchFamily="34" charset="0"/>
              </a:rPr>
              <a:t> </a:t>
            </a:r>
            <a:r>
              <a:rPr lang="en-US" sz="2000" i="1" u="sng" dirty="0" err="1" smtClean="0">
                <a:solidFill>
                  <a:srgbClr val="0070C0"/>
                </a:solidFill>
                <a:latin typeface="Arial" pitchFamily="34" charset="0"/>
                <a:cs typeface="Arial" pitchFamily="34" charset="0"/>
              </a:rPr>
              <a:t>tư</a:t>
            </a:r>
            <a:r>
              <a:rPr lang="en-US" sz="2000" i="1" u="sng" dirty="0" smtClean="0">
                <a:latin typeface="Arial" pitchFamily="34" charset="0"/>
                <a:cs typeface="Arial" pitchFamily="34" charset="0"/>
              </a:rPr>
              <a:t>, </a:t>
            </a:r>
            <a:r>
              <a:rPr lang="en-US" sz="2000" dirty="0" err="1" smtClean="0">
                <a:latin typeface="Arial" pitchFamily="34" charset="0"/>
                <a:cs typeface="Arial" pitchFamily="34" charset="0"/>
              </a:rPr>
              <a:t>Đấu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tranh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phòng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tham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nhũng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kiệm</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nhiệm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cấp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bách</a:t>
            </a: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đẩy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nhiệm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phòng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tham</a:t>
            </a:r>
            <a:r>
              <a:rPr lang="en-US" sz="2000" dirty="0" smtClean="0">
                <a:latin typeface="Arial" pitchFamily="34" charset="0"/>
                <a:cs typeface="Arial" pitchFamily="34" charset="0"/>
              </a:rPr>
              <a:t> ô, </a:t>
            </a:r>
            <a:r>
              <a:rPr lang="en-US" sz="2000" dirty="0" err="1" smtClean="0">
                <a:latin typeface="Arial" pitchFamily="34" charset="0"/>
                <a:cs typeface="Arial" pitchFamily="34" charset="0"/>
              </a:rPr>
              <a:t>lãng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phí</a:t>
            </a:r>
            <a:r>
              <a:rPr lang="en-US" sz="2000" dirty="0" smtClean="0">
                <a:latin typeface="Arial" pitchFamily="34" charset="0"/>
                <a:cs typeface="Arial" pitchFamily="34" charset="0"/>
              </a:rPr>
              <a:t> </a:t>
            </a:r>
          </a:p>
          <a:p>
            <a:pPr marL="0" indent="0" algn="just">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Hoàn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khuyến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khích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những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người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đấu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tranh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tham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nhũng</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147778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latin typeface="Arial" pitchFamily="34" charset="0"/>
                <a:cs typeface="Arial" pitchFamily="34" charset="0"/>
              </a:rPr>
              <a:t>Câu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hỏi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tập</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457200" y="1600200"/>
            <a:ext cx="8435280" cy="5141168"/>
          </a:xfrm>
        </p:spPr>
        <p:txBody>
          <a:bodyPr>
            <a:normAutofit/>
          </a:bodyPr>
          <a:lstStyle/>
          <a:p>
            <a:pPr marL="0" indent="0" algn="just">
              <a:buNone/>
            </a:pPr>
            <a:endParaRPr lang="en-US" sz="2000" dirty="0" smtClean="0">
              <a:latin typeface="Arial" pitchFamily="34" charset="0"/>
              <a:cs typeface="Arial" pitchFamily="34" charset="0"/>
            </a:endParaRPr>
          </a:p>
          <a:p>
            <a:pPr marL="0" indent="0" algn="just">
              <a:buNone/>
            </a:pPr>
            <a:r>
              <a:rPr lang="en-US" sz="2000" dirty="0" smtClean="0">
                <a:latin typeface="Arial" pitchFamily="34" charset="0"/>
                <a:cs typeface="Arial" pitchFamily="34" charset="0"/>
              </a:rPr>
              <a:t>1. </a:t>
            </a:r>
            <a:r>
              <a:rPr lang="en-US" sz="2000" dirty="0" err="1" smtClean="0">
                <a:latin typeface="Arial" pitchFamily="34" charset="0"/>
                <a:cs typeface="Arial" pitchFamily="34" charset="0"/>
              </a:rPr>
              <a:t>Khái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niệm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a:t>
            </a:r>
          </a:p>
          <a:p>
            <a:pPr marL="0" indent="0" algn="just">
              <a:buNone/>
            </a:pPr>
            <a:r>
              <a:rPr lang="en-US" sz="2000" dirty="0" smtClean="0">
                <a:latin typeface="Arial" pitchFamily="34" charset="0"/>
                <a:cs typeface="Arial" pitchFamily="34" charset="0"/>
              </a:rPr>
              <a:t>2.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NN XHCN</a:t>
            </a:r>
          </a:p>
          <a:p>
            <a:pPr marL="0" indent="0" algn="just">
              <a:buNone/>
            </a:pPr>
            <a:r>
              <a:rPr lang="en-US" sz="2000" dirty="0" smtClean="0">
                <a:latin typeface="Arial" pitchFamily="34" charset="0"/>
                <a:cs typeface="Arial" pitchFamily="34" charset="0"/>
              </a:rPr>
              <a:t>3.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hướng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ở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a:t>
            </a:r>
          </a:p>
          <a:p>
            <a:pPr marL="0" indent="0" algn="just">
              <a:buNone/>
            </a:pPr>
            <a:r>
              <a:rPr lang="en-US" sz="2000" dirty="0" smtClean="0">
                <a:latin typeface="Arial" pitchFamily="34" charset="0"/>
                <a:cs typeface="Arial" pitchFamily="34" charset="0"/>
              </a:rPr>
              <a:t>4. </a:t>
            </a:r>
            <a:r>
              <a:rPr lang="en-US" sz="2000" dirty="0" err="1" smtClean="0">
                <a:latin typeface="Arial" pitchFamily="34" charset="0"/>
                <a:cs typeface="Arial" pitchFamily="34" charset="0"/>
              </a:rPr>
              <a:t>Nội</a:t>
            </a:r>
            <a:r>
              <a:rPr lang="en-US" sz="2000" dirty="0" smtClean="0">
                <a:latin typeface="Arial" pitchFamily="34" charset="0"/>
                <a:cs typeface="Arial" pitchFamily="34" charset="0"/>
              </a:rPr>
              <a:t> dung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định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hướng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quyền</a:t>
            </a:r>
            <a:r>
              <a:rPr lang="en-US" sz="2000" dirty="0" smtClean="0">
                <a:latin typeface="Arial" pitchFamily="34" charset="0"/>
                <a:cs typeface="Arial" pitchFamily="34" charset="0"/>
              </a:rPr>
              <a:t> ở </a:t>
            </a:r>
            <a:r>
              <a:rPr lang="en-US" sz="2000" dirty="0" err="1" smtClean="0">
                <a:latin typeface="Arial" pitchFamily="34" charset="0"/>
                <a:cs typeface="Arial" pitchFamily="34" charset="0"/>
              </a:rPr>
              <a:t>Việt</a:t>
            </a:r>
            <a:r>
              <a:rPr lang="en-US" sz="2000" dirty="0" smtClean="0">
                <a:latin typeface="Arial" pitchFamily="34" charset="0"/>
                <a:cs typeface="Arial" pitchFamily="34" charset="0"/>
              </a:rPr>
              <a:t> Nam</a:t>
            </a:r>
          </a:p>
          <a:p>
            <a:pPr marL="0" indent="0" algn="just">
              <a:buNone/>
            </a:pPr>
            <a:r>
              <a:rPr lang="en-US" sz="2000" dirty="0" smtClean="0">
                <a:latin typeface="Arial" pitchFamily="34" charset="0"/>
                <a:cs typeface="Arial" pitchFamily="34" charset="0"/>
              </a:rPr>
              <a:t>5.Liên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nhiệm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trong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góp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xây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nền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dân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XHCN, NNPQ XHCN ở </a:t>
            </a:r>
            <a:r>
              <a:rPr lang="en-US" sz="2000" dirty="0" err="1" smtClean="0">
                <a:latin typeface="Arial" pitchFamily="34" charset="0"/>
                <a:cs typeface="Arial" pitchFamily="34" charset="0"/>
              </a:rPr>
              <a:t>nước</a:t>
            </a:r>
            <a:r>
              <a:rPr lang="en-US" sz="2000" dirty="0" smtClean="0">
                <a:latin typeface="Arial" pitchFamily="34" charset="0"/>
                <a:cs typeface="Arial" pitchFamily="34" charset="0"/>
              </a:rPr>
              <a:t> ta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nay</a:t>
            </a:r>
          </a:p>
          <a:p>
            <a:pPr marL="0" indent="0">
              <a:buNone/>
            </a:pPr>
            <a:endParaRPr lang="en-US" sz="2000" i="1" dirty="0" smtClean="0">
              <a:latin typeface="Arial" pitchFamily="34" charset="0"/>
              <a:cs typeface="Arial" pitchFamily="34" charset="0"/>
            </a:endParaRPr>
          </a:p>
          <a:p>
            <a:pPr marL="0" indent="0">
              <a:buNone/>
            </a:pPr>
            <a:r>
              <a:rPr lang="en-US" sz="2000" i="1" dirty="0">
                <a:latin typeface="Arial" pitchFamily="34" charset="0"/>
                <a:cs typeface="Arial" pitchFamily="34" charset="0"/>
              </a:rPr>
              <a:t> </a:t>
            </a:r>
            <a:r>
              <a:rPr lang="en-US" sz="2000" i="1" dirty="0" smtClean="0">
                <a:latin typeface="Arial" pitchFamily="34" charset="0"/>
                <a:cs typeface="Arial" pitchFamily="34" charset="0"/>
              </a:rPr>
              <a:t>                                         Xin </a:t>
            </a:r>
            <a:r>
              <a:rPr lang="en-US" sz="2000" i="1" dirty="0" err="1" smtClean="0">
                <a:latin typeface="Arial" pitchFamily="34" charset="0"/>
                <a:cs typeface="Arial" pitchFamily="34" charset="0"/>
              </a:rPr>
              <a:t>cám</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ơn</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đã</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theo</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dõi</a:t>
            </a:r>
            <a:r>
              <a:rPr lang="en-US" sz="2000" i="1" dirty="0" smtClean="0">
                <a:latin typeface="Arial" pitchFamily="34" charset="0"/>
                <a:cs typeface="Arial" pitchFamily="34" charset="0"/>
              </a:rPr>
              <a:t> !</a:t>
            </a:r>
            <a:endParaRPr lang="en-US" sz="2000" i="1" dirty="0">
              <a:latin typeface="Arial" pitchFamily="34" charset="0"/>
              <a:cs typeface="Arial" pitchFamily="34" charset="0"/>
            </a:endParaRPr>
          </a:p>
        </p:txBody>
      </p:sp>
    </p:spTree>
    <p:extLst>
      <p:ext uri="{BB962C8B-B14F-4D97-AF65-F5344CB8AC3E}">
        <p14:creationId xmlns:p14="http://schemas.microsoft.com/office/powerpoint/2010/main" val="65500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solidFill>
                  <a:prstClr val="black"/>
                </a:solidFill>
                <a:latin typeface="Arial" pitchFamily="34" charset="0"/>
                <a:cs typeface="Arial" pitchFamily="34" charset="0"/>
              </a:rPr>
              <a:t>1. Dân chủ và sự ra đời của dân chủ</a:t>
            </a:r>
            <a:r>
              <a:rPr lang="en-US" sz="2300">
                <a:solidFill>
                  <a:prstClr val="black"/>
                </a:solidFill>
                <a:latin typeface="Arial" pitchFamily="34" charset="0"/>
                <a:cs typeface="Arial" pitchFamily="34" charset="0"/>
              </a:rPr>
              <a:t/>
            </a:r>
            <a:br>
              <a:rPr lang="en-US" sz="2300">
                <a:solidFill>
                  <a:prstClr val="black"/>
                </a:solidFill>
                <a:latin typeface="Arial" pitchFamily="34" charset="0"/>
                <a:cs typeface="Arial" pitchFamily="34" charset="0"/>
              </a:rPr>
            </a:br>
            <a:r>
              <a:rPr lang="en-US" sz="2500">
                <a:solidFill>
                  <a:prstClr val="black"/>
                </a:solidFill>
                <a:latin typeface="Arial" pitchFamily="34" charset="0"/>
                <a:cs typeface="Arial" pitchFamily="34" charset="0"/>
              </a:rPr>
              <a:t>a. Quan niệm về dân chủ</a:t>
            </a:r>
            <a:endParaRPr lang="en-US"/>
          </a:p>
        </p:txBody>
      </p:sp>
      <p:sp>
        <p:nvSpPr>
          <p:cNvPr id="3" name="Content Placeholder 2"/>
          <p:cNvSpPr>
            <a:spLocks noGrp="1"/>
          </p:cNvSpPr>
          <p:nvPr>
            <p:ph idx="1"/>
          </p:nvPr>
        </p:nvSpPr>
        <p:spPr>
          <a:xfrm>
            <a:off x="457200" y="1600200"/>
            <a:ext cx="8363272" cy="4925144"/>
          </a:xfrm>
        </p:spPr>
        <p:txBody>
          <a:bodyPr>
            <a:normAutofit/>
          </a:bodyPr>
          <a:lstStyle/>
          <a:p>
            <a:pPr marL="0" indent="0">
              <a:buNone/>
            </a:pPr>
            <a:r>
              <a:rPr lang="en-US" sz="2400" i="1" u="sng" smtClean="0">
                <a:latin typeface="Arial" pitchFamily="34" charset="0"/>
                <a:cs typeface="Arial" pitchFamily="34" charset="0"/>
              </a:rPr>
              <a:t>Quyền lực chính trị ?</a:t>
            </a:r>
          </a:p>
          <a:p>
            <a:pPr marL="0" indent="0" algn="just">
              <a:buNone/>
            </a:pPr>
            <a:r>
              <a:rPr lang="en-US" sz="2400" smtClean="0">
                <a:latin typeface="Arial" pitchFamily="34" charset="0"/>
                <a:cs typeface="Arial" pitchFamily="34" charset="0"/>
              </a:rPr>
              <a:t>	Là quyền lực của một giai cấp liên minh giai cấp hay tập đoàn xã hội; về khả năng và năng lực của một giai cấp liên minh giai cấp hay tập đoàn xã hội trong việc hiện thực hóa lợi ích của mình thông qua chuẩn mực pháp quyền.</a:t>
            </a:r>
          </a:p>
          <a:p>
            <a:pPr marL="0" indent="0" algn="just">
              <a:buNone/>
            </a:pPr>
            <a:r>
              <a:rPr lang="en-US" sz="2400" u="sng" smtClean="0">
                <a:latin typeface="Arial" pitchFamily="34" charset="0"/>
                <a:cs typeface="Arial" pitchFamily="34" charset="0"/>
              </a:rPr>
              <a:t>CN Mác-Lê nin</a:t>
            </a:r>
            <a:r>
              <a:rPr lang="en-US" sz="2400" smtClean="0">
                <a:latin typeface="Arial" pitchFamily="34" charset="0"/>
                <a:cs typeface="Arial" pitchFamily="34" charset="0"/>
              </a:rPr>
              <a:t>:</a:t>
            </a:r>
          </a:p>
          <a:p>
            <a:pPr marL="0" indent="0" algn="just">
              <a:buNone/>
            </a:pPr>
            <a:r>
              <a:rPr lang="en-US" sz="2400" smtClean="0">
                <a:latin typeface="Arial" pitchFamily="34" charset="0"/>
                <a:cs typeface="Arial" pitchFamily="34" charset="0"/>
              </a:rPr>
              <a:t>-  Thứ nhất, về phương diện quyền lực: Dân chủ là quyền lực thuộc về nhân dân, nhân dân là chủ nhân của nhà nước (dân chủ là quyền lợi của nhân dân)</a:t>
            </a:r>
          </a:p>
          <a:p>
            <a:pPr marL="0" indent="0" algn="just">
              <a:buNone/>
            </a:pPr>
            <a:r>
              <a:rPr lang="en-US" sz="2400" smtClean="0">
                <a:latin typeface="Arial" pitchFamily="34" charset="0"/>
                <a:cs typeface="Arial" pitchFamily="34" charset="0"/>
              </a:rPr>
              <a:t>- Thứ hai, Trên phương diện chế độ xã hội và trong lĩnh vực chính trị, dân chủ là một hình thái nhà nước, là chính thể dân chủ hay chế độ dân chủ.</a:t>
            </a:r>
            <a:endParaRPr lang="en-US" sz="2400">
              <a:latin typeface="Arial" pitchFamily="34" charset="0"/>
              <a:cs typeface="Arial" pitchFamily="34" charset="0"/>
            </a:endParaRPr>
          </a:p>
        </p:txBody>
      </p:sp>
    </p:spTree>
    <p:extLst>
      <p:ext uri="{BB962C8B-B14F-4D97-AF65-F5344CB8AC3E}">
        <p14:creationId xmlns:p14="http://schemas.microsoft.com/office/powerpoint/2010/main" val="1301568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lstStyle/>
          <a:p>
            <a:r>
              <a:rPr lang="en-US" sz="2800">
                <a:solidFill>
                  <a:prstClr val="black"/>
                </a:solidFill>
                <a:latin typeface="Arial" pitchFamily="34" charset="0"/>
                <a:cs typeface="Arial" pitchFamily="34" charset="0"/>
              </a:rPr>
              <a:t>1. Dân chủ và sự ra đời của dân chủ</a:t>
            </a:r>
            <a:r>
              <a:rPr lang="en-US" sz="2300">
                <a:solidFill>
                  <a:prstClr val="black"/>
                </a:solidFill>
                <a:latin typeface="Arial" pitchFamily="34" charset="0"/>
                <a:cs typeface="Arial" pitchFamily="34" charset="0"/>
              </a:rPr>
              <a:t/>
            </a:r>
            <a:br>
              <a:rPr lang="en-US" sz="2300">
                <a:solidFill>
                  <a:prstClr val="black"/>
                </a:solidFill>
                <a:latin typeface="Arial" pitchFamily="34" charset="0"/>
                <a:cs typeface="Arial" pitchFamily="34" charset="0"/>
              </a:rPr>
            </a:br>
            <a:r>
              <a:rPr lang="en-US" sz="2500" u="sng">
                <a:solidFill>
                  <a:prstClr val="black"/>
                </a:solidFill>
                <a:latin typeface="Arial" pitchFamily="34" charset="0"/>
                <a:cs typeface="Arial" pitchFamily="34" charset="0"/>
              </a:rPr>
              <a:t>a. Quan niệm về dân chủ</a:t>
            </a:r>
            <a:endParaRPr lang="en-US" u="sng"/>
          </a:p>
        </p:txBody>
      </p:sp>
      <p:sp>
        <p:nvSpPr>
          <p:cNvPr id="3" name="Content Placeholder 2"/>
          <p:cNvSpPr>
            <a:spLocks noGrp="1"/>
          </p:cNvSpPr>
          <p:nvPr>
            <p:ph idx="1"/>
          </p:nvPr>
        </p:nvSpPr>
        <p:spPr>
          <a:xfrm>
            <a:off x="457200" y="1412776"/>
            <a:ext cx="8363272" cy="5256584"/>
          </a:xfrm>
        </p:spPr>
        <p:txBody>
          <a:bodyPr>
            <a:normAutofit/>
          </a:bodyPr>
          <a:lstStyle/>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tổ</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lý</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tắc</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tắc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cận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góc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coi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mục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tiêu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đề</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cũng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vươn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tự</a:t>
            </a:r>
            <a:r>
              <a:rPr lang="en-US" sz="2400" dirty="0" smtClean="0">
                <a:latin typeface="Arial" pitchFamily="34" charset="0"/>
                <a:cs typeface="Arial" pitchFamily="34" charset="0"/>
              </a:rPr>
              <a:t> do,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phóng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phóng</a:t>
            </a:r>
            <a:r>
              <a:rPr lang="en-US" sz="2400" dirty="0" smtClean="0">
                <a:latin typeface="Arial" pitchFamily="34" charset="0"/>
                <a:cs typeface="Arial" pitchFamily="34" charset="0"/>
              </a:rPr>
              <a:t> con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a:t>
            </a:r>
          </a:p>
          <a:p>
            <a:pPr marL="0" indent="0">
              <a:buNone/>
            </a:pPr>
            <a:r>
              <a:rPr lang="en-US" sz="2400" dirty="0" err="1" smtClean="0">
                <a:latin typeface="Arial" pitchFamily="34" charset="0"/>
                <a:cs typeface="Arial" pitchFamily="34" charset="0"/>
              </a:rPr>
              <a:t>Hồ</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a:t>
            </a:r>
            <a:r>
              <a:rPr lang="en-US" sz="2400" dirty="0" smtClean="0">
                <a:latin typeface="Arial" pitchFamily="34" charset="0"/>
                <a:cs typeface="Arial" pitchFamily="34" charset="0"/>
              </a:rPr>
              <a:t> Minh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theo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a:t>
            </a: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làm</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a:latin typeface="Arial" pitchFamily="34" charset="0"/>
                <a:cs typeface="Arial" pitchFamily="34" charset="0"/>
              </a:rPr>
              <a:t>đ</a:t>
            </a:r>
            <a:r>
              <a:rPr lang="en-US" sz="2400" dirty="0" err="1" smtClean="0">
                <a:latin typeface="Arial" pitchFamily="34" charset="0"/>
                <a:cs typeface="Arial" pitchFamily="34" charset="0"/>
              </a:rPr>
              <a:t>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đầy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tớ</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4" name="Right Arrow 3"/>
          <p:cNvSpPr/>
          <p:nvPr/>
        </p:nvSpPr>
        <p:spPr>
          <a:xfrm>
            <a:off x="539552" y="2240837"/>
            <a:ext cx="504056" cy="396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1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a:solidFill>
                  <a:prstClr val="black"/>
                </a:solidFill>
                <a:latin typeface="Arial" pitchFamily="34" charset="0"/>
                <a:cs typeface="Arial" pitchFamily="34" charset="0"/>
              </a:rPr>
              <a:t>1. Dân chủ và sự ra đời của dân chủ</a:t>
            </a:r>
            <a:r>
              <a:rPr lang="en-US" sz="2300">
                <a:solidFill>
                  <a:prstClr val="black"/>
                </a:solidFill>
                <a:latin typeface="Arial" pitchFamily="34" charset="0"/>
                <a:cs typeface="Arial" pitchFamily="34" charset="0"/>
              </a:rPr>
              <a:t/>
            </a:r>
            <a:br>
              <a:rPr lang="en-US" sz="2300">
                <a:solidFill>
                  <a:prstClr val="black"/>
                </a:solidFill>
                <a:latin typeface="Arial" pitchFamily="34" charset="0"/>
                <a:cs typeface="Arial" pitchFamily="34" charset="0"/>
              </a:rPr>
            </a:br>
            <a:r>
              <a:rPr lang="en-US" sz="2300" smtClean="0">
                <a:solidFill>
                  <a:prstClr val="black"/>
                </a:solidFill>
                <a:latin typeface="Arial" pitchFamily="34" charset="0"/>
                <a:cs typeface="Arial" pitchFamily="34" charset="0"/>
              </a:rPr>
              <a:t/>
            </a:r>
            <a:br>
              <a:rPr lang="en-US" sz="2300" smtClean="0">
                <a:solidFill>
                  <a:prstClr val="black"/>
                </a:solidFill>
                <a:latin typeface="Arial" pitchFamily="34" charset="0"/>
                <a:cs typeface="Arial" pitchFamily="34" charset="0"/>
              </a:rPr>
            </a:br>
            <a:r>
              <a:rPr lang="en-US" sz="2700" u="sng" smtClean="0">
                <a:solidFill>
                  <a:prstClr val="black"/>
                </a:solidFill>
                <a:latin typeface="Arial" pitchFamily="34" charset="0"/>
                <a:cs typeface="Arial" pitchFamily="34" charset="0"/>
              </a:rPr>
              <a:t>a</a:t>
            </a:r>
            <a:r>
              <a:rPr lang="en-US" sz="2700" u="sng">
                <a:solidFill>
                  <a:prstClr val="black"/>
                </a:solidFill>
                <a:latin typeface="Arial" pitchFamily="34" charset="0"/>
                <a:cs typeface="Arial" pitchFamily="34" charset="0"/>
              </a:rPr>
              <a:t>. Quan niệm về dân chủ</a:t>
            </a:r>
            <a:endParaRPr lang="en-US" sz="2700" u="sng"/>
          </a:p>
        </p:txBody>
      </p:sp>
      <p:sp>
        <p:nvSpPr>
          <p:cNvPr id="3" name="Content Placeholder 2"/>
          <p:cNvSpPr>
            <a:spLocks noGrp="1"/>
          </p:cNvSpPr>
          <p:nvPr>
            <p:ph idx="1"/>
          </p:nvPr>
        </p:nvSpPr>
        <p:spPr>
          <a:xfrm>
            <a:off x="457200" y="1600200"/>
            <a:ext cx="8579296" cy="4525963"/>
          </a:xfrm>
        </p:spPr>
        <p:txBody>
          <a:bodyPr/>
          <a:lstStyle/>
          <a:p>
            <a:pPr marL="0" indent="0">
              <a:buNone/>
            </a:pPr>
            <a:r>
              <a:rPr lang="en-US" smtClean="0"/>
              <a:t>   </a:t>
            </a:r>
            <a:endParaRPr lang="en-US"/>
          </a:p>
          <a:p>
            <a:pPr marL="0" indent="0">
              <a:buNone/>
            </a:pPr>
            <a:r>
              <a:rPr lang="en-US" smtClean="0"/>
              <a:t>        </a:t>
            </a:r>
            <a:r>
              <a:rPr lang="en-US" sz="2400" smtClean="0">
                <a:latin typeface="Arial" pitchFamily="34" charset="0"/>
                <a:cs typeface="Arial" pitchFamily="34" charset="0"/>
              </a:rPr>
              <a:t>Từ những góc độ tiếp cận trên có thể hiểu:</a:t>
            </a:r>
          </a:p>
          <a:p>
            <a:pPr marL="0" indent="0">
              <a:buNone/>
            </a:pPr>
            <a:endParaRPr lang="en-US" sz="2400" smtClean="0">
              <a:latin typeface="Arial" pitchFamily="34" charset="0"/>
              <a:cs typeface="Arial" pitchFamily="34" charset="0"/>
            </a:endParaRPr>
          </a:p>
          <a:p>
            <a:pPr marL="0" indent="0" algn="just">
              <a:buNone/>
            </a:pPr>
            <a:r>
              <a:rPr lang="en-US" sz="2400" smtClean="0">
                <a:latin typeface="Arial" pitchFamily="34" charset="0"/>
                <a:cs typeface="Arial" pitchFamily="34" charset="0"/>
              </a:rPr>
              <a:t>	Dân chủ là một giá trị xã hội phản ánh những quyền cơ bản của con người; là một phạm trù chính trị gắn với các hình thức tổ chức nhà nước của giai cấp cầm quyền; là một phạm trù lịch sử gắn với quá trình ra đời, phát triển của lịch sử xã hội nhân loại</a:t>
            </a:r>
            <a:endParaRPr lang="en-US" sz="2400">
              <a:latin typeface="Arial" pitchFamily="34" charset="0"/>
              <a:cs typeface="Arial" pitchFamily="34" charset="0"/>
            </a:endParaRPr>
          </a:p>
        </p:txBody>
      </p:sp>
      <p:sp>
        <p:nvSpPr>
          <p:cNvPr id="5" name="Right Arrow 4"/>
          <p:cNvSpPr/>
          <p:nvPr/>
        </p:nvSpPr>
        <p:spPr>
          <a:xfrm>
            <a:off x="682525" y="242088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574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solidFill>
                  <a:prstClr val="black"/>
                </a:solidFill>
                <a:latin typeface="Arial" pitchFamily="34" charset="0"/>
                <a:cs typeface="Arial" pitchFamily="34" charset="0"/>
              </a:rPr>
              <a:t>1. Dân chủ và sự ra đời của dân chủ</a:t>
            </a:r>
            <a:r>
              <a:rPr lang="en-US" sz="2300">
                <a:solidFill>
                  <a:prstClr val="black"/>
                </a:solidFill>
                <a:latin typeface="Arial" pitchFamily="34" charset="0"/>
                <a:cs typeface="Arial" pitchFamily="34" charset="0"/>
              </a:rPr>
              <a:t/>
            </a:r>
            <a:br>
              <a:rPr lang="en-US" sz="2300">
                <a:solidFill>
                  <a:prstClr val="black"/>
                </a:solidFill>
                <a:latin typeface="Arial" pitchFamily="34" charset="0"/>
                <a:cs typeface="Arial" pitchFamily="34" charset="0"/>
              </a:rPr>
            </a:br>
            <a:r>
              <a:rPr lang="en-US" sz="2500" i="1" u="sng" smtClean="0">
                <a:solidFill>
                  <a:prstClr val="black"/>
                </a:solidFill>
                <a:latin typeface="Arial" pitchFamily="34" charset="0"/>
                <a:cs typeface="Arial" pitchFamily="34" charset="0"/>
              </a:rPr>
              <a:t>b. Sự ra đời, phát triển của dân </a:t>
            </a:r>
            <a:r>
              <a:rPr lang="en-US" sz="2500" i="1" u="sng">
                <a:solidFill>
                  <a:prstClr val="black"/>
                </a:solidFill>
                <a:latin typeface="Arial" pitchFamily="34" charset="0"/>
                <a:cs typeface="Arial" pitchFamily="34" charset="0"/>
              </a:rPr>
              <a:t>chủ</a:t>
            </a:r>
            <a:endParaRPr lang="en-US" i="1" u="sng"/>
          </a:p>
        </p:txBody>
      </p:sp>
      <p:sp>
        <p:nvSpPr>
          <p:cNvPr id="3" name="Content Placeholder 2"/>
          <p:cNvSpPr>
            <a:spLocks noGrp="1"/>
          </p:cNvSpPr>
          <p:nvPr>
            <p:ph idx="1"/>
          </p:nvPr>
        </p:nvSpPr>
        <p:spPr/>
        <p:txBody>
          <a:bodyPr>
            <a:normAutofit/>
          </a:bodyPr>
          <a:lstStyle/>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nguyên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thủy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Hình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gắn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liền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nước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nô</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tài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phong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khoác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tôn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giáo</a:t>
            </a:r>
            <a:r>
              <a:rPr lang="en-US" sz="2400" dirty="0" smtClean="0">
                <a:latin typeface="Arial" pitchFamily="34" charset="0"/>
                <a:cs typeface="Arial" pitchFamily="34" charset="0"/>
              </a:rPr>
              <a:t>)</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endParaRPr lang="en-US" sz="2400" dirty="0" smtClean="0">
              <a:latin typeface="Arial" pitchFamily="34" charset="0"/>
              <a:cs typeface="Arial" pitchFamily="34" charset="0"/>
            </a:endParaRP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XHCN)</a:t>
            </a:r>
          </a:p>
        </p:txBody>
      </p:sp>
    </p:spTree>
    <p:extLst>
      <p:ext uri="{BB962C8B-B14F-4D97-AF65-F5344CB8AC3E}">
        <p14:creationId xmlns:p14="http://schemas.microsoft.com/office/powerpoint/2010/main" val="10289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2400" dirty="0" smtClean="0">
                <a:latin typeface="Arial" pitchFamily="34" charset="0"/>
                <a:cs typeface="Arial" pitchFamily="34" charset="0"/>
              </a:rPr>
              <a:t>2.Dân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endParaRPr lang="en-US" sz="2400" dirty="0">
              <a:latin typeface="Arial" pitchFamily="34" charset="0"/>
              <a:cs typeface="Arial" pitchFamily="34" charset="0"/>
            </a:endParaRPr>
          </a:p>
        </p:txBody>
      </p:sp>
      <p:sp>
        <p:nvSpPr>
          <p:cNvPr id="3" name="Content Placeholder 2"/>
          <p:cNvSpPr>
            <a:spLocks noGrp="1"/>
          </p:cNvSpPr>
          <p:nvPr>
            <p:ph idx="1"/>
          </p:nvPr>
        </p:nvSpPr>
        <p:spPr>
          <a:xfrm>
            <a:off x="457200" y="1600200"/>
            <a:ext cx="8507288" cy="4525963"/>
          </a:xfrm>
        </p:spPr>
        <p:txBody>
          <a:bodyPr>
            <a:normAutofit/>
          </a:bodyPr>
          <a:lstStyle/>
          <a:p>
            <a:pPr marL="0" indent="0">
              <a:buNone/>
            </a:pPr>
            <a:r>
              <a:rPr lang="en-US" sz="2400" u="sng" dirty="0" smtClean="0">
                <a:latin typeface="Arial" pitchFamily="34" charset="0"/>
                <a:cs typeface="Arial" pitchFamily="34" charset="0"/>
              </a:rPr>
              <a:t>a. </a:t>
            </a:r>
            <a:r>
              <a:rPr lang="en-US" sz="2400" u="sng" dirty="0" err="1" smtClean="0">
                <a:latin typeface="Arial" pitchFamily="34" charset="0"/>
                <a:cs typeface="Arial" pitchFamily="34" charset="0"/>
              </a:rPr>
              <a:t>Qúa</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trình</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ra</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đời</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của</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nền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dân</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chủ</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Xã</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hội</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chủ</a:t>
            </a:r>
            <a:r>
              <a:rPr lang="en-US" sz="2400" u="sng" dirty="0" smtClean="0">
                <a:latin typeface="Arial" pitchFamily="34" charset="0"/>
                <a:cs typeface="Arial" pitchFamily="34" charset="0"/>
              </a:rPr>
              <a:t> </a:t>
            </a:r>
            <a:r>
              <a:rPr lang="en-US" sz="2400" u="sng" dirty="0" err="1" smtClean="0">
                <a:latin typeface="Arial" pitchFamily="34" charset="0"/>
                <a:cs typeface="Arial" pitchFamily="34" charset="0"/>
              </a:rPr>
              <a:t>nghĩa</a:t>
            </a:r>
            <a:endParaRPr lang="en-US" sz="2400" u="sng"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trị</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hoàn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vì</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cơ</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sở</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kinh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tế</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vẫn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còn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Lịch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sử</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yếu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phải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xuất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hiện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cao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vô</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sản</a:t>
            </a:r>
            <a:r>
              <a:rPr lang="en-US" sz="2400" dirty="0" smtClean="0">
                <a:latin typeface="Arial" pitchFamily="34" charset="0"/>
                <a:cs typeface="Arial" pitchFamily="34" charset="0"/>
              </a:rPr>
              <a:t> hay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hội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nghĩa</a:t>
            </a:r>
            <a:endParaRPr lang="en-US" sz="2400" dirty="0" smtClean="0">
              <a:latin typeface="Arial" pitchFamily="34" charset="0"/>
              <a:cs typeface="Arial" pitchFamily="34" charset="0"/>
            </a:endParaRPr>
          </a:p>
          <a:p>
            <a:pPr marL="0" indent="0" algn="just">
              <a:buNone/>
            </a:pP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chủ</a:t>
            </a:r>
            <a:r>
              <a:rPr lang="en-US" sz="2400" dirty="0" smtClean="0">
                <a:latin typeface="Arial" pitchFamily="34" charset="0"/>
                <a:cs typeface="Arial" pitchFamily="34" charset="0"/>
              </a:rPr>
              <a:t> XHCN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phôi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từ</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cuộc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đấu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tranh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giai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nhân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bằng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xã</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Pari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xác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năm</a:t>
            </a:r>
            <a:r>
              <a:rPr lang="en-US" sz="2400" dirty="0" smtClean="0">
                <a:latin typeface="Arial" pitchFamily="34" charset="0"/>
                <a:cs typeface="Arial" pitchFamily="34" charset="0"/>
              </a:rPr>
              <a:t> 1917 </a:t>
            </a:r>
            <a:r>
              <a:rPr lang="en-US" sz="2400" dirty="0" err="1" smtClean="0">
                <a:latin typeface="Arial" pitchFamily="34" charset="0"/>
                <a:cs typeface="Arial" pitchFamily="34" charset="0"/>
              </a:rPr>
              <a:t>với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sự</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Mười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Nga</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578872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TotalTime>
  <Words>4426</Words>
  <Application>Microsoft Office PowerPoint</Application>
  <PresentationFormat>On-screen Show (4:3)</PresentationFormat>
  <Paragraphs>348</Paragraphs>
  <Slides>45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Chương 4 DÂN CHỦ XÃ HỘI CHỦ NGHĨA VÀ NHÀ NƯỚC XÃ HỘI CHỦ NGHĨA</vt:lpstr>
      <vt:lpstr>Mục đích</vt:lpstr>
      <vt:lpstr>I.Dân chủ và dân chủ Xã hội chủ nghĩa</vt:lpstr>
      <vt:lpstr>1. Dân chủ và sự ra đời của dân chủ a. Quan niệm về dân chủ</vt:lpstr>
      <vt:lpstr>1. Dân chủ và sự ra đời của dân chủ a. Quan niệm về dân chủ</vt:lpstr>
      <vt:lpstr>1. Dân chủ và sự ra đời của dân chủ a. Quan niệm về dân chủ</vt:lpstr>
      <vt:lpstr>1. Dân chủ và sự ra đời của dân chủ  a. Quan niệm về dân chủ</vt:lpstr>
      <vt:lpstr>1. Dân chủ và sự ra đời của dân chủ b. Sự ra đời, phát triển của dân chủ</vt:lpstr>
      <vt:lpstr>2.Dân chủ xã hội chủ nghĩa</vt:lpstr>
      <vt:lpstr> 2.Dân chủ xã hội chủ nghĩa a. Qúa trình ra đời của nền dân chủ Xã hội chủ nghĩa </vt:lpstr>
      <vt:lpstr>2.Dân chủ xã hội chủ nghĩa b. Bản chất của nền dân chủ xã hội chủ nghĩa</vt:lpstr>
      <vt:lpstr>2.Dân chủ xã hội chủ nghĩa b. Bản chất của nền dân chủ xã hội chủ nghĩa</vt:lpstr>
      <vt:lpstr>2.Dân chủ xã hội chủ nghĩa b. Bản chất của nền dân chủ xã hội chủ nghĩa</vt:lpstr>
      <vt:lpstr>2.Dân chủ xã hội chủ nghĩa b. Bản chất của nền dân chủ xã hội chủ nghĩa</vt:lpstr>
      <vt:lpstr>2.Dân chủ xã hội chủ nghĩa b. Bản chất của nền dân chủ xã hội chủ nghĩa</vt:lpstr>
      <vt:lpstr>2.Dân chủ xã hội chủ nghĩa b. Bản chất của nền dân chủ xã hội chủ nghĩa</vt:lpstr>
      <vt:lpstr>2.Dân chủ xã hội chủ nghĩa b. Bản chất của nền dân chủ xã hội chủ nghĩa</vt:lpstr>
      <vt:lpstr>II. NHÀ NƯỚC XÃ HỘI CHỦ NGHĨA</vt:lpstr>
      <vt:lpstr> 1. Sự ra đời, bản chất, chức năng cuả nhà nước XHCN  a. Sự ra đời </vt:lpstr>
      <vt:lpstr>1.Sự ra đời, bản chất, chức năng cuả nhà nước XHCN  b. Bản chất của nhà nước XHCN</vt:lpstr>
      <vt:lpstr>1.Sự ra đời, bản chất, chức năng cuả nhà nước XHCN b. Bản chất của nhà nước XHCN</vt:lpstr>
      <vt:lpstr>1.Sự ra đời, bản chất, chức năng cuả nhà nước XHCN b. Bản chất của nhà nước XHCN</vt:lpstr>
      <vt:lpstr>1.Sự ra đời, bản chất, chức năng cuả nhà nước XHCN b. Bản chất của nhà nước XHCN</vt:lpstr>
      <vt:lpstr>1.Sự ra đời, bản chất, chức năng cuả nhà nước XHCN c. Chức năng của nhà nước XHCN</vt:lpstr>
      <vt:lpstr>1.Sự ra đời, bản chất, chức năng cuả nhà nước XHCN c. Chức năng của nhà nước XHCN</vt:lpstr>
      <vt:lpstr>1.Sự ra đời, bản chất, chức năng cuả nhà nước XHCN c. Chức năng của nhà nước XHCN</vt:lpstr>
      <vt:lpstr>2. Mối quan hệ giữa DC XHCN và NN XHCN</vt:lpstr>
      <vt:lpstr>2. Mối quan hệ giữa DC XHCN và NN XHCN</vt:lpstr>
      <vt:lpstr>III. DÂN CHỦ XÃ HỘI CHỦ NGHĨA VÀ NHÀ NƯỚC PHÁP QUYỀN XÃ HỘI CHỦ NGHĨA Ở VIỆT NAM</vt:lpstr>
      <vt:lpstr>III. DÂN CHỦ XÃ HỘI CHỦ NGHĨA VÀ NHÀ NƯỚC PHÁP QUYỀN XÃ HỘI CHỦ NGHĨA Ở VIỆT NAM</vt:lpstr>
      <vt:lpstr>b. Bản chất của nền dân chủ XHCN ở Việt Nam</vt:lpstr>
      <vt:lpstr>b. Bản chất của nền dân chủ XHCN ở Việt Nam</vt:lpstr>
      <vt:lpstr>b. Bản chất của nền dân chủ XHCN ở Việt Nam</vt:lpstr>
      <vt:lpstr>2. Nhà nước pháp quyền XHCN ở Việt Nam</vt:lpstr>
      <vt:lpstr>2. Nhà nước pháp quyền XHCN ở Việt Nam</vt:lpstr>
      <vt:lpstr>2. Nhà nước pháp quyền XHCN ở Việt Nam</vt:lpstr>
      <vt:lpstr>2. Nhà nước pháp quyền XHCN ở Việt Nam</vt:lpstr>
      <vt:lpstr>3. Phát huy dân chủ XHCN, xây dựng nhà nước PQXHCN ở Việt Nam hiện nay</vt:lpstr>
      <vt:lpstr>3. Phát huy dân chủ XHCN, xây dựng nhà nước PQXHCN ở Việt Nam hiện nay</vt:lpstr>
      <vt:lpstr>3. Phát huy dân chủ XHCN, xây dựng nhà nước PQXHCN ở Việt Nam hiện nay</vt:lpstr>
      <vt:lpstr>3. Phát huy dân chủ XHCN, xây dựng nhà nước PQXHCN ở Việt Nam hiện nay</vt:lpstr>
      <vt:lpstr>3. Phát huy dân chủ XHCN, xây dựng nhà nước PQXHCN ở Việt Nam hiện nay</vt:lpstr>
      <vt:lpstr> b. Tiếp tục xây dựng và hoàn thiện NN PQ XHCN  </vt:lpstr>
      <vt:lpstr>b. Tiếp tục xây dựng và hoàn thiện NN PQ XHCN</vt:lpstr>
      <vt:lpstr>Câu hỏi ôn tập</vt:lpstr>
    </vt:vector>
  </TitlesOfParts>
  <Company>Truong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DÂN CHỦ XÃ HỘI CHỦ NGHĨA VÀ NHÀ NƯỚC XÃ HỘI CHỦ NGHĨA</dc:title>
  <dc:creator>Administrator</dc:creator>
  <cp:lastModifiedBy>PC</cp:lastModifiedBy>
  <cp:revision>110</cp:revision>
  <dcterms:created xsi:type="dcterms:W3CDTF">2020-04-06T07:07:14Z</dcterms:created>
  <dcterms:modified xsi:type="dcterms:W3CDTF">2023-04-07T01:38:05Z</dcterms:modified>
</cp:coreProperties>
</file>