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0E2F-EC87-424D-892F-30408155B2C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7FAF-E8A9-4329-A982-66D46A59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63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0E2F-EC87-424D-892F-30408155B2C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7FAF-E8A9-4329-A982-66D46A59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0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0E2F-EC87-424D-892F-30408155B2C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7FAF-E8A9-4329-A982-66D46A59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1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0E2F-EC87-424D-892F-30408155B2C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7FAF-E8A9-4329-A982-66D46A59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2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0E2F-EC87-424D-892F-30408155B2C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7FAF-E8A9-4329-A982-66D46A59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6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0E2F-EC87-424D-892F-30408155B2C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7FAF-E8A9-4329-A982-66D46A59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0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0E2F-EC87-424D-892F-30408155B2C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7FAF-E8A9-4329-A982-66D46A59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39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0E2F-EC87-424D-892F-30408155B2C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7FAF-E8A9-4329-A982-66D46A59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0E2F-EC87-424D-892F-30408155B2C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7FAF-E8A9-4329-A982-66D46A59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2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0E2F-EC87-424D-892F-30408155B2C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7FAF-E8A9-4329-A982-66D46A59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08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0E2F-EC87-424D-892F-30408155B2C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7FAF-E8A9-4329-A982-66D46A59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42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E0E2F-EC87-424D-892F-30408155B2C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57FAF-E8A9-4329-A982-66D46A59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4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2436"/>
            <a:ext cx="9036496" cy="2027357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Chương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5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CƠ CẤU XÃ HỘI- GIAI CẤP VÀ LIÊN MINH GIAI CẤP, TẦNG LỚP TRONG THỜI KỲ QUÁ ĐỘ LÊN CHỦ NGHĨA XÃ HỘI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AutoShape 11" descr="Niemvuiduocmua"/>
          <p:cNvSpPr>
            <a:spLocks noChangeAspect="1" noChangeArrowheads="1"/>
          </p:cNvSpPr>
          <p:nvPr/>
        </p:nvSpPr>
        <p:spPr bwMode="auto">
          <a:xfrm rot="2631101">
            <a:off x="-387104" y="3291277"/>
            <a:ext cx="3233809" cy="3656159"/>
          </a:xfrm>
          <a:prstGeom prst="diamond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28575" algn="ctr">
            <a:solidFill>
              <a:srgbClr val="663300"/>
            </a:solidFill>
            <a:miter lim="800000"/>
            <a:headEnd type="none" w="sm" len="sm"/>
            <a:tailEnd type="none" w="sm" len="sm"/>
          </a:ln>
          <a:effectLst>
            <a:reflection blurRad="6350" stA="52000" endA="300" endPos="35000" dir="5400000" sy="-100000" algn="bl" rotWithShape="0"/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AutoShape 16" descr="hsinh-sinhvien"/>
          <p:cNvSpPr>
            <a:spLocks noGrp="1" noChangeAspect="1" noChangeArrowheads="1"/>
          </p:cNvSpPr>
          <p:nvPr>
            <p:ph type="subTitle" idx="1"/>
          </p:nvPr>
        </p:nvSpPr>
        <p:spPr bwMode="auto">
          <a:xfrm rot="2521381">
            <a:off x="584406" y="1721609"/>
            <a:ext cx="6542163" cy="5668821"/>
          </a:xfrm>
          <a:prstGeom prst="diamond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38100" cap="sq">
            <a:solidFill>
              <a:srgbClr val="663300"/>
            </a:solidFill>
            <a:miter lim="800000"/>
            <a:headEnd type="none" w="sm" len="sm"/>
            <a:tailEnd type="none" w="sm" len="sm"/>
          </a:ln>
          <a:effectLst>
            <a:reflection blurRad="6350" stA="52000" endA="300" endPos="35000" dir="5400000" sy="-100000" algn="bl" rotWithShape="0"/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AutoShape 9" descr="detmay"/>
          <p:cNvSpPr>
            <a:spLocks noChangeAspect="1" noChangeArrowheads="1"/>
          </p:cNvSpPr>
          <p:nvPr/>
        </p:nvSpPr>
        <p:spPr bwMode="auto">
          <a:xfrm>
            <a:off x="5220072" y="1988840"/>
            <a:ext cx="3923928" cy="4680520"/>
          </a:xfrm>
          <a:prstGeom prst="diamond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28575" algn="ctr">
            <a:solidFill>
              <a:srgbClr val="663300"/>
            </a:solidFill>
            <a:miter lim="800000"/>
            <a:headEnd type="none" w="sm" len="sm"/>
            <a:tailEnd type="none" w="sm" len="sm"/>
          </a:ln>
          <a:effectLst>
            <a:reflection blurRad="6350" stA="52000" endA="300" endPos="35000" dir="5400000" sy="-100000" algn="bl" rotWithShape="0"/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1755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Sự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biến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đổi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chất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quy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luật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XH-GC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thời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kỳ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quá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độ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lên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CNXH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435280" cy="544036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i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Ba </a:t>
            </a:r>
            <a:r>
              <a:rPr lang="en-US" sz="2400" i="1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sz="2400" i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i="1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Cơ</a:t>
            </a:r>
            <a:r>
              <a:rPr lang="en-US" sz="2400" i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i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XH- GC </a:t>
            </a:r>
            <a:r>
              <a:rPr lang="en-US" sz="2400" i="1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biến</a:t>
            </a:r>
            <a:r>
              <a:rPr lang="en-US" sz="2400" i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đổi</a:t>
            </a:r>
            <a:r>
              <a:rPr lang="en-US" sz="2400" i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i="1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phát</a:t>
            </a:r>
            <a:r>
              <a:rPr lang="en-US" sz="2400" i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triển</a:t>
            </a:r>
            <a:r>
              <a:rPr lang="en-US" sz="2400" i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mối</a:t>
            </a:r>
            <a:r>
              <a:rPr lang="en-US" sz="24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quan</a:t>
            </a:r>
            <a:r>
              <a:rPr lang="en-US" sz="24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vừa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đấu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tranh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vừa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minh,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từng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bước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xóa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bỏ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bất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bình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đẳng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dẫn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đến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xích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gần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nhau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 algn="just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đấu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tranh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giữa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lợi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ích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đối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lập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nhau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GC TS          GCCN- ND- TT</a:t>
            </a:r>
          </a:p>
          <a:p>
            <a:pPr marL="0" indent="0" algn="just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minh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hợp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giữa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GC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lợi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ích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nhất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nhau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GCCN -ND -TT</a:t>
            </a:r>
          </a:p>
          <a:p>
            <a:pPr marL="0" indent="0" algn="just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xích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gần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nhau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giữa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GC, TL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chất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lao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động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phối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tiêu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xích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gần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nhau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đời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tinh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thần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Left-Right Arrow 3"/>
          <p:cNvSpPr/>
          <p:nvPr/>
        </p:nvSpPr>
        <p:spPr>
          <a:xfrm>
            <a:off x="4067944" y="3573016"/>
            <a:ext cx="504056" cy="25202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7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II. LIÊN MINH GIAI CẤP, TẦNG LỚP TRONG THỜI KỲ QUÁ ĐỘ LÊN CNXH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7638"/>
            <a:ext cx="8640960" cy="544036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600" i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en-US" sz="2600" i="1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sz="2600" i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i="1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đấu</a:t>
            </a:r>
            <a:r>
              <a:rPr lang="en-US" sz="2600" i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i="1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tranh</a:t>
            </a:r>
            <a:r>
              <a:rPr lang="en-US" sz="2600" i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i="1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giành</a:t>
            </a:r>
            <a:r>
              <a:rPr lang="en-US" sz="2600" i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i="1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chính</a:t>
            </a:r>
            <a:r>
              <a:rPr lang="en-US" sz="2600" i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i="1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quyền</a:t>
            </a:r>
            <a:r>
              <a:rPr lang="en-US" sz="2600" i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i="1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nhà</a:t>
            </a:r>
            <a:r>
              <a:rPr lang="en-US" sz="2600" i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i="1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nước</a:t>
            </a:r>
            <a:endParaRPr lang="en-US" sz="2600" i="1" u="sng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Khi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N/C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điều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kiện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thắng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lợi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sứ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mệnh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lịch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GCCN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Mác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ng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ghen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cập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tới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vấn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liên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minh GC</a:t>
            </a:r>
          </a:p>
          <a:p>
            <a:pPr marL="0" indent="0" algn="just">
              <a:buNone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hoàn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SMLS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mình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GCCN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phải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liên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minh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nhau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liên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minh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tầng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lớp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khác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phải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vô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sản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marL="0" indent="0" algn="just">
              <a:buNone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tiễn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Pa -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ri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ông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rõ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: </a:t>
            </a:r>
          </a:p>
          <a:p>
            <a:pPr marL="0" indent="0" algn="just">
              <a:buNone/>
            </a:pPr>
            <a:r>
              <a:rPr lang="en-US" sz="2600" i="1" dirty="0" err="1" smtClean="0">
                <a:latin typeface="Arial" pitchFamily="34" charset="0"/>
                <a:cs typeface="Arial" pitchFamily="34" charset="0"/>
              </a:rPr>
              <a:t>Ăng</a:t>
            </a:r>
            <a:r>
              <a:rPr lang="en-US" sz="2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i="1" dirty="0" err="1" smtClean="0">
                <a:latin typeface="Arial" pitchFamily="34" charset="0"/>
                <a:cs typeface="Arial" pitchFamily="34" charset="0"/>
              </a:rPr>
              <a:t>ghen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: GCCN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gì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GCTS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nếu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liên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minh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nông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dân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0" lvl="0" indent="0" algn="just">
              <a:buNone/>
            </a:pPr>
            <a:r>
              <a:rPr lang="en-US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+ </a:t>
            </a:r>
            <a:r>
              <a:rPr lang="en-US" sz="26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Lênin</a:t>
            </a:r>
            <a:r>
              <a:rPr lang="en-US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: (</a:t>
            </a:r>
            <a:r>
              <a:rPr lang="en-US" sz="2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điều</a:t>
            </a:r>
            <a:r>
              <a:rPr lang="en-US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kiện</a:t>
            </a:r>
            <a:r>
              <a:rPr lang="en-US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mới</a:t>
            </a:r>
            <a:r>
              <a:rPr lang="en-US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): GCCN </a:t>
            </a:r>
            <a:r>
              <a:rPr lang="en-US" sz="2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phải</a:t>
            </a:r>
            <a:r>
              <a:rPr lang="en-US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liên</a:t>
            </a:r>
            <a:r>
              <a:rPr lang="en-US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minh </a:t>
            </a:r>
            <a:r>
              <a:rPr lang="en-US" sz="2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GCND </a:t>
            </a:r>
            <a:r>
              <a:rPr lang="en-US" sz="2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tầng</a:t>
            </a:r>
            <a:r>
              <a:rPr lang="en-US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lớp</a:t>
            </a:r>
            <a:r>
              <a:rPr lang="en-US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lao</a:t>
            </a:r>
            <a:r>
              <a:rPr lang="en-US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động</a:t>
            </a:r>
            <a:r>
              <a:rPr lang="en-US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phải</a:t>
            </a:r>
            <a:r>
              <a:rPr lang="en-US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vô</a:t>
            </a:r>
            <a:r>
              <a:rPr lang="en-US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sả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lực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lượng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đấu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tranh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giành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chính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quyền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nhà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nước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55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II. LIÊN MINH GIAI CẤP, TẦNG LỚP TRONG THỜI KỲ QUÁ ĐỘ LÊN CNXH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2565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2400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en-US" sz="2400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thời</a:t>
            </a:r>
            <a:r>
              <a:rPr lang="en-US" sz="2400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kỳ</a:t>
            </a:r>
            <a:r>
              <a:rPr lang="en-US" sz="2400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quá</a:t>
            </a:r>
            <a:r>
              <a:rPr lang="en-US" sz="2400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độ</a:t>
            </a:r>
            <a:r>
              <a:rPr lang="en-US" sz="2400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lên</a:t>
            </a:r>
            <a:r>
              <a:rPr lang="en-US" sz="2400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CNXH</a:t>
            </a:r>
          </a:p>
          <a:p>
            <a:pPr marL="0" indent="0" algn="just"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Lênin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đây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nguyên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tắc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cao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nhất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CCVS,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vì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Xuất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việc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trò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lãnh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đạo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GCCN,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phải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nguyên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tắc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i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Về</a:t>
            </a:r>
            <a:r>
              <a:rPr lang="en-US" sz="24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nguyên</a:t>
            </a:r>
            <a:r>
              <a:rPr lang="en-US" sz="24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tắc</a:t>
            </a:r>
            <a:r>
              <a:rPr lang="en-US" sz="2400" i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Tập</a:t>
            </a:r>
            <a:r>
              <a:rPr lang="en-US" sz="24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hợp</a:t>
            </a:r>
            <a:r>
              <a:rPr lang="en-US" sz="24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lực</a:t>
            </a:r>
            <a:r>
              <a:rPr lang="en-US" sz="24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lượng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minh GCCN- ND-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tầng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lớp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..</a:t>
            </a:r>
          </a:p>
          <a:p>
            <a:pPr marL="0" indent="0" algn="just"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tập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hợp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LLSX, LLCM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xây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dựng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bảo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tổ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quốc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i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Xét</a:t>
            </a:r>
            <a:r>
              <a:rPr lang="en-US" sz="24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về</a:t>
            </a:r>
            <a:r>
              <a:rPr lang="en-US" sz="24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nguyên</a:t>
            </a:r>
            <a:r>
              <a:rPr lang="en-US" sz="24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tắc</a:t>
            </a:r>
            <a:r>
              <a:rPr lang="en-US" sz="24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lãnh</a:t>
            </a:r>
            <a:r>
              <a:rPr lang="en-US" sz="24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đạo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duy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nhất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GCCN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lãnh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đạo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qua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đảng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trò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này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giữ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vững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tăng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cường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nền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tảng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khối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minh)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74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II. LIÊN MINH GIAI CẤP, TẦNG LỚP TRONG THỜI KỲ QUÁ ĐỘ LÊN CNXH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61176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+ </a:t>
            </a:r>
            <a:r>
              <a:rPr lang="en-US" sz="2400" i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Về</a:t>
            </a:r>
            <a:r>
              <a:rPr lang="en-US" sz="24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nguyên</a:t>
            </a:r>
            <a:r>
              <a:rPr lang="en-US" sz="24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tắc</a:t>
            </a:r>
            <a:r>
              <a:rPr lang="en-US" sz="24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lợi</a:t>
            </a:r>
            <a:r>
              <a:rPr lang="en-US" sz="24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ích</a:t>
            </a:r>
            <a:r>
              <a:rPr lang="en-US" sz="24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cơ</a:t>
            </a:r>
            <a:r>
              <a:rPr lang="en-US" sz="24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bản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 algn="just"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tiêu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CNXH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vì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lợi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ích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dân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CN-ND-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tầng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lớp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lđ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Xuất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trò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đối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thắng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lợi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CNXH, do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phải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Gắn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chặt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nghiệp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nghiệp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dịch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vụ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áp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nhất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nước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hậu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CNXH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phải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tập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trung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triển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nghiệp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đưa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nghiệp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sản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xuất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lớn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CNH-HĐH </a:t>
            </a:r>
          </a:p>
          <a:p>
            <a:pPr marL="0" indent="0" algn="just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Phải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thỏa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mãn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lợi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ích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thiết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yêu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CN-ND-TT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tiến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xây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dựng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lợi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ích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lâu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dài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5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II. LIÊN MINH GIAI CẤP, TẦNG LỚP TRONG THỜI KỲ QUÁ ĐỘ LÊN CNXH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nghiệp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nghiệp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phải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gắn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khoa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kỹ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thuật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triển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được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sở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quyền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nước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quyết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tình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đói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nghèo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bệnh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tật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mù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chữ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môi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sinh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pPr marL="0" indent="0" algn="just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minh giữa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tầng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lớp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trí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thức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tất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yếu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sứ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mệnh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lich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ight Arrow 3"/>
          <p:cNvSpPr/>
          <p:nvPr/>
        </p:nvSpPr>
        <p:spPr>
          <a:xfrm flipV="1">
            <a:off x="611560" y="3611153"/>
            <a:ext cx="64807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4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40" y="22029"/>
            <a:ext cx="9036496" cy="1368152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III.CƠ CẤU XÃ HỘI- GIAI CẤP VÀ LIÊN MINH GIAI CẤP TRONG THỜI KỲ QUÁ ĐỘ LÊN CHỦ NGHĨA XÃ HỘI Ở VIỆT NAM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56792"/>
            <a:ext cx="8784976" cy="48531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en-US" sz="2400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Cơ</a:t>
            </a:r>
            <a:r>
              <a:rPr lang="en-US" sz="2400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xã</a:t>
            </a:r>
            <a:r>
              <a:rPr lang="en-US" sz="2400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-</a:t>
            </a:r>
            <a:r>
              <a:rPr lang="en-US" sz="2400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giai</a:t>
            </a:r>
            <a:r>
              <a:rPr lang="en-US" sz="2400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thời</a:t>
            </a:r>
            <a:r>
              <a:rPr lang="en-US" sz="2400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kỳ</a:t>
            </a:r>
            <a:r>
              <a:rPr lang="en-US" sz="2400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quá</a:t>
            </a:r>
            <a:r>
              <a:rPr lang="en-US" sz="2400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độ</a:t>
            </a:r>
            <a:r>
              <a:rPr lang="en-US" sz="2400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lên</a:t>
            </a:r>
            <a:r>
              <a:rPr lang="en-US" sz="2400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CNXH ở </a:t>
            </a:r>
            <a:r>
              <a:rPr lang="en-US" sz="2400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Việt</a:t>
            </a:r>
            <a:r>
              <a:rPr lang="en-US" sz="2400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Nam </a:t>
            </a:r>
            <a:endParaRPr lang="en-US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biến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đổi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XH-GC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vừa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đảm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bảo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luật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phổ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biến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vừa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mang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thù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Việt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Nam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phổ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biến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XH -GC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bị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chi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phối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bởi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K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thù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XHGC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chịu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động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bởi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chuyển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biến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tập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trung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sang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thị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hướng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nghĩa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đơn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giản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CN -ND - TT sang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phức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tạp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;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tầng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lớp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biến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đổi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xuất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thêm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những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tầng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lớp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XH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mới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14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III. </a:t>
            </a: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CƠ CẤU </a:t>
            </a: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XÃ HỘI- GIAI CẤP VÀ LIÊN MINH GIAI CẤP TRONG THỜI KỲ QUÁ ĐỘ LÊN CHỦ NGHĨA XÃ HỘI Ở VIỆT NAM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en-US" sz="2400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en-US" sz="2400" u="sng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Cơ</a:t>
            </a:r>
            <a:r>
              <a:rPr lang="en-US" sz="2400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xã</a:t>
            </a:r>
            <a:r>
              <a:rPr lang="en-US" sz="2400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-</a:t>
            </a:r>
            <a:r>
              <a:rPr lang="en-US" sz="2400" u="sng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giai</a:t>
            </a:r>
            <a:r>
              <a:rPr lang="en-US" sz="2400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thời</a:t>
            </a:r>
            <a:r>
              <a:rPr lang="en-US" sz="2400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kỳ</a:t>
            </a:r>
            <a:r>
              <a:rPr lang="en-US" sz="2400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quá</a:t>
            </a:r>
            <a:r>
              <a:rPr lang="en-US" sz="2400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độ</a:t>
            </a:r>
            <a:r>
              <a:rPr lang="en-US" sz="2400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lên</a:t>
            </a:r>
            <a:r>
              <a:rPr lang="en-US" sz="2400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CNXH ở </a:t>
            </a:r>
            <a:r>
              <a:rPr lang="en-US" sz="2400" u="sng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Việt</a:t>
            </a:r>
            <a:r>
              <a:rPr lang="en-US" sz="2400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Nam </a:t>
            </a:r>
            <a:endParaRPr lang="en-US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Vị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trí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trò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tầng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lớp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ngày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càng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khẳng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</a:p>
          <a:p>
            <a:pPr marL="0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trò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biệt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lãnh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đạo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qua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đảng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Cộng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sản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N/C) </a:t>
            </a:r>
          </a:p>
          <a:p>
            <a:pPr marL="0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sở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lực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lượng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trọng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triển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đảm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bảo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bền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vững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giữ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vững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ổn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đảm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bảo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an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ninh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quốc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phòng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gìn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giữ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huy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sắc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văn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hóa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tộc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biến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đổi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...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31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III.CƠ </a:t>
            </a: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CẤU XÃ HỘI- GIAI CẤP VÀ LIÊN MINH GIAI CẤP TRONG THỜI KỲ QUÁ ĐỘ LÊN CHỦ NGHĨA XÃ HỘI Ở VIỆT NAM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14116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400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en-US" sz="2400" u="sng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Cơ</a:t>
            </a:r>
            <a:r>
              <a:rPr lang="en-US" sz="2400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xã</a:t>
            </a:r>
            <a:r>
              <a:rPr lang="en-US" sz="2400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-</a:t>
            </a:r>
            <a:r>
              <a:rPr lang="en-US" sz="2400" u="sng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giai</a:t>
            </a:r>
            <a:r>
              <a:rPr lang="en-US" sz="2400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thời</a:t>
            </a:r>
            <a:r>
              <a:rPr lang="en-US" sz="2400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kỳ</a:t>
            </a:r>
            <a:r>
              <a:rPr lang="en-US" sz="2400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quá</a:t>
            </a:r>
            <a:r>
              <a:rPr lang="en-US" sz="2400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độ</a:t>
            </a:r>
            <a:r>
              <a:rPr lang="en-US" sz="2400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lên</a:t>
            </a:r>
            <a:r>
              <a:rPr lang="en-US" sz="2400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CNXH ở </a:t>
            </a:r>
            <a:r>
              <a:rPr lang="en-US" sz="2400" u="sng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Việt</a:t>
            </a:r>
            <a:r>
              <a:rPr lang="en-US" sz="2400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Nam </a:t>
            </a:r>
            <a:endParaRPr lang="en-US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ngũ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trí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thức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lực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lượng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lao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động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tạo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biệt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nghiệp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CNH - HĐH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đất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nước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lực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lượng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trực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tiếp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nâng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tầm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trí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tuệ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tộc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trò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ngày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càng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trọng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XH GC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ngũ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doanh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triển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nhanh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lượng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mô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trò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ngừng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tăng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đóng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góp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tíc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cực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triển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quyết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việc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an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sinh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xóa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đói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giảm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nghèo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...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15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III. </a:t>
            </a: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CƠ CẤU </a:t>
            </a: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XÃ HỘI- GIAI CẤP VÀ LIÊN MINH GIAI CẤP TRONG THỜI KỲ QUÁ ĐỘ LÊN CHỦ NGHĨA XÃ HỘI Ở VIỆT NAM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3" y="1628800"/>
            <a:ext cx="8712968" cy="5229200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US" sz="2400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en-US" sz="2400" u="sng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Cơ</a:t>
            </a:r>
            <a:r>
              <a:rPr lang="en-US" sz="2400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xã</a:t>
            </a:r>
            <a:r>
              <a:rPr lang="en-US" sz="2400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-</a:t>
            </a:r>
            <a:r>
              <a:rPr lang="en-US" sz="2400" u="sng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giai</a:t>
            </a:r>
            <a:r>
              <a:rPr lang="en-US" sz="2400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thời</a:t>
            </a:r>
            <a:r>
              <a:rPr lang="en-US" sz="2400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kỳ</a:t>
            </a:r>
            <a:r>
              <a:rPr lang="en-US" sz="2400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quá</a:t>
            </a:r>
            <a:r>
              <a:rPr lang="en-US" sz="2400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độ</a:t>
            </a:r>
            <a:r>
              <a:rPr lang="en-US" sz="2400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lên</a:t>
            </a:r>
            <a:r>
              <a:rPr lang="en-US" sz="2400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CNXH ở </a:t>
            </a:r>
            <a:r>
              <a:rPr lang="en-US" sz="2400" u="sng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Việt</a:t>
            </a:r>
            <a:r>
              <a:rPr lang="en-US" sz="2400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Nam </a:t>
            </a:r>
            <a:endParaRPr lang="en-US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Phụ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nữ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 algn="just"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lực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lượng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đảo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tạo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dựng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Đóng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góp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to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lớn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nghiệp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xây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dựng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bảo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tổ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quốc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 algn="just"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trò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trọng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đình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Thanh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 algn="just"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rường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nước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tương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đất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nước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Họ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vừa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tiêu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động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lực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đất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nước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nhiệm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cao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xây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dựng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bảo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Tổ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quốc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96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III. </a:t>
            </a: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CƠ CẤU </a:t>
            </a: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XÃ HỘI- GIAI CẤP VÀ LIÊN MINH GIAI CẤP TRONG THỜI KỲ QUÁ ĐỘ LÊN CHỦ NGHĨA XÃ HỘI Ở VIỆT NAM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7638"/>
            <a:ext cx="8507288" cy="53237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2.Liên minh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giai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tầng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lớp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thời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kỳ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quá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độ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lên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CNXH ở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Việt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Nam.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dung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minh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tầng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lớp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thời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độ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CNXH ở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Việt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Nam</a:t>
            </a:r>
          </a:p>
          <a:p>
            <a:pPr marL="0" indent="0">
              <a:buNone/>
            </a:pPr>
            <a:r>
              <a:rPr lang="en-US" sz="2400" i="1" u="sng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i="1" u="sng" dirty="0" err="1" smtClean="0">
                <a:latin typeface="Arial" pitchFamily="34" charset="0"/>
                <a:cs typeface="Arial" pitchFamily="34" charset="0"/>
              </a:rPr>
              <a:t>Nội</a:t>
            </a:r>
            <a:r>
              <a:rPr lang="en-US" sz="2400" i="1" u="sng" dirty="0" smtClean="0">
                <a:latin typeface="Arial" pitchFamily="34" charset="0"/>
                <a:cs typeface="Arial" pitchFamily="34" charset="0"/>
              </a:rPr>
              <a:t> dung </a:t>
            </a:r>
            <a:r>
              <a:rPr lang="en-US" sz="2400" i="1" u="sng" dirty="0" err="1" smtClean="0">
                <a:latin typeface="Arial" pitchFamily="34" charset="0"/>
                <a:cs typeface="Arial" pitchFamily="34" charset="0"/>
              </a:rPr>
              <a:t>kinh</a:t>
            </a:r>
            <a:r>
              <a:rPr lang="en-US" sz="2400" i="1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u="sng" dirty="0" err="1" smtClean="0">
                <a:latin typeface="Arial" pitchFamily="34" charset="0"/>
                <a:cs typeface="Arial" pitchFamily="34" charset="0"/>
              </a:rPr>
              <a:t>tế</a:t>
            </a:r>
            <a:r>
              <a:rPr lang="en-US" sz="2400" i="1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u="sng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i="1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u="sng" dirty="0" err="1" smtClean="0">
                <a:latin typeface="Arial" pitchFamily="34" charset="0"/>
                <a:cs typeface="Arial" pitchFamily="34" charset="0"/>
              </a:rPr>
              <a:t>liên</a:t>
            </a:r>
            <a:r>
              <a:rPr lang="en-US" sz="2400" i="1" u="sng" dirty="0" smtClean="0">
                <a:latin typeface="Arial" pitchFamily="34" charset="0"/>
                <a:cs typeface="Arial" pitchFamily="34" charset="0"/>
              </a:rPr>
              <a:t> minh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dung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xuyên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suốt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“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triển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nhanh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bền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vững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...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giữ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vững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ổn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vĩ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mô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đổi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mô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tăng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trưởng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nền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đẩy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mạnh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CNH HĐH,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trọng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CNH- HĐH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nghiệp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thôn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gắn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xây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dựng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thôn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triển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trí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thức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nâng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cao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độ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khoa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ngành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lĩnh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vực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...”</a:t>
            </a:r>
          </a:p>
          <a:p>
            <a:pPr marL="0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văn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ĐH XII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98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301006"/>
          </a:xfrm>
        </p:spPr>
        <p:txBody>
          <a:bodyPr>
            <a:noAutofit/>
          </a:bodyPr>
          <a:lstStyle/>
          <a:p>
            <a:r>
              <a:rPr lang="en-US" sz="24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Chương 5</a:t>
            </a:r>
            <a:br>
              <a:rPr lang="en-US" sz="24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CƠ CẤU XÃ HỘI- GIAI CẤP VÀ LIÊN MINH GIAI CẤP, TẦNG LỚP TRONG THỜI KỲ QUÁ ĐỘ LÊN CHỦ NGHĨA XÃ HỘI</a:t>
            </a:r>
            <a:endParaRPr lang="en-US" sz="2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đích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: </a:t>
            </a:r>
          </a:p>
          <a:p>
            <a:pPr marL="0" indent="0" algn="just">
              <a:buNone/>
            </a:pPr>
            <a:r>
              <a:rPr lang="en-US" sz="2000" u="sng" dirty="0" smtClean="0">
                <a:latin typeface="Arial" pitchFamily="34" charset="0"/>
                <a:cs typeface="Arial" pitchFamily="34" charset="0"/>
              </a:rPr>
              <a:t>1. </a:t>
            </a:r>
            <a:r>
              <a:rPr lang="en-US" sz="2000" u="sng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sz="20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u="sng" dirty="0" err="1" smtClean="0">
                <a:latin typeface="Arial" pitchFamily="34" charset="0"/>
                <a:cs typeface="Arial" pitchFamily="34" charset="0"/>
              </a:rPr>
              <a:t>kiến</a:t>
            </a:r>
            <a:r>
              <a:rPr lang="en-US" sz="20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u="sng" dirty="0" err="1" smtClean="0">
                <a:latin typeface="Arial" pitchFamily="34" charset="0"/>
                <a:cs typeface="Arial" pitchFamily="34" charset="0"/>
              </a:rPr>
              <a:t>thức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Nắm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kiến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thức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nền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tảng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liên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minh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tầng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lớp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thời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kỳ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quá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độ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lên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CNXH </a:t>
            </a:r>
          </a:p>
          <a:p>
            <a:pPr marL="0" indent="0" algn="just">
              <a:buNone/>
            </a:pPr>
            <a:endParaRPr lang="en-US" sz="2000" u="sng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2000" u="sng" dirty="0" smtClean="0">
                <a:latin typeface="Arial" pitchFamily="34" charset="0"/>
                <a:cs typeface="Arial" pitchFamily="34" charset="0"/>
              </a:rPr>
              <a:t>2. </a:t>
            </a:r>
            <a:r>
              <a:rPr lang="en-US" sz="2000" u="sng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sz="20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u="sng" dirty="0" err="1" smtClean="0">
                <a:latin typeface="Arial" pitchFamily="34" charset="0"/>
                <a:cs typeface="Arial" pitchFamily="34" charset="0"/>
              </a:rPr>
              <a:t>kỹ</a:t>
            </a:r>
            <a:r>
              <a:rPr lang="en-US" sz="20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u="sng" dirty="0" err="1" smtClean="0">
                <a:latin typeface="Arial" pitchFamily="34" charset="0"/>
                <a:cs typeface="Arial" pitchFamily="34" charset="0"/>
              </a:rPr>
              <a:t>năng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khả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năng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nhận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diện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những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biến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đổi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nội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dung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liên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minh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tầng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lớp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ở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Việt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Nam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thời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kỳ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quá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độ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lên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CNXH </a:t>
            </a:r>
          </a:p>
          <a:p>
            <a:pPr marL="0" indent="0" algn="just">
              <a:buNone/>
            </a:pPr>
            <a:endParaRPr lang="en-US" sz="2000" u="sng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2000" u="sng" dirty="0" smtClean="0">
                <a:latin typeface="Arial" pitchFamily="34" charset="0"/>
                <a:cs typeface="Arial" pitchFamily="34" charset="0"/>
              </a:rPr>
              <a:t>3. </a:t>
            </a:r>
            <a:r>
              <a:rPr lang="en-US" sz="2000" u="sng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sz="20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u="sng" dirty="0" err="1" smtClean="0">
                <a:latin typeface="Arial" pitchFamily="34" charset="0"/>
                <a:cs typeface="Arial" pitchFamily="34" charset="0"/>
              </a:rPr>
              <a:t>tư</a:t>
            </a:r>
            <a:r>
              <a:rPr lang="en-US" sz="20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u="sng" dirty="0" err="1" smtClean="0">
                <a:latin typeface="Arial" pitchFamily="34" charset="0"/>
                <a:cs typeface="Arial" pitchFamily="34" charset="0"/>
              </a:rPr>
              <a:t>tưởng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Nhận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thức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tầm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quan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trọng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thấy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cần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thiết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phải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góp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sức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tăng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cường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xây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dựng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khối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liên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minh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tầng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lớp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vững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mạnh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nghiệp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xây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dựng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đất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nước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hướng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XHCN ở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Việt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Nam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78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III. </a:t>
            </a: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CƠ CẤU </a:t>
            </a: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XÃ HỘI- GIAI CẤP VÀ LIÊN MINH GIAI CẤP TRONG THỜI KỲ QUÁ ĐỘ LÊN CHỦ NGHĨA XÃ HỘI Ở VIỆT NAM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268760"/>
            <a:ext cx="8856984" cy="597666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2.Liên minh </a:t>
            </a:r>
            <a:r>
              <a:rPr lang="en-US" sz="24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giai</a:t>
            </a:r>
            <a:r>
              <a:rPr lang="en-US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tầng</a:t>
            </a:r>
            <a:r>
              <a:rPr lang="en-US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lớp</a:t>
            </a:r>
            <a:r>
              <a:rPr lang="en-US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thời</a:t>
            </a:r>
            <a:r>
              <a:rPr lang="en-US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kỳ</a:t>
            </a:r>
            <a:r>
              <a:rPr lang="en-US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quá</a:t>
            </a:r>
            <a:r>
              <a:rPr lang="en-US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độ</a:t>
            </a:r>
            <a:r>
              <a:rPr lang="en-US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lên</a:t>
            </a:r>
            <a:r>
              <a:rPr lang="en-US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CNXH ở </a:t>
            </a:r>
            <a:r>
              <a:rPr lang="en-US" sz="24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Việt</a:t>
            </a:r>
            <a:r>
              <a:rPr lang="en-US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Nam.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Cụ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đúng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tiềm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lực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cầu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CN-ND-TT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toàn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Xây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dựng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hoạch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tư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tổ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chức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triển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hoạt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động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đảm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bảo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lợi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ích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bên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đúng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vận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phù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hợp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hoạt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từng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ngành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địa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phương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..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Tổ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chức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hợp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tác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giao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lưu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kinh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tế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giữa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ngành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nghiệp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nông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nghiệp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khoa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học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nghệ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dịch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vụ</a:t>
            </a:r>
            <a:endParaRPr 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0" lv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Chuyển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giao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ứng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khoa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học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kỹ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thuật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nghệ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hiện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đại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vào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sản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xuất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...</a:t>
            </a:r>
          </a:p>
          <a:p>
            <a:pPr marL="0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8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III. CƠ CẤU XÃ HỘI- GIAI CẤP VÀ LIÊN MINH GIAI CẤP TRONG THỜI KỲ QUÁ ĐỘ LÊN CHỦ NGHĨA XÃ HỘI Ở VIỆT NAM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06916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i="1" u="sng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i="1" u="sng" dirty="0" err="1" smtClean="0">
                <a:latin typeface="Arial" pitchFamily="34" charset="0"/>
                <a:cs typeface="Arial" pitchFamily="34" charset="0"/>
              </a:rPr>
              <a:t>Nội</a:t>
            </a:r>
            <a:r>
              <a:rPr lang="en-US" sz="2400" i="1" u="sng" dirty="0" smtClean="0">
                <a:latin typeface="Arial" pitchFamily="34" charset="0"/>
                <a:cs typeface="Arial" pitchFamily="34" charset="0"/>
              </a:rPr>
              <a:t> dung </a:t>
            </a:r>
            <a:r>
              <a:rPr lang="en-US" sz="2400" i="1" u="sng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sz="2400" i="1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u="sng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2400" i="1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u="sng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i="1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u="sng" dirty="0" err="1" smtClean="0">
                <a:latin typeface="Arial" pitchFamily="34" charset="0"/>
                <a:cs typeface="Arial" pitchFamily="34" charset="0"/>
              </a:rPr>
              <a:t>liên</a:t>
            </a:r>
            <a:r>
              <a:rPr lang="en-US" sz="2400" i="1" u="sng" dirty="0" smtClean="0">
                <a:latin typeface="Arial" pitchFamily="34" charset="0"/>
                <a:cs typeface="Arial" pitchFamily="34" charset="0"/>
              </a:rPr>
              <a:t> minh</a:t>
            </a:r>
          </a:p>
          <a:p>
            <a:pPr marL="0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Xây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dựng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khối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minh CN-ND-TT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nhằm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tạo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sở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vững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chắc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khối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đoàn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toàn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dân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Giữ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vững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lập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xây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dựng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bảo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Tổ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quốc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Hoàn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thiện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huy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XHCN..,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tăng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cường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đồng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thuận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lv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Xây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dựng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NN PQXHCN</a:t>
            </a:r>
          </a:p>
          <a:p>
            <a:pPr marL="0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00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III. </a:t>
            </a: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CƠ CẤU </a:t>
            </a: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XÃ HỘI- GIAI CẤP VÀ LIÊN MINH GIAI CẤP TRONG THỜI KỲ QUÁ ĐỘ LÊN CHỦ NGHĨA XÃ HỘI Ở VIỆT NAM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008" y="1804864"/>
            <a:ext cx="8928992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Nội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dung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văn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hóa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liên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minh:</a:t>
            </a:r>
          </a:p>
          <a:p>
            <a:pPr marL="0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+ “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Gắn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tăng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trưởng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triển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văn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hóa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triển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xây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dựng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con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người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tiến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” ĐH XII</a:t>
            </a:r>
          </a:p>
          <a:p>
            <a:pPr marL="0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Cụ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Xây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dựng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nền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văn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hóa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Việt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Nam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triển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toàn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hướng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thiện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mỹ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Thấm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nhuần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tinh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thần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tộc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văn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khoa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học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Nâng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cao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chất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lượng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nguồn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lực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tốt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1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III. </a:t>
            </a: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CƠ CẤU </a:t>
            </a: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XÃ HỘI- GIAI CẤP VÀ LIÊN MINH GIAI CẤP TRONG THỜI KỲ QUÁ ĐỘ LÊN CHỦ NGHĨA XÃ HỘI Ở VIỆT NAM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i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b. </a:t>
            </a:r>
            <a:r>
              <a:rPr lang="en-US" sz="2400" i="1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Phương</a:t>
            </a:r>
            <a:r>
              <a:rPr lang="en-US" sz="2400" i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hướng</a:t>
            </a:r>
            <a:r>
              <a:rPr lang="en-US" sz="2400" i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cơ</a:t>
            </a:r>
            <a:r>
              <a:rPr lang="en-US" sz="2400" i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bản</a:t>
            </a:r>
            <a:r>
              <a:rPr lang="en-US" sz="2400" i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400" i="1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i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xây</a:t>
            </a:r>
            <a:r>
              <a:rPr lang="en-US" sz="2400" i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dựng</a:t>
            </a:r>
            <a:r>
              <a:rPr lang="en-US" sz="2400" i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cơ</a:t>
            </a:r>
            <a:r>
              <a:rPr lang="en-US" sz="2400" i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i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xã</a:t>
            </a:r>
            <a:r>
              <a:rPr lang="en-US" sz="2400" i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i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sz="2400" i="1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giai</a:t>
            </a:r>
            <a:r>
              <a:rPr lang="en-US" sz="2400" i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i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400" i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tăng</a:t>
            </a:r>
            <a:r>
              <a:rPr lang="en-US" sz="2400" i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cường</a:t>
            </a:r>
            <a:r>
              <a:rPr lang="en-US" sz="2400" i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liên</a:t>
            </a:r>
            <a:r>
              <a:rPr lang="en-US" sz="2400" i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minh </a:t>
            </a:r>
            <a:r>
              <a:rPr lang="en-US" sz="2400" i="1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giai</a:t>
            </a:r>
            <a:r>
              <a:rPr lang="en-US" sz="2400" i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i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i="1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tầng</a:t>
            </a:r>
            <a:r>
              <a:rPr lang="en-US" sz="2400" i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lớp</a:t>
            </a:r>
            <a:r>
              <a:rPr lang="en-US" sz="2400" i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i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thời</a:t>
            </a:r>
            <a:r>
              <a:rPr lang="en-US" sz="2400" i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kỳ</a:t>
            </a:r>
            <a:r>
              <a:rPr lang="en-US" sz="2400" i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quá</a:t>
            </a:r>
            <a:r>
              <a:rPr lang="en-US" sz="2400" i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độ</a:t>
            </a:r>
            <a:r>
              <a:rPr lang="en-US" sz="2400" i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lên</a:t>
            </a:r>
            <a:r>
              <a:rPr lang="en-US" sz="2400" i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CNXH ở </a:t>
            </a:r>
            <a:r>
              <a:rPr lang="en-US" sz="2400" i="1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Việt</a:t>
            </a:r>
            <a:r>
              <a:rPr lang="en-US" sz="2400" i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Nam</a:t>
            </a:r>
          </a:p>
          <a:p>
            <a:pPr marL="0" indent="0">
              <a:buNone/>
            </a:pPr>
            <a:endParaRPr lang="en-US" sz="2400" i="1" u="sng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2400" i="1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i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đẩy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mạnh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CNH- HĐH,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quyết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tốt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mối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giữa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tăng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trưởng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đảm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bảo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tiến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tạo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môi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điều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thúc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đẩy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biến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đổi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XH-GC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hưởng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tíc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cực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Đẩy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mạnh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chuyển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dịch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nghiệp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sang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triển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nghiệp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dịch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vụ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Tăng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trưởng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KT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gắn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triển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văn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hóa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đảm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bảo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tiến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bảo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tài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nguyên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môi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79250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rmAutofit fontScale="90000"/>
          </a:bodyPr>
          <a:lstStyle/>
          <a:p>
            <a:pPr lvl="0">
              <a:spcBef>
                <a:spcPct val="20000"/>
              </a:spcBef>
            </a:pPr>
            <a:r>
              <a:rPr lang="en-US" sz="2400" smtClean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/>
            </a:r>
            <a:br>
              <a:rPr lang="en-US" sz="2400" smtClean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</a:br>
            <a:r>
              <a:rPr lang="en-US" sz="2700" i="1" u="sng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b</a:t>
            </a:r>
            <a:r>
              <a:rPr lang="en-US" sz="2700" i="1" u="sng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. Phương hướng cơ bản  để xây dựng cơ cấu xã hội- giai cấp và tăng cường liên minh giai cấp, tầng lớp trong thời kỳ quá độ lên </a:t>
            </a:r>
            <a:r>
              <a:rPr lang="en-US" sz="2700" i="1" u="sng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CNXH </a:t>
            </a:r>
            <a:r>
              <a:rPr lang="en-US" sz="2700" i="1" u="sng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ở Việt Nam</a:t>
            </a:r>
            <a:r>
              <a:rPr lang="en-US" sz="270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/>
            </a:r>
            <a:br>
              <a:rPr lang="en-US" sz="270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</a:br>
            <a:endParaRPr lang="en-US" sz="270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US" sz="2400" i="1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Hai </a:t>
            </a:r>
            <a:r>
              <a:rPr lang="en-US" sz="2400" i="1" u="sng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sz="2400" i="1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xây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dựng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thực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hiện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chính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sách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tổng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thể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nhằm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tác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động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sự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biến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đổi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tích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cực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XH-GC,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Nhất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chính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sách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liên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quan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đến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XH-GC</a:t>
            </a:r>
          </a:p>
          <a:p>
            <a:pPr marL="0" lvl="0" indent="0" algn="just">
              <a:buNone/>
            </a:pPr>
            <a:endParaRPr lang="en-US" sz="2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0" lvl="0" indent="0" algn="just">
              <a:buNone/>
            </a:pP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sz="2400" u="sng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Đối</a:t>
            </a:r>
            <a:r>
              <a:rPr lang="en-US" sz="2400" u="sng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u="sng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GCCN: </a:t>
            </a:r>
          </a:p>
          <a:p>
            <a:pPr marL="0" lvl="0" indent="0" algn="just">
              <a:buNone/>
            </a:pP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Quan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tâm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giáo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dục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đào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bồi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dưỡng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phát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triển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cả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về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lượng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chất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lượng</a:t>
            </a:r>
            <a:endParaRPr lang="en-US" sz="2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0" lvl="0" indent="0" algn="just">
              <a:buNone/>
            </a:pP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Đảm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bảo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việc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làm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tăng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thu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nhập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cải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thiện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điều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kiện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làm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việc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..</a:t>
            </a:r>
          </a:p>
          <a:p>
            <a:pPr marL="0" lvl="0" indent="0" algn="just">
              <a:buNone/>
            </a:pP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Bổ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xung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chính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sách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pháp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luật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về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chính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sách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bảo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hiểm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y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tế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thất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nghiệp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...</a:t>
            </a:r>
            <a:endParaRPr 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0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259" y="0"/>
            <a:ext cx="8229600" cy="1354162"/>
          </a:xfrm>
        </p:spPr>
        <p:txBody>
          <a:bodyPr>
            <a:normAutofit fontScale="90000"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lang="en-US" sz="2700" i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sz="2700" i="1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2700" i="1" u="sng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Phương</a:t>
            </a:r>
            <a:r>
              <a:rPr lang="en-US" sz="2700" i="1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700" i="1" u="sng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hướng</a:t>
            </a:r>
            <a:r>
              <a:rPr lang="en-US" sz="2700" i="1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700" i="1" u="sng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cơ</a:t>
            </a:r>
            <a:r>
              <a:rPr lang="en-US" sz="2700" i="1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700" i="1" u="sng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bản</a:t>
            </a:r>
            <a:r>
              <a:rPr lang="en-US" sz="2700" i="1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700" i="1" u="sng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để</a:t>
            </a:r>
            <a:r>
              <a:rPr lang="en-US" sz="2700" i="1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700" i="1" u="sng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xây</a:t>
            </a:r>
            <a:r>
              <a:rPr lang="en-US" sz="2700" i="1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700" i="1" u="sng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dựng</a:t>
            </a:r>
            <a:r>
              <a:rPr lang="en-US" sz="2700" i="1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700" i="1" u="sng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cơ</a:t>
            </a:r>
            <a:r>
              <a:rPr lang="en-US" sz="2700" i="1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700" i="1" u="sng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cấu</a:t>
            </a:r>
            <a:r>
              <a:rPr lang="en-US" sz="2700" i="1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700" i="1" u="sng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xã</a:t>
            </a:r>
            <a:r>
              <a:rPr lang="en-US" sz="2700" i="1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700" i="1" u="sng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hội</a:t>
            </a:r>
            <a:r>
              <a:rPr lang="en-US" sz="2700" i="1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sz="2700" i="1" u="sng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giai</a:t>
            </a:r>
            <a:r>
              <a:rPr lang="en-US" sz="2700" i="1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700" i="1" u="sng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cấp</a:t>
            </a:r>
            <a:r>
              <a:rPr lang="en-US" sz="2700" i="1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700" i="1" u="sng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700" i="1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700" i="1" u="sng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tăng</a:t>
            </a:r>
            <a:r>
              <a:rPr lang="en-US" sz="2700" i="1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700" i="1" u="sng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cường</a:t>
            </a:r>
            <a:r>
              <a:rPr lang="en-US" sz="2700" i="1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700" i="1" u="sng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liên</a:t>
            </a:r>
            <a:r>
              <a:rPr lang="en-US" sz="2700" i="1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minh </a:t>
            </a:r>
            <a:r>
              <a:rPr lang="en-US" sz="2700" i="1" u="sng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giai</a:t>
            </a:r>
            <a:r>
              <a:rPr lang="en-US" sz="2700" i="1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700" i="1" u="sng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cấp</a:t>
            </a:r>
            <a:r>
              <a:rPr lang="en-US" sz="2700" i="1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700" i="1" u="sng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tầng</a:t>
            </a:r>
            <a:r>
              <a:rPr lang="en-US" sz="2700" i="1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700" i="1" u="sng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lớp</a:t>
            </a:r>
            <a:r>
              <a:rPr lang="en-US" sz="2700" i="1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700" i="1" u="sng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sz="2700" i="1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700" i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TKQĐ </a:t>
            </a:r>
            <a:r>
              <a:rPr lang="en-US" sz="2700" i="1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lên</a:t>
            </a:r>
            <a:r>
              <a:rPr lang="en-US" sz="2700" i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CNXH </a:t>
            </a:r>
            <a:r>
              <a:rPr lang="en-US" sz="2700" i="1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ở </a:t>
            </a:r>
            <a:r>
              <a:rPr lang="en-US" sz="2700" i="1" u="sng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Việt</a:t>
            </a:r>
            <a:r>
              <a:rPr lang="en-US" sz="2700" i="1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Nam</a:t>
            </a:r>
            <a:r>
              <a:rPr lang="en-US" sz="27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4162"/>
            <a:ext cx="8435280" cy="531519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7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7400" u="sng" dirty="0" err="1" smtClean="0">
                <a:latin typeface="Arial" pitchFamily="34" charset="0"/>
                <a:cs typeface="Arial" pitchFamily="34" charset="0"/>
              </a:rPr>
              <a:t>Đối</a:t>
            </a:r>
            <a:r>
              <a:rPr lang="en-US" sz="7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u="sng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7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u="sng" dirty="0" err="1" smtClean="0">
                <a:latin typeface="Arial" pitchFamily="34" charset="0"/>
                <a:cs typeface="Arial" pitchFamily="34" charset="0"/>
              </a:rPr>
              <a:t>nông</a:t>
            </a:r>
            <a:r>
              <a:rPr lang="en-US" sz="7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u="sng" dirty="0" err="1" smtClean="0">
                <a:latin typeface="Arial" pitchFamily="34" charset="0"/>
                <a:cs typeface="Arial" pitchFamily="34" charset="0"/>
              </a:rPr>
              <a:t>dân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 algn="just">
              <a:buNone/>
            </a:pPr>
            <a:r>
              <a:rPr lang="en-US" sz="7400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Xây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dựng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huy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vai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trò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quá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triển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nông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nghiệp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nông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thôn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 algn="just">
              <a:buNone/>
            </a:pPr>
            <a:endParaRPr lang="en-US" sz="7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74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Khuyến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khích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hỗ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trợ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nông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dân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nghề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tiếp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nhận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ứng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khoa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kỹ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thuật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sản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xuất</a:t>
            </a:r>
            <a:endParaRPr lang="en-US" sz="7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sz="7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74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Tạo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điều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kiện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nông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dân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chuyển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sang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nghiệp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dịch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vụ</a:t>
            </a:r>
            <a:endParaRPr lang="en-US" sz="7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sz="7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74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Nâng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cao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chất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lượng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dịch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vụ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điện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nước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, y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tế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giáo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dục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tin,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bảo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hiểm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pPr marL="0" indent="0" algn="just">
              <a:buNone/>
            </a:pPr>
            <a:endParaRPr lang="en-US" sz="7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74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hiệu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quả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chương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xóa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đói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giảm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nghèo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khuyến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khích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giàu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hợp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400" dirty="0" err="1" smtClean="0">
                <a:latin typeface="Arial" pitchFamily="34" charset="0"/>
                <a:cs typeface="Arial" pitchFamily="34" charset="0"/>
              </a:rPr>
              <a:t>pháp</a:t>
            </a:r>
            <a:r>
              <a:rPr lang="en-US" sz="7400" dirty="0" smtClean="0">
                <a:latin typeface="Arial" pitchFamily="34" charset="0"/>
                <a:cs typeface="Arial" pitchFamily="34" charset="0"/>
              </a:rPr>
              <a:t>..</a:t>
            </a:r>
            <a:endParaRPr lang="en-US" sz="7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79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363272" cy="1440160"/>
          </a:xfrm>
        </p:spPr>
        <p:txBody>
          <a:bodyPr>
            <a:normAutofit fontScale="90000"/>
          </a:bodyPr>
          <a:lstStyle/>
          <a:p>
            <a:r>
              <a:rPr lang="en-US" sz="240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lang="en-US" sz="2700" u="sng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sz="2700" u="sng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 Phương hướng cơ bản  để xây dựng cơ cấu xã hội- giai cấp và tăng cường liên minh giai cấp, tầng lớp trong thời kỳ quá độ lên CNXH ở Việt Nam</a:t>
            </a:r>
            <a:br>
              <a:rPr lang="en-US" sz="2700" u="sng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endParaRPr lang="en-US" sz="2700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506916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endParaRPr lang="en-US" sz="2000" u="sng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800" u="sng" dirty="0" err="1" smtClean="0">
                <a:latin typeface="Arial" pitchFamily="34" charset="0"/>
                <a:cs typeface="Arial" pitchFamily="34" charset="0"/>
              </a:rPr>
              <a:t>Đối</a:t>
            </a: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 smtClean="0">
                <a:latin typeface="Arial" pitchFamily="34" charset="0"/>
                <a:cs typeface="Arial" pitchFamily="34" charset="0"/>
              </a:rPr>
              <a:t>trí</a:t>
            </a: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 smtClean="0">
                <a:latin typeface="Arial" pitchFamily="34" charset="0"/>
                <a:cs typeface="Arial" pitchFamily="34" charset="0"/>
              </a:rPr>
              <a:t>thức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 algn="just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Xây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dựng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đội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ngũ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ngày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càng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lớn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mạnh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chất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lượng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Tôn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trọng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huy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do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tư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tưởng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nghiên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cứu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sáng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tạo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chế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sách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biệt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thu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hút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nhân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tài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xây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dựng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đất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nước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sz="2800" u="sng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800" u="sng" dirty="0" err="1" smtClean="0">
                <a:latin typeface="Arial" pitchFamily="34" charset="0"/>
                <a:cs typeface="Arial" pitchFamily="34" charset="0"/>
              </a:rPr>
              <a:t>Đối</a:t>
            </a: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 smtClean="0">
                <a:latin typeface="Arial" pitchFamily="34" charset="0"/>
                <a:cs typeface="Arial" pitchFamily="34" charset="0"/>
              </a:rPr>
              <a:t>đội</a:t>
            </a: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 smtClean="0">
                <a:latin typeface="Arial" pitchFamily="34" charset="0"/>
                <a:cs typeface="Arial" pitchFamily="34" charset="0"/>
              </a:rPr>
              <a:t>ngũ</a:t>
            </a: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 smtClean="0">
                <a:latin typeface="Arial" pitchFamily="34" charset="0"/>
                <a:cs typeface="Arial" pitchFamily="34" charset="0"/>
              </a:rPr>
              <a:t>doanh</a:t>
            </a: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 smtClean="0">
                <a:latin typeface="Arial" pitchFamily="34" charset="0"/>
                <a:cs typeface="Arial" pitchFamily="34" charset="0"/>
              </a:rPr>
              <a:t>nhân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 algn="just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Tạo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chế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môi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thuận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lợi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doanh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nhân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triển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cả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lượng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chất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lượng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pPr marL="0" indent="0" algn="just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chế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sách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đảm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bảo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quyền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lợi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đội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ngũ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doanh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nhân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Tôn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vinh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những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doanh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nhân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nhiều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đóng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góp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triển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đất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nước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34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440160"/>
          </a:xfrm>
        </p:spPr>
        <p:txBody>
          <a:bodyPr>
            <a:normAutofit fontScale="90000"/>
          </a:bodyPr>
          <a:lstStyle/>
          <a:p>
            <a:r>
              <a:rPr lang="en-US" sz="240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lang="en-US" sz="2700" i="1" u="sng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sz="2700" i="1" u="sng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 Phương hướng cơ bản  để xây dựng cơ cấu xã hội- giai cấp và tăng cường liên minh giai cấp, tầng lớp trong thời kỳ quá độ lên CNXH ở Việt Nam</a:t>
            </a:r>
            <a:r>
              <a:rPr lang="en-US" sz="24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Đối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phụ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nữ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Nâng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cao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độ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mọi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mặt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đời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vật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chất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tinh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thần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tốt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bình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đẳng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giới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cứu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bổ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xung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hoàn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thiện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pháp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luật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đối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lao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động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nữ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Đối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thế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trẻ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Đổi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dung,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phương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pháp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giáo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dục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tư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tưởng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đạo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đức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Tạo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môi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điều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trẻ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tập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rèn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luyện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...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34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txBody>
          <a:bodyPr/>
          <a:lstStyle/>
          <a:p>
            <a:r>
              <a:rPr lang="en-US" sz="2400" i="1" u="sng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b. Phương hướng cơ bản  để xây dựng cơ cấu xã hội- giai cấp và tăng cường liên minh giai cấp, tầng lớp trong thời kỳ quá độ lên CNXH ở Việt Nam</a:t>
            </a:r>
            <a:endParaRPr lang="en-US" i="1" u="sng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i="1" u="sng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2400" i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Ba </a:t>
            </a:r>
            <a:r>
              <a:rPr lang="en-US" sz="2400" i="1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sz="2400" i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tạo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đồng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thuận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huy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tinh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thần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đoàn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nhất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giữa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lực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lượng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khối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minh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toàn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Nâng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cao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nhận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thức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trò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khối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minh,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huy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trò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Tiếp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tục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quyết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mâu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thuẫn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biệt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nhằm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tạo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đồng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thuận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85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6170"/>
          </a:xfrm>
        </p:spPr>
        <p:txBody>
          <a:bodyPr>
            <a:normAutofit/>
          </a:bodyPr>
          <a:lstStyle/>
          <a:p>
            <a:r>
              <a:rPr lang="en-US" sz="2400" i="1" u="sng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b. Phương hướng cơ bản  để xây dựng cơ cấu xã hội- giai cấp và tăng cường liên minh giai cấp, tầng lớp trong thời kỳ quá độ lên CNXH ở Việt Nam</a:t>
            </a:r>
            <a:endParaRPr lang="en-US" i="1" u="sng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i="1" u="sng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Bốn</a:t>
            </a:r>
            <a:r>
              <a:rPr lang="en-US" sz="2400" i="1" u="sng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u="sng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hoàn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thiện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thị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hướng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XHCN,đẩy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mạnh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triển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khoa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tạo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môi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điều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thuận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lợi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huy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trò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khối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minh</a:t>
            </a:r>
          </a:p>
          <a:p>
            <a:pPr marL="0" indent="0" algn="just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Xây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dựng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hoàn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thiện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thị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hướng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XHCN,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đảm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bảo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hài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hòa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loại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lợi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ích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Đẩy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mạnh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cứu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tạo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ứng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tựu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khoa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lĩnh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vực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84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795320" cy="1584176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Chương</a:t>
            </a: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5</a:t>
            </a:r>
            <a:b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lang="en-US" sz="2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CƠ CẤU XÃ HỘI- GIAI CẤP VÀ LIÊN MINH GIAI CẤP, TẦNG LỚP TRONG THỜI KỲ QUÁ ĐỘ LÊN CHỦ NGHĨA XÃ HỘI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dung: 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I.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thời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độ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CNXH 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II.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minh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tầng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lớp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thời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độ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CNXH 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III.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minh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tầng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lớp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thời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độ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CNXH ở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Việt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Nam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54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>
            <a:normAutofit/>
          </a:bodyPr>
          <a:lstStyle/>
          <a:p>
            <a:r>
              <a:rPr lang="en-US" sz="2400" i="1" u="sng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b. Phương hướng cơ bản  để xây dựng cơ cấu xã hội- giai cấp và tăng cường liên minh giai cấp, tầng lớp trong thời kỳ quá độ lên CNXH ở Việt Nam</a:t>
            </a:r>
            <a:endParaRPr lang="en-US" i="1" u="sng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Năm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đổi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hoạt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động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nước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Mặt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trận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Tổ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quốc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Việt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Nam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nhằm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tăng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cường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minh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tầng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lớp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xây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dựng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khối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đoàn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toàn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dân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Nâng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cao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trò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lãnh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đạo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Đảng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đối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khối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minh</a:t>
            </a:r>
          </a:p>
          <a:p>
            <a:pPr marL="0" indent="0" algn="just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Nâng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cao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chất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lượng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hoạt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động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nước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Tiếp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tục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đổi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nâng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cao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chất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lượng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hoạt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động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Mặt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trận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tộc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việc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tăng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cường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khối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minh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93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latin typeface="Arial" pitchFamily="34" charset="0"/>
                <a:cs typeface="Arial" pitchFamily="34" charset="0"/>
              </a:rPr>
              <a:t>C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âu hỏi ôn tập</a:t>
            </a:r>
            <a:endParaRPr lang="en-US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1.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tích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rõ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XH-GC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thời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độ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CNXH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ở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Việt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Nam.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2.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thời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độ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CNXH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vì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sao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phải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minh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tầng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lớp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?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tích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vị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trí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trò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tầng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lớp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trog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XH-GC ở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Việt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Nam.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3.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tích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dung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minh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tầng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lớp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thời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độ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CNXH ở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Việt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Nam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xuất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những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những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phương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hướng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pháp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nhằm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tăng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cường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khối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minh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tầng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lớp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ở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nước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nay.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4.Làm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rõ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nhiệm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thanh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sinh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việc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góp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khối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minh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tầng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lớp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xây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dựng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khối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đoàn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toàn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84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I.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thời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độ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nghĩa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7638"/>
            <a:ext cx="8712968" cy="52517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1.Khái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niệm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vị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trí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-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a.Khái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niệm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 algn="just"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những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cộng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đồng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người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cùng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toàn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những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mối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do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động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lẫn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nhau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cộng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đồng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ấy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tạo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nhiều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loại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như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 algn="ctr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cư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 +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nghề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nghiệp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-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tộc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tôn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giáo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26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spcBef>
                <a:spcPct val="20000"/>
              </a:spcBef>
            </a:pPr>
            <a:r>
              <a:rPr lang="en-US" sz="2400" smtClean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/>
            </a:r>
            <a:br>
              <a:rPr lang="en-US" sz="2400" smtClean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</a:br>
            <a:r>
              <a:rPr lang="en-US" sz="2700" smtClean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1</a:t>
            </a:r>
            <a:r>
              <a:rPr lang="en-US" sz="270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. Khái niệm và vị trí cơ cấu xã hội và cơ cấu giai cấp</a:t>
            </a:r>
            <a:br>
              <a:rPr lang="en-US" sz="270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</a:br>
            <a:r>
              <a:rPr lang="en-US" sz="270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a. Khái niệm cơ cấu xã hội và cơ cấu giai cấp </a:t>
            </a:r>
            <a:r>
              <a:rPr lang="en-US" sz="240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/>
            </a:r>
            <a:br>
              <a:rPr lang="en-US" sz="240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2776"/>
            <a:ext cx="8795320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-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góc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độ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cứu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môn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</a:t>
            </a:r>
          </a:p>
          <a:p>
            <a:pPr marL="0" indent="0"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tầng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lớp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mối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giữa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chúng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marL="0" indent="0"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niệm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rõ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</a:p>
          <a:p>
            <a:pPr marL="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giai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tồn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tại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khách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quan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Xem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xét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-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phải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đặt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cụ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thời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cụ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thể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giữa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thì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sở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hữu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TLSX,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tổ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chức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SX,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phối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quyết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dung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-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cấp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Lợi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ích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địa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vị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quyết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độ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trò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mỗi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đối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73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Khái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niệm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vị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trí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giai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cấp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19" y="1628800"/>
            <a:ext cx="8856984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b.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Vị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trí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 </a:t>
            </a:r>
          </a:p>
          <a:p>
            <a:pPr marL="0" indent="0"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cứu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tùy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từng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góc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độ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nhau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người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ở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những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khía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cạnh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nhau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Triết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N/C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qua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-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lấy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phận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mối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tương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giữa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phận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sở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cứu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ở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động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đối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vấn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CNXHKH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cứu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-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đoạn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thù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lịch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...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1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pPr lvl="0">
              <a:spcBef>
                <a:spcPct val="20000"/>
              </a:spcBef>
            </a:pP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/>
            </a:r>
            <a:br>
              <a:rPr lang="en-US" sz="2400" dirty="0" smtClean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</a:br>
            <a:r>
              <a:rPr lang="en-US" sz="3100" dirty="0" smtClean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b</a:t>
            </a:r>
            <a:r>
              <a:rPr lang="en-US" sz="310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. </a:t>
            </a:r>
            <a:r>
              <a:rPr lang="en-US" sz="3100" dirty="0" err="1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Vị</a:t>
            </a:r>
            <a:r>
              <a:rPr lang="en-US" sz="310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3100" dirty="0" err="1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trí</a:t>
            </a:r>
            <a:r>
              <a:rPr lang="en-US" sz="310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3100" dirty="0" err="1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cơ</a:t>
            </a:r>
            <a:r>
              <a:rPr lang="en-US" sz="310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3100" dirty="0" err="1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cấu</a:t>
            </a:r>
            <a:r>
              <a:rPr lang="en-US" sz="310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3100" dirty="0" err="1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xã</a:t>
            </a:r>
            <a:r>
              <a:rPr lang="en-US" sz="310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3100" dirty="0" err="1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hội</a:t>
            </a:r>
            <a:r>
              <a:rPr lang="en-US" sz="310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- </a:t>
            </a:r>
            <a:r>
              <a:rPr lang="en-US" sz="3100" dirty="0" err="1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giai</a:t>
            </a:r>
            <a:r>
              <a:rPr lang="en-US" sz="310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3100" dirty="0" err="1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cấp</a:t>
            </a:r>
            <a:r>
              <a:rPr lang="en-US" sz="310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3100" dirty="0" err="1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trong</a:t>
            </a:r>
            <a:r>
              <a:rPr lang="en-US" sz="310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3100" dirty="0" err="1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cơ</a:t>
            </a:r>
            <a:r>
              <a:rPr lang="en-US" sz="310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3100" dirty="0" err="1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cấu</a:t>
            </a:r>
            <a:r>
              <a:rPr lang="en-US" sz="310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3100" dirty="0" err="1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xã</a:t>
            </a:r>
            <a:r>
              <a:rPr lang="en-US" sz="310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3100" dirty="0" err="1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hội</a:t>
            </a:r>
            <a:r>
              <a:rPr lang="en-US" sz="310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/>
            </a:r>
            <a:br>
              <a:rPr lang="en-US" sz="240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56886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-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vị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trọng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hàng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vì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phản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ánh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triển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-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chất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chất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tôn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giáo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đạo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đức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Quan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sở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hữu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TLSX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quyết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địa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vị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giai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quyết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đến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giai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XH- GC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tiêu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chí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phân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biệt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sự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khác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nhau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về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chất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giữa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XH -GC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bao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giờ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cũng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chỉ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rõ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mối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quan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giữa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giai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tầng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lớp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bao</a:t>
            </a:r>
            <a:r>
              <a:rPr lang="en-US" sz="24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giờ</a:t>
            </a:r>
            <a:r>
              <a:rPr lang="en-US" sz="24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cũng</a:t>
            </a:r>
            <a:r>
              <a:rPr lang="en-US" sz="24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mang</a:t>
            </a:r>
            <a:r>
              <a:rPr lang="en-US" sz="24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chính</a:t>
            </a:r>
            <a:r>
              <a:rPr lang="en-US" sz="24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trị</a:t>
            </a:r>
            <a:endParaRPr lang="en-US" sz="2400" u="sng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64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2.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biến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đổi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chất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quy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luật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XH-GC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thời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kỳ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quá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độ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lên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CNXH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56792"/>
            <a:ext cx="8579296" cy="5301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Do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vận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động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xen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phức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tạp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mối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TKQĐ ở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lĩnh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vực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KT, CT, VH XH,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đối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ngoại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xuất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luật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biến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đổi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XH -GC. </a:t>
            </a:r>
          </a:p>
          <a:p>
            <a:pPr marL="0" indent="0" algn="just"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2400" i="1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i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sz="2400" i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i="1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Cơ</a:t>
            </a:r>
            <a:r>
              <a:rPr lang="en-US" sz="2400" i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i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XH -GC </a:t>
            </a:r>
            <a:r>
              <a:rPr lang="en-US" sz="2400" i="1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biến</a:t>
            </a:r>
            <a:r>
              <a:rPr lang="en-US" sz="2400" i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đổi</a:t>
            </a:r>
            <a:r>
              <a:rPr lang="en-US" sz="2400" i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gắn</a:t>
            </a:r>
            <a:r>
              <a:rPr lang="en-US" sz="2400" i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liền</a:t>
            </a:r>
            <a:r>
              <a:rPr lang="en-US" sz="2400" i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400" i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bị</a:t>
            </a:r>
            <a:r>
              <a:rPr lang="en-US" sz="2400" i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quy</a:t>
            </a:r>
            <a:r>
              <a:rPr lang="en-US" sz="2400" i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en-US" sz="2400" i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bởi</a:t>
            </a:r>
            <a:r>
              <a:rPr lang="en-US" sz="2400" i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cơ</a:t>
            </a:r>
            <a:r>
              <a:rPr lang="en-US" sz="2400" i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i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kinh</a:t>
            </a:r>
            <a:r>
              <a:rPr lang="en-US" sz="2400" i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tế</a:t>
            </a:r>
            <a:r>
              <a:rPr lang="en-US" sz="2400" i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i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thời</a:t>
            </a:r>
            <a:r>
              <a:rPr lang="en-US" sz="2400" i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kỳ</a:t>
            </a:r>
            <a:r>
              <a:rPr lang="en-US" sz="2400" i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QĐ </a:t>
            </a:r>
            <a:r>
              <a:rPr lang="en-US" sz="2400" i="1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lên</a:t>
            </a:r>
            <a:r>
              <a:rPr lang="en-US" sz="2400" i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CNXH </a:t>
            </a:r>
          </a:p>
          <a:p>
            <a:pPr marL="0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triển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nền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KT  H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nhiều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đưa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biến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đổi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KT, 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ngành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nghề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hành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KT- XH </a:t>
            </a:r>
          </a:p>
          <a:p>
            <a:pPr marL="0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KT - XH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XH - GC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phức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tạp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nhiều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tầng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lớp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nhau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biến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đổi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XH GC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đưa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đến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61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Sự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biến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đổi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chất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quy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luật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XH-GC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thời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kỳ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quá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độ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lên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CNXH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12776"/>
            <a:ext cx="864096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i="1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Hai </a:t>
            </a:r>
            <a:r>
              <a:rPr lang="en-US" sz="2400" i="1" u="sng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sz="2400" i="1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i="1" u="sng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Cơ</a:t>
            </a:r>
            <a:r>
              <a:rPr lang="en-US" sz="2400" i="1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u="sng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i="1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XH -GC </a:t>
            </a:r>
            <a:r>
              <a:rPr lang="en-US" sz="2400" i="1" u="sng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biến</a:t>
            </a:r>
            <a:r>
              <a:rPr lang="en-US" sz="2400" i="1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u="sng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đổi</a:t>
            </a:r>
            <a:r>
              <a:rPr lang="en-US" sz="2400" i="1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u="sng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phức</a:t>
            </a:r>
            <a:r>
              <a:rPr lang="en-US" sz="2400" i="1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u="sng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tạp</a:t>
            </a:r>
            <a:r>
              <a:rPr lang="en-US" sz="2400" i="1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i="1" u="sng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đa</a:t>
            </a:r>
            <a:r>
              <a:rPr lang="en-US" sz="2400" i="1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u="sng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dạng</a:t>
            </a:r>
            <a:r>
              <a:rPr lang="en-US" sz="2400" i="1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u="sng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làm</a:t>
            </a:r>
            <a:r>
              <a:rPr lang="en-US" sz="2400" i="1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u="sng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xuất</a:t>
            </a:r>
            <a:r>
              <a:rPr lang="en-US" sz="2400" i="1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u="sng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hiện</a:t>
            </a:r>
            <a:r>
              <a:rPr lang="en-US" sz="2400" i="1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u="sng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2400" i="1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u="sng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tầng</a:t>
            </a:r>
            <a:r>
              <a:rPr lang="en-US" sz="2400" i="1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u="sng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lớp</a:t>
            </a:r>
            <a:r>
              <a:rPr lang="en-US" sz="2400" i="1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u="sng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xã</a:t>
            </a:r>
            <a:r>
              <a:rPr lang="en-US" sz="2400" i="1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u="sng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i="1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u="sng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mới</a:t>
            </a:r>
            <a:r>
              <a:rPr lang="en-US" sz="2400" i="1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 algn="just"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phức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tạp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dẫn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đến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những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biến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đổi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phức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tạp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XH-GC </a:t>
            </a:r>
          </a:p>
          <a:p>
            <a:pPr marL="0" indent="0" algn="just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cạnh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thời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QĐộ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CNXH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gồm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GCCNhân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GCNDân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GCTSản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(GCTS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mặc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dù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bị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đánh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nhưng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vẫn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còn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sức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mạnh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0" indent="0" algn="just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Xuất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tồn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triển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tầng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lớp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như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tầng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lớp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doanh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tiểu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tầng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lớp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những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người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giàu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trung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lưu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...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56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3876</Words>
  <Application>Microsoft Office PowerPoint</Application>
  <PresentationFormat>On-screen Show (4:3)</PresentationFormat>
  <Paragraphs>229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Chương 5 CƠ CẤU XÃ HỘI- GIAI CẤP VÀ LIÊN MINH GIAI CẤP, TẦNG LỚP TRONG THỜI KỲ QUÁ ĐỘ LÊN CHỦ NGHĨA XÃ HỘI</vt:lpstr>
      <vt:lpstr>Chương 5 CƠ CẤU XÃ HỘI- GIAI CẤP VÀ LIÊN MINH GIAI CẤP, TẦNG LỚP TRONG THỜI KỲ QUÁ ĐỘ LÊN CHỦ NGHĨA XÃ HỘI</vt:lpstr>
      <vt:lpstr>Chương 5  CƠ CẤU XÃ HỘI- GIAI CẤP VÀ LIÊN MINH GIAI CẤP, TẦNG LỚP TRONG THỜI KỲ QUÁ ĐỘ LÊN CHỦ NGHĨA XÃ HỘI</vt:lpstr>
      <vt:lpstr>I. Cơ cấu xã hội - giai cấp trong thời kỳ quá độ lên chủ nghĩa xã hội</vt:lpstr>
      <vt:lpstr> 1. Khái niệm và vị trí cơ cấu xã hội và cơ cấu giai cấp a. Khái niệm cơ cấu xã hội và cơ cấu giai cấp  </vt:lpstr>
      <vt:lpstr>1. Khái niệm và vị trí cơ cấu xã hội và cơ cấu giai cấp</vt:lpstr>
      <vt:lpstr> b. Vị trí cơ cấu xã hội- giai cấp trong cơ cấu xã hội   </vt:lpstr>
      <vt:lpstr>2. Sự biến đổi có tính chất quy luật của cơ cấu XH-GC trong thời kỳ quá độ lên CNXH</vt:lpstr>
      <vt:lpstr>2. Sự biến đổi có tính chất quy luật của cơ cấu XH-GC trong thời kỳ quá độ lên CNXH</vt:lpstr>
      <vt:lpstr>2. Sự biến đổi có tính chất quy luật của cơ cấu XH-GC trong thời kỳ quá độ lên CNXH</vt:lpstr>
      <vt:lpstr>II. LIÊN MINH GIAI CẤP, TẦNG LỚP TRONG THỜI KỲ QUÁ ĐỘ LÊN CNXH</vt:lpstr>
      <vt:lpstr>II. LIÊN MINH GIAI CẤP, TẦNG LỚP TRONG THỜI KỲ QUÁ ĐỘ LÊN CNXH</vt:lpstr>
      <vt:lpstr>II. LIÊN MINH GIAI CẤP, TẦNG LỚP TRONG THỜI KỲ QUÁ ĐỘ LÊN CNXH</vt:lpstr>
      <vt:lpstr>II. LIÊN MINH GIAI CẤP, TẦNG LỚP TRONG THỜI KỲ QUÁ ĐỘ LÊN CNXH</vt:lpstr>
      <vt:lpstr>III.CƠ CẤU XÃ HỘI- GIAI CẤP VÀ LIÊN MINH GIAI CẤP TRONG THỜI KỲ QUÁ ĐỘ LÊN CHỦ NGHĨA XÃ HỘI Ở VIỆT NAM</vt:lpstr>
      <vt:lpstr>III. CƠ CẤU XÃ HỘI- GIAI CẤP VÀ LIÊN MINH GIAI CẤP TRONG THỜI KỲ QUÁ ĐỘ LÊN CHỦ NGHĨA XÃ HỘI Ở VIỆT NAM</vt:lpstr>
      <vt:lpstr>III.CƠ CẤU XÃ HỘI- GIAI CẤP VÀ LIÊN MINH GIAI CẤP TRONG THỜI KỲ QUÁ ĐỘ LÊN CHỦ NGHĨA XÃ HỘI Ở VIỆT NAM</vt:lpstr>
      <vt:lpstr>III. CƠ CẤU XÃ HỘI- GIAI CẤP VÀ LIÊN MINH GIAI CẤP TRONG THỜI KỲ QUÁ ĐỘ LÊN CHỦ NGHĨA XÃ HỘI Ở VIỆT NAM</vt:lpstr>
      <vt:lpstr>III. CƠ CẤU XÃ HỘI- GIAI CẤP VÀ LIÊN MINH GIAI CẤP TRONG THỜI KỲ QUÁ ĐỘ LÊN CHỦ NGHĨA XÃ HỘI Ở VIỆT NAM</vt:lpstr>
      <vt:lpstr>III. CƠ CẤU XÃ HỘI- GIAI CẤP VÀ LIÊN MINH GIAI CẤP TRONG THỜI KỲ QUÁ ĐỘ LÊN CHỦ NGHĨA XÃ HỘI Ở VIỆT NAM</vt:lpstr>
      <vt:lpstr>III. CƠ CẤU XÃ HỘI- GIAI CẤP VÀ LIÊN MINH GIAI CẤP TRONG THỜI KỲ QUÁ ĐỘ LÊN CHỦ NGHĨA XÃ HỘI Ở VIỆT NAM</vt:lpstr>
      <vt:lpstr>III. CƠ CẤU XÃ HỘI- GIAI CẤP VÀ LIÊN MINH GIAI CẤP TRONG THỜI KỲ QUÁ ĐỘ LÊN CHỦ NGHĨA XÃ HỘI Ở VIỆT NAM</vt:lpstr>
      <vt:lpstr>III. CƠ CẤU XÃ HỘI- GIAI CẤP VÀ LIÊN MINH GIAI CẤP TRONG THỜI KỲ QUÁ ĐỘ LÊN CHỦ NGHĨA XÃ HỘI Ở VIỆT NAM</vt:lpstr>
      <vt:lpstr> b. Phương hướng cơ bản  để xây dựng cơ cấu xã hội- giai cấp và tăng cường liên minh giai cấp, tầng lớp trong thời kỳ quá độ lên CNXH ở Việt Nam </vt:lpstr>
      <vt:lpstr>  b. Phương hướng cơ bản  để xây dựng cơ cấu xã hội- giai cấp và tăng cường liên minh giai cấp, tầng lớp trong TKQĐ lên CNXH ở Việt Nam </vt:lpstr>
      <vt:lpstr>  b. Phương hướng cơ bản  để xây dựng cơ cấu xã hội- giai cấp và tăng cường liên minh giai cấp, tầng lớp trong thời kỳ quá độ lên CNXH ở Việt Nam </vt:lpstr>
      <vt:lpstr> b. Phương hướng cơ bản  để xây dựng cơ cấu xã hội- giai cấp và tăng cường liên minh giai cấp, tầng lớp trong thời kỳ quá độ lên CNXH ở Việt Nam </vt:lpstr>
      <vt:lpstr>b. Phương hướng cơ bản  để xây dựng cơ cấu xã hội- giai cấp và tăng cường liên minh giai cấp, tầng lớp trong thời kỳ quá độ lên CNXH ở Việt Nam</vt:lpstr>
      <vt:lpstr>b. Phương hướng cơ bản  để xây dựng cơ cấu xã hội- giai cấp và tăng cường liên minh giai cấp, tầng lớp trong thời kỳ quá độ lên CNXH ở Việt Nam</vt:lpstr>
      <vt:lpstr>b. Phương hướng cơ bản  để xây dựng cơ cấu xã hội- giai cấp và tăng cường liên minh giai cấp, tầng lớp trong thời kỳ quá độ lên CNXH ở Việt Nam</vt:lpstr>
      <vt:lpstr>Câu hỏi ôn tập</vt:lpstr>
    </vt:vector>
  </TitlesOfParts>
  <Company>Truong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5 CƠ CẤU XÃ HỘI- GIAI CẤP VÀ LIÊN MINH GIAI CẤP, TẦNG LỚP TRONG THỜI KỲ QUÁ ĐỘ LÊN CHỦ NGHĨA XÃ HỘI</dc:title>
  <dc:creator>Administrator</dc:creator>
  <cp:lastModifiedBy>PC</cp:lastModifiedBy>
  <cp:revision>70</cp:revision>
  <dcterms:created xsi:type="dcterms:W3CDTF">2020-04-24T08:40:21Z</dcterms:created>
  <dcterms:modified xsi:type="dcterms:W3CDTF">2023-04-14T01:26:18Z</dcterms:modified>
</cp:coreProperties>
</file>